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0" r:id="rId4"/>
    <p:sldId id="272" r:id="rId5"/>
    <p:sldId id="261" r:id="rId6"/>
    <p:sldId id="271" r:id="rId7"/>
    <p:sldId id="263" r:id="rId8"/>
    <p:sldId id="264" r:id="rId9"/>
    <p:sldId id="265" r:id="rId10"/>
    <p:sldId id="266" r:id="rId11"/>
    <p:sldId id="273" r:id="rId12"/>
    <p:sldId id="267" r:id="rId13"/>
    <p:sldId id="269" r:id="rId14"/>
    <p:sldId id="268"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36" autoAdjust="0"/>
  </p:normalViewPr>
  <p:slideViewPr>
    <p:cSldViewPr>
      <p:cViewPr varScale="1">
        <p:scale>
          <a:sx n="73" d="100"/>
          <a:sy n="73" d="100"/>
        </p:scale>
        <p:origin x="-10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DC392-2667-4588-B4E6-1C887247D8C7}" type="doc">
      <dgm:prSet loTypeId="urn:microsoft.com/office/officeart/2005/8/layout/chevron1" loCatId="process" qsTypeId="urn:microsoft.com/office/officeart/2005/8/quickstyle/simple1" qsCatId="simple" csTypeId="urn:microsoft.com/office/officeart/2005/8/colors/accent6_3" csCatId="accent6" phldr="1"/>
      <dgm:spPr/>
    </dgm:pt>
    <dgm:pt modelId="{91E3F55D-F2FC-4DF1-AB03-DF224E47EA9B}">
      <dgm:prSet phldrT="[Texte]" custT="1"/>
      <dgm:spPr/>
      <dgm:t>
        <a:bodyPr/>
        <a:lstStyle/>
        <a:p>
          <a:r>
            <a:rPr lang="fr-FR" sz="1600" dirty="0" smtClean="0"/>
            <a:t>1948 : origine des puces RFID </a:t>
          </a:r>
          <a:endParaRPr lang="fr-FR" sz="1600" dirty="0"/>
        </a:p>
      </dgm:t>
    </dgm:pt>
    <dgm:pt modelId="{50C813D5-0424-44B8-B6BD-34941471C805}" type="parTrans" cxnId="{77C38E9B-D40A-4E72-A6C2-76D859BC8C4A}">
      <dgm:prSet/>
      <dgm:spPr/>
      <dgm:t>
        <a:bodyPr/>
        <a:lstStyle/>
        <a:p>
          <a:endParaRPr lang="fr-FR"/>
        </a:p>
      </dgm:t>
    </dgm:pt>
    <dgm:pt modelId="{A28F5031-98DA-40C8-8909-34A98C503131}" type="sibTrans" cxnId="{77C38E9B-D40A-4E72-A6C2-76D859BC8C4A}">
      <dgm:prSet/>
      <dgm:spPr/>
      <dgm:t>
        <a:bodyPr/>
        <a:lstStyle/>
        <a:p>
          <a:endParaRPr lang="fr-FR"/>
        </a:p>
      </dgm:t>
    </dgm:pt>
    <dgm:pt modelId="{A677F3DB-2EF7-459F-AEB2-1E050D1AC6BF}">
      <dgm:prSet phldrT="[Texte]" custT="1"/>
      <dgm:spPr/>
      <dgm:t>
        <a:bodyPr/>
        <a:lstStyle/>
        <a:p>
          <a:r>
            <a:rPr lang="fr-FR" sz="1600" dirty="0" smtClean="0"/>
            <a:t>1970 : usage privé</a:t>
          </a:r>
          <a:endParaRPr lang="fr-FR" sz="1600" dirty="0"/>
        </a:p>
      </dgm:t>
    </dgm:pt>
    <dgm:pt modelId="{5498856E-F1CB-45A6-8907-F9F6D9C5F676}" type="parTrans" cxnId="{D5DD6880-13F2-49D8-8ED8-9C7AB52552C3}">
      <dgm:prSet/>
      <dgm:spPr/>
      <dgm:t>
        <a:bodyPr/>
        <a:lstStyle/>
        <a:p>
          <a:endParaRPr lang="fr-FR"/>
        </a:p>
      </dgm:t>
    </dgm:pt>
    <dgm:pt modelId="{64205B20-DD66-4077-86F2-60937FAE80C1}" type="sibTrans" cxnId="{D5DD6880-13F2-49D8-8ED8-9C7AB52552C3}">
      <dgm:prSet/>
      <dgm:spPr/>
      <dgm:t>
        <a:bodyPr/>
        <a:lstStyle/>
        <a:p>
          <a:endParaRPr lang="fr-FR"/>
        </a:p>
      </dgm:t>
    </dgm:pt>
    <dgm:pt modelId="{97F865A6-0245-418D-B127-6D7263117D0A}">
      <dgm:prSet phldrT="[Texte]" custT="1"/>
      <dgm:spPr/>
      <dgm:t>
        <a:bodyPr/>
        <a:lstStyle/>
        <a:p>
          <a:r>
            <a:rPr lang="fr-FR" sz="1600" dirty="0" smtClean="0"/>
            <a:t>1980 : les puces rétrécissent</a:t>
          </a:r>
          <a:endParaRPr lang="fr-FR" sz="1600" dirty="0"/>
        </a:p>
      </dgm:t>
    </dgm:pt>
    <dgm:pt modelId="{1DA04CA3-00E2-426B-9400-38D76108C8C9}" type="parTrans" cxnId="{F259559D-7B94-49E1-B0B7-70D286F4E17A}">
      <dgm:prSet/>
      <dgm:spPr/>
      <dgm:t>
        <a:bodyPr/>
        <a:lstStyle/>
        <a:p>
          <a:endParaRPr lang="fr-FR"/>
        </a:p>
      </dgm:t>
    </dgm:pt>
    <dgm:pt modelId="{4429D8BE-C980-464F-B653-110EE00FF4BE}" type="sibTrans" cxnId="{F259559D-7B94-49E1-B0B7-70D286F4E17A}">
      <dgm:prSet/>
      <dgm:spPr/>
      <dgm:t>
        <a:bodyPr/>
        <a:lstStyle/>
        <a:p>
          <a:endParaRPr lang="fr-FR"/>
        </a:p>
      </dgm:t>
    </dgm:pt>
    <dgm:pt modelId="{1E2CFBD5-CA6E-4EA1-A8A7-9B8EB89157D7}">
      <dgm:prSet phldrT="[Texte]" custT="1"/>
      <dgm:spPr/>
      <dgm:t>
        <a:bodyPr/>
        <a:lstStyle/>
        <a:p>
          <a:r>
            <a:rPr lang="fr-FR" sz="1400" dirty="0" smtClean="0"/>
            <a:t>1990 : standardisation des équipements</a:t>
          </a:r>
          <a:endParaRPr lang="fr-FR" sz="1400" dirty="0"/>
        </a:p>
      </dgm:t>
    </dgm:pt>
    <dgm:pt modelId="{F047BDF2-F839-452E-B502-0FB936A8365F}" type="parTrans" cxnId="{7C7C8536-77F1-4DB8-967D-71260740340C}">
      <dgm:prSet/>
      <dgm:spPr/>
      <dgm:t>
        <a:bodyPr/>
        <a:lstStyle/>
        <a:p>
          <a:endParaRPr lang="fr-FR"/>
        </a:p>
      </dgm:t>
    </dgm:pt>
    <dgm:pt modelId="{3EB40DA5-9B8B-49A8-99A0-D3D808512931}" type="sibTrans" cxnId="{7C7C8536-77F1-4DB8-967D-71260740340C}">
      <dgm:prSet/>
      <dgm:spPr/>
      <dgm:t>
        <a:bodyPr/>
        <a:lstStyle/>
        <a:p>
          <a:endParaRPr lang="fr-FR"/>
        </a:p>
      </dgm:t>
    </dgm:pt>
    <dgm:pt modelId="{021ACCB6-F8B3-4A8C-8707-A6684FDE265F}">
      <dgm:prSet phldrT="[Texte]" custT="1"/>
      <dgm:spPr/>
      <dgm:t>
        <a:bodyPr/>
        <a:lstStyle/>
        <a:p>
          <a:r>
            <a:rPr lang="fr-FR" sz="1600" dirty="0" smtClean="0"/>
            <a:t>21</a:t>
          </a:r>
          <a:r>
            <a:rPr lang="fr-FR" sz="1600" baseline="30000" dirty="0" smtClean="0"/>
            <a:t>ème</a:t>
          </a:r>
          <a:r>
            <a:rPr lang="fr-FR" sz="1600" dirty="0" smtClean="0"/>
            <a:t> siècle</a:t>
          </a:r>
          <a:endParaRPr lang="fr-FR" sz="1600" dirty="0"/>
        </a:p>
      </dgm:t>
    </dgm:pt>
    <dgm:pt modelId="{1A4EAE42-066B-4BF4-9902-FD76B39764E7}" type="parTrans" cxnId="{899E922E-A149-4670-8F25-8B99FB379277}">
      <dgm:prSet/>
      <dgm:spPr/>
      <dgm:t>
        <a:bodyPr/>
        <a:lstStyle/>
        <a:p>
          <a:endParaRPr lang="fr-FR"/>
        </a:p>
      </dgm:t>
    </dgm:pt>
    <dgm:pt modelId="{50DDB995-E4BA-48D4-9177-07C82403E730}" type="sibTrans" cxnId="{899E922E-A149-4670-8F25-8B99FB379277}">
      <dgm:prSet/>
      <dgm:spPr/>
      <dgm:t>
        <a:bodyPr/>
        <a:lstStyle/>
        <a:p>
          <a:endParaRPr lang="fr-FR"/>
        </a:p>
      </dgm:t>
    </dgm:pt>
    <dgm:pt modelId="{84710110-DBD7-46BA-954F-148A1F848BAB}" type="pres">
      <dgm:prSet presAssocID="{D39DC392-2667-4588-B4E6-1C887247D8C7}" presName="Name0" presStyleCnt="0">
        <dgm:presLayoutVars>
          <dgm:dir/>
          <dgm:animLvl val="lvl"/>
          <dgm:resizeHandles val="exact"/>
        </dgm:presLayoutVars>
      </dgm:prSet>
      <dgm:spPr/>
    </dgm:pt>
    <dgm:pt modelId="{9D90E086-A704-4FA2-B170-736724BAE6E5}" type="pres">
      <dgm:prSet presAssocID="{91E3F55D-F2FC-4DF1-AB03-DF224E47EA9B}" presName="parTxOnly" presStyleLbl="node1" presStyleIdx="0" presStyleCnt="5" custScaleY="97926">
        <dgm:presLayoutVars>
          <dgm:chMax val="0"/>
          <dgm:chPref val="0"/>
          <dgm:bulletEnabled val="1"/>
        </dgm:presLayoutVars>
      </dgm:prSet>
      <dgm:spPr/>
      <dgm:t>
        <a:bodyPr/>
        <a:lstStyle/>
        <a:p>
          <a:endParaRPr lang="fr-FR"/>
        </a:p>
      </dgm:t>
    </dgm:pt>
    <dgm:pt modelId="{F8EA6FEB-9B30-439B-A495-B3DECE67C838}" type="pres">
      <dgm:prSet presAssocID="{A28F5031-98DA-40C8-8909-34A98C503131}" presName="parTxOnlySpace" presStyleCnt="0"/>
      <dgm:spPr/>
    </dgm:pt>
    <dgm:pt modelId="{42696E5E-8EB1-4902-88A9-2D2F0E4E7E0D}" type="pres">
      <dgm:prSet presAssocID="{A677F3DB-2EF7-459F-AEB2-1E050D1AC6BF}" presName="parTxOnly" presStyleLbl="node1" presStyleIdx="1" presStyleCnt="5" custScaleX="100097">
        <dgm:presLayoutVars>
          <dgm:chMax val="0"/>
          <dgm:chPref val="0"/>
          <dgm:bulletEnabled val="1"/>
        </dgm:presLayoutVars>
      </dgm:prSet>
      <dgm:spPr/>
      <dgm:t>
        <a:bodyPr/>
        <a:lstStyle/>
        <a:p>
          <a:endParaRPr lang="fr-FR"/>
        </a:p>
      </dgm:t>
    </dgm:pt>
    <dgm:pt modelId="{DB9A2D49-2629-46CF-B88C-3F115BC00480}" type="pres">
      <dgm:prSet presAssocID="{64205B20-DD66-4077-86F2-60937FAE80C1}" presName="parTxOnlySpace" presStyleCnt="0"/>
      <dgm:spPr/>
    </dgm:pt>
    <dgm:pt modelId="{3E2FC76C-E1B0-4365-9EA8-52381404B38D}" type="pres">
      <dgm:prSet presAssocID="{97F865A6-0245-418D-B127-6D7263117D0A}" presName="parTxOnly" presStyleLbl="node1" presStyleIdx="2" presStyleCnt="5">
        <dgm:presLayoutVars>
          <dgm:chMax val="0"/>
          <dgm:chPref val="0"/>
          <dgm:bulletEnabled val="1"/>
        </dgm:presLayoutVars>
      </dgm:prSet>
      <dgm:spPr/>
      <dgm:t>
        <a:bodyPr/>
        <a:lstStyle/>
        <a:p>
          <a:endParaRPr lang="fr-FR"/>
        </a:p>
      </dgm:t>
    </dgm:pt>
    <dgm:pt modelId="{60C6EE11-EC77-4A78-BCB4-678C0002733E}" type="pres">
      <dgm:prSet presAssocID="{4429D8BE-C980-464F-B653-110EE00FF4BE}" presName="parTxOnlySpace" presStyleCnt="0"/>
      <dgm:spPr/>
    </dgm:pt>
    <dgm:pt modelId="{0B4883A7-62DD-4530-8229-9DA02AF22F2F}" type="pres">
      <dgm:prSet presAssocID="{1E2CFBD5-CA6E-4EA1-A8A7-9B8EB89157D7}" presName="parTxOnly" presStyleLbl="node1" presStyleIdx="3" presStyleCnt="5" custScaleX="109960">
        <dgm:presLayoutVars>
          <dgm:chMax val="0"/>
          <dgm:chPref val="0"/>
          <dgm:bulletEnabled val="1"/>
        </dgm:presLayoutVars>
      </dgm:prSet>
      <dgm:spPr/>
      <dgm:t>
        <a:bodyPr/>
        <a:lstStyle/>
        <a:p>
          <a:endParaRPr lang="fr-FR"/>
        </a:p>
      </dgm:t>
    </dgm:pt>
    <dgm:pt modelId="{A304C4E5-D698-4FE9-8270-317DE1DBBB0A}" type="pres">
      <dgm:prSet presAssocID="{3EB40DA5-9B8B-49A8-99A0-D3D808512931}" presName="parTxOnlySpace" presStyleCnt="0"/>
      <dgm:spPr/>
    </dgm:pt>
    <dgm:pt modelId="{E1E7E748-54BF-4B83-BB98-49A5DF72D1B8}" type="pres">
      <dgm:prSet presAssocID="{021ACCB6-F8B3-4A8C-8707-A6684FDE265F}" presName="parTxOnly" presStyleLbl="node1" presStyleIdx="4" presStyleCnt="5">
        <dgm:presLayoutVars>
          <dgm:chMax val="0"/>
          <dgm:chPref val="0"/>
          <dgm:bulletEnabled val="1"/>
        </dgm:presLayoutVars>
      </dgm:prSet>
      <dgm:spPr/>
      <dgm:t>
        <a:bodyPr/>
        <a:lstStyle/>
        <a:p>
          <a:endParaRPr lang="fr-FR"/>
        </a:p>
      </dgm:t>
    </dgm:pt>
  </dgm:ptLst>
  <dgm:cxnLst>
    <dgm:cxn modelId="{77C38E9B-D40A-4E72-A6C2-76D859BC8C4A}" srcId="{D39DC392-2667-4588-B4E6-1C887247D8C7}" destId="{91E3F55D-F2FC-4DF1-AB03-DF224E47EA9B}" srcOrd="0" destOrd="0" parTransId="{50C813D5-0424-44B8-B6BD-34941471C805}" sibTransId="{A28F5031-98DA-40C8-8909-34A98C503131}"/>
    <dgm:cxn modelId="{CC7E2AEB-54A1-4AE9-AD7A-9E65BEE94D8B}" type="presOf" srcId="{91E3F55D-F2FC-4DF1-AB03-DF224E47EA9B}" destId="{9D90E086-A704-4FA2-B170-736724BAE6E5}" srcOrd="0" destOrd="0" presId="urn:microsoft.com/office/officeart/2005/8/layout/chevron1"/>
    <dgm:cxn modelId="{41631C40-72B5-42B9-B59F-3C64EF885E71}" type="presOf" srcId="{1E2CFBD5-CA6E-4EA1-A8A7-9B8EB89157D7}" destId="{0B4883A7-62DD-4530-8229-9DA02AF22F2F}" srcOrd="0" destOrd="0" presId="urn:microsoft.com/office/officeart/2005/8/layout/chevron1"/>
    <dgm:cxn modelId="{31E6F1C6-4207-44BC-883F-3C4DF73991FA}" type="presOf" srcId="{021ACCB6-F8B3-4A8C-8707-A6684FDE265F}" destId="{E1E7E748-54BF-4B83-BB98-49A5DF72D1B8}" srcOrd="0" destOrd="0" presId="urn:microsoft.com/office/officeart/2005/8/layout/chevron1"/>
    <dgm:cxn modelId="{D5DD6880-13F2-49D8-8ED8-9C7AB52552C3}" srcId="{D39DC392-2667-4588-B4E6-1C887247D8C7}" destId="{A677F3DB-2EF7-459F-AEB2-1E050D1AC6BF}" srcOrd="1" destOrd="0" parTransId="{5498856E-F1CB-45A6-8907-F9F6D9C5F676}" sibTransId="{64205B20-DD66-4077-86F2-60937FAE80C1}"/>
    <dgm:cxn modelId="{899E922E-A149-4670-8F25-8B99FB379277}" srcId="{D39DC392-2667-4588-B4E6-1C887247D8C7}" destId="{021ACCB6-F8B3-4A8C-8707-A6684FDE265F}" srcOrd="4" destOrd="0" parTransId="{1A4EAE42-066B-4BF4-9902-FD76B39764E7}" sibTransId="{50DDB995-E4BA-48D4-9177-07C82403E730}"/>
    <dgm:cxn modelId="{9AD3340D-3D95-4884-B61B-4D05A9576528}" type="presOf" srcId="{97F865A6-0245-418D-B127-6D7263117D0A}" destId="{3E2FC76C-E1B0-4365-9EA8-52381404B38D}" srcOrd="0" destOrd="0" presId="urn:microsoft.com/office/officeart/2005/8/layout/chevron1"/>
    <dgm:cxn modelId="{92BB721E-CA8C-4BA9-8021-A1391ECEC184}" type="presOf" srcId="{A677F3DB-2EF7-459F-AEB2-1E050D1AC6BF}" destId="{42696E5E-8EB1-4902-88A9-2D2F0E4E7E0D}" srcOrd="0" destOrd="0" presId="urn:microsoft.com/office/officeart/2005/8/layout/chevron1"/>
    <dgm:cxn modelId="{7C7C8536-77F1-4DB8-967D-71260740340C}" srcId="{D39DC392-2667-4588-B4E6-1C887247D8C7}" destId="{1E2CFBD5-CA6E-4EA1-A8A7-9B8EB89157D7}" srcOrd="3" destOrd="0" parTransId="{F047BDF2-F839-452E-B502-0FB936A8365F}" sibTransId="{3EB40DA5-9B8B-49A8-99A0-D3D808512931}"/>
    <dgm:cxn modelId="{F259559D-7B94-49E1-B0B7-70D286F4E17A}" srcId="{D39DC392-2667-4588-B4E6-1C887247D8C7}" destId="{97F865A6-0245-418D-B127-6D7263117D0A}" srcOrd="2" destOrd="0" parTransId="{1DA04CA3-00E2-426B-9400-38D76108C8C9}" sibTransId="{4429D8BE-C980-464F-B653-110EE00FF4BE}"/>
    <dgm:cxn modelId="{8E9BE7AA-4B7F-46A0-B8EE-B6A9DD5D3537}" type="presOf" srcId="{D39DC392-2667-4588-B4E6-1C887247D8C7}" destId="{84710110-DBD7-46BA-954F-148A1F848BAB}" srcOrd="0" destOrd="0" presId="urn:microsoft.com/office/officeart/2005/8/layout/chevron1"/>
    <dgm:cxn modelId="{B1B4F43D-1928-44BB-9049-8062CA616A82}" type="presParOf" srcId="{84710110-DBD7-46BA-954F-148A1F848BAB}" destId="{9D90E086-A704-4FA2-B170-736724BAE6E5}" srcOrd="0" destOrd="0" presId="urn:microsoft.com/office/officeart/2005/8/layout/chevron1"/>
    <dgm:cxn modelId="{52251577-DD2B-4CDB-BEB5-E1CAC3DE791B}" type="presParOf" srcId="{84710110-DBD7-46BA-954F-148A1F848BAB}" destId="{F8EA6FEB-9B30-439B-A495-B3DECE67C838}" srcOrd="1" destOrd="0" presId="urn:microsoft.com/office/officeart/2005/8/layout/chevron1"/>
    <dgm:cxn modelId="{1E0823F8-FAE7-4F02-8CF8-5D901592E0C1}" type="presParOf" srcId="{84710110-DBD7-46BA-954F-148A1F848BAB}" destId="{42696E5E-8EB1-4902-88A9-2D2F0E4E7E0D}" srcOrd="2" destOrd="0" presId="urn:microsoft.com/office/officeart/2005/8/layout/chevron1"/>
    <dgm:cxn modelId="{FC2D6EBA-9394-4443-B345-7619ACE8ED42}" type="presParOf" srcId="{84710110-DBD7-46BA-954F-148A1F848BAB}" destId="{DB9A2D49-2629-46CF-B88C-3F115BC00480}" srcOrd="3" destOrd="0" presId="urn:microsoft.com/office/officeart/2005/8/layout/chevron1"/>
    <dgm:cxn modelId="{3AD8167A-70C3-4597-B1A8-9824ACB29036}" type="presParOf" srcId="{84710110-DBD7-46BA-954F-148A1F848BAB}" destId="{3E2FC76C-E1B0-4365-9EA8-52381404B38D}" srcOrd="4" destOrd="0" presId="urn:microsoft.com/office/officeart/2005/8/layout/chevron1"/>
    <dgm:cxn modelId="{C22A68CE-3C01-43A5-B9BE-088C15DC0728}" type="presParOf" srcId="{84710110-DBD7-46BA-954F-148A1F848BAB}" destId="{60C6EE11-EC77-4A78-BCB4-678C0002733E}" srcOrd="5" destOrd="0" presId="urn:microsoft.com/office/officeart/2005/8/layout/chevron1"/>
    <dgm:cxn modelId="{DF4B4C0E-5CF3-43A3-8A41-FF6AF95E8335}" type="presParOf" srcId="{84710110-DBD7-46BA-954F-148A1F848BAB}" destId="{0B4883A7-62DD-4530-8229-9DA02AF22F2F}" srcOrd="6" destOrd="0" presId="urn:microsoft.com/office/officeart/2005/8/layout/chevron1"/>
    <dgm:cxn modelId="{732E3CFA-3D01-4C88-84C5-DC5CC7ED1C56}" type="presParOf" srcId="{84710110-DBD7-46BA-954F-148A1F848BAB}" destId="{A304C4E5-D698-4FE9-8270-317DE1DBBB0A}" srcOrd="7" destOrd="0" presId="urn:microsoft.com/office/officeart/2005/8/layout/chevron1"/>
    <dgm:cxn modelId="{FCE46683-FD96-418B-BD14-D8EE3AB89842}" type="presParOf" srcId="{84710110-DBD7-46BA-954F-148A1F848BAB}" destId="{E1E7E748-54BF-4B83-BB98-49A5DF72D1B8}" srcOrd="8"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90E086-A704-4FA2-B170-736724BAE6E5}">
      <dsp:nvSpPr>
        <dsp:cNvPr id="0" name=""/>
        <dsp:cNvSpPr/>
      </dsp:nvSpPr>
      <dsp:spPr>
        <a:xfrm>
          <a:off x="2013" y="1995441"/>
          <a:ext cx="1944439" cy="761644"/>
        </a:xfrm>
        <a:prstGeom prst="chevron">
          <a:avLst/>
        </a:prstGeom>
        <a:solidFill>
          <a:schemeClr val="accent6">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1948 : origine des puces RFID </a:t>
          </a:r>
          <a:endParaRPr lang="fr-FR" sz="1600" kern="1200" dirty="0"/>
        </a:p>
      </dsp:txBody>
      <dsp:txXfrm>
        <a:off x="2013" y="1995441"/>
        <a:ext cx="1944439" cy="761644"/>
      </dsp:txXfrm>
    </dsp:sp>
    <dsp:sp modelId="{42696E5E-8EB1-4902-88A9-2D2F0E4E7E0D}">
      <dsp:nvSpPr>
        <dsp:cNvPr id="0" name=""/>
        <dsp:cNvSpPr/>
      </dsp:nvSpPr>
      <dsp:spPr>
        <a:xfrm>
          <a:off x="1752008" y="1987376"/>
          <a:ext cx="1946325" cy="777775"/>
        </a:xfrm>
        <a:prstGeom prst="chevron">
          <a:avLst/>
        </a:prstGeom>
        <a:solidFill>
          <a:schemeClr val="accent6">
            <a:shade val="80000"/>
            <a:hueOff val="9879"/>
            <a:satOff val="-214"/>
            <a:lumOff val="600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1970 : usage privé</a:t>
          </a:r>
          <a:endParaRPr lang="fr-FR" sz="1600" kern="1200" dirty="0"/>
        </a:p>
      </dsp:txBody>
      <dsp:txXfrm>
        <a:off x="1752008" y="1987376"/>
        <a:ext cx="1946325" cy="777775"/>
      </dsp:txXfrm>
    </dsp:sp>
    <dsp:sp modelId="{3E2FC76C-E1B0-4365-9EA8-52381404B38D}">
      <dsp:nvSpPr>
        <dsp:cNvPr id="0" name=""/>
        <dsp:cNvSpPr/>
      </dsp:nvSpPr>
      <dsp:spPr>
        <a:xfrm>
          <a:off x="3503890" y="1987376"/>
          <a:ext cx="1944439" cy="777775"/>
        </a:xfrm>
        <a:prstGeom prst="chevron">
          <a:avLst/>
        </a:prstGeom>
        <a:solidFill>
          <a:schemeClr val="accent6">
            <a:shade val="80000"/>
            <a:hueOff val="19759"/>
            <a:satOff val="-427"/>
            <a:lumOff val="1201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1980 : les puces rétrécissent</a:t>
          </a:r>
          <a:endParaRPr lang="fr-FR" sz="1600" kern="1200" dirty="0"/>
        </a:p>
      </dsp:txBody>
      <dsp:txXfrm>
        <a:off x="3503890" y="1987376"/>
        <a:ext cx="1944439" cy="777775"/>
      </dsp:txXfrm>
    </dsp:sp>
    <dsp:sp modelId="{0B4883A7-62DD-4530-8229-9DA02AF22F2F}">
      <dsp:nvSpPr>
        <dsp:cNvPr id="0" name=""/>
        <dsp:cNvSpPr/>
      </dsp:nvSpPr>
      <dsp:spPr>
        <a:xfrm>
          <a:off x="5253885" y="1987376"/>
          <a:ext cx="2138105" cy="777775"/>
        </a:xfrm>
        <a:prstGeom prst="chevron">
          <a:avLst/>
        </a:prstGeom>
        <a:solidFill>
          <a:schemeClr val="accent6">
            <a:shade val="80000"/>
            <a:hueOff val="29638"/>
            <a:satOff val="-641"/>
            <a:lumOff val="1802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t>1990 : standardisation des équipements</a:t>
          </a:r>
          <a:endParaRPr lang="fr-FR" sz="1400" kern="1200" dirty="0"/>
        </a:p>
      </dsp:txBody>
      <dsp:txXfrm>
        <a:off x="5253885" y="1987376"/>
        <a:ext cx="2138105" cy="777775"/>
      </dsp:txXfrm>
    </dsp:sp>
    <dsp:sp modelId="{E1E7E748-54BF-4B83-BB98-49A5DF72D1B8}">
      <dsp:nvSpPr>
        <dsp:cNvPr id="0" name=""/>
        <dsp:cNvSpPr/>
      </dsp:nvSpPr>
      <dsp:spPr>
        <a:xfrm>
          <a:off x="7197547" y="1987376"/>
          <a:ext cx="1944439" cy="777775"/>
        </a:xfrm>
        <a:prstGeom prst="chevron">
          <a:avLst/>
        </a:prstGeom>
        <a:solidFill>
          <a:schemeClr val="accent6">
            <a:shade val="80000"/>
            <a:hueOff val="39518"/>
            <a:satOff val="-855"/>
            <a:lumOff val="2403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fr-FR" sz="1600" kern="1200" dirty="0" smtClean="0"/>
            <a:t>21</a:t>
          </a:r>
          <a:r>
            <a:rPr lang="fr-FR" sz="1600" kern="1200" baseline="30000" dirty="0" smtClean="0"/>
            <a:t>ème</a:t>
          </a:r>
          <a:r>
            <a:rPr lang="fr-FR" sz="1600" kern="1200" dirty="0" smtClean="0"/>
            <a:t> siècle</a:t>
          </a:r>
          <a:endParaRPr lang="fr-FR" sz="1600" kern="1200" dirty="0"/>
        </a:p>
      </dsp:txBody>
      <dsp:txXfrm>
        <a:off x="7197547" y="1987376"/>
        <a:ext cx="1944439" cy="7777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DEA9D-7FF9-460C-97E4-4883A337459C}" type="datetimeFigureOut">
              <a:rPr lang="fr-FR" smtClean="0"/>
              <a:pPr/>
              <a:t>15/11/2011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8A4E6-B3F6-459C-B14D-7A5BAA265B3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sujet</a:t>
            </a:r>
            <a:r>
              <a:rPr lang="fr-FR" baseline="0" dirty="0" smtClean="0"/>
              <a:t> de cette présentation est « les RFID » : Radio </a:t>
            </a:r>
            <a:r>
              <a:rPr lang="fr-FR" baseline="0" dirty="0" err="1" smtClean="0"/>
              <a:t>Frequency</a:t>
            </a:r>
            <a:r>
              <a:rPr lang="fr-FR" baseline="0" dirty="0" smtClean="0"/>
              <a:t> Identification qui signifie en français : l</a:t>
            </a:r>
            <a:r>
              <a:rPr lang="fr-FR" dirty="0" smtClean="0"/>
              <a:t>a </a:t>
            </a:r>
            <a:r>
              <a:rPr lang="fr-FR" b="0" dirty="0" smtClean="0"/>
              <a:t>radio-identification</a:t>
            </a:r>
            <a:endParaRPr lang="fr-FR" b="0"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u="sng" dirty="0" smtClean="0"/>
              <a:t>Evolution des données:</a:t>
            </a:r>
          </a:p>
          <a:p>
            <a:r>
              <a:rPr lang="fr-FR" dirty="0" smtClean="0"/>
              <a:t>Stockage des données médicales, des données</a:t>
            </a:r>
            <a:r>
              <a:rPr lang="fr-FR" baseline="0" dirty="0" smtClean="0"/>
              <a:t> bancaires. A termes, il n’y aura peut être plus de cartes d’identité, mais uniquement des puces dans les gens</a:t>
            </a:r>
            <a:endParaRPr lang="fr-FR" dirty="0" smtClean="0"/>
          </a:p>
          <a:p>
            <a:endParaRPr lang="fr-FR" dirty="0" smtClean="0"/>
          </a:p>
          <a:p>
            <a:r>
              <a:rPr lang="fr-FR" u="sng" dirty="0" smtClean="0"/>
              <a:t>Evolution des marchés:</a:t>
            </a:r>
          </a:p>
          <a:p>
            <a:r>
              <a:rPr lang="fr-FR" dirty="0" smtClean="0"/>
              <a:t>De plus en plus utilisé, le chiffre</a:t>
            </a:r>
            <a:r>
              <a:rPr lang="fr-FR" baseline="0" dirty="0" smtClean="0"/>
              <a:t> d’affaire entre 2010 et 2011 à quintuplé et est passé de 1milliard à 5milliards.</a:t>
            </a:r>
            <a:endParaRPr lang="fr-FR" dirty="0" smtClean="0"/>
          </a:p>
          <a:p>
            <a:endParaRPr lang="fr-FR" dirty="0" smtClean="0"/>
          </a:p>
          <a:p>
            <a:r>
              <a:rPr lang="fr-FR" u="sng" dirty="0" smtClean="0"/>
              <a:t>Code barre du</a:t>
            </a:r>
            <a:r>
              <a:rPr lang="fr-FR" u="sng" baseline="0" dirty="0" smtClean="0"/>
              <a:t> futur:</a:t>
            </a:r>
          </a:p>
          <a:p>
            <a:r>
              <a:rPr lang="fr-FR" baseline="0" dirty="0" smtClean="0"/>
              <a:t>Remplace peut à peu les codes barres actuels, il est un peu plus coûteux mais aussi plus performant pour avoir des informations sur les produits</a:t>
            </a:r>
          </a:p>
          <a:p>
            <a:endParaRPr lang="fr-FR" baseline="0" dirty="0" smtClean="0"/>
          </a:p>
          <a:p>
            <a:r>
              <a:rPr lang="fr-FR" u="sng" baseline="0" dirty="0" smtClean="0"/>
              <a:t>Exemple de nouveaux secteurs:</a:t>
            </a:r>
          </a:p>
          <a:p>
            <a:r>
              <a:rPr lang="fr-FR" dirty="0" smtClean="0"/>
              <a:t>Différentes entreprises dans le monde commercialisent désormais des plaques chauffantes</a:t>
            </a:r>
            <a:r>
              <a:rPr lang="fr-FR" baseline="0" dirty="0" smtClean="0"/>
              <a:t> </a:t>
            </a:r>
            <a:r>
              <a:rPr lang="fr-FR" dirty="0" smtClean="0"/>
              <a:t>équipées de puces RFID</a:t>
            </a:r>
            <a:r>
              <a:rPr lang="fr-FR" baseline="0" dirty="0" smtClean="0"/>
              <a:t> qui a</a:t>
            </a:r>
            <a:r>
              <a:rPr lang="fr-FR" dirty="0" smtClean="0"/>
              <a:t>ssociés à des recettes,</a:t>
            </a:r>
          </a:p>
          <a:p>
            <a:r>
              <a:rPr lang="fr-FR" dirty="0" smtClean="0"/>
              <a:t>Permettent</a:t>
            </a:r>
            <a:r>
              <a:rPr lang="fr-FR" baseline="0" dirty="0" smtClean="0"/>
              <a:t> de déterminer la cuisson nécessaire et de vérifier toutes les secondes la bonne préparation du matériel</a:t>
            </a:r>
            <a:endParaRPr lang="fr-FR" dirty="0" smtClean="0"/>
          </a:p>
          <a:p>
            <a:r>
              <a:rPr lang="fr-FR" dirty="0" smtClean="0"/>
              <a:t>Comment ça marche ? Automatiquement identifiée lorsqu’elle est présentée devant la cuisinière, la fiche de recette RFID transmet aux </a:t>
            </a:r>
            <a:r>
              <a:rPr lang="fr-FR" dirty="0" smtClean="0"/>
              <a:t>plaques</a:t>
            </a:r>
            <a:r>
              <a:rPr lang="fr-FR" baseline="0" dirty="0" smtClean="0"/>
              <a:t> </a:t>
            </a:r>
            <a:r>
              <a:rPr lang="fr-FR" dirty="0" smtClean="0"/>
              <a:t>chauffantes et aux ustensiles de cuisine le temps et la température de cuisson optimum. Tout au long de la cuisson, grâce à leur puce RFID, ces équipements intelligents interagissent entre</a:t>
            </a:r>
            <a:r>
              <a:rPr lang="fr-FR" baseline="0" dirty="0" smtClean="0"/>
              <a:t> </a:t>
            </a:r>
            <a:r>
              <a:rPr lang="fr-FR" dirty="0" smtClean="0"/>
              <a:t>eux pour réajuster les paramètres nécessaires à une cuisson parfaite.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u="sng" dirty="0" smtClean="0"/>
              <a:t>Pièce d’identité:</a:t>
            </a:r>
          </a:p>
          <a:p>
            <a:r>
              <a:rPr lang="fr-FR" dirty="0" smtClean="0"/>
              <a:t>Remplacement des pièces en papier par des cartes contenant juste une puce électronique. En France par exemple,</a:t>
            </a:r>
            <a:r>
              <a:rPr lang="fr-FR" baseline="0" dirty="0" smtClean="0"/>
              <a:t> remplacement des permis en 2013 par des RFID.</a:t>
            </a:r>
          </a:p>
          <a:p>
            <a:endParaRPr lang="fr-FR" baseline="0" dirty="0" smtClean="0"/>
          </a:p>
          <a:p>
            <a:r>
              <a:rPr lang="fr-FR" u="sng" dirty="0" smtClean="0"/>
              <a:t>Contrefaçon:</a:t>
            </a:r>
          </a:p>
          <a:p>
            <a:r>
              <a:rPr lang="fr-FR" dirty="0" smtClean="0"/>
              <a:t>Utilisation</a:t>
            </a:r>
            <a:r>
              <a:rPr lang="fr-FR" baseline="0" dirty="0" smtClean="0"/>
              <a:t> de puces plus difficiles à imiter que des codes barres classiques</a:t>
            </a:r>
          </a:p>
          <a:p>
            <a:endParaRPr lang="fr-FR" baseline="0" dirty="0" smtClean="0"/>
          </a:p>
          <a:p>
            <a:r>
              <a:rPr lang="fr-FR" u="sng" baseline="0" dirty="0" smtClean="0"/>
              <a:t>Magasins futuristes:</a:t>
            </a:r>
          </a:p>
          <a:p>
            <a:r>
              <a:rPr lang="fr-FR" baseline="0" dirty="0" smtClean="0"/>
              <a:t>Plus besoin de caissières, le prix des articles seront comptabilisé automatiquement, plus moyens de paiement intégré à l’être humain.</a:t>
            </a:r>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13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Localisation:</a:t>
            </a:r>
          </a:p>
          <a:p>
            <a:r>
              <a:rPr lang="fr-FR" dirty="0" smtClean="0"/>
              <a:t>La contrainte de la localisation</a:t>
            </a:r>
            <a:r>
              <a:rPr lang="fr-FR" baseline="0" dirty="0" smtClean="0"/>
              <a:t> permanente peut être utilisé à des fins dangereuses, des personnes mal intentionnées peuvent ainsi repérer des personnes.</a:t>
            </a:r>
            <a:endParaRPr lang="fr-FR" dirty="0" smtClean="0"/>
          </a:p>
          <a:p>
            <a:endParaRPr lang="fr-FR" dirty="0" smtClean="0"/>
          </a:p>
          <a:p>
            <a:r>
              <a:rPr lang="fr-FR" dirty="0" smtClean="0"/>
              <a:t>Vol de données:</a:t>
            </a:r>
          </a:p>
          <a:p>
            <a:r>
              <a:rPr lang="fr-FR" dirty="0" smtClean="0"/>
              <a:t>La</a:t>
            </a:r>
            <a:r>
              <a:rPr lang="fr-FR" baseline="0" dirty="0" smtClean="0"/>
              <a:t> sécurité des RFID n’est pas parfaite, un groupe de hackers à réussi à récupérer les données contenues sur une puce et à les dupliquer. Cela peut être dangereux  car des références bancaires, ainsi que des données privés comme les données médicales peuvent être volées.</a:t>
            </a:r>
          </a:p>
          <a:p>
            <a:endParaRPr lang="fr-FR" baseline="0" dirty="0" smtClean="0"/>
          </a:p>
          <a:p>
            <a:r>
              <a:rPr lang="fr-FR" baseline="0" dirty="0" smtClean="0"/>
              <a:t>Implantation dans le corps:</a:t>
            </a:r>
          </a:p>
          <a:p>
            <a:r>
              <a:rPr lang="fr-FR" dirty="0" smtClean="0"/>
              <a:t>Problème à</a:t>
            </a:r>
            <a:r>
              <a:rPr lang="fr-FR" baseline="0" dirty="0" smtClean="0"/>
              <a:t> cause des champs électromagnétiques générés par les puces, peut entrainer des cancers.</a:t>
            </a:r>
          </a:p>
          <a:p>
            <a:r>
              <a:rPr lang="fr-FR" baseline="0" dirty="0" smtClean="0"/>
              <a:t>Concernant l’intégrité de la personne, violation du corps lors de l’insertion de la puce.</a:t>
            </a:r>
          </a:p>
          <a:p>
            <a:r>
              <a:rPr lang="fr-FR" baseline="0" dirty="0" smtClean="0"/>
              <a:t>Dans le futur, le non port d’une puce peut entrainer des discriminations,  impossibilité de payer dans des magasins par exemple.</a:t>
            </a:r>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14</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smtClean="0">
                <a:solidFill>
                  <a:schemeClr val="tx1"/>
                </a:solidFill>
                <a:latin typeface="+mn-lt"/>
                <a:ea typeface="+mn-ea"/>
                <a:cs typeface="+mn-cs"/>
              </a:rPr>
              <a:t>Nous allons donc vous présenter tout d’abord les principes de ses appareils communiquant, puis nous vous donnerons des exemples d’utilisations de ces objets et nous finirons enfin par vous expliquer quelles applications futures pourraient être développées grâce à cette technologie. </a:t>
            </a:r>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Les puces RFID (Radio </a:t>
            </a:r>
            <a:r>
              <a:rPr lang="fr-FR" dirty="0" err="1" smtClean="0"/>
              <a:t>Frequency</a:t>
            </a:r>
            <a:r>
              <a:rPr lang="fr-FR" dirty="0" smtClean="0"/>
              <a:t> </a:t>
            </a:r>
            <a:r>
              <a:rPr lang="fr-FR" dirty="0" err="1" smtClean="0"/>
              <a:t>IDentification</a:t>
            </a:r>
            <a:r>
              <a:rPr lang="fr-FR" dirty="0" smtClean="0"/>
              <a:t>) sont des puces électroniques constituée d’une antenne et d’un microprocesseur. On peut y stocker pas mal d’informations, et contrairement aux cartes à puces (carte bancaire, téléphonique…</a:t>
            </a:r>
            <a:r>
              <a:rPr lang="fr-FR" dirty="0" err="1" smtClean="0"/>
              <a:t>etc</a:t>
            </a:r>
            <a:r>
              <a:rPr lang="fr-FR" dirty="0" smtClean="0"/>
              <a:t>), on peut lire ces informations et les mettre à jour sans insérer la puce dans un lecteur. Tout passe par l’antenne sur des fréquences plus ou moins hautes.</a:t>
            </a:r>
          </a:p>
          <a:p>
            <a:endParaRPr lang="fr-FR" dirty="0" smtClean="0"/>
          </a:p>
          <a:p>
            <a:r>
              <a:rPr lang="fr-FR" dirty="0" smtClean="0"/>
              <a:t>Il existe deux familles d’étiquettes RFID  :</a:t>
            </a:r>
          </a:p>
          <a:p>
            <a:r>
              <a:rPr lang="fr-FR" dirty="0" smtClean="0"/>
              <a:t>- les étiquettes actives, elles sont reliées à une source d’énergie embarquée (pile, batterie…) : coûteuses, durée de vie limitée</a:t>
            </a:r>
            <a:r>
              <a:rPr lang="fr-FR" dirty="0" smtClean="0"/>
              <a:t>, liées </a:t>
            </a:r>
            <a:r>
              <a:rPr lang="fr-FR" dirty="0" smtClean="0"/>
              <a:t>à l’autonomie de la source d’énergie (il est possible de l’associer à une source d’énergie solaire, mais l’appareil est moins mobile et plus grand).</a:t>
            </a:r>
          </a:p>
          <a:p>
            <a:r>
              <a:rPr lang="fr-FR" dirty="0" smtClean="0"/>
              <a:t>les étiquettes passives, ne possèdent pas de source d’énergie. Elles utilisent l’énergie propagée par le signal radio de l’émetteur, courte distance, moins couteuse, vie presque illimitée, demande beaucoup d’énergie du capteur</a:t>
            </a:r>
          </a:p>
          <a:p>
            <a:endParaRPr lang="fr-FR" dirty="0" smtClean="0"/>
          </a:p>
          <a:p>
            <a:r>
              <a:rPr lang="fr-FR" sz="1900" dirty="0" smtClean="0"/>
              <a:t>Parmi ces deux familles, il existe trois catégories d’étiquettes :</a:t>
            </a:r>
          </a:p>
          <a:p>
            <a:r>
              <a:rPr lang="fr-FR" sz="1500" i="1" dirty="0" smtClean="0"/>
              <a:t>les étiquettes en lecture seul, non modifiables :</a:t>
            </a:r>
            <a:r>
              <a:rPr lang="fr-FR" sz="1500" dirty="0" smtClean="0"/>
              <a:t/>
            </a:r>
            <a:br>
              <a:rPr lang="fr-FR" sz="1500" dirty="0" smtClean="0"/>
            </a:br>
            <a:r>
              <a:rPr lang="fr-FR" sz="1500" dirty="0" smtClean="0"/>
              <a:t>- moins couteuse</a:t>
            </a:r>
            <a:br>
              <a:rPr lang="fr-FR" sz="1500" dirty="0" smtClean="0"/>
            </a:br>
            <a:r>
              <a:rPr lang="fr-FR" sz="1500" dirty="0" smtClean="0"/>
              <a:t>- le contenu ne peut être modifié</a:t>
            </a:r>
          </a:p>
          <a:p>
            <a:r>
              <a:rPr lang="fr-FR" sz="1500" i="1" dirty="0" smtClean="0"/>
              <a:t>les étiquettes écriture une fois, lectures multiples :</a:t>
            </a:r>
            <a:r>
              <a:rPr lang="fr-FR" sz="1500" dirty="0" smtClean="0"/>
              <a:t/>
            </a:r>
            <a:br>
              <a:rPr lang="fr-FR" sz="1500" dirty="0" smtClean="0"/>
            </a:br>
            <a:r>
              <a:rPr lang="fr-FR" sz="1500" dirty="0" smtClean="0"/>
              <a:t>- le contenu ne peut être modifié (CD-R…)</a:t>
            </a:r>
            <a:br>
              <a:rPr lang="fr-FR" sz="1500" dirty="0" smtClean="0"/>
            </a:br>
            <a:r>
              <a:rPr lang="fr-FR" sz="1500" dirty="0" smtClean="0"/>
              <a:t>- peut être lu plusieurs fois et par plusieurs lecteurs</a:t>
            </a:r>
          </a:p>
          <a:p>
            <a:r>
              <a:rPr lang="fr-FR" sz="1500" i="1" dirty="0" smtClean="0"/>
              <a:t>les étiquettes en lectures multiples, réécritures :</a:t>
            </a:r>
            <a:r>
              <a:rPr lang="fr-FR" sz="1500" dirty="0" smtClean="0"/>
              <a:t/>
            </a:r>
            <a:br>
              <a:rPr lang="fr-FR" sz="1500" dirty="0" smtClean="0"/>
            </a:br>
            <a:r>
              <a:rPr lang="fr-FR" sz="1500" dirty="0" smtClean="0"/>
              <a:t>- le contenu peut être modifié plusieurs fois (clé USB, CD-RW…)</a:t>
            </a:r>
            <a:br>
              <a:rPr lang="fr-FR" sz="1500" dirty="0" smtClean="0"/>
            </a:br>
            <a:r>
              <a:rPr lang="fr-FR" sz="1500" dirty="0" smtClean="0"/>
              <a:t>- peut être lu par plusieurs lecteurs</a:t>
            </a:r>
            <a:br>
              <a:rPr lang="fr-FR" sz="1500" dirty="0" smtClean="0"/>
            </a:br>
            <a:r>
              <a:rPr lang="fr-FR" sz="1500" dirty="0" smtClean="0"/>
              <a:t>- peut être lu plusieurs fois</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Origine : les puces RFID sont nées fin des </a:t>
            </a:r>
            <a:r>
              <a:rPr lang="fr-FR" sz="1200" b="1" kern="1200" dirty="0" smtClean="0">
                <a:solidFill>
                  <a:schemeClr val="tx1"/>
                </a:solidFill>
                <a:latin typeface="+mn-lt"/>
                <a:ea typeface="+mn-ea"/>
                <a:cs typeface="+mn-cs"/>
              </a:rPr>
              <a:t>années 40’</a:t>
            </a:r>
            <a:r>
              <a:rPr lang="fr-FR" sz="1200" kern="1200" dirty="0" smtClean="0">
                <a:solidFill>
                  <a:schemeClr val="tx1"/>
                </a:solidFill>
                <a:latin typeface="+mn-lt"/>
                <a:ea typeface="+mn-ea"/>
                <a:cs typeface="+mn-cs"/>
              </a:rPr>
              <a:t>, plus précisément en 1948. L’usage était militaire pour différencier les avions ennemis et identifier leur distance. D’imposant tags ou transpondeurs furent placés dans les avions amis afin de répondre comme amical à l’interrogation des radars. Ce système IFF (</a:t>
            </a:r>
            <a:r>
              <a:rPr lang="fr-FR" sz="1200" kern="1200" dirty="0" err="1" smtClean="0">
                <a:solidFill>
                  <a:schemeClr val="tx1"/>
                </a:solidFill>
                <a:latin typeface="+mn-lt"/>
                <a:ea typeface="+mn-ea"/>
                <a:cs typeface="+mn-cs"/>
              </a:rPr>
              <a:t>Identify</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Friend</a:t>
            </a:r>
            <a:r>
              <a:rPr lang="fr-FR" sz="1200" kern="1200" dirty="0" smtClean="0">
                <a:solidFill>
                  <a:schemeClr val="tx1"/>
                </a:solidFill>
                <a:latin typeface="+mn-lt"/>
                <a:ea typeface="+mn-ea"/>
                <a:cs typeface="+mn-cs"/>
              </a:rPr>
              <a:t> or </a:t>
            </a:r>
            <a:r>
              <a:rPr lang="fr-FR" sz="1200" kern="1200" dirty="0" err="1" smtClean="0">
                <a:solidFill>
                  <a:schemeClr val="tx1"/>
                </a:solidFill>
                <a:latin typeface="+mn-lt"/>
                <a:ea typeface="+mn-ea"/>
                <a:cs typeface="+mn-cs"/>
              </a:rPr>
              <a:t>Foe</a:t>
            </a:r>
            <a:r>
              <a:rPr lang="fr-FR" sz="1200" kern="1200" dirty="0" smtClean="0">
                <a:solidFill>
                  <a:schemeClr val="tx1"/>
                </a:solidFill>
                <a:latin typeface="+mn-lt"/>
                <a:ea typeface="+mn-ea"/>
                <a:cs typeface="+mn-cs"/>
              </a:rPr>
              <a:t>) fut la première utilisation de la RFID. Mais aujourd’hui encore, le contrôle du trafic aérien est basé sur ce principe.</a:t>
            </a:r>
            <a:endParaRPr lang="fr-FR" dirty="0" smtClean="0"/>
          </a:p>
          <a:p>
            <a:r>
              <a:rPr lang="fr-FR" sz="1200" kern="1200" dirty="0" smtClean="0">
                <a:solidFill>
                  <a:schemeClr val="tx1"/>
                </a:solidFill>
                <a:latin typeface="+mn-lt"/>
                <a:ea typeface="+mn-ea"/>
                <a:cs typeface="+mn-cs"/>
              </a:rPr>
              <a:t>Usage Privé : </a:t>
            </a:r>
            <a:r>
              <a:rPr lang="fr-FR" sz="1200" b="1" kern="1200" dirty="0" smtClean="0">
                <a:solidFill>
                  <a:schemeClr val="tx1"/>
                </a:solidFill>
                <a:latin typeface="+mn-lt"/>
                <a:ea typeface="+mn-ea"/>
                <a:cs typeface="+mn-cs"/>
              </a:rPr>
              <a:t>à partir de 1970</a:t>
            </a:r>
            <a:r>
              <a:rPr lang="fr-FR" sz="1200" kern="1200" dirty="0" smtClean="0">
                <a:solidFill>
                  <a:schemeClr val="tx1"/>
                </a:solidFill>
                <a:latin typeface="+mn-lt"/>
                <a:ea typeface="+mn-ea"/>
                <a:cs typeface="+mn-cs"/>
              </a:rPr>
              <a:t>, les systèmes RFID restent une technologie protégée par l’armée mais servent à la protection des secteurs sensibles tel que le nucléaire. Le RFID garde un usage de sécurité. Il faut attendre la fin des années 70’ pour que la technologie soit transférée à l’usage privé.</a:t>
            </a:r>
            <a:endParaRPr lang="fr-FR" dirty="0" smtClean="0"/>
          </a:p>
          <a:p>
            <a:r>
              <a:rPr lang="fr-FR" sz="1200" kern="1200" dirty="0" smtClean="0">
                <a:solidFill>
                  <a:schemeClr val="tx1"/>
                </a:solidFill>
                <a:latin typeface="+mn-lt"/>
                <a:ea typeface="+mn-ea"/>
                <a:cs typeface="+mn-cs"/>
              </a:rPr>
              <a:t>Miniaturisation : </a:t>
            </a:r>
            <a:r>
              <a:rPr lang="fr-FR" sz="1200" b="1" kern="1200" dirty="0" smtClean="0">
                <a:solidFill>
                  <a:schemeClr val="tx1"/>
                </a:solidFill>
                <a:latin typeface="+mn-lt"/>
                <a:ea typeface="+mn-ea"/>
                <a:cs typeface="+mn-cs"/>
              </a:rPr>
              <a:t>dans les années 1980</a:t>
            </a:r>
            <a:r>
              <a:rPr lang="fr-FR" sz="1200" kern="1200" dirty="0" smtClean="0">
                <a:solidFill>
                  <a:schemeClr val="tx1"/>
                </a:solidFill>
                <a:latin typeface="+mn-lt"/>
                <a:ea typeface="+mn-ea"/>
                <a:cs typeface="+mn-cs"/>
              </a:rPr>
              <a:t>, les puces rétrécissent (invention de </a:t>
            </a:r>
            <a:r>
              <a:rPr lang="fr-FR" sz="1200" kern="1200" dirty="0" err="1" smtClean="0">
                <a:solidFill>
                  <a:schemeClr val="tx1"/>
                </a:solidFill>
                <a:latin typeface="+mn-lt"/>
                <a:ea typeface="+mn-ea"/>
                <a:cs typeface="+mn-cs"/>
              </a:rPr>
              <a:t>micro-systèmes</a:t>
            </a:r>
            <a:r>
              <a:rPr lang="fr-FR" sz="1200" kern="1200" dirty="0" smtClean="0">
                <a:solidFill>
                  <a:schemeClr val="tx1"/>
                </a:solidFill>
                <a:latin typeface="+mn-lt"/>
                <a:ea typeface="+mn-ea"/>
                <a:cs typeface="+mn-cs"/>
              </a:rPr>
              <a:t>) et les tags deviennent passifs (explication tout au début) et donc moins couteux. C’est aussi le début pour la fabrication et commercialisation pour de nombreuses entreprises européennes et américaine.</a:t>
            </a:r>
            <a:endParaRPr lang="fr-FR" dirty="0" smtClean="0"/>
          </a:p>
          <a:p>
            <a:r>
              <a:rPr lang="fr-FR" sz="1200" kern="1200" dirty="0" smtClean="0">
                <a:solidFill>
                  <a:schemeClr val="tx1"/>
                </a:solidFill>
                <a:latin typeface="+mn-lt"/>
                <a:ea typeface="+mn-ea"/>
                <a:cs typeface="+mn-cs"/>
              </a:rPr>
              <a:t>Standardisation : </a:t>
            </a:r>
            <a:r>
              <a:rPr lang="fr-FR" sz="1200" b="1" kern="1200" dirty="0" smtClean="0">
                <a:solidFill>
                  <a:schemeClr val="tx1"/>
                </a:solidFill>
                <a:latin typeface="+mn-lt"/>
                <a:ea typeface="+mn-ea"/>
                <a:cs typeface="+mn-cs"/>
              </a:rPr>
              <a:t>les années 1990</a:t>
            </a:r>
            <a:r>
              <a:rPr lang="fr-FR" sz="1200" kern="1200" dirty="0" smtClean="0">
                <a:solidFill>
                  <a:schemeClr val="tx1"/>
                </a:solidFill>
                <a:latin typeface="+mn-lt"/>
                <a:ea typeface="+mn-ea"/>
                <a:cs typeface="+mn-cs"/>
              </a:rPr>
              <a:t> marquent le début de la standardisation des équipements RFID à commencer par les tags puis les lecteurs, de manière générale.</a:t>
            </a:r>
            <a:endParaRPr lang="fr-FR" dirty="0" smtClean="0"/>
          </a:p>
          <a:p>
            <a:r>
              <a:rPr lang="fr-FR" sz="1200" b="1" kern="1200" dirty="0" smtClean="0">
                <a:solidFill>
                  <a:schemeClr val="tx1"/>
                </a:solidFill>
                <a:latin typeface="+mn-lt"/>
                <a:ea typeface="+mn-ea"/>
                <a:cs typeface="+mn-cs"/>
              </a:rPr>
              <a:t>Durant le 21ème siècle</a:t>
            </a:r>
            <a:r>
              <a:rPr lang="fr-FR" sz="1200" kern="1200" dirty="0" smtClean="0">
                <a:solidFill>
                  <a:schemeClr val="tx1"/>
                </a:solidFill>
                <a:latin typeface="+mn-lt"/>
                <a:ea typeface="+mn-ea"/>
                <a:cs typeface="+mn-cs"/>
              </a:rPr>
              <a:t>,  le géant de la distribution </a:t>
            </a:r>
            <a:r>
              <a:rPr lang="fr-FR" sz="1200" kern="1200" dirty="0" err="1" smtClean="0">
                <a:solidFill>
                  <a:schemeClr val="tx1"/>
                </a:solidFill>
                <a:latin typeface="+mn-lt"/>
                <a:ea typeface="+mn-ea"/>
                <a:cs typeface="+mn-cs"/>
              </a:rPr>
              <a:t>Wal-mart</a:t>
            </a:r>
            <a:r>
              <a:rPr lang="fr-FR" sz="1200" kern="1200" dirty="0" smtClean="0">
                <a:solidFill>
                  <a:schemeClr val="tx1"/>
                </a:solidFill>
                <a:latin typeface="+mn-lt"/>
                <a:ea typeface="+mn-ea"/>
                <a:cs typeface="+mn-cs"/>
              </a:rPr>
              <a:t> imposera à ses plus gros fournisseurs la technologie RFID, en janvier 2005 pour sa gestion des stocks. Carrefour, Metro, </a:t>
            </a:r>
            <a:r>
              <a:rPr lang="fr-FR" sz="1200" kern="1200" dirty="0" err="1" smtClean="0">
                <a:solidFill>
                  <a:schemeClr val="tx1"/>
                </a:solidFill>
                <a:latin typeface="+mn-lt"/>
                <a:ea typeface="+mn-ea"/>
                <a:cs typeface="+mn-cs"/>
              </a:rPr>
              <a:t>Tesco</a:t>
            </a:r>
            <a:r>
              <a:rPr lang="fr-FR" sz="1200" kern="1200" dirty="0" smtClean="0">
                <a:solidFill>
                  <a:schemeClr val="tx1"/>
                </a:solidFill>
                <a:latin typeface="+mn-lt"/>
                <a:ea typeface="+mn-ea"/>
                <a:cs typeface="+mn-cs"/>
              </a:rPr>
              <a:t> et Intel s’associent pour le développement de la nouvelle technologie d’étiquettes radiofréquences EPC , qui devrait succéder aux codes-barres..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radio-étiquettes servent de marqueurs.</a:t>
            </a:r>
            <a:r>
              <a:rPr lang="fr-FR" baseline="0" dirty="0" smtClean="0"/>
              <a:t> </a:t>
            </a:r>
            <a:r>
              <a:rPr lang="fr-FR" dirty="0" smtClean="0"/>
              <a:t>Elles comprennent une antenne associée à une puce électronique qui leur permet de recevoir et de répondre aux requêtes radio émises depuis l’émetteur-récepteur.</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Les lecteurs sont des dispositifs actifs, émetteurs de radiofréquences qui vont activer les marqueurs qui passent devant eux en leur fournissant à courte distance l’énergie dont ceux-ci ont besoin. La fréquence utilisée est variable, selon le type d’application visé et les performances recherchées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r>
              <a:rPr lang="fr-FR" sz="1200" kern="1200" dirty="0" smtClean="0">
                <a:solidFill>
                  <a:schemeClr val="tx1"/>
                </a:solidFill>
                <a:latin typeface="+mn-lt"/>
                <a:ea typeface="+mn-ea"/>
                <a:cs typeface="+mn-cs"/>
              </a:rPr>
              <a:t>La Radio Identification est une technologie qui utilise les ondes radios afin d’identifier des objets ou des personnes et ceci de manière automatique. Une des méthodes d’identification les plus utilisées est d’abriter un numéro de série ou une suite de données dans une puce et de relier cette dernière à une petite antenne. Ce couple (puce silicium + antenne) est alors appelé RFID. Ces tags peuvent alors être incorporés dans des objets ou être collés sur des produits.</a:t>
            </a:r>
            <a:endParaRPr lang="fr-FR" dirty="0" smtClean="0"/>
          </a:p>
          <a:p>
            <a:r>
              <a:rPr lang="fr-FR" sz="1200" kern="1200" dirty="0" smtClean="0">
                <a:solidFill>
                  <a:schemeClr val="tx1"/>
                </a:solidFill>
                <a:latin typeface="+mn-lt"/>
                <a:ea typeface="+mn-ea"/>
                <a:cs typeface="+mn-cs"/>
              </a:rPr>
              <a:t>Pour exploiter les informations contenues dans ces étiquettes, il faut impérativement disposer du lecteur approprié. Celui-ci émet des ondes radios en direction de la capsule qui permet de l’alimenter en énergie (si c’est un tag passif), en d’autres termes de l’activer, pour en extraire les informations numériques qu’elle renferme.</a:t>
            </a:r>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kern="1200" dirty="0" smtClean="0">
                <a:solidFill>
                  <a:schemeClr val="tx1"/>
                </a:solidFill>
                <a:latin typeface="+mn-lt"/>
                <a:ea typeface="+mn-ea"/>
                <a:cs typeface="+mn-cs"/>
              </a:rPr>
              <a:t>Ainsi, plus la fréquence </a:t>
            </a:r>
            <a:r>
              <a:rPr lang="fr-FR" sz="1200" kern="1200" dirty="0" smtClean="0">
                <a:solidFill>
                  <a:schemeClr val="tx1"/>
                </a:solidFill>
                <a:latin typeface="+mn-lt"/>
                <a:ea typeface="+mn-ea"/>
                <a:cs typeface="+mn-cs"/>
              </a:rPr>
              <a:t>du </a:t>
            </a:r>
            <a:r>
              <a:rPr lang="fr-FR" sz="1200" kern="1200" dirty="0" smtClean="0">
                <a:solidFill>
                  <a:schemeClr val="tx1"/>
                </a:solidFill>
                <a:latin typeface="+mn-lt"/>
                <a:ea typeface="+mn-ea"/>
                <a:cs typeface="+mn-cs"/>
              </a:rPr>
              <a:t>lecteur est élevée, plus le débit est important sur de longues distances et plus l’ajout de nouvelles fonctionnalités devient possible (cryptographie, augmentation de la taille de la mémoire).  Pour que la puce puisse communiquer avec le lecteur il faut que le tag soit ouvert et reconnu par le lecteur (même fréquence, même vitesse, même modulation…)</a:t>
            </a:r>
            <a:endParaRPr lang="fr-FR" dirty="0" smtClean="0"/>
          </a:p>
          <a:p>
            <a:r>
              <a:rPr lang="fr-FR" sz="1200" kern="1200" dirty="0" smtClean="0">
                <a:solidFill>
                  <a:schemeClr val="tx1"/>
                </a:solidFill>
                <a:latin typeface="+mn-lt"/>
                <a:ea typeface="+mn-ea"/>
                <a:cs typeface="+mn-cs"/>
              </a:rPr>
              <a:t>Il existe des inégalités dans les RFID, en effet certaines sont dotées de faibles « processeurs » dit les </a:t>
            </a:r>
            <a:r>
              <a:rPr lang="fr-FR" sz="1200" b="1" kern="1200" dirty="0" err="1" smtClean="0">
                <a:solidFill>
                  <a:schemeClr val="tx1"/>
                </a:solidFill>
                <a:latin typeface="+mn-lt"/>
                <a:ea typeface="+mn-ea"/>
                <a:cs typeface="+mn-cs"/>
              </a:rPr>
              <a:t>Low</a:t>
            </a:r>
            <a:r>
              <a:rPr lang="fr-FR" sz="1200" b="1" kern="1200" dirty="0" smtClean="0">
                <a:solidFill>
                  <a:schemeClr val="tx1"/>
                </a:solidFill>
                <a:latin typeface="+mn-lt"/>
                <a:ea typeface="+mn-ea"/>
                <a:cs typeface="+mn-cs"/>
              </a:rPr>
              <a:t> </a:t>
            </a:r>
            <a:r>
              <a:rPr lang="fr-FR" sz="1200" b="1" kern="1200" dirty="0" err="1" smtClean="0">
                <a:solidFill>
                  <a:schemeClr val="tx1"/>
                </a:solidFill>
                <a:latin typeface="+mn-lt"/>
                <a:ea typeface="+mn-ea"/>
                <a:cs typeface="+mn-cs"/>
              </a:rPr>
              <a:t>Frequence</a:t>
            </a:r>
            <a:r>
              <a:rPr lang="fr-FR" sz="1200" kern="1200" dirty="0" smtClean="0">
                <a:solidFill>
                  <a:schemeClr val="tx1"/>
                </a:solidFill>
                <a:latin typeface="+mn-lt"/>
                <a:ea typeface="+mn-ea"/>
                <a:cs typeface="+mn-cs"/>
              </a:rPr>
              <a:t> alors d’autres sont presque à la hauteur d’un ordinateur : les </a:t>
            </a:r>
            <a:r>
              <a:rPr lang="fr-FR" sz="1200" b="1" kern="1200" dirty="0" smtClean="0">
                <a:solidFill>
                  <a:schemeClr val="tx1"/>
                </a:solidFill>
                <a:latin typeface="+mn-lt"/>
                <a:ea typeface="+mn-ea"/>
                <a:cs typeface="+mn-cs"/>
              </a:rPr>
              <a:t>Super High </a:t>
            </a:r>
            <a:r>
              <a:rPr lang="fr-FR" sz="1200" b="1" kern="1200" dirty="0" err="1" smtClean="0">
                <a:solidFill>
                  <a:schemeClr val="tx1"/>
                </a:solidFill>
                <a:latin typeface="+mn-lt"/>
                <a:ea typeface="+mn-ea"/>
                <a:cs typeface="+mn-cs"/>
              </a:rPr>
              <a:t>Frequence</a:t>
            </a:r>
            <a:r>
              <a:rPr lang="fr-FR" sz="1200" kern="1200" dirty="0" smtClean="0">
                <a:solidFill>
                  <a:schemeClr val="tx1"/>
                </a:solidFill>
                <a:latin typeface="+mn-lt"/>
                <a:ea typeface="+mn-ea"/>
                <a:cs typeface="+mn-cs"/>
              </a:rPr>
              <a:t>.</a:t>
            </a:r>
          </a:p>
          <a:p>
            <a:endParaRPr lang="fr-FR" dirty="0" smtClean="0"/>
          </a:p>
          <a:p>
            <a:r>
              <a:rPr lang="fr-FR" sz="1200" kern="1200" dirty="0" smtClean="0">
                <a:solidFill>
                  <a:schemeClr val="tx1"/>
                </a:solidFill>
                <a:latin typeface="+mn-lt"/>
                <a:ea typeface="+mn-ea"/>
                <a:cs typeface="+mn-cs"/>
              </a:rPr>
              <a:t>Ces données permettent de choisir quelle puce retenir en fonction de l’utilisation attendue. En effet, une </a:t>
            </a:r>
            <a:r>
              <a:rPr lang="fr-FR" sz="1200" kern="1200" dirty="0" err="1" smtClean="0">
                <a:solidFill>
                  <a:schemeClr val="tx1"/>
                </a:solidFill>
                <a:latin typeface="+mn-lt"/>
                <a:ea typeface="+mn-ea"/>
                <a:cs typeface="+mn-cs"/>
              </a:rPr>
              <a:t>Low</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Frequence</a:t>
            </a:r>
            <a:r>
              <a:rPr lang="fr-FR" sz="1200" kern="1200" dirty="0" smtClean="0">
                <a:solidFill>
                  <a:schemeClr val="tx1"/>
                </a:solidFill>
                <a:latin typeface="+mn-lt"/>
                <a:ea typeface="+mn-ea"/>
                <a:cs typeface="+mn-cs"/>
              </a:rPr>
              <a:t> (LF) permet la lecture de données de type texte car elles sont « légères » en terme de taille  et ne nécessitent pas un gros processeur et, donc n’influe pas trop sur le taux de transfert. Par contre, pour des données avec des images, vidéos ou nécessitant d’être lues à longue distance (trajet d’un camion par exemple) les puce SHF sont nécessaires.</a:t>
            </a:r>
            <a:endParaRPr lang="fr-FR" dirty="0" smtClean="0"/>
          </a:p>
          <a:p>
            <a:r>
              <a:rPr lang="fr-FR" sz="1200" kern="1200" dirty="0" smtClean="0">
                <a:solidFill>
                  <a:schemeClr val="tx1"/>
                </a:solidFill>
                <a:latin typeface="+mn-lt"/>
                <a:ea typeface="+mn-ea"/>
                <a:cs typeface="+mn-cs"/>
              </a:rPr>
              <a:t>Il existe aussi d’autres </a:t>
            </a:r>
            <a:r>
              <a:rPr lang="fr-FR" sz="1200" b="1" kern="1200" dirty="0" smtClean="0">
                <a:solidFill>
                  <a:schemeClr val="tx1"/>
                </a:solidFill>
                <a:latin typeface="+mn-lt"/>
                <a:ea typeface="+mn-ea"/>
                <a:cs typeface="+mn-cs"/>
              </a:rPr>
              <a:t>contraintes</a:t>
            </a:r>
            <a:r>
              <a:rPr lang="fr-FR" sz="1200" kern="1200" dirty="0" smtClean="0">
                <a:solidFill>
                  <a:schemeClr val="tx1"/>
                </a:solidFill>
                <a:latin typeface="+mn-lt"/>
                <a:ea typeface="+mn-ea"/>
                <a:cs typeface="+mn-cs"/>
              </a:rPr>
              <a:t> qui dépendent du type de puce : </a:t>
            </a:r>
            <a:r>
              <a:rPr lang="fr-FR" sz="1200" b="1" kern="1200" dirty="0" smtClean="0">
                <a:solidFill>
                  <a:schemeClr val="tx1"/>
                </a:solidFill>
                <a:latin typeface="+mn-lt"/>
                <a:ea typeface="+mn-ea"/>
                <a:cs typeface="+mn-cs"/>
              </a:rPr>
              <a:t>la chaleur</a:t>
            </a:r>
            <a:r>
              <a:rPr lang="fr-FR" sz="1200" kern="1200" dirty="0" smtClean="0">
                <a:solidFill>
                  <a:schemeClr val="tx1"/>
                </a:solidFill>
                <a:latin typeface="+mn-lt"/>
                <a:ea typeface="+mn-ea"/>
                <a:cs typeface="+mn-cs"/>
              </a:rPr>
              <a:t>. Seules les LF résistent à des températures entre -40° et +85°. Toutes les autres sont comprises entre -25° et + 70°. Cependant, avec la rapidité des avancées technologiques le problème de température peut se résoudre</a:t>
            </a:r>
            <a:r>
              <a:rPr lang="fr-FR" sz="1200" kern="1200" dirty="0" smtClean="0">
                <a:solidFill>
                  <a:schemeClr val="tx1"/>
                </a:solidFill>
                <a:latin typeface="+mn-lt"/>
                <a:ea typeface="+mn-ea"/>
                <a:cs typeface="+mn-cs"/>
              </a:rPr>
              <a:t>.</a:t>
            </a:r>
          </a:p>
          <a:p>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t>
            </a:r>
            <a:r>
              <a:rPr lang="fr-FR" dirty="0" err="1" smtClean="0"/>
              <a:t>anti-collision</a:t>
            </a:r>
            <a:r>
              <a:rPr lang="fr-FR" dirty="0" smtClean="0"/>
              <a:t> est la possibilité pour un lecteur de dialoguer avec un marqueur lorsque plus d’un marqueur se trouvent dans son champ de détection. Plusieurs algorithmes d’</a:t>
            </a:r>
            <a:r>
              <a:rPr lang="fr-FR" dirty="0" err="1" smtClean="0"/>
              <a:t>anti-collision</a:t>
            </a:r>
            <a:r>
              <a:rPr lang="fr-FR" dirty="0" smtClean="0"/>
              <a:t> sont décrits par les normes (ISO 14443, ISO 15693 et ISO 18000).</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Médecine: dossier médical, groupe sanguin…</a:t>
            </a:r>
          </a:p>
          <a:p>
            <a:r>
              <a:rPr lang="fr-FR" dirty="0" smtClean="0"/>
              <a:t>Animaux: suivi d'un cheptel, dossier de vaccination…</a:t>
            </a:r>
          </a:p>
          <a:p>
            <a:r>
              <a:rPr lang="fr-FR" dirty="0" smtClean="0"/>
              <a:t>Contrôler identité: passeport biométrique, carte d’accès à des lieux réservés (ex: bibliothèques universitaires)…</a:t>
            </a:r>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traçabilité</a:t>
            </a:r>
            <a:r>
              <a:rPr lang="fr-FR" baseline="0" dirty="0" smtClean="0"/>
              <a:t> est une partie importante, effectivement grâce à cette technologie, nous sommes capable de suivre n’importe qui ou n’importe quoi. </a:t>
            </a:r>
          </a:p>
          <a:p>
            <a:r>
              <a:rPr lang="fr-FR" baseline="0" dirty="0" smtClean="0"/>
              <a:t>Nous pouvons l’utiliser dans différents domaines tels que:</a:t>
            </a:r>
            <a:endParaRPr lang="fr-FR" dirty="0" smtClean="0"/>
          </a:p>
          <a:p>
            <a:endParaRPr lang="fr-FR" dirty="0" smtClean="0"/>
          </a:p>
          <a:p>
            <a:r>
              <a:rPr lang="fr-FR" dirty="0" smtClean="0"/>
              <a:t>-Etres vivants: suivi des animaux sauvages pour leurs protections, suivi des personnalités importantes en cas d’enlèvement…</a:t>
            </a:r>
          </a:p>
          <a:p>
            <a:r>
              <a:rPr lang="fr-FR" dirty="0" smtClean="0"/>
              <a:t>-Objets: antivol, gestions des stocks dans des grandes surfaces…</a:t>
            </a:r>
          </a:p>
          <a:p>
            <a:r>
              <a:rPr lang="fr-FR" dirty="0" smtClean="0"/>
              <a:t>-Aliments: suivi de la chaine du froid, suivi de la date de péremption…</a:t>
            </a:r>
          </a:p>
          <a:p>
            <a:r>
              <a:rPr lang="fr-FR" dirty="0" smtClean="0"/>
              <a:t>-Accès: carte main libre voiture, badge accès à des bâtiments…</a:t>
            </a:r>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 revanche,</a:t>
            </a:r>
            <a:r>
              <a:rPr lang="fr-FR" baseline="0" dirty="0" smtClean="0"/>
              <a:t> cette technologie peut être dangereuse dans la mesure où la v</a:t>
            </a:r>
            <a:r>
              <a:rPr lang="fr-FR" dirty="0" smtClean="0"/>
              <a:t>ie privée: possibilité de suivre les personnes n’importe où sans qu’elles ne le sachent</a:t>
            </a:r>
          </a:p>
          <a:p>
            <a:r>
              <a:rPr lang="fr-FR" dirty="0" smtClean="0"/>
              <a:t>Au</a:t>
            </a:r>
            <a:r>
              <a:rPr lang="fr-FR" baseline="0" dirty="0" smtClean="0"/>
              <a:t> niveau de l’utilisation certaines contraintes existent comme:</a:t>
            </a:r>
            <a:endParaRPr lang="fr-FR" dirty="0" smtClean="0"/>
          </a:p>
          <a:p>
            <a:r>
              <a:rPr lang="fr-FR" dirty="0" smtClean="0"/>
              <a:t>-Métal: brouille la réception des informations</a:t>
            </a:r>
          </a:p>
          <a:p>
            <a:r>
              <a:rPr lang="fr-FR" dirty="0" smtClean="0"/>
              <a:t>-Présence de milliers de puces: rends plus complexes la localisation des puces, et donc la lecture des informations</a:t>
            </a:r>
          </a:p>
          <a:p>
            <a:endParaRPr lang="fr-FR" dirty="0"/>
          </a:p>
        </p:txBody>
      </p:sp>
      <p:sp>
        <p:nvSpPr>
          <p:cNvPr id="4" name="Espace réservé du numéro de diapositive 3"/>
          <p:cNvSpPr>
            <a:spLocks noGrp="1"/>
          </p:cNvSpPr>
          <p:nvPr>
            <p:ph type="sldNum" sz="quarter" idx="10"/>
          </p:nvPr>
        </p:nvSpPr>
        <p:spPr/>
        <p:txBody>
          <a:bodyPr/>
          <a:lstStyle/>
          <a:p>
            <a:fld id="{8C98A4E6-B3F6-459C-B14D-7A5BAA265B3A}"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8" name="Espace réservé du numéro de diapositive 7"/>
          <p:cNvSpPr>
            <a:spLocks noGrp="1"/>
          </p:cNvSpPr>
          <p:nvPr>
            <p:ph type="sldNum" sz="quarter" idx="11"/>
          </p:nvPr>
        </p:nvSpPr>
        <p:spPr/>
        <p:txBody>
          <a:bodyPr/>
          <a:lstStyle/>
          <a:p>
            <a:fld id="{FB07DBA9-D061-4A58-BA49-07C61FD820A6}" type="slidenum">
              <a:rPr lang="fr-FR" smtClean="0"/>
              <a:pPr/>
              <a:t>‹N°›</a:t>
            </a:fld>
            <a:endParaRPr lang="fr-FR"/>
          </a:p>
        </p:txBody>
      </p:sp>
      <p:sp>
        <p:nvSpPr>
          <p:cNvPr id="9" name="Espace réservé du pied de page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F1CDEFF-B0FA-49AA-8958-5774C7991CC6}"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FB07DBA9-D061-4A58-BA49-07C61FD820A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CF1CDEFF-B0FA-49AA-8958-5774C7991CC6}" type="datetimeFigureOut">
              <a:rPr lang="fr-FR" smtClean="0"/>
              <a:pPr/>
              <a:t>15/11/2011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07DBA9-D061-4A58-BA49-07C61FD820A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F1CDEFF-B0FA-49AA-8958-5774C7991CC6}" type="datetimeFigureOut">
              <a:rPr lang="fr-FR" smtClean="0"/>
              <a:pPr/>
              <a:t>15/11/2011</a:t>
            </a:fld>
            <a:endParaRPr lang="fr-FR"/>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FR"/>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B07DBA9-D061-4A58-BA49-07C61FD820A6}"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dupont.IUT.001\Bureau\rfid-tag.jpg"/>
          <p:cNvPicPr>
            <a:picLocks noChangeAspect="1" noChangeArrowheads="1"/>
          </p:cNvPicPr>
          <p:nvPr/>
        </p:nvPicPr>
        <p:blipFill>
          <a:blip r:embed="rId3" cstate="print"/>
          <a:srcRect/>
          <a:stretch>
            <a:fillRect/>
          </a:stretch>
        </p:blipFill>
        <p:spPr bwMode="auto">
          <a:xfrm>
            <a:off x="0" y="-1"/>
            <a:ext cx="9144000" cy="6957329"/>
          </a:xfrm>
          <a:prstGeom prst="rect">
            <a:avLst/>
          </a:prstGeom>
          <a:noFill/>
        </p:spPr>
      </p:pic>
      <p:sp>
        <p:nvSpPr>
          <p:cNvPr id="6" name="Rectangle 5"/>
          <p:cNvSpPr/>
          <p:nvPr/>
        </p:nvSpPr>
        <p:spPr>
          <a:xfrm>
            <a:off x="5903640" y="1268760"/>
            <a:ext cx="3240360" cy="1569660"/>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fr-FR" sz="9600" b="1" spc="150" dirty="0" smtClean="0">
                <a:ln w="11430"/>
                <a:solidFill>
                  <a:srgbClr val="F8F8F8"/>
                </a:solidFill>
                <a:effectLst>
                  <a:outerShdw blurRad="25400" algn="tl" rotWithShape="0">
                    <a:srgbClr val="000000">
                      <a:alpha val="43000"/>
                    </a:srgbClr>
                  </a:outerShdw>
                </a:effectLst>
              </a:rPr>
              <a:t>RFID</a:t>
            </a:r>
            <a:endParaRPr lang="fr-FR" sz="9600" b="1" spc="150" dirty="0">
              <a:ln w="11430"/>
              <a:solidFill>
                <a:srgbClr val="F8F8F8"/>
              </a:solidFill>
              <a:effectLst>
                <a:outerShdw blurRad="25400" algn="tl" rotWithShape="0">
                  <a:srgbClr val="000000">
                    <a:alpha val="43000"/>
                  </a:srgbClr>
                </a:outerShdw>
              </a:effectLst>
            </a:endParaRPr>
          </a:p>
        </p:txBody>
      </p:sp>
      <p:sp>
        <p:nvSpPr>
          <p:cNvPr id="7" name="Rectangle 6"/>
          <p:cNvSpPr/>
          <p:nvPr/>
        </p:nvSpPr>
        <p:spPr>
          <a:xfrm>
            <a:off x="0" y="4919008"/>
            <a:ext cx="4355976" cy="1938992"/>
          </a:xfrm>
          <a:prstGeom prst="rect">
            <a:avLst/>
          </a:prstGeom>
          <a:noFill/>
        </p:spPr>
        <p:txBody>
          <a:bodyPr wrap="square" lIns="91440" tIns="45720" rIns="91440" bIns="45720">
            <a:spAutoFit/>
          </a:bodyPr>
          <a:lstStyle/>
          <a:p>
            <a:pPr algn="ctr"/>
            <a:r>
              <a:rPr lang="fr-F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DUPONT </a:t>
            </a:r>
            <a:r>
              <a:rPr lang="fr-FR" sz="4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Bilitis</a:t>
            </a:r>
            <a:endParaRPr lang="fr-F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fr-F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GODIN Emeric</a:t>
            </a:r>
          </a:p>
          <a:p>
            <a:pPr algn="ctr"/>
            <a:r>
              <a:rPr lang="fr-F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LOPES Thibaud</a:t>
            </a:r>
            <a:endParaRPr lang="fr-FR"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Contraintes</a:t>
            </a:r>
            <a:endParaRPr lang="fr-FR" dirty="0"/>
          </a:p>
        </p:txBody>
      </p:sp>
      <p:sp>
        <p:nvSpPr>
          <p:cNvPr id="3" name="Espace réservé du contenu 2"/>
          <p:cNvSpPr>
            <a:spLocks noGrp="1"/>
          </p:cNvSpPr>
          <p:nvPr>
            <p:ph idx="1"/>
          </p:nvPr>
        </p:nvSpPr>
        <p:spPr/>
        <p:txBody>
          <a:bodyPr/>
          <a:lstStyle/>
          <a:p>
            <a:r>
              <a:rPr lang="fr-FR" dirty="0" smtClean="0"/>
              <a:t>Vie privée: possibilité de suivre les personnes n’importe où sans qu’elles ne le sachent</a:t>
            </a:r>
          </a:p>
          <a:p>
            <a:r>
              <a:rPr lang="fr-FR" dirty="0" smtClean="0"/>
              <a:t>Métal: brouille la réception des informations</a:t>
            </a:r>
          </a:p>
          <a:p>
            <a:r>
              <a:rPr lang="fr-FR" dirty="0" smtClean="0"/>
              <a:t>Présence de milliers de puces: rends plus complexes la localisation des puces, et donc la lecture des informations</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7664" y="2708920"/>
            <a:ext cx="5891293" cy="923330"/>
          </a:xfrm>
          <a:prstGeom prst="rect">
            <a:avLst/>
          </a:prstGeom>
          <a:noFill/>
        </p:spPr>
        <p:txBody>
          <a:bodyPr wrap="non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Avenir de la RFID</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Avenir de la RFID</a:t>
            </a:r>
            <a:endParaRPr lang="fr-FR" dirty="0"/>
          </a:p>
        </p:txBody>
      </p:sp>
      <p:sp>
        <p:nvSpPr>
          <p:cNvPr id="3" name="Espace réservé du contenu 2"/>
          <p:cNvSpPr>
            <a:spLocks noGrp="1"/>
          </p:cNvSpPr>
          <p:nvPr>
            <p:ph idx="1"/>
          </p:nvPr>
        </p:nvSpPr>
        <p:spPr/>
        <p:txBody>
          <a:bodyPr>
            <a:normAutofit/>
          </a:bodyPr>
          <a:lstStyle/>
          <a:p>
            <a:r>
              <a:rPr lang="fr-FR" sz="2000" dirty="0" smtClean="0"/>
              <a:t>Evolution des </a:t>
            </a:r>
            <a:r>
              <a:rPr lang="fr-FR" sz="2000" dirty="0" smtClean="0"/>
              <a:t>données</a:t>
            </a:r>
            <a:endParaRPr lang="fr-FR" sz="2000" dirty="0" smtClean="0"/>
          </a:p>
          <a:p>
            <a:endParaRPr lang="fr-FR" sz="2000" dirty="0" smtClean="0"/>
          </a:p>
          <a:p>
            <a:endParaRPr lang="fr-FR" sz="2000" dirty="0" smtClean="0"/>
          </a:p>
          <a:p>
            <a:r>
              <a:rPr lang="fr-FR" sz="2000" dirty="0" smtClean="0"/>
              <a:t>Evolution du </a:t>
            </a:r>
            <a:r>
              <a:rPr lang="fr-FR" sz="2000" dirty="0" smtClean="0"/>
              <a:t>marché</a:t>
            </a:r>
            <a:endParaRPr lang="fr-FR" sz="2000" dirty="0" smtClean="0"/>
          </a:p>
          <a:p>
            <a:pPr>
              <a:buNone/>
            </a:pPr>
            <a:endParaRPr lang="fr-FR" sz="2000" dirty="0" smtClean="0"/>
          </a:p>
          <a:p>
            <a:pPr>
              <a:buNone/>
            </a:pPr>
            <a:endParaRPr lang="fr-FR" dirty="0" smtClean="0"/>
          </a:p>
          <a:p>
            <a:r>
              <a:rPr lang="fr-FR" sz="2000" dirty="0" smtClean="0"/>
              <a:t>De nouveaux secteurs</a:t>
            </a:r>
          </a:p>
          <a:p>
            <a:endParaRPr lang="fr-FR" dirty="0" smtClean="0"/>
          </a:p>
          <a:p>
            <a:endParaRPr lang="fr-FR" dirty="0" smtClean="0"/>
          </a:p>
          <a:p>
            <a:r>
              <a:rPr lang="fr-FR" sz="2000" dirty="0" smtClean="0"/>
              <a:t>Le code barre du futur</a:t>
            </a:r>
          </a:p>
          <a:p>
            <a:endParaRPr lang="fr-FR" dirty="0"/>
          </a:p>
        </p:txBody>
      </p:sp>
      <p:pic>
        <p:nvPicPr>
          <p:cNvPr id="1026" name="Picture 2"/>
          <p:cNvPicPr>
            <a:picLocks noChangeAspect="1" noChangeArrowheads="1"/>
          </p:cNvPicPr>
          <p:nvPr/>
        </p:nvPicPr>
        <p:blipFill>
          <a:blip r:embed="rId3" cstate="print"/>
          <a:srcRect/>
          <a:stretch>
            <a:fillRect/>
          </a:stretch>
        </p:blipFill>
        <p:spPr bwMode="auto">
          <a:xfrm>
            <a:off x="4067944" y="1988840"/>
            <a:ext cx="4752528" cy="194508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36096" y="4509120"/>
            <a:ext cx="2648719" cy="1416384"/>
          </a:xfrm>
          <a:prstGeom prst="rect">
            <a:avLst/>
          </a:prstGeom>
          <a:noFill/>
          <a:ln w="9525">
            <a:noFill/>
            <a:miter lim="800000"/>
            <a:headEnd/>
            <a:tailEnd/>
          </a:ln>
        </p:spPr>
      </p:pic>
      <p:sp>
        <p:nvSpPr>
          <p:cNvPr id="6" name="ZoneTexte 5"/>
          <p:cNvSpPr txBox="1"/>
          <p:nvPr/>
        </p:nvSpPr>
        <p:spPr>
          <a:xfrm>
            <a:off x="4860032" y="5949280"/>
            <a:ext cx="4032448" cy="600164"/>
          </a:xfrm>
          <a:prstGeom prst="rect">
            <a:avLst/>
          </a:prstGeom>
          <a:noFill/>
        </p:spPr>
        <p:txBody>
          <a:bodyPr wrap="square" rtlCol="0">
            <a:spAutoFit/>
          </a:bodyPr>
          <a:lstStyle/>
          <a:p>
            <a:pPr algn="ctr"/>
            <a:r>
              <a:rPr lang="fr-FR" sz="1100" dirty="0" smtClean="0"/>
              <a:t>Différentes entreprises dans le monde commercialisent désormais des fours, des plaques chauffantes et des ustensiles de cuisine équipées de puces RFID. </a:t>
            </a:r>
            <a:endParaRPr lang="fr-FR"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future des RFID</a:t>
            </a:r>
            <a:endParaRPr lang="fr-FR" dirty="0"/>
          </a:p>
        </p:txBody>
      </p:sp>
      <p:sp>
        <p:nvSpPr>
          <p:cNvPr id="3" name="Espace réservé du contenu 2"/>
          <p:cNvSpPr>
            <a:spLocks noGrp="1"/>
          </p:cNvSpPr>
          <p:nvPr>
            <p:ph idx="1"/>
          </p:nvPr>
        </p:nvSpPr>
        <p:spPr/>
        <p:txBody>
          <a:bodyPr/>
          <a:lstStyle/>
          <a:p>
            <a:endParaRPr lang="fr-FR" dirty="0" smtClean="0"/>
          </a:p>
          <a:p>
            <a:r>
              <a:rPr lang="fr-FR" sz="2000" dirty="0" smtClean="0"/>
              <a:t>Pièces d’identités</a:t>
            </a:r>
          </a:p>
          <a:p>
            <a:endParaRPr lang="fr-FR" dirty="0" smtClean="0"/>
          </a:p>
          <a:p>
            <a:endParaRPr lang="fr-FR" dirty="0" smtClean="0"/>
          </a:p>
          <a:p>
            <a:endParaRPr lang="fr-FR" sz="2000" dirty="0" smtClean="0"/>
          </a:p>
          <a:p>
            <a:r>
              <a:rPr lang="fr-FR" sz="2000" dirty="0" smtClean="0"/>
              <a:t>Lutte contre la contrefaçon</a:t>
            </a:r>
          </a:p>
          <a:p>
            <a:endParaRPr lang="fr-FR" dirty="0" smtClean="0"/>
          </a:p>
          <a:p>
            <a:endParaRPr lang="fr-FR" dirty="0" smtClean="0"/>
          </a:p>
          <a:p>
            <a:r>
              <a:rPr lang="fr-FR" sz="2000" dirty="0" smtClean="0"/>
              <a:t>De plus en plus de magasins vont l’utiliser</a:t>
            </a:r>
          </a:p>
          <a:p>
            <a:endParaRPr lang="fr-FR" dirty="0"/>
          </a:p>
        </p:txBody>
      </p:sp>
      <p:pic>
        <p:nvPicPr>
          <p:cNvPr id="3074" name="Picture 2"/>
          <p:cNvPicPr>
            <a:picLocks noChangeAspect="1" noChangeArrowheads="1"/>
          </p:cNvPicPr>
          <p:nvPr/>
        </p:nvPicPr>
        <p:blipFill>
          <a:blip r:embed="rId3" cstate="print"/>
          <a:srcRect/>
          <a:stretch>
            <a:fillRect/>
          </a:stretch>
        </p:blipFill>
        <p:spPr bwMode="auto">
          <a:xfrm>
            <a:off x="3923928" y="1412776"/>
            <a:ext cx="4221132" cy="1827203"/>
          </a:xfrm>
          <a:prstGeom prst="rect">
            <a:avLst/>
          </a:prstGeom>
          <a:noFill/>
          <a:ln w="9525">
            <a:noFill/>
            <a:miter lim="800000"/>
            <a:headEnd/>
            <a:tailEnd/>
          </a:ln>
        </p:spPr>
      </p:pic>
      <p:sp>
        <p:nvSpPr>
          <p:cNvPr id="5" name="ZoneTexte 4"/>
          <p:cNvSpPr txBox="1"/>
          <p:nvPr/>
        </p:nvSpPr>
        <p:spPr>
          <a:xfrm>
            <a:off x="3563888" y="3212976"/>
            <a:ext cx="4968552" cy="261610"/>
          </a:xfrm>
          <a:prstGeom prst="rect">
            <a:avLst/>
          </a:prstGeom>
          <a:noFill/>
        </p:spPr>
        <p:txBody>
          <a:bodyPr wrap="square" rtlCol="0">
            <a:spAutoFit/>
          </a:bodyPr>
          <a:lstStyle/>
          <a:p>
            <a:pPr algn="ctr"/>
            <a:r>
              <a:rPr lang="fr-FR" sz="1100" dirty="0" smtClean="0"/>
              <a:t>Ceci est un prototype de carte d’identité numérique nouvelle génération.</a:t>
            </a:r>
            <a:endParaRPr lang="fr-FR" sz="1100" dirty="0"/>
          </a:p>
        </p:txBody>
      </p:sp>
      <p:pic>
        <p:nvPicPr>
          <p:cNvPr id="3075" name="Picture 3"/>
          <p:cNvPicPr>
            <a:picLocks noChangeAspect="1" noChangeArrowheads="1"/>
          </p:cNvPicPr>
          <p:nvPr/>
        </p:nvPicPr>
        <p:blipFill>
          <a:blip r:embed="rId4" cstate="print"/>
          <a:srcRect/>
          <a:stretch>
            <a:fillRect/>
          </a:stretch>
        </p:blipFill>
        <p:spPr bwMode="auto">
          <a:xfrm>
            <a:off x="5940152" y="4797152"/>
            <a:ext cx="2801888" cy="1400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Risques encourus </a:t>
            </a:r>
            <a:endParaRPr lang="fr-FR" dirty="0"/>
          </a:p>
        </p:txBody>
      </p:sp>
      <p:sp>
        <p:nvSpPr>
          <p:cNvPr id="3" name="Espace réservé du contenu 2"/>
          <p:cNvSpPr>
            <a:spLocks noGrp="1"/>
          </p:cNvSpPr>
          <p:nvPr>
            <p:ph idx="1"/>
          </p:nvPr>
        </p:nvSpPr>
        <p:spPr/>
        <p:txBody>
          <a:bodyPr/>
          <a:lstStyle/>
          <a:p>
            <a:endParaRPr lang="fr-FR" sz="2000" dirty="0" smtClean="0"/>
          </a:p>
          <a:p>
            <a:endParaRPr lang="fr-FR" sz="2000" dirty="0" smtClean="0"/>
          </a:p>
          <a:p>
            <a:r>
              <a:rPr lang="fr-FR" sz="2000" dirty="0" smtClean="0"/>
              <a:t>Localisation des personnes</a:t>
            </a:r>
          </a:p>
          <a:p>
            <a:pPr>
              <a:buNone/>
            </a:pPr>
            <a:endParaRPr lang="fr-FR" dirty="0" smtClean="0"/>
          </a:p>
          <a:p>
            <a:pPr>
              <a:buNone/>
            </a:pPr>
            <a:endParaRPr lang="fr-FR" dirty="0" smtClean="0"/>
          </a:p>
          <a:p>
            <a:r>
              <a:rPr lang="fr-FR" sz="2000" dirty="0" smtClean="0"/>
              <a:t>Vol de données</a:t>
            </a:r>
          </a:p>
          <a:p>
            <a:pPr>
              <a:buNone/>
            </a:pPr>
            <a:endParaRPr lang="fr-FR" dirty="0" smtClean="0"/>
          </a:p>
          <a:p>
            <a:pPr>
              <a:buNone/>
            </a:pPr>
            <a:endParaRPr lang="fr-FR" dirty="0" smtClean="0"/>
          </a:p>
          <a:p>
            <a:r>
              <a:rPr lang="fr-FR" sz="2000" dirty="0" smtClean="0"/>
              <a:t>Problèmes de l’implantation dans le corps</a:t>
            </a:r>
          </a:p>
          <a:p>
            <a:endParaRPr lang="fr-FR" dirty="0"/>
          </a:p>
        </p:txBody>
      </p:sp>
      <p:pic>
        <p:nvPicPr>
          <p:cNvPr id="2051" name="Picture 3"/>
          <p:cNvPicPr>
            <a:picLocks noChangeAspect="1" noChangeArrowheads="1"/>
          </p:cNvPicPr>
          <p:nvPr/>
        </p:nvPicPr>
        <p:blipFill>
          <a:blip r:embed="rId3" cstate="print"/>
          <a:srcRect/>
          <a:stretch>
            <a:fillRect/>
          </a:stretch>
        </p:blipFill>
        <p:spPr bwMode="auto">
          <a:xfrm>
            <a:off x="4716016" y="1700808"/>
            <a:ext cx="3095625" cy="17526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012160" y="4653136"/>
            <a:ext cx="2091456" cy="1708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pic>
        <p:nvPicPr>
          <p:cNvPr id="8194" name="Picture 2" descr="C:\Documents and Settings\dupont.IUT.001\Bureau\pff_rfid.png"/>
          <p:cNvPicPr>
            <a:picLocks noChangeAspect="1" noChangeArrowheads="1"/>
          </p:cNvPicPr>
          <p:nvPr/>
        </p:nvPicPr>
        <p:blipFill>
          <a:blip r:embed="rId2" cstate="print"/>
          <a:srcRect/>
          <a:stretch>
            <a:fillRect/>
          </a:stretch>
        </p:blipFill>
        <p:spPr bwMode="auto">
          <a:xfrm>
            <a:off x="1259632" y="1628800"/>
            <a:ext cx="6443637" cy="483272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6600" dirty="0" smtClean="0"/>
              <a:t>Sommaire</a:t>
            </a:r>
            <a:endParaRPr lang="fr-FR" sz="6600" dirty="0"/>
          </a:p>
        </p:txBody>
      </p:sp>
      <p:sp>
        <p:nvSpPr>
          <p:cNvPr id="3" name="Espace réservé du contenu 2"/>
          <p:cNvSpPr>
            <a:spLocks noGrp="1"/>
          </p:cNvSpPr>
          <p:nvPr>
            <p:ph idx="1"/>
          </p:nvPr>
        </p:nvSpPr>
        <p:spPr>
          <a:xfrm>
            <a:off x="467544" y="1988840"/>
            <a:ext cx="7467600" cy="4525963"/>
          </a:xfrm>
        </p:spPr>
        <p:txBody>
          <a:bodyPr/>
          <a:lstStyle/>
          <a:p>
            <a:endParaRPr lang="fr-FR" dirty="0" smtClean="0"/>
          </a:p>
          <a:p>
            <a:pPr marL="608076" indent="-571500">
              <a:buFont typeface="+mj-lt"/>
              <a:buAutoNum type="romanUcPeriod"/>
            </a:pPr>
            <a:r>
              <a:rPr lang="fr-FR" dirty="0" smtClean="0"/>
              <a:t>Principe et fonctionnement</a:t>
            </a:r>
          </a:p>
          <a:p>
            <a:pPr marL="608076" indent="-571500">
              <a:buFont typeface="+mj-lt"/>
              <a:buAutoNum type="romanUcPeriod"/>
            </a:pPr>
            <a:r>
              <a:rPr lang="fr-FR" dirty="0" smtClean="0"/>
              <a:t>Utilisation </a:t>
            </a:r>
            <a:r>
              <a:rPr lang="fr-FR" dirty="0"/>
              <a:t>des RFID </a:t>
            </a:r>
            <a:endParaRPr lang="fr-FR" dirty="0" smtClean="0"/>
          </a:p>
          <a:p>
            <a:pPr marL="608076" indent="-571500">
              <a:buFont typeface="+mj-lt"/>
              <a:buAutoNum type="romanUcPeriod"/>
            </a:pPr>
            <a:r>
              <a:rPr lang="fr-FR" dirty="0" smtClean="0"/>
              <a:t>Futur</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2132856"/>
            <a:ext cx="7467600" cy="4525963"/>
          </a:xfrm>
        </p:spPr>
        <p:txBody>
          <a:bodyPr>
            <a:normAutofit/>
          </a:bodyPr>
          <a:lstStyle/>
          <a:p>
            <a:r>
              <a:rPr lang="fr-FR" sz="1900" dirty="0" smtClean="0"/>
              <a:t>La radio-identification : une méthode pour mémoriser et récupérer des données à distance</a:t>
            </a:r>
          </a:p>
          <a:p>
            <a:r>
              <a:rPr lang="fr-FR" sz="1900" dirty="0" smtClean="0"/>
              <a:t>Il existe deux familles d’étiquettes RFID  :</a:t>
            </a:r>
          </a:p>
          <a:p>
            <a:pPr lvl="3"/>
            <a:r>
              <a:rPr lang="fr-FR" sz="1500" dirty="0" smtClean="0"/>
              <a:t>les étiquettes actives</a:t>
            </a:r>
          </a:p>
          <a:p>
            <a:pPr lvl="3"/>
            <a:r>
              <a:rPr lang="fr-FR" sz="1500" dirty="0" smtClean="0"/>
              <a:t>les étiquettes passives</a:t>
            </a:r>
          </a:p>
          <a:p>
            <a:r>
              <a:rPr lang="fr-FR" sz="1900" dirty="0" smtClean="0"/>
              <a:t>Parmi ces deux familles, il existe trois catégories d’étiquettes :</a:t>
            </a:r>
          </a:p>
          <a:p>
            <a:pPr lvl="3"/>
            <a:r>
              <a:rPr lang="fr-FR" sz="1500" i="1" dirty="0" smtClean="0"/>
              <a:t>les étiquettes en lecture seul, non modifiables</a:t>
            </a:r>
            <a:endParaRPr lang="fr-FR" sz="1500" dirty="0" smtClean="0"/>
          </a:p>
          <a:p>
            <a:pPr lvl="3"/>
            <a:r>
              <a:rPr lang="fr-FR" sz="1500" i="1" dirty="0" smtClean="0"/>
              <a:t>les étiquettes écriture une fois, lectures multiples</a:t>
            </a:r>
            <a:endParaRPr lang="fr-FR" sz="1500" dirty="0" smtClean="0"/>
          </a:p>
          <a:p>
            <a:pPr lvl="3"/>
            <a:r>
              <a:rPr lang="fr-FR" sz="1500" i="1" dirty="0" smtClean="0"/>
              <a:t>les étiquettes en lectures multiples, réécritures</a:t>
            </a:r>
            <a:endParaRPr lang="fr-FR" sz="1500" dirty="0" smtClean="0"/>
          </a:p>
          <a:p>
            <a:endParaRPr lang="fr-FR" dirty="0" smtClean="0"/>
          </a:p>
        </p:txBody>
      </p:sp>
      <p:sp>
        <p:nvSpPr>
          <p:cNvPr id="4" name="Rectangle 3"/>
          <p:cNvSpPr/>
          <p:nvPr/>
        </p:nvSpPr>
        <p:spPr>
          <a:xfrm>
            <a:off x="251520" y="692696"/>
            <a:ext cx="8651727" cy="769441"/>
          </a:xfrm>
          <a:prstGeom prst="rect">
            <a:avLst/>
          </a:prstGeom>
          <a:noFill/>
        </p:spPr>
        <p:txBody>
          <a:bodyPr wrap="none" lIns="91440" tIns="45720" rIns="91440" bIns="45720">
            <a:spAutoFit/>
          </a:bodyPr>
          <a:lstStyle/>
          <a:p>
            <a:pPr algn="ctr"/>
            <a:r>
              <a:rPr lang="fr-FR"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Présentation et fonctionnement</a:t>
            </a:r>
            <a:endParaRPr lang="fr-FR"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0" y="548680"/>
          <a:ext cx="914400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contenu 2"/>
          <p:cNvSpPr>
            <a:spLocks noGrp="1"/>
          </p:cNvSpPr>
          <p:nvPr>
            <p:ph idx="1"/>
          </p:nvPr>
        </p:nvSpPr>
        <p:spPr/>
        <p:txBody>
          <a:bodyPr/>
          <a:lstStyle/>
          <a:p>
            <a:pPr>
              <a:buNone/>
            </a:pPr>
            <a:endParaRPr lang="fr-FR" dirty="0" smtClean="0"/>
          </a:p>
          <a:p>
            <a:pPr>
              <a:buNone/>
            </a:pPr>
            <a:endParaRPr lang="fr-FR" dirty="0"/>
          </a:p>
        </p:txBody>
      </p:sp>
      <p:pic>
        <p:nvPicPr>
          <p:cNvPr id="2052" name="Picture 4" descr="C:\Documents and Settings\dupont.IUT.001\Bureau\badge-rfid.png"/>
          <p:cNvPicPr>
            <a:picLocks noChangeAspect="1" noChangeArrowheads="1"/>
          </p:cNvPicPr>
          <p:nvPr/>
        </p:nvPicPr>
        <p:blipFill>
          <a:blip r:embed="rId8" cstate="print"/>
          <a:srcRect/>
          <a:stretch>
            <a:fillRect/>
          </a:stretch>
        </p:blipFill>
        <p:spPr bwMode="auto">
          <a:xfrm>
            <a:off x="5648325" y="4724400"/>
            <a:ext cx="3495675" cy="2133600"/>
          </a:xfrm>
          <a:prstGeom prst="rect">
            <a:avLst/>
          </a:prstGeom>
          <a:noFill/>
        </p:spPr>
      </p:pic>
      <p:sp>
        <p:nvSpPr>
          <p:cNvPr id="13" name="ZoneTexte 12"/>
          <p:cNvSpPr txBox="1"/>
          <p:nvPr/>
        </p:nvSpPr>
        <p:spPr>
          <a:xfrm>
            <a:off x="323528" y="4293096"/>
            <a:ext cx="5040560" cy="1815882"/>
          </a:xfrm>
          <a:prstGeom prst="rect">
            <a:avLst/>
          </a:prstGeom>
          <a:noFill/>
        </p:spPr>
        <p:txBody>
          <a:bodyPr wrap="square" rtlCol="0">
            <a:spAutoFit/>
          </a:bodyPr>
          <a:lstStyle/>
          <a:p>
            <a:r>
              <a:rPr lang="fr-FR" sz="1600" dirty="0" smtClean="0"/>
              <a:t>La RFID existe depuis maintenant 60 ans et représente un marché mondial de plus ou moins 5 milliard de Dollars avec une </a:t>
            </a:r>
            <a:r>
              <a:rPr lang="fr-FR" sz="1600" dirty="0" smtClean="0"/>
              <a:t>croissance </a:t>
            </a:r>
            <a:r>
              <a:rPr lang="fr-FR" sz="1600" dirty="0" smtClean="0"/>
              <a:t>annuelle de 24%</a:t>
            </a:r>
          </a:p>
          <a:p>
            <a:r>
              <a:rPr lang="fr-FR" sz="1600" dirty="0" smtClean="0"/>
              <a:t>En 2010, ce constructeur évalue à environ 30 milliards le nombre d’étiquettes RFID produites dans le monde et 1 milliard de transistors par être humain</a:t>
            </a:r>
            <a:endParaRPr lang="fr-FR" sz="1600" dirty="0"/>
          </a:p>
        </p:txBody>
      </p:sp>
      <p:sp>
        <p:nvSpPr>
          <p:cNvPr id="7" name="Titre 1"/>
          <p:cNvSpPr>
            <a:spLocks noGrp="1"/>
          </p:cNvSpPr>
          <p:nvPr>
            <p:ph type="title"/>
          </p:nvPr>
        </p:nvSpPr>
        <p:spPr>
          <a:xfrm>
            <a:off x="467544" y="620688"/>
            <a:ext cx="7467600" cy="1143000"/>
          </a:xfrm>
        </p:spPr>
        <p:txBody>
          <a:bodyPr/>
          <a:lstStyle/>
          <a:p>
            <a:r>
              <a:rPr lang="fr-FR" dirty="0" smtClean="0"/>
              <a:t>Historique</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a:t>
            </a:r>
            <a:endParaRPr lang="fr-FR" dirty="0"/>
          </a:p>
        </p:txBody>
      </p:sp>
      <p:sp>
        <p:nvSpPr>
          <p:cNvPr id="3" name="Espace réservé du contenu 2"/>
          <p:cNvSpPr>
            <a:spLocks noGrp="1"/>
          </p:cNvSpPr>
          <p:nvPr>
            <p:ph idx="1"/>
          </p:nvPr>
        </p:nvSpPr>
        <p:spPr>
          <a:xfrm>
            <a:off x="683568" y="4365104"/>
            <a:ext cx="7241232" cy="1761059"/>
          </a:xfrm>
        </p:spPr>
        <p:txBody>
          <a:bodyPr>
            <a:normAutofit fontScale="85000" lnSpcReduction="20000"/>
          </a:bodyPr>
          <a:lstStyle/>
          <a:p>
            <a:r>
              <a:rPr lang="fr-FR" dirty="0" smtClean="0"/>
              <a:t>Les radio-étiquettes servent de marqueurs</a:t>
            </a:r>
          </a:p>
          <a:p>
            <a:r>
              <a:rPr lang="fr-FR" dirty="0" smtClean="0"/>
              <a:t>Les lecteurs sont des dispositifs actifs, émetteurs de radiofréquences qui vont activer les marqueurs qui passent devant eux.</a:t>
            </a:r>
          </a:p>
          <a:p>
            <a:endParaRPr lang="fr-FR" dirty="0"/>
          </a:p>
        </p:txBody>
      </p:sp>
      <p:pic>
        <p:nvPicPr>
          <p:cNvPr id="4" name="Picture 4" descr="C:\Documents and Settings\dupont.IUT.001\Bureau\rfid.png"/>
          <p:cNvPicPr>
            <a:picLocks noChangeAspect="1" noChangeArrowheads="1"/>
          </p:cNvPicPr>
          <p:nvPr/>
        </p:nvPicPr>
        <p:blipFill>
          <a:blip r:embed="rId3" cstate="print"/>
          <a:srcRect/>
          <a:stretch>
            <a:fillRect/>
          </a:stretch>
        </p:blipFill>
        <p:spPr bwMode="auto">
          <a:xfrm>
            <a:off x="2195736" y="1556792"/>
            <a:ext cx="4680520" cy="26547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 (suite)</a:t>
            </a:r>
            <a:endParaRPr lang="fr-FR" dirty="0"/>
          </a:p>
        </p:txBody>
      </p:sp>
      <p:pic>
        <p:nvPicPr>
          <p:cNvPr id="7170" name="Picture 2" descr="C:\Documents and Settings\dupont.IUT.001\Bureau\frequence_rfid.png"/>
          <p:cNvPicPr>
            <a:picLocks noChangeAspect="1" noChangeArrowheads="1"/>
          </p:cNvPicPr>
          <p:nvPr/>
        </p:nvPicPr>
        <p:blipFill>
          <a:blip r:embed="rId3" cstate="print"/>
          <a:srcRect/>
          <a:stretch>
            <a:fillRect/>
          </a:stretch>
        </p:blipFill>
        <p:spPr bwMode="auto">
          <a:xfrm>
            <a:off x="1187624" y="1556792"/>
            <a:ext cx="6371629" cy="477872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dupont.IUT.001\Bureau\tableau-rfid.jpg"/>
          <p:cNvPicPr>
            <a:picLocks noChangeAspect="1" noChangeArrowheads="1"/>
          </p:cNvPicPr>
          <p:nvPr/>
        </p:nvPicPr>
        <p:blipFill>
          <a:blip r:embed="rId2" cstate="print"/>
          <a:srcRect/>
          <a:stretch>
            <a:fillRect/>
          </a:stretch>
        </p:blipFill>
        <p:spPr bwMode="auto">
          <a:xfrm>
            <a:off x="1547664" y="1772816"/>
            <a:ext cx="6039081" cy="4704507"/>
          </a:xfrm>
          <a:prstGeom prst="rect">
            <a:avLst/>
          </a:prstGeom>
          <a:noFill/>
        </p:spPr>
      </p:pic>
      <p:sp>
        <p:nvSpPr>
          <p:cNvPr id="5" name="Rectangle 4"/>
          <p:cNvSpPr/>
          <p:nvPr/>
        </p:nvSpPr>
        <p:spPr>
          <a:xfrm>
            <a:off x="1187624" y="620688"/>
            <a:ext cx="6724918" cy="923330"/>
          </a:xfrm>
          <a:prstGeom prst="rect">
            <a:avLst/>
          </a:prstGeom>
          <a:noFill/>
        </p:spPr>
        <p:txBody>
          <a:bodyPr wrap="non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Utilisation des RFID</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Stockages de données</a:t>
            </a:r>
            <a:endParaRPr lang="fr-FR" dirty="0"/>
          </a:p>
        </p:txBody>
      </p:sp>
      <p:pic>
        <p:nvPicPr>
          <p:cNvPr id="5122" name="Picture 2"/>
          <p:cNvPicPr>
            <a:picLocks noChangeAspect="1" noChangeArrowheads="1"/>
          </p:cNvPicPr>
          <p:nvPr/>
        </p:nvPicPr>
        <p:blipFill>
          <a:blip r:embed="rId3" cstate="print"/>
          <a:srcRect/>
          <a:stretch>
            <a:fillRect/>
          </a:stretch>
        </p:blipFill>
        <p:spPr bwMode="auto">
          <a:xfrm>
            <a:off x="467544" y="4005064"/>
            <a:ext cx="1371600" cy="2266950"/>
          </a:xfrm>
          <a:prstGeom prst="rect">
            <a:avLst/>
          </a:prstGeom>
          <a:noFill/>
          <a:ln w="9525">
            <a:noFill/>
            <a:miter lim="800000"/>
            <a:headEnd/>
            <a:tailEnd/>
          </a:ln>
        </p:spPr>
      </p:pic>
      <p:sp>
        <p:nvSpPr>
          <p:cNvPr id="5" name="ZoneTexte 4"/>
          <p:cNvSpPr txBox="1"/>
          <p:nvPr/>
        </p:nvSpPr>
        <p:spPr>
          <a:xfrm>
            <a:off x="1979712" y="4725144"/>
            <a:ext cx="5760640" cy="646331"/>
          </a:xfrm>
          <a:prstGeom prst="rect">
            <a:avLst/>
          </a:prstGeom>
          <a:noFill/>
        </p:spPr>
        <p:txBody>
          <a:bodyPr wrap="square" rtlCol="0">
            <a:spAutoFit/>
          </a:bodyPr>
          <a:lstStyle/>
          <a:p>
            <a:pPr algn="just"/>
            <a:r>
              <a:rPr lang="fr-FR" dirty="0" smtClean="0"/>
              <a:t>Cette armoire est équipée en RFID ce qui permet d’identifier très rapidement la localisation d’un dossier</a:t>
            </a:r>
            <a:endParaRPr lang="fr-FR" dirty="0"/>
          </a:p>
        </p:txBody>
      </p:sp>
      <p:sp>
        <p:nvSpPr>
          <p:cNvPr id="6" name="ZoneTexte 5"/>
          <p:cNvSpPr txBox="1"/>
          <p:nvPr/>
        </p:nvSpPr>
        <p:spPr>
          <a:xfrm>
            <a:off x="467544" y="2060848"/>
            <a:ext cx="5544616" cy="1477328"/>
          </a:xfrm>
          <a:prstGeom prst="rect">
            <a:avLst/>
          </a:prstGeom>
          <a:noFill/>
        </p:spPr>
        <p:txBody>
          <a:bodyPr wrap="square" rtlCol="0">
            <a:spAutoFit/>
          </a:bodyPr>
          <a:lstStyle/>
          <a:p>
            <a:pPr algn="just"/>
            <a:r>
              <a:rPr lang="fr-FR" dirty="0" smtClean="0"/>
              <a:t>La puce intègre la photo numérisée les empreintes digitales du porteur ce qui permet aux douaniers de vérifier si la personne prise en photo ressemble bien à la personne contrôlée et de pouvoir aller plus loin dans les vérifications. </a:t>
            </a:r>
            <a:endParaRPr lang="fr-FR" dirty="0"/>
          </a:p>
        </p:txBody>
      </p:sp>
      <p:pic>
        <p:nvPicPr>
          <p:cNvPr id="5123" name="Picture 3" descr="C:\Documents and Settings\dupont.IUT.001\Bureau\p458_3ccaed36ae562ecdbfd8f97723ddf0ccpasseport_electronique_recto.png"/>
          <p:cNvPicPr>
            <a:picLocks noChangeAspect="1" noChangeArrowheads="1"/>
          </p:cNvPicPr>
          <p:nvPr/>
        </p:nvPicPr>
        <p:blipFill>
          <a:blip r:embed="rId4" cstate="print"/>
          <a:srcRect/>
          <a:stretch>
            <a:fillRect/>
          </a:stretch>
        </p:blipFill>
        <p:spPr bwMode="auto">
          <a:xfrm>
            <a:off x="6084168" y="1484784"/>
            <a:ext cx="1990725" cy="28765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Traçabilité</a:t>
            </a:r>
            <a:endParaRPr lang="fr-FR" dirty="0"/>
          </a:p>
        </p:txBody>
      </p:sp>
      <p:pic>
        <p:nvPicPr>
          <p:cNvPr id="4099" name="Picture 3" descr="C:\Documents and Settings\dupont.IUT.001\Bureau\gestion-des-stocks.jpg"/>
          <p:cNvPicPr>
            <a:picLocks noChangeAspect="1" noChangeArrowheads="1"/>
          </p:cNvPicPr>
          <p:nvPr/>
        </p:nvPicPr>
        <p:blipFill>
          <a:blip r:embed="rId3" cstate="print"/>
          <a:srcRect/>
          <a:stretch>
            <a:fillRect/>
          </a:stretch>
        </p:blipFill>
        <p:spPr bwMode="auto">
          <a:xfrm>
            <a:off x="611560" y="4221088"/>
            <a:ext cx="6869291" cy="2304256"/>
          </a:xfrm>
          <a:prstGeom prst="rect">
            <a:avLst/>
          </a:prstGeom>
          <a:noFill/>
        </p:spPr>
      </p:pic>
      <p:pic>
        <p:nvPicPr>
          <p:cNvPr id="4101" name="Picture 5"/>
          <p:cNvPicPr>
            <a:picLocks noChangeAspect="1" noChangeArrowheads="1"/>
          </p:cNvPicPr>
          <p:nvPr/>
        </p:nvPicPr>
        <p:blipFill>
          <a:blip r:embed="rId4" cstate="print"/>
          <a:srcRect/>
          <a:stretch>
            <a:fillRect/>
          </a:stretch>
        </p:blipFill>
        <p:spPr bwMode="auto">
          <a:xfrm>
            <a:off x="5364088" y="1052736"/>
            <a:ext cx="2857500" cy="2706687"/>
          </a:xfrm>
          <a:prstGeom prst="rect">
            <a:avLst/>
          </a:prstGeom>
          <a:noFill/>
          <a:ln w="9525">
            <a:noFill/>
            <a:miter lim="800000"/>
            <a:headEnd/>
            <a:tailEnd/>
          </a:ln>
        </p:spPr>
      </p:pic>
      <p:pic>
        <p:nvPicPr>
          <p:cNvPr id="4102" name="Picture 6"/>
          <p:cNvPicPr>
            <a:picLocks noChangeAspect="1" noChangeArrowheads="1"/>
          </p:cNvPicPr>
          <p:nvPr/>
        </p:nvPicPr>
        <p:blipFill>
          <a:blip r:embed="rId5" cstate="print"/>
          <a:srcRect/>
          <a:stretch>
            <a:fillRect/>
          </a:stretch>
        </p:blipFill>
        <p:spPr bwMode="auto">
          <a:xfrm>
            <a:off x="2051720" y="1916832"/>
            <a:ext cx="1743075" cy="130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Personnalisé 8">
      <a:dk1>
        <a:srgbClr val="2B35F5"/>
      </a:dk1>
      <a:lt1>
        <a:sysClr val="window" lastClr="FFFFFF"/>
      </a:lt1>
      <a:dk2>
        <a:srgbClr val="9AAAEE"/>
      </a:dk2>
      <a:lt2>
        <a:srgbClr val="D4D2D0"/>
      </a:lt2>
      <a:accent1>
        <a:srgbClr val="FFFFFF"/>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374</TotalTime>
  <Words>1515</Words>
  <Application>Microsoft Office PowerPoint</Application>
  <PresentationFormat>Affichage à l'écran (4:3)</PresentationFormat>
  <Paragraphs>161</Paragraphs>
  <Slides>15</Slides>
  <Notes>12</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Technique</vt:lpstr>
      <vt:lpstr>Diapositive 1</vt:lpstr>
      <vt:lpstr>Sommaire</vt:lpstr>
      <vt:lpstr>Diapositive 3</vt:lpstr>
      <vt:lpstr>Historique</vt:lpstr>
      <vt:lpstr>Fonctionnement</vt:lpstr>
      <vt:lpstr>Fonctionnement (suite)</vt:lpstr>
      <vt:lpstr>Diapositive 7</vt:lpstr>
      <vt:lpstr>Stockages de données</vt:lpstr>
      <vt:lpstr>Traçabilité</vt:lpstr>
      <vt:lpstr>Contraintes</vt:lpstr>
      <vt:lpstr>Diapositive 11</vt:lpstr>
      <vt:lpstr>Avenir de la RFID</vt:lpstr>
      <vt:lpstr>Utilisation future des RFID</vt:lpstr>
      <vt:lpstr>Risques encourus </vt:lpstr>
      <vt:lpstr>Conclusion</vt:lpstr>
    </vt:vector>
  </TitlesOfParts>
  <Company>IUT PARIS DESCARTES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dc:title>
  <dc:creator>utilciip</dc:creator>
  <cp:lastModifiedBy>utilciip</cp:lastModifiedBy>
  <cp:revision>36</cp:revision>
  <dcterms:created xsi:type="dcterms:W3CDTF">2011-11-08T14:25:42Z</dcterms:created>
  <dcterms:modified xsi:type="dcterms:W3CDTF">2011-11-15T13:08:17Z</dcterms:modified>
</cp:coreProperties>
</file>