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tags/tag79.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tags/tag68.xml" ContentType="application/vnd.openxmlformats-officedocument.presentationml.tags+xml"/>
  <Override PartName="/ppt/tags/tag77.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ppt/tags/tag75.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tags/tag73.xml" ContentType="application/vnd.openxmlformats-officedocument.presentationml.tags+xml"/>
  <Override PartName="/ppt/notesSlides/notesSlide13.xml" ContentType="application/vnd.openxmlformats-officedocument.presentationml.notesSlide+xml"/>
  <Override PartName="/ppt/tags/tag82.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Default Extension="gif" ContentType="image/gif"/>
  <Override PartName="/ppt/tags/tag71.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80.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notesSlides/notesSlide14.xml" ContentType="application/vnd.openxmlformats-officedocument.presentationml.notesSlide+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4"/>
  </p:notesMasterIdLst>
  <p:sldIdLst>
    <p:sldId id="256" r:id="rId2"/>
    <p:sldId id="257" r:id="rId3"/>
    <p:sldId id="267" r:id="rId4"/>
    <p:sldId id="268" r:id="rId5"/>
    <p:sldId id="270" r:id="rId6"/>
    <p:sldId id="269" r:id="rId7"/>
    <p:sldId id="274" r:id="rId8"/>
    <p:sldId id="275" r:id="rId9"/>
    <p:sldId id="258" r:id="rId10"/>
    <p:sldId id="276" r:id="rId11"/>
    <p:sldId id="266" r:id="rId12"/>
    <p:sldId id="264" r:id="rId13"/>
    <p:sldId id="277" r:id="rId14"/>
    <p:sldId id="265" r:id="rId15"/>
    <p:sldId id="278" r:id="rId16"/>
    <p:sldId id="279" r:id="rId17"/>
    <p:sldId id="280" r:id="rId18"/>
    <p:sldId id="281" r:id="rId19"/>
    <p:sldId id="271" r:id="rId20"/>
    <p:sldId id="272" r:id="rId21"/>
    <p:sldId id="273" r:id="rId22"/>
    <p:sldId id="260" r:id="rId2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78253" autoAdjust="0"/>
  </p:normalViewPr>
  <p:slideViewPr>
    <p:cSldViewPr>
      <p:cViewPr>
        <p:scale>
          <a:sx n="50" d="100"/>
          <a:sy n="50" d="100"/>
        </p:scale>
        <p:origin x="-906" y="-180"/>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2239F7-B978-49C4-AA82-F143851ED382}" type="datetimeFigureOut">
              <a:rPr lang="fr-FR" smtClean="0"/>
              <a:pPr/>
              <a:t>15/11/2011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490AD1-5DFC-42B6-973C-1C0C1981541E}" type="slidenum">
              <a:rPr lang="fr-FR" smtClean="0"/>
              <a:pPr/>
              <a:t>‹N°›</a:t>
            </a:fld>
            <a:endParaRPr lang="fr-FR"/>
          </a:p>
        </p:txBody>
      </p:sp>
    </p:spTree>
    <p:extLst>
      <p:ext uri="{BB962C8B-B14F-4D97-AF65-F5344CB8AC3E}">
        <p14:creationId xmlns:p14="http://schemas.microsoft.com/office/powerpoint/2010/main" xmlns="" val="25988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fr.wikipedia.org/wiki/Logiciel_libre#cite_note-0"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0" dirty="0" err="1" smtClean="0">
                <a:effectLst/>
              </a:rPr>
              <a:t>MagicDraw</a:t>
            </a:r>
            <a:r>
              <a:rPr lang="fr-FR" b="0" dirty="0" smtClean="0">
                <a:effectLst/>
              </a:rPr>
              <a:t> est un outil disposant de fonctions de travail collaboratif. </a:t>
            </a:r>
          </a:p>
          <a:p>
            <a:r>
              <a:rPr lang="fr-FR" b="0" dirty="0" smtClean="0">
                <a:effectLst/>
              </a:rPr>
              <a:t>Cet outil de développement dynamique et polyvalent facilite l'analyse et la conception de systèmes orientés objets</a:t>
            </a:r>
            <a:r>
              <a:rPr lang="fr-FR" b="0" baseline="0" dirty="0" smtClean="0">
                <a:effectLst/>
              </a:rPr>
              <a:t> </a:t>
            </a:r>
            <a:r>
              <a:rPr lang="fr-FR" b="0" dirty="0" smtClean="0">
                <a:effectLst/>
              </a:rPr>
              <a:t>et de bases de données.</a:t>
            </a:r>
          </a:p>
          <a:p>
            <a:endParaRPr lang="fr-FR" b="0" dirty="0" smtClean="0">
              <a:effectLst/>
            </a:endParaRPr>
          </a:p>
          <a:p>
            <a:r>
              <a:rPr lang="fr-FR" b="0" dirty="0" err="1" smtClean="0">
                <a:effectLst/>
              </a:rPr>
              <a:t>MagicDraw</a:t>
            </a:r>
            <a:r>
              <a:rPr lang="fr-FR" b="0" dirty="0" smtClean="0">
                <a:effectLst/>
              </a:rPr>
              <a:t> fonctionne sur un grand nombre de systèmes d'exploitation els que Windows 98/ME/NT/2000/XP/Vista, Solaris, OS/2, Linux, HP-UX, AIX, </a:t>
            </a:r>
            <a:r>
              <a:rPr lang="fr-FR" b="0" dirty="0" err="1" smtClean="0">
                <a:effectLst/>
              </a:rPr>
              <a:t>MacOS</a:t>
            </a:r>
            <a:r>
              <a:rPr lang="fr-FR" b="0" dirty="0" smtClean="0">
                <a:effectLst/>
              </a:rPr>
              <a:t> (X), et n'importe quel système d'exploitation supportant Java 1.4, 5 ou 6.</a:t>
            </a:r>
          </a:p>
          <a:p>
            <a:endParaRPr lang="fr-FR" b="0" dirty="0" smtClean="0">
              <a:effectLst/>
            </a:endParaRPr>
          </a:p>
          <a:p>
            <a:r>
              <a:rPr lang="fr-FR" b="0" dirty="0" err="1" smtClean="0">
                <a:effectLst/>
              </a:rPr>
              <a:t>MagicDraw</a:t>
            </a:r>
            <a:r>
              <a:rPr lang="fr-FR" b="0" dirty="0" smtClean="0">
                <a:effectLst/>
              </a:rPr>
              <a:t> UML est actuellement disponible dans sa version 16.6.</a:t>
            </a:r>
          </a:p>
          <a:p>
            <a:endParaRPr lang="fr-FR" b="0" dirty="0" smtClean="0"/>
          </a:p>
          <a:p>
            <a:r>
              <a:rPr lang="fr-FR" b="1" dirty="0" smtClean="0"/>
              <a:t>Avantages principaux</a:t>
            </a:r>
            <a:r>
              <a:rPr lang="fr-FR" b="1" baseline="0" dirty="0" smtClean="0"/>
              <a:t> :</a:t>
            </a:r>
            <a:endParaRPr lang="fr-FR" b="1" dirty="0" smtClean="0"/>
          </a:p>
          <a:p>
            <a:r>
              <a:rPr lang="fr-FR" b="0" dirty="0" smtClean="0"/>
              <a:t>1. Permet un apprentissage rapide grâce à son interface intuitive</a:t>
            </a:r>
          </a:p>
          <a:p>
            <a:r>
              <a:rPr lang="fr-FR" b="0" dirty="0" smtClean="0"/>
              <a:t>2. Crée des diagrammes plus rapidement que n'importe quel autre outil du marché</a:t>
            </a:r>
          </a:p>
          <a:p>
            <a:r>
              <a:rPr lang="fr-FR" b="0" dirty="0" smtClean="0"/>
              <a:t>3. Déduit des modèles à partir de codes sources existants en quelques secondes</a:t>
            </a:r>
          </a:p>
          <a:p>
            <a:r>
              <a:rPr lang="fr-FR" b="0" dirty="0" smtClean="0"/>
              <a:t>4. Visualisez votre modèle en quelques étapes très rapides</a:t>
            </a:r>
          </a:p>
          <a:p>
            <a:r>
              <a:rPr lang="fr-FR" b="0" dirty="0" smtClean="0"/>
              <a:t>5. Augmentez considérablement la productivité de vos équipes en leur permettant de travailler sur le même modèle en parallèle</a:t>
            </a:r>
          </a:p>
          <a:p>
            <a:r>
              <a:rPr lang="fr-FR" b="0" dirty="0" smtClean="0"/>
              <a:t>6. S'intègre avec les IDE les plus populaires</a:t>
            </a:r>
          </a:p>
          <a:p>
            <a:r>
              <a:rPr lang="fr-FR" b="0" dirty="0" smtClean="0"/>
              <a:t>7. Élimine les travaux fastidieux de préparation de documents grâce la génération automatique de rapports!  </a:t>
            </a:r>
          </a:p>
          <a:p>
            <a:r>
              <a:rPr lang="fr-FR" b="0" dirty="0" smtClean="0"/>
              <a:t>8. Etends les fonctionnalités d’UML 2,0 -- en un clin d'œil</a:t>
            </a:r>
          </a:p>
          <a:p>
            <a:r>
              <a:rPr lang="fr-FR" b="0" dirty="0" smtClean="0"/>
              <a:t>9. Accélère votre "temps de déplacement" entre les domaines de modélisation</a:t>
            </a:r>
          </a:p>
          <a:p>
            <a:r>
              <a:rPr lang="fr-FR" b="0" dirty="0" smtClean="0"/>
              <a:t>10. Permet une navigation rapide à travers vos modèles</a:t>
            </a:r>
          </a:p>
          <a:p>
            <a:endParaRPr lang="fr-FR" b="0" dirty="0"/>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12</a:t>
            </a:fld>
            <a:endParaRPr lang="fr-FR"/>
          </a:p>
        </p:txBody>
      </p:sp>
    </p:spTree>
    <p:extLst>
      <p:ext uri="{BB962C8B-B14F-4D97-AF65-F5344CB8AC3E}">
        <p14:creationId xmlns:p14="http://schemas.microsoft.com/office/powerpoint/2010/main" xmlns="" val="3609249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MEGA</a:t>
            </a:r>
            <a:r>
              <a:rPr lang="fr-FR" baseline="0" dirty="0" smtClean="0"/>
              <a:t> </a:t>
            </a:r>
            <a:r>
              <a:rPr lang="fr-FR" dirty="0" smtClean="0"/>
              <a:t>compte plus de 75.000 utilisateurs dans plus de 40 pays de ses produits logiciels traduits en 5 langues.</a:t>
            </a:r>
            <a:br>
              <a:rPr lang="fr-FR" dirty="0" smtClean="0"/>
            </a:br>
            <a:r>
              <a:rPr lang="fr-FR" dirty="0" smtClean="0"/>
              <a:t/>
            </a:r>
            <a:br>
              <a:rPr lang="fr-FR" dirty="0" smtClean="0"/>
            </a:br>
            <a:r>
              <a:rPr lang="fr-FR" dirty="0" smtClean="0"/>
              <a:t>Les différents outils proposés par MEGA constituent aujourd’hui une ligne de produits complète, rassemblés sous la marque « MEGA Suite ».</a:t>
            </a:r>
            <a:br>
              <a:rPr lang="fr-FR" dirty="0" smtClean="0"/>
            </a:br>
            <a:r>
              <a:rPr lang="fr-FR" dirty="0" smtClean="0"/>
              <a:t/>
            </a:r>
            <a:br>
              <a:rPr lang="fr-FR" dirty="0" smtClean="0"/>
            </a:br>
            <a:r>
              <a:rPr lang="fr-FR" dirty="0" smtClean="0"/>
              <a:t>MEGA Suite regroupe 4 catégories d’outils : des outils de modélisation, des outils de contrôle, des outils de transformation et des outils de communication.</a:t>
            </a:r>
            <a:br>
              <a:rPr lang="fr-FR" dirty="0" smtClean="0"/>
            </a:br>
            <a:r>
              <a:rPr lang="fr-FR" dirty="0" smtClean="0"/>
              <a:t>Chaque outil peut être utilisé de manière indépendante ou en collaboration avec d’autres outils, en fonction du contexte de votre projet.</a:t>
            </a:r>
            <a:br>
              <a:rPr lang="fr-FR" dirty="0" smtClean="0"/>
            </a:br>
            <a:r>
              <a:rPr lang="fr-FR" dirty="0" smtClean="0"/>
              <a:t/>
            </a:r>
            <a:br>
              <a:rPr lang="fr-FR" dirty="0" smtClean="0"/>
            </a:br>
            <a:r>
              <a:rPr lang="fr-FR" dirty="0" smtClean="0"/>
              <a:t>MEGA Suite comprend en outre un ensemble de bibliothèques et </a:t>
            </a:r>
            <a:r>
              <a:rPr lang="fr-FR" dirty="0" err="1" smtClean="0"/>
              <a:t>frameworks</a:t>
            </a:r>
            <a:r>
              <a:rPr lang="fr-FR" dirty="0" smtClean="0"/>
              <a:t> standards du marché.</a:t>
            </a:r>
            <a:endParaRPr lang="fr-FR" dirty="0"/>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13</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Modelio</a:t>
            </a:r>
            <a:r>
              <a:rPr lang="fr-FR" dirty="0" smtClean="0"/>
              <a:t> est disponible sur les </a:t>
            </a:r>
            <a:r>
              <a:rPr lang="fr-FR" dirty="0" err="1" smtClean="0"/>
              <a:t>plate-formes</a:t>
            </a:r>
            <a:r>
              <a:rPr lang="fr-FR" dirty="0" smtClean="0"/>
              <a:t> Windows et Linux. </a:t>
            </a:r>
          </a:p>
          <a:p>
            <a:endParaRPr lang="fr-FR" dirty="0" smtClean="0"/>
          </a:p>
          <a:p>
            <a:r>
              <a:rPr lang="fr-FR" dirty="0" err="1" smtClean="0"/>
              <a:t>Modelio</a:t>
            </a:r>
            <a:r>
              <a:rPr lang="fr-FR" dirty="0" smtClean="0"/>
              <a:t> offre un support complet de la norme UML 2.3.</a:t>
            </a:r>
          </a:p>
          <a:p>
            <a:r>
              <a:rPr lang="fr-FR" dirty="0" err="1" smtClean="0"/>
              <a:t>Modelio</a:t>
            </a:r>
            <a:r>
              <a:rPr lang="fr-FR" dirty="0" smtClean="0"/>
              <a:t> permet de contrôler en temps réel la validité des modèles avec des contrôles de cohérence paramétrables. De plus, il permet l'échange de modèles avec d'autres outils grâce au format d'échange XMI.</a:t>
            </a:r>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14</a:t>
            </a:fld>
            <a:endParaRPr lang="fr-FR"/>
          </a:p>
        </p:txBody>
      </p:sp>
    </p:spTree>
    <p:extLst>
      <p:ext uri="{BB962C8B-B14F-4D97-AF65-F5344CB8AC3E}">
        <p14:creationId xmlns:p14="http://schemas.microsoft.com/office/powerpoint/2010/main" xmlns="" val="2536242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Poseidon</a:t>
            </a:r>
            <a:r>
              <a:rPr lang="fr-FR" dirty="0" smtClean="0"/>
              <a:t> est issu du projet  </a:t>
            </a:r>
            <a:r>
              <a:rPr lang="fr-FR" dirty="0" err="1" smtClean="0"/>
              <a:t>ArgoUML</a:t>
            </a:r>
            <a:r>
              <a:rPr lang="fr-FR" dirty="0" smtClean="0"/>
              <a:t>, mais a été remanié en profondeur afin de rendre </a:t>
            </a:r>
            <a:r>
              <a:rPr lang="fr-FR" i="1" dirty="0" err="1" smtClean="0"/>
              <a:t>ArgoUML</a:t>
            </a:r>
            <a:r>
              <a:rPr lang="fr-FR" dirty="0" smtClean="0"/>
              <a:t> commercialisable.</a:t>
            </a:r>
          </a:p>
          <a:p>
            <a:endParaRPr lang="fr-FR" dirty="0" smtClean="0"/>
          </a:p>
          <a:p>
            <a:r>
              <a:rPr lang="fr-FR" dirty="0" smtClean="0"/>
              <a:t>Dernière version : 6.0</a:t>
            </a:r>
            <a:r>
              <a:rPr lang="fr-FR" baseline="0" dirty="0" smtClean="0"/>
              <a:t> (2007).</a:t>
            </a:r>
          </a:p>
          <a:p>
            <a:endParaRPr lang="fr-FR" baseline="0" dirty="0" smtClean="0"/>
          </a:p>
          <a:p>
            <a:r>
              <a:rPr lang="fr-FR" baseline="0" dirty="0" smtClean="0"/>
              <a:t>4 éditions différentes:</a:t>
            </a:r>
          </a:p>
          <a:p>
            <a:r>
              <a:rPr lang="fr-FR" i="1" dirty="0" err="1" smtClean="0"/>
              <a:t>Community</a:t>
            </a:r>
            <a:r>
              <a:rPr lang="fr-FR" i="1" dirty="0" smtClean="0"/>
              <a:t> Edition</a:t>
            </a:r>
            <a:r>
              <a:rPr lang="fr-FR" dirty="0" smtClean="0"/>
              <a:t> : pour débuter ou apprendre la modélisation UML.</a:t>
            </a:r>
          </a:p>
          <a:p>
            <a:r>
              <a:rPr lang="fr-FR" i="1" dirty="0" smtClean="0"/>
              <a:t>Standard Edition</a:t>
            </a:r>
            <a:r>
              <a:rPr lang="fr-FR" dirty="0" smtClean="0"/>
              <a:t> : qui ajoute à la </a:t>
            </a:r>
            <a:r>
              <a:rPr lang="fr-FR" i="1" dirty="0" err="1" smtClean="0"/>
              <a:t>Community</a:t>
            </a:r>
            <a:r>
              <a:rPr lang="fr-FR" i="1" dirty="0" smtClean="0"/>
              <a:t> Edition</a:t>
            </a:r>
            <a:r>
              <a:rPr lang="fr-FR" dirty="0" smtClean="0"/>
              <a:t> la possibilité de réaliser de la rétro-ingénierie depuis Java ou de générer de la documentation </a:t>
            </a:r>
            <a:r>
              <a:rPr lang="fr-FR" dirty="0" err="1" smtClean="0"/>
              <a:t>UMLdoc</a:t>
            </a:r>
            <a:r>
              <a:rPr lang="fr-FR" dirty="0" smtClean="0"/>
              <a:t>.</a:t>
            </a:r>
          </a:p>
          <a:p>
            <a:r>
              <a:rPr lang="fr-FR" i="1" dirty="0" smtClean="0"/>
              <a:t>Professional Edition</a:t>
            </a:r>
            <a:r>
              <a:rPr lang="fr-FR" dirty="0" smtClean="0"/>
              <a:t> : qui inclut un générateur de code, l'import au format  JAR ou l'intégration dans  l’</a:t>
            </a:r>
            <a:r>
              <a:rPr lang="fr-FR" dirty="0" err="1" smtClean="0"/>
              <a:t>envisonnement</a:t>
            </a:r>
            <a:r>
              <a:rPr lang="fr-FR" dirty="0" smtClean="0"/>
              <a:t> de développement intégré Eclipse.</a:t>
            </a:r>
          </a:p>
          <a:p>
            <a:r>
              <a:rPr lang="fr-FR" i="1" dirty="0" smtClean="0"/>
              <a:t>Embedded Edition</a:t>
            </a:r>
            <a:r>
              <a:rPr lang="fr-FR" dirty="0" smtClean="0"/>
              <a:t> : Spécialement conçu pour le développement pour système embarqué avec optimisation du code en C et C++.</a:t>
            </a:r>
          </a:p>
          <a:p>
            <a:endParaRPr lang="fr-FR" dirty="0"/>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15</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1" dirty="0" err="1" smtClean="0"/>
              <a:t>PowerAMC</a:t>
            </a:r>
            <a:r>
              <a:rPr lang="fr-FR" dirty="0" smtClean="0"/>
              <a:t> permet de modéliser les traitements informatiques et leurs  bases de données associées. Créé par SDP sous le nom AMC*</a:t>
            </a:r>
            <a:r>
              <a:rPr lang="fr-FR" dirty="0" err="1" smtClean="0"/>
              <a:t>Designor</a:t>
            </a:r>
            <a:r>
              <a:rPr lang="fr-FR" dirty="0" smtClean="0"/>
              <a:t>, racheté par </a:t>
            </a:r>
            <a:r>
              <a:rPr lang="fr-FR" dirty="0" err="1" smtClean="0"/>
              <a:t>Powersoft</a:t>
            </a:r>
            <a:r>
              <a:rPr lang="fr-FR" dirty="0" smtClean="0"/>
              <a:t>, ce logiciel est produit par Sybase</a:t>
            </a:r>
            <a:r>
              <a:rPr lang="fr-FR" baseline="0" dirty="0" smtClean="0"/>
              <a:t> </a:t>
            </a:r>
            <a:r>
              <a:rPr lang="fr-FR" dirty="0" smtClean="0"/>
              <a:t>depuis le rachat par cet éditeur en 1995.</a:t>
            </a:r>
          </a:p>
          <a:p>
            <a:r>
              <a:rPr lang="fr-FR" dirty="0" smtClean="0"/>
              <a:t>Hors de France, la version internationale est commercialisée par Sybase sous la marque </a:t>
            </a:r>
            <a:r>
              <a:rPr lang="fr-FR" b="1" dirty="0" err="1" smtClean="0"/>
              <a:t>PowerDesigner</a:t>
            </a:r>
            <a:r>
              <a:rPr lang="fr-FR" dirty="0" smtClean="0"/>
              <a:t>.</a:t>
            </a:r>
          </a:p>
          <a:p>
            <a:endParaRPr lang="fr-FR" dirty="0" smtClean="0"/>
          </a:p>
          <a:p>
            <a:r>
              <a:rPr lang="fr-FR" dirty="0" smtClean="0"/>
              <a:t>Il reste un des seuls qui permet de travailler avec la méthode</a:t>
            </a:r>
            <a:r>
              <a:rPr lang="fr-FR" baseline="0" dirty="0" smtClean="0"/>
              <a:t> MERISE.</a:t>
            </a:r>
          </a:p>
          <a:p>
            <a:r>
              <a:rPr lang="fr-FR" dirty="0" smtClean="0"/>
              <a:t>Novembre 2008 - </a:t>
            </a:r>
            <a:r>
              <a:rPr lang="fr-FR" dirty="0" err="1" smtClean="0"/>
              <a:t>PowerAMC</a:t>
            </a:r>
            <a:r>
              <a:rPr lang="fr-FR" dirty="0" smtClean="0"/>
              <a:t> 15.0</a:t>
            </a:r>
            <a:endParaRPr lang="fr-FR" baseline="0" dirty="0" smtClean="0"/>
          </a:p>
          <a:p>
            <a:endParaRPr lang="fr-FR" baseline="0" dirty="0" smtClean="0"/>
          </a:p>
          <a:p>
            <a:r>
              <a:rPr lang="fr-FR" dirty="0" smtClean="0"/>
              <a:t>Le référentiel est un outil de Power AMC permettant de gérer le travail en commun, en groupe dans un environnement client/serveur.</a:t>
            </a:r>
          </a:p>
          <a:p>
            <a:r>
              <a:rPr lang="fr-FR" dirty="0" smtClean="0"/>
              <a:t>Cet outil permet de faciliter ce qu'implique le travail en équipe :</a:t>
            </a:r>
          </a:p>
          <a:p>
            <a:r>
              <a:rPr lang="fr-FR" dirty="0" smtClean="0"/>
              <a:t>partage de l'information entre les concepteurs,</a:t>
            </a:r>
          </a:p>
          <a:p>
            <a:r>
              <a:rPr lang="fr-FR" dirty="0" smtClean="0"/>
              <a:t>préservation de l'intégrité des données à l'aide de restrictions d'ordre administratif sur le contenu du référentiel</a:t>
            </a:r>
          </a:p>
          <a:p>
            <a:r>
              <a:rPr lang="fr-FR" dirty="0" smtClean="0"/>
              <a:t>Il est possible de suivre toute la traçabilité et l'évolution des objets placés dans le référentiel grâce à la gestion par configurations, branches et versions.</a:t>
            </a:r>
          </a:p>
          <a:p>
            <a:endParaRPr lang="fr-FR" dirty="0"/>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16</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1" dirty="0" smtClean="0"/>
              <a:t>Rational Rose</a:t>
            </a:r>
            <a:r>
              <a:rPr lang="fr-FR" dirty="0" smtClean="0"/>
              <a:t> est un logiciel édité par l'entreprise Rational (rachetée par IBM) pour créer et éditer les différents diagrammes d'un modèle UML d'un logiciel. Rational a été vendu pour US$2,1 milliards à IBM le 20 février 2003. Il permet également de sauvegarder et d'imprimer ces diagrammes, ainsi que de  générer le code source Java ou C++ qui leur correspondent.</a:t>
            </a:r>
            <a:endParaRPr lang="fr-FR" dirty="0"/>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17</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1" dirty="0" err="1" smtClean="0"/>
              <a:t>WinDev</a:t>
            </a:r>
            <a:r>
              <a:rPr lang="fr-FR" dirty="0" smtClean="0"/>
              <a:t> est édité par la société française PC SOFT et conçu pour développer des applications, principalement orientées données.</a:t>
            </a:r>
          </a:p>
          <a:p>
            <a:r>
              <a:rPr lang="fr-FR" dirty="0" smtClean="0"/>
              <a:t>éditeur d'analyses et modélisation  MERISE et UML.</a:t>
            </a:r>
          </a:p>
          <a:p>
            <a:r>
              <a:rPr lang="fr-FR" dirty="0" smtClean="0"/>
              <a:t>Plein d’extensions de</a:t>
            </a:r>
            <a:r>
              <a:rPr lang="fr-FR" baseline="0" dirty="0" smtClean="0"/>
              <a:t> fichier possibles:  une 30ène</a:t>
            </a:r>
          </a:p>
          <a:p>
            <a:endParaRPr lang="fr-FR" baseline="0" dirty="0" smtClean="0"/>
          </a:p>
          <a:p>
            <a:r>
              <a:rPr lang="fr-FR" dirty="0" err="1" smtClean="0"/>
              <a:t>WinDev</a:t>
            </a:r>
            <a:r>
              <a:rPr lang="fr-FR" dirty="0" smtClean="0"/>
              <a:t> gère de nombreux systèmes</a:t>
            </a:r>
            <a:r>
              <a:rPr lang="fr-FR" baseline="0" dirty="0" smtClean="0"/>
              <a:t> de gestion de bases de données. </a:t>
            </a:r>
            <a:r>
              <a:rPr lang="fr-FR" dirty="0" smtClean="0"/>
              <a:t>Il existe un accès natif gratuit pour  MYSQL et pour </a:t>
            </a:r>
            <a:r>
              <a:rPr lang="fr-FR" dirty="0" err="1" smtClean="0"/>
              <a:t>PostgreSQL</a:t>
            </a:r>
            <a:r>
              <a:rPr lang="fr-FR" dirty="0" smtClean="0"/>
              <a:t>. </a:t>
            </a:r>
          </a:p>
          <a:p>
            <a:r>
              <a:rPr lang="fr-FR" dirty="0" err="1" smtClean="0"/>
              <a:t>WinDev</a:t>
            </a:r>
            <a:r>
              <a:rPr lang="fr-FR" dirty="0" smtClean="0"/>
              <a:t> permet de lire et aussi de modifier nativement les informations de Excel,</a:t>
            </a:r>
            <a:r>
              <a:rPr lang="fr-FR" baseline="0" dirty="0" smtClean="0"/>
              <a:t> Outlook, Lotus Notes,</a:t>
            </a:r>
            <a:r>
              <a:rPr lang="fr-FR" dirty="0" smtClean="0"/>
              <a:t> SAP…</a:t>
            </a:r>
          </a:p>
          <a:p>
            <a:r>
              <a:rPr lang="fr-FR" dirty="0" err="1" smtClean="0"/>
              <a:t>WinDev</a:t>
            </a:r>
            <a:r>
              <a:rPr lang="fr-FR" dirty="0" smtClean="0"/>
              <a:t> permet de s'interfacer avec du code C++, C#, Cobol, Fortran, Pascal.</a:t>
            </a:r>
            <a:endParaRPr lang="fr-FR" dirty="0"/>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18</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GPL = General Public License</a:t>
            </a:r>
          </a:p>
          <a:p>
            <a:r>
              <a:rPr lang="fr-FR" dirty="0" smtClean="0"/>
              <a:t>EPL</a:t>
            </a:r>
            <a:r>
              <a:rPr lang="fr-FR" baseline="0" dirty="0" smtClean="0"/>
              <a:t> = Eclipse Public License</a:t>
            </a:r>
            <a:endParaRPr lang="fr-FR" dirty="0" smtClean="0"/>
          </a:p>
          <a:p>
            <a:endParaRPr lang="fr-FR" sz="1200" b="0" i="0" kern="1200" dirty="0" smtClean="0">
              <a:solidFill>
                <a:schemeClr val="tx1"/>
              </a:solidFill>
              <a:latin typeface="+mn-lt"/>
              <a:ea typeface="+mn-ea"/>
              <a:cs typeface="+mn-cs"/>
            </a:endParaRPr>
          </a:p>
          <a:p>
            <a:r>
              <a:rPr lang="fr-FR" sz="1200" b="1" i="1" kern="1200" dirty="0" smtClean="0">
                <a:solidFill>
                  <a:schemeClr val="tx1"/>
                </a:solidFill>
                <a:latin typeface="+mn-lt"/>
                <a:ea typeface="+mn-ea"/>
                <a:cs typeface="+mn-cs"/>
              </a:rPr>
              <a:t>Open Source : </a:t>
            </a:r>
            <a:r>
              <a:rPr lang="fr-FR" sz="1200" b="0" i="0" kern="1200" dirty="0" smtClean="0">
                <a:solidFill>
                  <a:schemeClr val="tx1"/>
                </a:solidFill>
                <a:latin typeface="+mn-lt"/>
                <a:ea typeface="+mn-ea"/>
                <a:cs typeface="+mn-cs"/>
              </a:rPr>
              <a:t>s'applique aux logiciels dont la </a:t>
            </a:r>
            <a:r>
              <a:rPr lang="fr-FR" sz="1200" b="0" i="0" u="none" strike="noStrike" kern="1200" dirty="0" smtClean="0">
                <a:solidFill>
                  <a:schemeClr val="tx1"/>
                </a:solidFill>
                <a:latin typeface="+mn-lt"/>
                <a:ea typeface="+mn-ea"/>
                <a:cs typeface="+mn-cs"/>
              </a:rPr>
              <a:t>licence </a:t>
            </a:r>
            <a:r>
              <a:rPr lang="fr-FR" sz="1200" b="0" i="0" kern="1200" dirty="0" smtClean="0">
                <a:solidFill>
                  <a:schemeClr val="tx1"/>
                </a:solidFill>
                <a:latin typeface="+mn-lt"/>
                <a:ea typeface="+mn-ea"/>
                <a:cs typeface="+mn-cs"/>
              </a:rPr>
              <a:t>respecte des critères précisément établis par  l’ Open Source Initiative, c'est-à-dire la possibilité de libre redistribution, d'accès au code source et aux travaux dérivés.</a:t>
            </a:r>
            <a:endParaRPr lang="fr-FR" dirty="0"/>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19</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20</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Fonctionnalités</a:t>
            </a:r>
            <a:r>
              <a:rPr lang="fr-FR" sz="1200" b="0" i="0" kern="1200" baseline="0" dirty="0" smtClean="0">
                <a:solidFill>
                  <a:schemeClr val="tx1"/>
                </a:solidFill>
                <a:latin typeface="+mn-lt"/>
                <a:ea typeface="+mn-ea"/>
                <a:cs typeface="+mn-cs"/>
              </a:rPr>
              <a:t> d’un AGL : </a:t>
            </a:r>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 conception générale du projet, étapes ou phases de réalisation</a:t>
            </a:r>
          </a:p>
          <a:p>
            <a:r>
              <a:rPr lang="fr-FR" sz="1200" b="0" i="0" kern="1200" dirty="0" smtClean="0">
                <a:solidFill>
                  <a:schemeClr val="tx1"/>
                </a:solidFill>
                <a:latin typeface="+mn-lt"/>
                <a:ea typeface="+mn-ea"/>
                <a:cs typeface="+mn-cs"/>
              </a:rPr>
              <a:t>- composition et organisation de l'équipe projet</a:t>
            </a:r>
          </a:p>
          <a:p>
            <a:r>
              <a:rPr lang="fr-FR" sz="1200" b="0" i="0" kern="1200" dirty="0" smtClean="0">
                <a:solidFill>
                  <a:schemeClr val="tx1"/>
                </a:solidFill>
                <a:latin typeface="+mn-lt"/>
                <a:ea typeface="+mn-ea"/>
                <a:cs typeface="+mn-cs"/>
              </a:rPr>
              <a:t>- calendrier, charges de travail, moyens et budgets</a:t>
            </a:r>
          </a:p>
          <a:p>
            <a:r>
              <a:rPr lang="fr-FR" sz="1200" b="0" i="0" kern="1200" dirty="0" smtClean="0">
                <a:solidFill>
                  <a:schemeClr val="tx1"/>
                </a:solidFill>
                <a:latin typeface="+mn-lt"/>
                <a:ea typeface="+mn-ea"/>
                <a:cs typeface="+mn-cs"/>
              </a:rPr>
              <a:t>- structuration des données</a:t>
            </a:r>
          </a:p>
          <a:p>
            <a:r>
              <a:rPr lang="fr-FR" sz="1200" b="0" i="0" kern="1200" dirty="0" smtClean="0">
                <a:solidFill>
                  <a:schemeClr val="tx1"/>
                </a:solidFill>
                <a:latin typeface="+mn-lt"/>
                <a:ea typeface="+mn-ea"/>
                <a:cs typeface="+mn-cs"/>
              </a:rPr>
              <a:t>-</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génération de code</a:t>
            </a:r>
            <a:r>
              <a:rPr lang="fr-FR" sz="1200" b="0" i="0" kern="1200" baseline="0" dirty="0" smtClean="0">
                <a:solidFill>
                  <a:schemeClr val="tx1"/>
                </a:solidFill>
                <a:latin typeface="+mn-lt"/>
                <a:ea typeface="+mn-ea"/>
                <a:cs typeface="+mn-cs"/>
              </a:rPr>
              <a:t> optimisé</a:t>
            </a:r>
            <a:endParaRPr lang="fr-FR" sz="1200" b="0" i="0" kern="1200" dirty="0" smtClean="0">
              <a:solidFill>
                <a:schemeClr val="tx1"/>
              </a:solidFill>
              <a:latin typeface="+mn-lt"/>
              <a:ea typeface="+mn-ea"/>
              <a:cs typeface="+mn-cs"/>
            </a:endParaRPr>
          </a:p>
          <a:p>
            <a:r>
              <a:rPr lang="fr-FR" sz="1200" b="0" i="0" u="none" strike="noStrike" kern="1200" dirty="0" smtClean="0">
                <a:solidFill>
                  <a:schemeClr val="tx1"/>
                </a:solidFill>
                <a:latin typeface="+mn-lt"/>
                <a:ea typeface="+mn-ea"/>
                <a:cs typeface="+mn-cs"/>
              </a:rPr>
              <a:t>-</a:t>
            </a:r>
            <a:r>
              <a:rPr lang="fr-FR" sz="1200" b="0" i="0" u="none" strike="noStrike" kern="1200" baseline="0" dirty="0" smtClean="0">
                <a:solidFill>
                  <a:schemeClr val="tx1"/>
                </a:solidFill>
                <a:latin typeface="+mn-lt"/>
                <a:ea typeface="+mn-ea"/>
                <a:cs typeface="+mn-cs"/>
              </a:rPr>
              <a:t> …</a:t>
            </a:r>
            <a:endParaRPr lang="fr-FR" sz="1200" b="0" i="0" kern="1200" dirty="0" smtClean="0">
              <a:solidFill>
                <a:schemeClr val="tx1"/>
              </a:solidFill>
              <a:latin typeface="+mn-lt"/>
              <a:ea typeface="+mn-ea"/>
              <a:cs typeface="+mn-cs"/>
            </a:endParaRPr>
          </a:p>
          <a:p>
            <a:endParaRPr lang="fr-FR" dirty="0" smtClean="0"/>
          </a:p>
          <a:p>
            <a:r>
              <a:rPr lang="fr-FR" dirty="0" smtClean="0"/>
              <a:t>Un</a:t>
            </a:r>
            <a:r>
              <a:rPr lang="fr-FR" baseline="0" dirty="0" smtClean="0"/>
              <a:t> AGL est basé sur un dictionnaire de données.</a:t>
            </a:r>
            <a:r>
              <a:rPr lang="fr-FR" sz="1200" b="0" i="0" kern="1200" dirty="0" smtClean="0">
                <a:solidFill>
                  <a:schemeClr val="tx1"/>
                </a:solidFill>
                <a:latin typeface="+mn-lt"/>
                <a:ea typeface="+mn-ea"/>
                <a:cs typeface="+mn-cs"/>
              </a:rPr>
              <a:t> Il est généralement interfacé avec une interface graphique permettant la modélisation, suivant un ou plusieurs formalismes tels que MERISE.</a:t>
            </a:r>
          </a:p>
          <a:p>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spcBef>
                <a:spcPct val="0"/>
              </a:spcBef>
            </a:pPr>
            <a:r>
              <a:rPr lang="fr-FR" dirty="0" smtClean="0"/>
              <a:t>Permet :</a:t>
            </a:r>
          </a:p>
          <a:p>
            <a:pPr>
              <a:spcBef>
                <a:spcPct val="0"/>
              </a:spcBef>
            </a:pPr>
            <a:r>
              <a:rPr lang="fr-FR" dirty="0" smtClean="0"/>
              <a:t>- </a:t>
            </a:r>
            <a:r>
              <a:rPr lang="fr-FR" dirty="0" err="1" smtClean="0"/>
              <a:t>Génèrer</a:t>
            </a:r>
            <a:r>
              <a:rPr lang="fr-FR" dirty="0" smtClean="0"/>
              <a:t> le squelette du code : facilite et accélère l’élaboration du code source</a:t>
            </a:r>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5</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Un </a:t>
            </a:r>
            <a:r>
              <a:rPr lang="fr-FR" b="1" dirty="0" smtClean="0"/>
              <a:t>logiciel libre</a:t>
            </a:r>
            <a:r>
              <a:rPr lang="fr-FR" dirty="0" smtClean="0"/>
              <a:t> est un logiciel dont l'utilisation, l'étude, la modification et la duplication en vue de sa diffusion sont permises, techniquement et légalement</a:t>
            </a:r>
            <a:r>
              <a:rPr lang="fr-FR" baseline="30000" dirty="0" smtClean="0">
                <a:hlinkClick r:id="rId3"/>
              </a:rPr>
              <a:t>1</a:t>
            </a:r>
            <a:r>
              <a:rPr lang="fr-FR" dirty="0" smtClean="0"/>
              <a:t>, afin de garantir certaines libertés induites, dont le contrôle du programme par l'utilisateur, et la possibilité de partage entre individus.</a:t>
            </a:r>
            <a:endParaRPr lang="fr-FR" dirty="0"/>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6</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55000" lnSpcReduction="20000"/>
          </a:bodyPr>
          <a:lstStyle/>
          <a:p>
            <a:r>
              <a:rPr lang="fr-FR" sz="1400" b="1" dirty="0" err="1" smtClean="0"/>
              <a:t>ArgoUML</a:t>
            </a:r>
            <a:r>
              <a:rPr lang="fr-FR" sz="1400" dirty="0" smtClean="0"/>
              <a:t> est un logiciel libre de création de diagrammes UML. Programmé en Java, il est édité sous licence BSD.</a:t>
            </a:r>
          </a:p>
          <a:p>
            <a:r>
              <a:rPr lang="fr-FR" sz="1400" dirty="0" smtClean="0"/>
              <a:t>La </a:t>
            </a:r>
            <a:r>
              <a:rPr lang="fr-FR" sz="1400" b="1" dirty="0" smtClean="0"/>
              <a:t>licence BSD </a:t>
            </a:r>
            <a:r>
              <a:rPr lang="fr-FR" sz="1400" dirty="0" smtClean="0"/>
              <a:t>(</a:t>
            </a:r>
            <a:r>
              <a:rPr lang="fr-FR" sz="1400" i="1" dirty="0" smtClean="0"/>
              <a:t>Berkeley software distribution </a:t>
            </a:r>
            <a:r>
              <a:rPr lang="fr-FR" sz="1400" i="1" dirty="0" err="1" smtClean="0"/>
              <a:t>license</a:t>
            </a:r>
            <a:r>
              <a:rPr lang="fr-FR" sz="1400" dirty="0" smtClean="0"/>
              <a:t>) est une licence libre utilisée pour la distribution de logiciels. Elle permet de réutiliser tout ou une partie du logiciel sans restriction, qu'il soit intégré dans un logiciel libre ou propriétaire.</a:t>
            </a:r>
          </a:p>
          <a:p>
            <a:endParaRPr lang="fr-FR" sz="1400" dirty="0" smtClean="0"/>
          </a:p>
          <a:p>
            <a:r>
              <a:rPr lang="fr-FR" sz="1400" dirty="0" smtClean="0"/>
              <a:t>Il est multilingue, supporte la génération de code et l’ingénierie inverse.</a:t>
            </a:r>
          </a:p>
          <a:p>
            <a:r>
              <a:rPr lang="fr-FR" sz="1400" dirty="0" err="1" smtClean="0"/>
              <a:t>ArgoUML</a:t>
            </a:r>
            <a:r>
              <a:rPr lang="fr-FR" sz="1400" dirty="0" smtClean="0"/>
              <a:t> supporte</a:t>
            </a:r>
            <a:r>
              <a:rPr lang="fr-FR" sz="1400" baseline="30000" dirty="0" smtClean="0"/>
              <a:t> </a:t>
            </a:r>
            <a:r>
              <a:rPr lang="fr-FR" sz="1400" dirty="0" smtClean="0"/>
              <a:t>sept types de diagramme.</a:t>
            </a:r>
          </a:p>
          <a:p>
            <a:r>
              <a:rPr lang="fr-FR" sz="1400" dirty="0" smtClean="0"/>
              <a:t>La génération de code à partir de diagrammes de classes est supportée dans les langages suivants:  Java, C++, PHP, C# et SQL.</a:t>
            </a:r>
            <a:endParaRPr lang="fr-FR" sz="1400" dirty="0"/>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7</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1" dirty="0" smtClean="0"/>
              <a:t>BOUML</a:t>
            </a:r>
            <a:r>
              <a:rPr lang="fr-FR" dirty="0" smtClean="0"/>
              <a:t> est un logiciel libre de création de diagrammes UML. Programmé en C++ et </a:t>
            </a:r>
            <a:r>
              <a:rPr lang="fr-FR" dirty="0" err="1" smtClean="0"/>
              <a:t>Qt</a:t>
            </a:r>
            <a:r>
              <a:rPr lang="fr-FR" dirty="0" smtClean="0"/>
              <a:t>, il est distribué sous  licence GPL.</a:t>
            </a:r>
          </a:p>
          <a:p>
            <a:r>
              <a:rPr lang="fr-FR" dirty="0" smtClean="0"/>
              <a:t>La </a:t>
            </a:r>
            <a:r>
              <a:rPr lang="fr-FR" b="1" dirty="0" smtClean="0"/>
              <a:t>Licence publique générale GNU</a:t>
            </a:r>
            <a:r>
              <a:rPr lang="fr-FR" dirty="0" smtClean="0"/>
              <a:t>, ou </a:t>
            </a:r>
            <a:r>
              <a:rPr lang="fr-FR" b="1" i="1" dirty="0" smtClean="0"/>
              <a:t>GNU General Public License</a:t>
            </a:r>
            <a:r>
              <a:rPr lang="fr-FR" dirty="0" smtClean="0"/>
              <a:t> </a:t>
            </a:r>
            <a:r>
              <a:rPr lang="fr-FR" baseline="0" dirty="0" smtClean="0"/>
              <a:t> </a:t>
            </a:r>
            <a:r>
              <a:rPr lang="fr-FR" dirty="0" smtClean="0"/>
              <a:t>(communément abrégé </a:t>
            </a:r>
            <a:r>
              <a:rPr lang="fr-FR" b="1" i="1" dirty="0" smtClean="0"/>
              <a:t>GNU GPL</a:t>
            </a:r>
            <a:r>
              <a:rPr lang="fr-FR" dirty="0" smtClean="0"/>
              <a:t> voire simplement « GPL ») est une licence qui fixe les conditions légales de distribution des  logiciels</a:t>
            </a:r>
            <a:r>
              <a:rPr lang="fr-FR" baseline="0" dirty="0" smtClean="0"/>
              <a:t> libres du projet GNU.</a:t>
            </a:r>
            <a:endParaRPr lang="fr-FR" dirty="0" smtClean="0"/>
          </a:p>
          <a:p>
            <a:endParaRPr lang="fr-FR" dirty="0" smtClean="0"/>
          </a:p>
          <a:p>
            <a:r>
              <a:rPr lang="fr-FR" dirty="0" smtClean="0"/>
              <a:t>Il est multilingue, supporte la génération de code et la rétro-ingénierie</a:t>
            </a:r>
            <a:r>
              <a:rPr lang="fr-FR" baseline="0" dirty="0" smtClean="0"/>
              <a:t> (</a:t>
            </a:r>
            <a:r>
              <a:rPr lang="fr-FR" dirty="0" smtClean="0"/>
              <a:t>activité qui consiste à étudier un objet pour en déterminer le fonctionnement interne ou la méthode de fabrication).  Il est jugé extrêmement efficace</a:t>
            </a:r>
          </a:p>
          <a:p>
            <a:r>
              <a:rPr lang="fr-FR" dirty="0" smtClean="0"/>
              <a:t>Peut être utilisé en français (depuis la version 4.15.1). Dernière version 4.23 </a:t>
            </a:r>
            <a:r>
              <a:rPr lang="fr-FR" dirty="0" err="1" smtClean="0"/>
              <a:t>ultimate</a:t>
            </a:r>
            <a:r>
              <a:rPr lang="fr-FR" baseline="0" dirty="0" smtClean="0"/>
              <a:t> patch6 (juillet 2011).</a:t>
            </a:r>
            <a:endParaRPr lang="fr-FR" dirty="0"/>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8</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dirty="0" err="1" smtClean="0"/>
              <a:t>StarUML</a:t>
            </a:r>
            <a:r>
              <a:rPr lang="fr-FR" sz="1200" dirty="0" smtClean="0"/>
              <a:t> est </a:t>
            </a:r>
            <a:r>
              <a:rPr lang="fr-FR" sz="1200" baseline="0" dirty="0" smtClean="0"/>
              <a:t> </a:t>
            </a:r>
            <a:r>
              <a:rPr lang="fr-FR" sz="1200" dirty="0" smtClean="0"/>
              <a:t>sous une licence</a:t>
            </a:r>
            <a:r>
              <a:rPr lang="fr-FR" sz="1200" baseline="0" dirty="0" smtClean="0"/>
              <a:t> </a:t>
            </a:r>
            <a:r>
              <a:rPr lang="fr-FR" sz="1200" dirty="0" smtClean="0"/>
              <a:t>modifiée de GNU GPL.</a:t>
            </a:r>
          </a:p>
          <a:p>
            <a:endParaRPr lang="fr-FR" sz="1200" dirty="0" smtClean="0"/>
          </a:p>
          <a:p>
            <a:r>
              <a:rPr lang="fr-FR" sz="1200" dirty="0" smtClean="0"/>
              <a:t>L'objectif</a:t>
            </a:r>
            <a:r>
              <a:rPr lang="fr-FR" sz="1200" baseline="0" dirty="0" smtClean="0"/>
              <a:t> </a:t>
            </a:r>
            <a:r>
              <a:rPr lang="fr-FR" sz="1200" dirty="0" smtClean="0"/>
              <a:t>de la reprise de ce projet était de se substituer à des solutions commerciales comme IBM Rational</a:t>
            </a:r>
            <a:r>
              <a:rPr lang="fr-FR" sz="1200" baseline="0" dirty="0" smtClean="0"/>
              <a:t> Rose </a:t>
            </a:r>
            <a:r>
              <a:rPr lang="fr-FR" sz="1200" dirty="0" smtClean="0"/>
              <a:t>ou </a:t>
            </a:r>
            <a:r>
              <a:rPr lang="fr-FR" sz="1200" i="1" dirty="0" smtClean="0"/>
              <a:t>Borland </a:t>
            </a:r>
            <a:r>
              <a:rPr lang="fr-FR" sz="1200" i="1" dirty="0" err="1" smtClean="0"/>
              <a:t>Together</a:t>
            </a:r>
            <a:r>
              <a:rPr lang="fr-FR" sz="1200" dirty="0" smtClean="0"/>
              <a:t>.</a:t>
            </a:r>
          </a:p>
          <a:p>
            <a:endParaRPr lang="fr-FR" sz="1200" dirty="0" smtClean="0"/>
          </a:p>
          <a:p>
            <a:r>
              <a:rPr lang="fr-FR" sz="1200" dirty="0" err="1" smtClean="0"/>
              <a:t>StarUML</a:t>
            </a:r>
            <a:r>
              <a:rPr lang="fr-FR" sz="1200" dirty="0" smtClean="0"/>
              <a:t> gère la plupart des diagrammes spécifiés dans la norme UML 2.0.</a:t>
            </a:r>
          </a:p>
          <a:p>
            <a:r>
              <a:rPr lang="fr-FR" sz="1200" dirty="0" err="1" smtClean="0"/>
              <a:t>StarUML</a:t>
            </a:r>
            <a:r>
              <a:rPr lang="fr-FR" sz="1200" dirty="0" smtClean="0"/>
              <a:t> est écrit en Delphi et dépend de composants Delphi propriétaires (non open-source), ce qui explique peut-être pourquoi il n'est plus mis à jour.</a:t>
            </a:r>
          </a:p>
          <a:p>
            <a:endParaRPr lang="fr-FR" dirty="0" smtClean="0"/>
          </a:p>
          <a:p>
            <a:r>
              <a:rPr lang="fr-FR" b="1" u="sng" dirty="0" smtClean="0"/>
              <a:t>Format d’export : </a:t>
            </a:r>
          </a:p>
          <a:p>
            <a:r>
              <a:rPr lang="fr-FR" dirty="0" smtClean="0"/>
              <a:t>L'export peut se faire dans les format JPEG et WMF.</a:t>
            </a:r>
          </a:p>
          <a:p>
            <a:r>
              <a:rPr lang="fr-FR" dirty="0" smtClean="0"/>
              <a:t>Les formats SVG et PNG ne sont pas pris en charge.</a:t>
            </a:r>
          </a:p>
          <a:p>
            <a:endParaRPr lang="fr-FR" dirty="0"/>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9</a:t>
            </a:fld>
            <a:endParaRPr lang="fr-FR"/>
          </a:p>
        </p:txBody>
      </p:sp>
    </p:spTree>
    <p:extLst>
      <p:ext uri="{BB962C8B-B14F-4D97-AF65-F5344CB8AC3E}">
        <p14:creationId xmlns:p14="http://schemas.microsoft.com/office/powerpoint/2010/main" xmlns="" val="2536242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1" dirty="0" smtClean="0"/>
              <a:t>Open </a:t>
            </a:r>
            <a:r>
              <a:rPr lang="fr-FR" b="1" dirty="0" err="1" smtClean="0"/>
              <a:t>ModelSphere</a:t>
            </a:r>
            <a:r>
              <a:rPr lang="fr-FR" b="1" dirty="0" smtClean="0"/>
              <a:t> </a:t>
            </a:r>
            <a:r>
              <a:rPr lang="fr-FR" dirty="0" smtClean="0"/>
              <a:t>est un outil complet de modélisation de données qui prend en charge la modélisation conceptuelle, logique et physique. Les modèles conceptuels peuvent être convertis en modèles relationnels et vice versa. Rétro-ingénierie</a:t>
            </a:r>
            <a:br>
              <a:rPr lang="fr-FR" dirty="0" smtClean="0"/>
            </a:br>
            <a:r>
              <a:rPr lang="fr-FR" dirty="0" smtClean="0"/>
              <a:t>Open </a:t>
            </a:r>
            <a:r>
              <a:rPr lang="fr-FR" dirty="0" err="1" smtClean="0"/>
              <a:t>ModelSphere</a:t>
            </a:r>
            <a:r>
              <a:rPr lang="fr-FR" dirty="0" smtClean="0"/>
              <a:t> supporte l'ensemble des systèmes de gestion de bases de données de façon générique. Il offre également, pour certains SGB, des </a:t>
            </a:r>
            <a:r>
              <a:rPr lang="fr-FR" dirty="0" err="1" smtClean="0"/>
              <a:t>plugiciels</a:t>
            </a:r>
            <a:r>
              <a:rPr lang="fr-FR" dirty="0" smtClean="0"/>
              <a:t> propres aux différents concepts.</a:t>
            </a:r>
            <a:br>
              <a:rPr lang="fr-FR" dirty="0" smtClean="0"/>
            </a:br>
            <a:r>
              <a:rPr lang="fr-FR" dirty="0" smtClean="0"/>
              <a:t/>
            </a:r>
            <a:br>
              <a:rPr lang="fr-FR" dirty="0" smtClean="0"/>
            </a:br>
            <a:r>
              <a:rPr lang="fr-FR" dirty="0" smtClean="0"/>
              <a:t>Le module de modélisation de processus de Open </a:t>
            </a:r>
            <a:r>
              <a:rPr lang="fr-FR" dirty="0" err="1" smtClean="0"/>
              <a:t>ModelSphere</a:t>
            </a:r>
            <a:r>
              <a:rPr lang="fr-FR" dirty="0" smtClean="0"/>
              <a:t> permet de schématiser le détail de différents processus de façon hiérarchique. On peut ainsi décomposer un processus en sous-processus. </a:t>
            </a:r>
            <a:br>
              <a:rPr lang="fr-FR" dirty="0" smtClean="0"/>
            </a:br>
            <a:r>
              <a:rPr lang="fr-FR" dirty="0" smtClean="0"/>
              <a:t>On peut créer 9 diagrammes . </a:t>
            </a:r>
            <a:endParaRPr lang="fr-FR" dirty="0"/>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10</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Umbrello</a:t>
            </a:r>
            <a:r>
              <a:rPr lang="fr-FR" b="1" dirty="0" smtClean="0"/>
              <a:t> UML </a:t>
            </a:r>
            <a:r>
              <a:rPr lang="fr-FR" b="1" dirty="0" err="1" smtClean="0"/>
              <a:t>Modeller</a:t>
            </a:r>
            <a:r>
              <a:rPr lang="fr-FR" dirty="0" smtClean="0"/>
              <a:t> est un logiciel  libre disponible en natif sous Unix et faisant partie de l'environnement de bureau KDE.</a:t>
            </a:r>
          </a:p>
          <a:p>
            <a:r>
              <a:rPr lang="fr-FR" dirty="0" smtClean="0"/>
              <a:t>Il permet de réaliser neuf types de diagrammes UML.</a:t>
            </a:r>
          </a:p>
          <a:p>
            <a:r>
              <a:rPr lang="fr-FR" dirty="0" smtClean="0"/>
              <a:t>Il peut générer du code à partir d'un modèle UML, vers le langage Java, C++, PHP, Python, Ruby, SQL, etc.</a:t>
            </a:r>
          </a:p>
          <a:p>
            <a:r>
              <a:rPr lang="fr-FR" dirty="0" smtClean="0"/>
              <a:t>Il est distribué selon les termes de la licence GNY GPL.</a:t>
            </a:r>
            <a:endParaRPr lang="fr-FR" dirty="0"/>
          </a:p>
        </p:txBody>
      </p:sp>
      <p:sp>
        <p:nvSpPr>
          <p:cNvPr id="4" name="Espace réservé du numéro de diapositive 3"/>
          <p:cNvSpPr>
            <a:spLocks noGrp="1"/>
          </p:cNvSpPr>
          <p:nvPr>
            <p:ph type="sldNum" sz="quarter" idx="10"/>
          </p:nvPr>
        </p:nvSpPr>
        <p:spPr/>
        <p:txBody>
          <a:bodyPr/>
          <a:lstStyle/>
          <a:p>
            <a:fld id="{2D490AD1-5DFC-42B6-973C-1C0C1981541E}" type="slidenum">
              <a:rPr lang="fr-FR" smtClean="0"/>
              <a:pPr/>
              <a:t>11</a:t>
            </a:fld>
            <a:endParaRPr lang="fr-FR"/>
          </a:p>
        </p:txBody>
      </p:sp>
    </p:spTree>
    <p:extLst>
      <p:ext uri="{BB962C8B-B14F-4D97-AF65-F5344CB8AC3E}">
        <p14:creationId xmlns:p14="http://schemas.microsoft.com/office/powerpoint/2010/main" xmlns="" val="253624250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7.xml"/><Relationship Id="rId7"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hemeOverride" Target="../theme/themeOverride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1.xml"/><Relationship Id="rId5" Type="http://schemas.openxmlformats.org/officeDocument/2006/relationships/tags" Target="../tags/tag58.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Master" Target="../slideMasters/slideMaster1.xml"/><Relationship Id="rId4" Type="http://schemas.openxmlformats.org/officeDocument/2006/relationships/tags" Target="../tags/tag3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bwMode="gray">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ctrTitle"/>
            <p:custDataLst>
              <p:tags r:id="rId2"/>
            </p:custDataLst>
          </p:nvPr>
        </p:nvSpPr>
        <p:spPr>
          <a:xfrm>
            <a:off x="2743200" y="3657600"/>
            <a:ext cx="6248400" cy="1143000"/>
          </a:xfrm>
        </p:spPr>
        <p:txBody>
          <a:bodyPr/>
          <a:lstStyle>
            <a:lvl1pPr algn="l">
              <a:defRPr sz="4000"/>
            </a:lvl1pPr>
          </a:lstStyle>
          <a:p>
            <a:pPr lvl="0"/>
            <a:r>
              <a:rPr lang="fr-FR" noProof="0" smtClean="0"/>
              <a:t>Modifiez le style du titre</a:t>
            </a:r>
          </a:p>
        </p:txBody>
      </p:sp>
      <p:sp>
        <p:nvSpPr>
          <p:cNvPr id="49155" name="Rectangle 3"/>
          <p:cNvSpPr>
            <a:spLocks noGrp="1" noChangeArrowheads="1"/>
          </p:cNvSpPr>
          <p:nvPr>
            <p:ph type="subTitle" idx="1"/>
            <p:custDataLst>
              <p:tags r:id="rId3"/>
            </p:custDataLst>
          </p:nvPr>
        </p:nvSpPr>
        <p:spPr>
          <a:xfrm>
            <a:off x="2743200" y="4648200"/>
            <a:ext cx="6248400" cy="762000"/>
          </a:xfrm>
        </p:spPr>
        <p:txBody>
          <a:bodyPr/>
          <a:lstStyle>
            <a:lvl1pPr marL="0" indent="0">
              <a:buFont typeface="Wingdings" pitchFamily="2" charset="2"/>
              <a:buNone/>
              <a:defRPr sz="2800">
                <a:solidFill>
                  <a:srgbClr val="B2B2B2"/>
                </a:solidFill>
              </a:defRPr>
            </a:lvl1pPr>
          </a:lstStyle>
          <a:p>
            <a:pPr lvl="0"/>
            <a:r>
              <a:rPr lang="fr-FR" noProof="0" smtClean="0"/>
              <a:t>Modifiez le style des sous-titres du masque</a:t>
            </a:r>
          </a:p>
        </p:txBody>
      </p:sp>
      <p:sp>
        <p:nvSpPr>
          <p:cNvPr id="49156" name="Rectangle 4"/>
          <p:cNvSpPr>
            <a:spLocks noGrp="1" noChangeArrowheads="1"/>
          </p:cNvSpPr>
          <p:nvPr>
            <p:ph type="dt" sz="quarter" idx="2"/>
            <p:custDataLst>
              <p:tags r:id="rId4"/>
            </p:custDataLst>
          </p:nvPr>
        </p:nvSpPr>
        <p:spPr/>
        <p:txBody>
          <a:bodyPr/>
          <a:lstStyle>
            <a:lvl1pPr>
              <a:defRPr/>
            </a:lvl1pPr>
          </a:lstStyle>
          <a:p>
            <a:endParaRPr lang="fr-FR"/>
          </a:p>
        </p:txBody>
      </p:sp>
      <p:sp>
        <p:nvSpPr>
          <p:cNvPr id="49157" name="Rectangle 5"/>
          <p:cNvSpPr>
            <a:spLocks noGrp="1" noChangeArrowheads="1"/>
          </p:cNvSpPr>
          <p:nvPr>
            <p:ph type="ftr" sz="quarter" idx="3"/>
            <p:custDataLst>
              <p:tags r:id="rId5"/>
            </p:custDataLst>
          </p:nvPr>
        </p:nvSpPr>
        <p:spPr/>
        <p:txBody>
          <a:bodyPr/>
          <a:lstStyle>
            <a:lvl1pPr>
              <a:defRPr/>
            </a:lvl1pPr>
          </a:lstStyle>
          <a:p>
            <a:endParaRPr lang="fr-FR"/>
          </a:p>
        </p:txBody>
      </p:sp>
      <p:sp>
        <p:nvSpPr>
          <p:cNvPr id="49158" name="Rectangle 6"/>
          <p:cNvSpPr>
            <a:spLocks noGrp="1" noChangeArrowheads="1"/>
          </p:cNvSpPr>
          <p:nvPr>
            <p:ph type="sldNum" sz="quarter" idx="4"/>
            <p:custDataLst>
              <p:tags r:id="rId6"/>
            </p:custDataLst>
          </p:nvPr>
        </p:nvSpPr>
        <p:spPr/>
        <p:txBody>
          <a:bodyPr/>
          <a:lstStyle>
            <a:lvl1pPr>
              <a:defRPr/>
            </a:lvl1pPr>
          </a:lstStyle>
          <a:p>
            <a:fld id="{01E42DBE-216D-4299-AE39-3DB4B7B68C9A}" type="slidenum">
              <a:rPr lang="fr-FR"/>
              <a:pPr/>
              <a:t>‹N°›</a:t>
            </a:fld>
            <a:endParaRPr lang="fr-F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custDataLst>
              <p:tags r:id="rId2"/>
            </p:custDataLst>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custDataLst>
              <p:tags r:id="rId3"/>
            </p:custDataLst>
          </p:nvPr>
        </p:nvSpPr>
        <p:spPr/>
        <p:txBody>
          <a:bodyPr/>
          <a:lstStyle>
            <a:lvl1pPr>
              <a:defRPr/>
            </a:lvl1pPr>
          </a:lstStyle>
          <a:p>
            <a:endParaRPr lang="fr-FR"/>
          </a:p>
        </p:txBody>
      </p:sp>
      <p:sp>
        <p:nvSpPr>
          <p:cNvPr id="5" name="Espace réservé du pied de page 4"/>
          <p:cNvSpPr>
            <a:spLocks noGrp="1"/>
          </p:cNvSpPr>
          <p:nvPr>
            <p:ph type="ftr" sz="quarter" idx="11"/>
            <p:custDataLst>
              <p:tags r:id="rId4"/>
            </p:custDataLst>
          </p:nvPr>
        </p:nvSpPr>
        <p:spPr/>
        <p:txBody>
          <a:bodyPr/>
          <a:lstStyle>
            <a:lvl1pPr>
              <a:defRPr/>
            </a:lvl1pPr>
          </a:lstStyle>
          <a:p>
            <a:endParaRPr lang="fr-FR"/>
          </a:p>
        </p:txBody>
      </p:sp>
      <p:sp>
        <p:nvSpPr>
          <p:cNvPr id="6" name="Espace réservé du numéro de diapositive 5"/>
          <p:cNvSpPr>
            <a:spLocks noGrp="1"/>
          </p:cNvSpPr>
          <p:nvPr>
            <p:ph type="sldNum" sz="quarter" idx="12"/>
            <p:custDataLst>
              <p:tags r:id="rId5"/>
            </p:custDataLst>
          </p:nvPr>
        </p:nvSpPr>
        <p:spPr/>
        <p:txBody>
          <a:bodyPr/>
          <a:lstStyle>
            <a:lvl1pPr>
              <a:defRPr/>
            </a:lvl1pPr>
          </a:lstStyle>
          <a:p>
            <a:fld id="{1DE6480B-19D7-40F0-822C-49DDB0F19B4F}" type="slidenum">
              <a:rPr lang="fr-FR"/>
              <a:pPr/>
              <a:t>‹N°›</a:t>
            </a:fld>
            <a:endParaRPr lang="fr-FR"/>
          </a:p>
        </p:txBody>
      </p:sp>
    </p:spTree>
    <p:extLst>
      <p:ext uri="{BB962C8B-B14F-4D97-AF65-F5344CB8AC3E}">
        <p14:creationId xmlns:p14="http://schemas.microsoft.com/office/powerpoint/2010/main" xmlns="" val="30383454"/>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custDataLst>
              <p:tags r:id="rId1"/>
            </p:custDataLst>
          </p:nvPr>
        </p:nvSpPr>
        <p:spPr>
          <a:xfrm>
            <a:off x="7181850" y="228600"/>
            <a:ext cx="1809750" cy="6324600"/>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custDataLst>
              <p:tags r:id="rId2"/>
            </p:custDataLst>
          </p:nvPr>
        </p:nvSpPr>
        <p:spPr>
          <a:xfrm>
            <a:off x="1752600" y="228600"/>
            <a:ext cx="5276850" cy="63246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custDataLst>
              <p:tags r:id="rId3"/>
            </p:custDataLst>
          </p:nvPr>
        </p:nvSpPr>
        <p:spPr/>
        <p:txBody>
          <a:bodyPr/>
          <a:lstStyle>
            <a:lvl1pPr>
              <a:defRPr/>
            </a:lvl1pPr>
          </a:lstStyle>
          <a:p>
            <a:endParaRPr lang="fr-FR"/>
          </a:p>
        </p:txBody>
      </p:sp>
      <p:sp>
        <p:nvSpPr>
          <p:cNvPr id="5" name="Espace réservé du pied de page 4"/>
          <p:cNvSpPr>
            <a:spLocks noGrp="1"/>
          </p:cNvSpPr>
          <p:nvPr>
            <p:ph type="ftr" sz="quarter" idx="11"/>
            <p:custDataLst>
              <p:tags r:id="rId4"/>
            </p:custDataLst>
          </p:nvPr>
        </p:nvSpPr>
        <p:spPr/>
        <p:txBody>
          <a:bodyPr/>
          <a:lstStyle>
            <a:lvl1pPr>
              <a:defRPr/>
            </a:lvl1pPr>
          </a:lstStyle>
          <a:p>
            <a:endParaRPr lang="fr-FR"/>
          </a:p>
        </p:txBody>
      </p:sp>
      <p:sp>
        <p:nvSpPr>
          <p:cNvPr id="6" name="Espace réservé du numéro de diapositive 5"/>
          <p:cNvSpPr>
            <a:spLocks noGrp="1"/>
          </p:cNvSpPr>
          <p:nvPr>
            <p:ph type="sldNum" sz="quarter" idx="12"/>
            <p:custDataLst>
              <p:tags r:id="rId5"/>
            </p:custDataLst>
          </p:nvPr>
        </p:nvSpPr>
        <p:spPr/>
        <p:txBody>
          <a:bodyPr/>
          <a:lstStyle>
            <a:lvl1pPr>
              <a:defRPr/>
            </a:lvl1pPr>
          </a:lstStyle>
          <a:p>
            <a:fld id="{445A0804-9A81-4880-9BF3-C467DE0D186B}" type="slidenum">
              <a:rPr lang="fr-FR"/>
              <a:pPr/>
              <a:t>‹N°›</a:t>
            </a:fld>
            <a:endParaRPr lang="fr-FR"/>
          </a:p>
        </p:txBody>
      </p:sp>
    </p:spTree>
    <p:extLst>
      <p:ext uri="{BB962C8B-B14F-4D97-AF65-F5344CB8AC3E}">
        <p14:creationId xmlns:p14="http://schemas.microsoft.com/office/powerpoint/2010/main" xmlns="" val="844350772"/>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smtClean="0"/>
              <a:t>Modifiez le style du titre</a:t>
            </a:r>
            <a:endParaRPr lang="fr-FR"/>
          </a:p>
        </p:txBody>
      </p:sp>
      <p:sp>
        <p:nvSpPr>
          <p:cNvPr id="3" name="Espace réservé du contenu 2"/>
          <p:cNvSpPr>
            <a:spLocks noGrp="1"/>
          </p:cNvSpPr>
          <p:nvPr>
            <p:ph idx="1"/>
            <p:custDataLst>
              <p:tags r:id="rId2"/>
            </p:custDataLst>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custDataLst>
              <p:tags r:id="rId3"/>
            </p:custDataLst>
          </p:nvPr>
        </p:nvSpPr>
        <p:spPr/>
        <p:txBody>
          <a:bodyPr/>
          <a:lstStyle>
            <a:lvl1pPr>
              <a:defRPr/>
            </a:lvl1pPr>
          </a:lstStyle>
          <a:p>
            <a:endParaRPr lang="fr-FR"/>
          </a:p>
        </p:txBody>
      </p:sp>
      <p:sp>
        <p:nvSpPr>
          <p:cNvPr id="5" name="Espace réservé du pied de page 4"/>
          <p:cNvSpPr>
            <a:spLocks noGrp="1"/>
          </p:cNvSpPr>
          <p:nvPr>
            <p:ph type="ftr" sz="quarter" idx="11"/>
            <p:custDataLst>
              <p:tags r:id="rId4"/>
            </p:custDataLst>
          </p:nvPr>
        </p:nvSpPr>
        <p:spPr/>
        <p:txBody>
          <a:bodyPr/>
          <a:lstStyle>
            <a:lvl1pPr>
              <a:defRPr/>
            </a:lvl1pPr>
          </a:lstStyle>
          <a:p>
            <a:endParaRPr lang="fr-FR"/>
          </a:p>
        </p:txBody>
      </p:sp>
      <p:sp>
        <p:nvSpPr>
          <p:cNvPr id="6" name="Espace réservé du numéro de diapositive 5"/>
          <p:cNvSpPr>
            <a:spLocks noGrp="1"/>
          </p:cNvSpPr>
          <p:nvPr>
            <p:ph type="sldNum" sz="quarter" idx="12"/>
            <p:custDataLst>
              <p:tags r:id="rId5"/>
            </p:custDataLst>
          </p:nvPr>
        </p:nvSpPr>
        <p:spPr/>
        <p:txBody>
          <a:bodyPr/>
          <a:lstStyle>
            <a:lvl1pPr>
              <a:defRPr/>
            </a:lvl1pPr>
          </a:lstStyle>
          <a:p>
            <a:fld id="{C2C5F19A-7E38-416B-BB1F-D374D3D54602}" type="slidenum">
              <a:rPr lang="fr-FR"/>
              <a:pPr/>
              <a:t>‹N°›</a:t>
            </a:fld>
            <a:endParaRPr lang="fr-FR"/>
          </a:p>
        </p:txBody>
      </p:sp>
    </p:spTree>
    <p:extLst>
      <p:ext uri="{BB962C8B-B14F-4D97-AF65-F5344CB8AC3E}">
        <p14:creationId xmlns:p14="http://schemas.microsoft.com/office/powerpoint/2010/main" xmlns="" val="1639627693"/>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custDataLst>
              <p:tags r:id="rId2"/>
            </p:custDataLst>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Espace réservé de la date 3"/>
          <p:cNvSpPr>
            <a:spLocks noGrp="1"/>
          </p:cNvSpPr>
          <p:nvPr>
            <p:ph type="dt" sz="half" idx="10"/>
            <p:custDataLst>
              <p:tags r:id="rId3"/>
            </p:custDataLst>
          </p:nvPr>
        </p:nvSpPr>
        <p:spPr/>
        <p:txBody>
          <a:bodyPr/>
          <a:lstStyle>
            <a:lvl1pPr>
              <a:defRPr/>
            </a:lvl1pPr>
          </a:lstStyle>
          <a:p>
            <a:endParaRPr lang="fr-FR"/>
          </a:p>
        </p:txBody>
      </p:sp>
      <p:sp>
        <p:nvSpPr>
          <p:cNvPr id="5" name="Espace réservé du pied de page 4"/>
          <p:cNvSpPr>
            <a:spLocks noGrp="1"/>
          </p:cNvSpPr>
          <p:nvPr>
            <p:ph type="ftr" sz="quarter" idx="11"/>
            <p:custDataLst>
              <p:tags r:id="rId4"/>
            </p:custDataLst>
          </p:nvPr>
        </p:nvSpPr>
        <p:spPr/>
        <p:txBody>
          <a:bodyPr/>
          <a:lstStyle>
            <a:lvl1pPr>
              <a:defRPr/>
            </a:lvl1pPr>
          </a:lstStyle>
          <a:p>
            <a:endParaRPr lang="fr-FR"/>
          </a:p>
        </p:txBody>
      </p:sp>
      <p:sp>
        <p:nvSpPr>
          <p:cNvPr id="6" name="Espace réservé du numéro de diapositive 5"/>
          <p:cNvSpPr>
            <a:spLocks noGrp="1"/>
          </p:cNvSpPr>
          <p:nvPr>
            <p:ph type="sldNum" sz="quarter" idx="12"/>
            <p:custDataLst>
              <p:tags r:id="rId5"/>
            </p:custDataLst>
          </p:nvPr>
        </p:nvSpPr>
        <p:spPr/>
        <p:txBody>
          <a:bodyPr/>
          <a:lstStyle>
            <a:lvl1pPr>
              <a:defRPr/>
            </a:lvl1pPr>
          </a:lstStyle>
          <a:p>
            <a:fld id="{99E3BE3A-5E00-4BF7-9508-AC574F3B7CEE}" type="slidenum">
              <a:rPr lang="fr-FR"/>
              <a:pPr/>
              <a:t>‹N°›</a:t>
            </a:fld>
            <a:endParaRPr lang="fr-FR"/>
          </a:p>
        </p:txBody>
      </p:sp>
    </p:spTree>
    <p:extLst>
      <p:ext uri="{BB962C8B-B14F-4D97-AF65-F5344CB8AC3E}">
        <p14:creationId xmlns:p14="http://schemas.microsoft.com/office/powerpoint/2010/main" xmlns="" val="414774082"/>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smtClean="0"/>
              <a:t>Modifiez le style du titre</a:t>
            </a:r>
            <a:endParaRPr lang="fr-FR"/>
          </a:p>
        </p:txBody>
      </p:sp>
      <p:sp>
        <p:nvSpPr>
          <p:cNvPr id="3" name="Espace réservé du contenu 2"/>
          <p:cNvSpPr>
            <a:spLocks noGrp="1"/>
          </p:cNvSpPr>
          <p:nvPr>
            <p:ph sz="half" idx="1"/>
            <p:custDataLst>
              <p:tags r:id="rId2"/>
            </p:custDataLst>
          </p:nvPr>
        </p:nvSpPr>
        <p:spPr>
          <a:xfrm>
            <a:off x="1755775" y="1447800"/>
            <a:ext cx="3541713"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custDataLst>
              <p:tags r:id="rId3"/>
            </p:custDataLst>
          </p:nvPr>
        </p:nvSpPr>
        <p:spPr>
          <a:xfrm>
            <a:off x="5449888" y="1447800"/>
            <a:ext cx="3541712"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custDataLst>
              <p:tags r:id="rId4"/>
            </p:custDataLst>
          </p:nvPr>
        </p:nvSpPr>
        <p:spPr/>
        <p:txBody>
          <a:bodyPr/>
          <a:lstStyle>
            <a:lvl1pPr>
              <a:defRPr/>
            </a:lvl1pPr>
          </a:lstStyle>
          <a:p>
            <a:endParaRPr lang="fr-FR"/>
          </a:p>
        </p:txBody>
      </p:sp>
      <p:sp>
        <p:nvSpPr>
          <p:cNvPr id="6" name="Espace réservé du pied de page 5"/>
          <p:cNvSpPr>
            <a:spLocks noGrp="1"/>
          </p:cNvSpPr>
          <p:nvPr>
            <p:ph type="ftr" sz="quarter" idx="11"/>
            <p:custDataLst>
              <p:tags r:id="rId5"/>
            </p:custDataLst>
          </p:nvPr>
        </p:nvSpPr>
        <p:spPr/>
        <p:txBody>
          <a:bodyPr/>
          <a:lstStyle>
            <a:lvl1pPr>
              <a:defRPr/>
            </a:lvl1pPr>
          </a:lstStyle>
          <a:p>
            <a:endParaRPr lang="fr-FR"/>
          </a:p>
        </p:txBody>
      </p:sp>
      <p:sp>
        <p:nvSpPr>
          <p:cNvPr id="7" name="Espace réservé du numéro de diapositive 6"/>
          <p:cNvSpPr>
            <a:spLocks noGrp="1"/>
          </p:cNvSpPr>
          <p:nvPr>
            <p:ph type="sldNum" sz="quarter" idx="12"/>
            <p:custDataLst>
              <p:tags r:id="rId6"/>
            </p:custDataLst>
          </p:nvPr>
        </p:nvSpPr>
        <p:spPr/>
        <p:txBody>
          <a:bodyPr/>
          <a:lstStyle>
            <a:lvl1pPr>
              <a:defRPr/>
            </a:lvl1pPr>
          </a:lstStyle>
          <a:p>
            <a:fld id="{5C6BB449-CAD1-4791-A9B7-6EF9684E1359}" type="slidenum">
              <a:rPr lang="fr-FR"/>
              <a:pPr/>
              <a:t>‹N°›</a:t>
            </a:fld>
            <a:endParaRPr lang="fr-FR"/>
          </a:p>
        </p:txBody>
      </p:sp>
    </p:spTree>
    <p:extLst>
      <p:ext uri="{BB962C8B-B14F-4D97-AF65-F5344CB8AC3E}">
        <p14:creationId xmlns:p14="http://schemas.microsoft.com/office/powerpoint/2010/main" xmlns="" val="801897171"/>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457200" y="274638"/>
            <a:ext cx="8229600" cy="114300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custDataLst>
              <p:tags r:id="rId6"/>
            </p:custDataLst>
          </p:nvPr>
        </p:nvSpPr>
        <p:spPr/>
        <p:txBody>
          <a:bodyPr/>
          <a:lstStyle>
            <a:lvl1pPr>
              <a:defRPr/>
            </a:lvl1pPr>
          </a:lstStyle>
          <a:p>
            <a:endParaRPr lang="fr-FR"/>
          </a:p>
        </p:txBody>
      </p:sp>
      <p:sp>
        <p:nvSpPr>
          <p:cNvPr id="8" name="Espace réservé du pied de page 7"/>
          <p:cNvSpPr>
            <a:spLocks noGrp="1"/>
          </p:cNvSpPr>
          <p:nvPr>
            <p:ph type="ftr" sz="quarter" idx="11"/>
            <p:custDataLst>
              <p:tags r:id="rId7"/>
            </p:custDataLst>
          </p:nvPr>
        </p:nvSpPr>
        <p:spPr/>
        <p:txBody>
          <a:bodyPr/>
          <a:lstStyle>
            <a:lvl1pPr>
              <a:defRPr/>
            </a:lvl1pPr>
          </a:lstStyle>
          <a:p>
            <a:endParaRPr lang="fr-FR"/>
          </a:p>
        </p:txBody>
      </p:sp>
      <p:sp>
        <p:nvSpPr>
          <p:cNvPr id="9" name="Espace réservé du numéro de diapositive 8"/>
          <p:cNvSpPr>
            <a:spLocks noGrp="1"/>
          </p:cNvSpPr>
          <p:nvPr>
            <p:ph type="sldNum" sz="quarter" idx="12"/>
            <p:custDataLst>
              <p:tags r:id="rId8"/>
            </p:custDataLst>
          </p:nvPr>
        </p:nvSpPr>
        <p:spPr/>
        <p:txBody>
          <a:bodyPr/>
          <a:lstStyle>
            <a:lvl1pPr>
              <a:defRPr/>
            </a:lvl1pPr>
          </a:lstStyle>
          <a:p>
            <a:fld id="{12E23459-9E6F-4F94-996E-026B02562533}" type="slidenum">
              <a:rPr lang="fr-FR"/>
              <a:pPr/>
              <a:t>‹N°›</a:t>
            </a:fld>
            <a:endParaRPr lang="fr-FR"/>
          </a:p>
        </p:txBody>
      </p:sp>
    </p:spTree>
    <p:extLst>
      <p:ext uri="{BB962C8B-B14F-4D97-AF65-F5344CB8AC3E}">
        <p14:creationId xmlns:p14="http://schemas.microsoft.com/office/powerpoint/2010/main" xmlns="" val="1027675094"/>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smtClean="0"/>
              <a:t>Modifiez le style du titre</a:t>
            </a:r>
            <a:endParaRPr lang="fr-FR"/>
          </a:p>
        </p:txBody>
      </p:sp>
      <p:sp>
        <p:nvSpPr>
          <p:cNvPr id="3" name="Espace réservé de la date 2"/>
          <p:cNvSpPr>
            <a:spLocks noGrp="1"/>
          </p:cNvSpPr>
          <p:nvPr>
            <p:ph type="dt" sz="half" idx="10"/>
            <p:custDataLst>
              <p:tags r:id="rId2"/>
            </p:custDataLst>
          </p:nvPr>
        </p:nvSpPr>
        <p:spPr/>
        <p:txBody>
          <a:bodyPr/>
          <a:lstStyle>
            <a:lvl1pPr>
              <a:defRPr/>
            </a:lvl1pPr>
          </a:lstStyle>
          <a:p>
            <a:endParaRPr lang="fr-FR"/>
          </a:p>
        </p:txBody>
      </p:sp>
      <p:sp>
        <p:nvSpPr>
          <p:cNvPr id="4" name="Espace réservé du pied de page 3"/>
          <p:cNvSpPr>
            <a:spLocks noGrp="1"/>
          </p:cNvSpPr>
          <p:nvPr>
            <p:ph type="ftr" sz="quarter" idx="11"/>
            <p:custDataLst>
              <p:tags r:id="rId3"/>
            </p:custDataLst>
          </p:nvPr>
        </p:nvSpPr>
        <p:spPr/>
        <p:txBody>
          <a:bodyPr/>
          <a:lstStyle>
            <a:lvl1pPr>
              <a:defRPr/>
            </a:lvl1pPr>
          </a:lstStyle>
          <a:p>
            <a:endParaRPr lang="fr-FR"/>
          </a:p>
        </p:txBody>
      </p:sp>
      <p:sp>
        <p:nvSpPr>
          <p:cNvPr id="5" name="Espace réservé du numéro de diapositive 4"/>
          <p:cNvSpPr>
            <a:spLocks noGrp="1"/>
          </p:cNvSpPr>
          <p:nvPr>
            <p:ph type="sldNum" sz="quarter" idx="12"/>
            <p:custDataLst>
              <p:tags r:id="rId4"/>
            </p:custDataLst>
          </p:nvPr>
        </p:nvSpPr>
        <p:spPr/>
        <p:txBody>
          <a:bodyPr/>
          <a:lstStyle>
            <a:lvl1pPr>
              <a:defRPr/>
            </a:lvl1pPr>
          </a:lstStyle>
          <a:p>
            <a:fld id="{240E7D96-C128-41AF-AA41-A6B7E88929A1}" type="slidenum">
              <a:rPr lang="fr-FR"/>
              <a:pPr/>
              <a:t>‹N°›</a:t>
            </a:fld>
            <a:endParaRPr lang="fr-FR"/>
          </a:p>
        </p:txBody>
      </p:sp>
    </p:spTree>
    <p:extLst>
      <p:ext uri="{BB962C8B-B14F-4D97-AF65-F5344CB8AC3E}">
        <p14:creationId xmlns:p14="http://schemas.microsoft.com/office/powerpoint/2010/main" xmlns="" val="3859840549"/>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custDataLst>
              <p:tags r:id="rId1"/>
            </p:custDataLst>
          </p:nvPr>
        </p:nvSpPr>
        <p:spPr/>
        <p:txBody>
          <a:bodyPr/>
          <a:lstStyle>
            <a:lvl1pPr>
              <a:defRPr/>
            </a:lvl1pPr>
          </a:lstStyle>
          <a:p>
            <a:endParaRPr lang="fr-FR"/>
          </a:p>
        </p:txBody>
      </p:sp>
      <p:sp>
        <p:nvSpPr>
          <p:cNvPr id="3" name="Espace réservé du pied de page 2"/>
          <p:cNvSpPr>
            <a:spLocks noGrp="1"/>
          </p:cNvSpPr>
          <p:nvPr>
            <p:ph type="ftr" sz="quarter" idx="11"/>
            <p:custDataLst>
              <p:tags r:id="rId2"/>
            </p:custDataLst>
          </p:nvPr>
        </p:nvSpPr>
        <p:spPr/>
        <p:txBody>
          <a:bodyPr/>
          <a:lstStyle>
            <a:lvl1pPr>
              <a:defRPr/>
            </a:lvl1pPr>
          </a:lstStyle>
          <a:p>
            <a:endParaRPr lang="fr-FR"/>
          </a:p>
        </p:txBody>
      </p:sp>
      <p:sp>
        <p:nvSpPr>
          <p:cNvPr id="4" name="Espace réservé du numéro de diapositive 3"/>
          <p:cNvSpPr>
            <a:spLocks noGrp="1"/>
          </p:cNvSpPr>
          <p:nvPr>
            <p:ph type="sldNum" sz="quarter" idx="12"/>
            <p:custDataLst>
              <p:tags r:id="rId3"/>
            </p:custDataLst>
          </p:nvPr>
        </p:nvSpPr>
        <p:spPr/>
        <p:txBody>
          <a:bodyPr/>
          <a:lstStyle>
            <a:lvl1pPr>
              <a:defRPr/>
            </a:lvl1pPr>
          </a:lstStyle>
          <a:p>
            <a:fld id="{A649DADA-433A-4180-B900-50FE77E02977}" type="slidenum">
              <a:rPr lang="fr-FR"/>
              <a:pPr/>
              <a:t>‹N°›</a:t>
            </a:fld>
            <a:endParaRPr lang="fr-FR"/>
          </a:p>
        </p:txBody>
      </p:sp>
    </p:spTree>
    <p:extLst>
      <p:ext uri="{BB962C8B-B14F-4D97-AF65-F5344CB8AC3E}">
        <p14:creationId xmlns:p14="http://schemas.microsoft.com/office/powerpoint/2010/main" xmlns="" val="2461560890"/>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457200" y="273050"/>
            <a:ext cx="3008313" cy="1162050"/>
          </a:xfrm>
        </p:spPr>
        <p:txBody>
          <a:bodyPr/>
          <a:lstStyle>
            <a:lvl1pPr algn="l">
              <a:defRPr sz="2000" b="1"/>
            </a:lvl1pPr>
          </a:lstStyle>
          <a:p>
            <a:r>
              <a:rPr lang="fr-FR" smtClean="0"/>
              <a:t>Modifiez le style du titre</a:t>
            </a:r>
            <a:endParaRPr lang="fr-FR"/>
          </a:p>
        </p:txBody>
      </p:sp>
      <p:sp>
        <p:nvSpPr>
          <p:cNvPr id="3" name="Espace réservé du contenu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custDataLst>
              <p:tags r:id="rId4"/>
            </p:custDataLst>
          </p:nvPr>
        </p:nvSpPr>
        <p:spPr/>
        <p:txBody>
          <a:bodyPr/>
          <a:lstStyle>
            <a:lvl1pPr>
              <a:defRPr/>
            </a:lvl1pPr>
          </a:lstStyle>
          <a:p>
            <a:endParaRPr lang="fr-FR"/>
          </a:p>
        </p:txBody>
      </p:sp>
      <p:sp>
        <p:nvSpPr>
          <p:cNvPr id="6" name="Espace réservé du pied de page 5"/>
          <p:cNvSpPr>
            <a:spLocks noGrp="1"/>
          </p:cNvSpPr>
          <p:nvPr>
            <p:ph type="ftr" sz="quarter" idx="11"/>
            <p:custDataLst>
              <p:tags r:id="rId5"/>
            </p:custDataLst>
          </p:nvPr>
        </p:nvSpPr>
        <p:spPr/>
        <p:txBody>
          <a:bodyPr/>
          <a:lstStyle>
            <a:lvl1pPr>
              <a:defRPr/>
            </a:lvl1pPr>
          </a:lstStyle>
          <a:p>
            <a:endParaRPr lang="fr-FR"/>
          </a:p>
        </p:txBody>
      </p:sp>
      <p:sp>
        <p:nvSpPr>
          <p:cNvPr id="7" name="Espace réservé du numéro de diapositive 6"/>
          <p:cNvSpPr>
            <a:spLocks noGrp="1"/>
          </p:cNvSpPr>
          <p:nvPr>
            <p:ph type="sldNum" sz="quarter" idx="12"/>
            <p:custDataLst>
              <p:tags r:id="rId6"/>
            </p:custDataLst>
          </p:nvPr>
        </p:nvSpPr>
        <p:spPr/>
        <p:txBody>
          <a:bodyPr/>
          <a:lstStyle>
            <a:lvl1pPr>
              <a:defRPr/>
            </a:lvl1pPr>
          </a:lstStyle>
          <a:p>
            <a:fld id="{3E941D1C-AF75-4DD2-B046-1B17BECE21AE}" type="slidenum">
              <a:rPr lang="fr-FR"/>
              <a:pPr/>
              <a:t>‹N°›</a:t>
            </a:fld>
            <a:endParaRPr lang="fr-FR"/>
          </a:p>
        </p:txBody>
      </p:sp>
    </p:spTree>
    <p:extLst>
      <p:ext uri="{BB962C8B-B14F-4D97-AF65-F5344CB8AC3E}">
        <p14:creationId xmlns:p14="http://schemas.microsoft.com/office/powerpoint/2010/main" xmlns="" val="228181153"/>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1792288" y="4800600"/>
            <a:ext cx="5486400" cy="566738"/>
          </a:xfrm>
        </p:spPr>
        <p:txBody>
          <a:bodyPr/>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a:p>
        </p:txBody>
      </p:sp>
      <p:sp>
        <p:nvSpPr>
          <p:cNvPr id="4" name="Espace réservé du texte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custDataLst>
              <p:tags r:id="rId4"/>
            </p:custDataLst>
          </p:nvPr>
        </p:nvSpPr>
        <p:spPr/>
        <p:txBody>
          <a:bodyPr/>
          <a:lstStyle>
            <a:lvl1pPr>
              <a:defRPr/>
            </a:lvl1pPr>
          </a:lstStyle>
          <a:p>
            <a:endParaRPr lang="fr-FR"/>
          </a:p>
        </p:txBody>
      </p:sp>
      <p:sp>
        <p:nvSpPr>
          <p:cNvPr id="6" name="Espace réservé du pied de page 5"/>
          <p:cNvSpPr>
            <a:spLocks noGrp="1"/>
          </p:cNvSpPr>
          <p:nvPr>
            <p:ph type="ftr" sz="quarter" idx="11"/>
            <p:custDataLst>
              <p:tags r:id="rId5"/>
            </p:custDataLst>
          </p:nvPr>
        </p:nvSpPr>
        <p:spPr/>
        <p:txBody>
          <a:bodyPr/>
          <a:lstStyle>
            <a:lvl1pPr>
              <a:defRPr/>
            </a:lvl1pPr>
          </a:lstStyle>
          <a:p>
            <a:endParaRPr lang="fr-FR"/>
          </a:p>
        </p:txBody>
      </p:sp>
      <p:sp>
        <p:nvSpPr>
          <p:cNvPr id="7" name="Espace réservé du numéro de diapositive 6"/>
          <p:cNvSpPr>
            <a:spLocks noGrp="1"/>
          </p:cNvSpPr>
          <p:nvPr>
            <p:ph type="sldNum" sz="quarter" idx="12"/>
            <p:custDataLst>
              <p:tags r:id="rId6"/>
            </p:custDataLst>
          </p:nvPr>
        </p:nvSpPr>
        <p:spPr/>
        <p:txBody>
          <a:bodyPr/>
          <a:lstStyle>
            <a:lvl1pPr>
              <a:defRPr/>
            </a:lvl1pPr>
          </a:lstStyle>
          <a:p>
            <a:fld id="{2160EFBF-C0DF-4983-B67C-7CF90991C1BB}" type="slidenum">
              <a:rPr lang="fr-FR"/>
              <a:pPr/>
              <a:t>‹N°›</a:t>
            </a:fld>
            <a:endParaRPr lang="fr-FR"/>
          </a:p>
        </p:txBody>
      </p:sp>
    </p:spTree>
    <p:extLst>
      <p:ext uri="{BB962C8B-B14F-4D97-AF65-F5344CB8AC3E}">
        <p14:creationId xmlns:p14="http://schemas.microsoft.com/office/powerpoint/2010/main" xmlns="" val="3295143478"/>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1752600" y="228600"/>
            <a:ext cx="7239000" cy="838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smtClean="0"/>
              <a:t>Cliquer pour modifier le style du titre</a:t>
            </a:r>
          </a:p>
        </p:txBody>
      </p:sp>
      <p:sp>
        <p:nvSpPr>
          <p:cNvPr id="1027" name="Rectangle 3"/>
          <p:cNvSpPr>
            <a:spLocks noGrp="1" noChangeArrowheads="1"/>
          </p:cNvSpPr>
          <p:nvPr>
            <p:ph type="body" idx="1"/>
            <p:custDataLst>
              <p:tags r:id="rId14"/>
            </p:custDataLst>
          </p:nvPr>
        </p:nvSpPr>
        <p:spPr bwMode="auto">
          <a:xfrm>
            <a:off x="1755775" y="1447800"/>
            <a:ext cx="7235825" cy="5105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Cliquer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28" name="Rectangle 4"/>
          <p:cNvSpPr>
            <a:spLocks noGrp="1" noChangeArrowheads="1"/>
          </p:cNvSpPr>
          <p:nvPr>
            <p:ph type="dt" sz="half" idx="2"/>
            <p:custDataLst>
              <p:tags r:id="rId15"/>
            </p:custDataLst>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fr-FR"/>
          </a:p>
        </p:txBody>
      </p:sp>
      <p:sp>
        <p:nvSpPr>
          <p:cNvPr id="1029" name="Rectangle 5"/>
          <p:cNvSpPr>
            <a:spLocks noGrp="1" noChangeArrowheads="1"/>
          </p:cNvSpPr>
          <p:nvPr>
            <p:ph type="ftr" sz="quarter" idx="3"/>
            <p:custDataLst>
              <p:tags r:id="rId16"/>
            </p:custDataLst>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fr-FR"/>
          </a:p>
        </p:txBody>
      </p:sp>
      <p:sp>
        <p:nvSpPr>
          <p:cNvPr id="1030" name="Rectangle 6"/>
          <p:cNvSpPr>
            <a:spLocks noGrp="1" noChangeArrowheads="1"/>
          </p:cNvSpPr>
          <p:nvPr>
            <p:ph type="sldNum" sz="quarter" idx="4"/>
            <p:custDataLst>
              <p:tags r:id="rId17"/>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Arial" charset="0"/>
              </a:defRPr>
            </a:lvl1pPr>
          </a:lstStyle>
          <a:p>
            <a:fld id="{84129FB1-1177-4596-A6D0-3FA01928421A}" type="slidenum">
              <a:rPr lang="fr-FR"/>
              <a:pPr/>
              <a:t>‹N°›</a:t>
            </a:fld>
            <a:endParaRPr lang="fr-FR">
              <a:cs typeface="+mn-cs"/>
            </a:endParaRPr>
          </a:p>
        </p:txBody>
      </p:sp>
    </p:spTree>
  </p:cSld>
  <p:clrMap bg1="dk2" tx1="lt1" bg2="dk1"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xStyles>
    <p:titleStyle>
      <a:lvl1pPr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Verdana" pitchFamily="34" charset="0"/>
        </a:defRPr>
      </a:lvl2pPr>
      <a:lvl3pPr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Verdana" pitchFamily="34" charset="0"/>
        </a:defRPr>
      </a:lvl3pPr>
      <a:lvl4pPr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Verdana" pitchFamily="34" charset="0"/>
        </a:defRPr>
      </a:lvl4pPr>
      <a:lvl5pPr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Verdana" pitchFamily="34" charset="0"/>
        </a:defRPr>
      </a:lvl5pPr>
      <a:lvl6pPr marL="457200"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Verdana" pitchFamily="34" charset="0"/>
        </a:defRPr>
      </a:lvl6pPr>
      <a:lvl7pPr marL="914400"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Verdana" pitchFamily="34" charset="0"/>
        </a:defRPr>
      </a:lvl7pPr>
      <a:lvl8pPr marL="1371600"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Verdana" pitchFamily="34" charset="0"/>
        </a:defRPr>
      </a:lvl8pPr>
      <a:lvl9pPr marL="1828800"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Verdana" pitchFamily="34" charset="0"/>
        </a:defRPr>
      </a:lvl9pPr>
    </p:titleStyle>
    <p:bodyStyle>
      <a:lvl1pPr marL="342900" indent="-342900" algn="l" rtl="0" eaLnBrk="1" fontAlgn="base" hangingPunct="1">
        <a:spcBef>
          <a:spcPct val="20000"/>
        </a:spcBef>
        <a:spcAft>
          <a:spcPct val="0"/>
        </a:spcAft>
        <a:buClr>
          <a:schemeClr val="accent2"/>
        </a:buClr>
        <a:buSzPct val="75000"/>
        <a:buFont typeface="Wingding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75000"/>
        <a:buFont typeface="Wingdings" pitchFamily="2" charset="2"/>
        <a:buChar char="n"/>
        <a:defRPr kumimoji="1"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accent2"/>
        </a:buClr>
        <a:buSzPct val="75000"/>
        <a:buFont typeface="Wingdings" pitchFamily="2" charset="2"/>
        <a:buChar char="n"/>
        <a:defRPr kumimoji="1"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accent2"/>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accent2"/>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accent2"/>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accent2"/>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accent2"/>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accent2"/>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7.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8.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0.png"/><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3.xml"/><Relationship Id="rId1" Type="http://schemas.openxmlformats.org/officeDocument/2006/relationships/tags" Target="../tags/tag8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5.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custDataLst>
              <p:tags r:id="rId2"/>
            </p:custDataLst>
          </p:nvPr>
        </p:nvSpPr>
        <p:spPr>
          <a:xfrm>
            <a:off x="2627784" y="1412776"/>
            <a:ext cx="6248400" cy="2523728"/>
          </a:xfrm>
          <a:effectLst>
            <a:reflection blurRad="6350" stA="50000" endA="300" endPos="55500" dist="101600" dir="5400000" sy="-100000" algn="bl" rotWithShape="0"/>
          </a:effectLst>
        </p:spPr>
        <p:txBody>
          <a:bodyPr/>
          <a:lstStyle/>
          <a:p>
            <a:r>
              <a:rPr lang="fr-FR"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Panorama de l'offre concernant les ateliers de génie logiciel pour UML </a:t>
            </a:r>
            <a:endParaRPr lang="en-GB"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6323" name="Rectangle 3"/>
          <p:cNvSpPr>
            <a:spLocks noGrp="1" noChangeArrowheads="1"/>
          </p:cNvSpPr>
          <p:nvPr>
            <p:ph type="subTitle" idx="1"/>
            <p:custDataLst>
              <p:tags r:id="rId3"/>
            </p:custDataLst>
          </p:nvPr>
        </p:nvSpPr>
        <p:spPr>
          <a:xfrm>
            <a:off x="2699792" y="4149080"/>
            <a:ext cx="6248400" cy="1152128"/>
          </a:xfrm>
        </p:spPr>
        <p:txBody>
          <a:bodyPr/>
          <a:lstStyle/>
          <a:p>
            <a:r>
              <a:rPr lang="en-GB"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Rémi</a:t>
            </a:r>
            <a:r>
              <a:rPr lang="en-GB"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FORESTIER, Pierre LEJEUNE, Lisa LOBRY</a:t>
            </a:r>
            <a:endParaRPr lang="en-GB"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Open Model </a:t>
            </a:r>
            <a:r>
              <a:rPr lang="fr-FR" dirty="0" err="1" smtClean="0"/>
              <a:t>Sphere</a:t>
            </a:r>
            <a:endParaRPr lang="fr-FR" dirty="0"/>
          </a:p>
        </p:txBody>
      </p:sp>
      <p:pic>
        <p:nvPicPr>
          <p:cNvPr id="6146" name="Picture 2" descr="http://www.fileguru.com/images/b/open_modelsphere_development_misc__dev__tools-27367.jpeg"/>
          <p:cNvPicPr>
            <a:picLocks noChangeAspect="1" noChangeArrowheads="1"/>
          </p:cNvPicPr>
          <p:nvPr/>
        </p:nvPicPr>
        <p:blipFill>
          <a:blip r:embed="rId3" cstate="print"/>
          <a:srcRect/>
          <a:stretch>
            <a:fillRect/>
          </a:stretch>
        </p:blipFill>
        <p:spPr bwMode="auto">
          <a:xfrm>
            <a:off x="1194436" y="2060848"/>
            <a:ext cx="7949564" cy="4797152"/>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a:xfrm>
            <a:off x="1187624" y="0"/>
            <a:ext cx="7956376" cy="1340768"/>
          </a:xfrm>
        </p:spPr>
        <p:txBody>
          <a:bodyPr anchor="ctr"/>
          <a:lstStyle/>
          <a:p>
            <a:r>
              <a:rPr lang="fr-FR" dirty="0" err="1">
                <a:ln w="18415" cmpd="sng">
                  <a:solidFill>
                    <a:srgbClr val="FFFFFF"/>
                  </a:solidFill>
                  <a:prstDash val="solid"/>
                </a:ln>
                <a:solidFill>
                  <a:srgbClr val="FFFFFF"/>
                </a:solidFill>
                <a:effectLst>
                  <a:outerShdw blurRad="63500" dir="3600000" algn="tl" rotWithShape="0">
                    <a:srgbClr val="000000">
                      <a:alpha val="70000"/>
                    </a:srgbClr>
                  </a:outerShdw>
                </a:effectLst>
              </a:rPr>
              <a:t>Umbrello</a:t>
            </a:r>
            <a:endParaRPr lang="fr-FR" u="sng"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098" name="Picture 2"/>
          <p:cNvPicPr>
            <a:picLocks noChangeAspect="1" noChangeArrowheads="1"/>
          </p:cNvPicPr>
          <p:nvPr>
            <p:custDataLst>
              <p:tags r:id="rId3"/>
            </p:custDataLst>
          </p:nvPr>
        </p:nvPicPr>
        <p:blipFill>
          <a:blip r:embed="rId6" cstate="print">
            <a:extLst>
              <a:ext uri="{28A0092B-C50C-407E-A947-70E740481C1C}">
                <a14:useLocalDpi xmlns:a14="http://schemas.microsoft.com/office/drawing/2010/main" xmlns="" val="0"/>
              </a:ext>
            </a:extLst>
          </a:blip>
          <a:srcRect/>
          <a:stretch>
            <a:fillRect/>
          </a:stretch>
        </p:blipFill>
        <p:spPr bwMode="auto">
          <a:xfrm>
            <a:off x="1688976" y="1266732"/>
            <a:ext cx="7455024" cy="55912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xmlns="" val="193112147"/>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a:xfrm>
            <a:off x="1187624" y="0"/>
            <a:ext cx="7956376" cy="1340768"/>
          </a:xfrm>
        </p:spPr>
        <p:txBody>
          <a:bodyPr anchor="ctr"/>
          <a:lstStyle/>
          <a:p>
            <a:r>
              <a:rPr lang="fr-FR" dirty="0" err="1" smtClean="0"/>
              <a:t>MagicDraw</a:t>
            </a:r>
            <a:endParaRPr lang="fr-FR" dirty="0"/>
          </a:p>
        </p:txBody>
      </p:sp>
      <p:pic>
        <p:nvPicPr>
          <p:cNvPr id="2050" name="Picture 2"/>
          <p:cNvPicPr>
            <a:picLocks noChangeAspect="1" noChangeArrowheads="1"/>
          </p:cNvPicPr>
          <p:nvPr>
            <p:custDataLst>
              <p:tags r:id="rId3"/>
            </p:custDataLst>
          </p:nvPr>
        </p:nvPicPr>
        <p:blipFill>
          <a:blip r:embed="rId6" cstate="print">
            <a:extLst>
              <a:ext uri="{28A0092B-C50C-407E-A947-70E740481C1C}">
                <a14:useLocalDpi xmlns:a14="http://schemas.microsoft.com/office/drawing/2010/main" xmlns="" val="0"/>
              </a:ext>
            </a:extLst>
          </a:blip>
          <a:srcRect/>
          <a:stretch>
            <a:fillRect/>
          </a:stretch>
        </p:blipFill>
        <p:spPr bwMode="auto">
          <a:xfrm>
            <a:off x="1547664" y="1340768"/>
            <a:ext cx="7565082" cy="5528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xmlns="" val="2438507835"/>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MEGA</a:t>
            </a:r>
            <a:endParaRPr lang="fr-FR" dirty="0"/>
          </a:p>
        </p:txBody>
      </p:sp>
      <p:pic>
        <p:nvPicPr>
          <p:cNvPr id="19" name="Image 18" descr="mega-process-de-mega-international-integre-langage-modelisation-uml-309140.jpg"/>
          <p:cNvPicPr>
            <a:picLocks noChangeAspect="1"/>
          </p:cNvPicPr>
          <p:nvPr/>
        </p:nvPicPr>
        <p:blipFill>
          <a:blip r:embed="rId3" cstate="print"/>
          <a:stretch>
            <a:fillRect/>
          </a:stretch>
        </p:blipFill>
        <p:spPr>
          <a:xfrm>
            <a:off x="2267744" y="1708804"/>
            <a:ext cx="6876256" cy="514919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a:xfrm>
            <a:off x="1187624" y="0"/>
            <a:ext cx="7956376" cy="1340768"/>
          </a:xfrm>
        </p:spPr>
        <p:txBody>
          <a:bodyPr anchor="ctr"/>
          <a:lstStyle/>
          <a:p>
            <a:r>
              <a:rPr lang="fr-FR" dirty="0" err="1">
                <a:ln w="18415" cmpd="sng">
                  <a:solidFill>
                    <a:srgbClr val="FFFFFF"/>
                  </a:solidFill>
                  <a:prstDash val="solid"/>
                </a:ln>
                <a:solidFill>
                  <a:srgbClr val="FFFFFF"/>
                </a:solidFill>
                <a:effectLst>
                  <a:outerShdw blurRad="63500" dir="3600000" algn="tl" rotWithShape="0">
                    <a:srgbClr val="000000">
                      <a:alpha val="70000"/>
                    </a:srgbClr>
                  </a:outerShdw>
                </a:effectLst>
              </a:rPr>
              <a:t>Modelio</a:t>
            </a:r>
            <a:endParaRPr lang="fr-F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3074" name="Picture 2"/>
          <p:cNvPicPr>
            <a:picLocks noChangeAspect="1" noChangeArrowheads="1"/>
          </p:cNvPicPr>
          <p:nvPr>
            <p:custDataLst>
              <p:tags r:id="rId3"/>
            </p:custDataLst>
          </p:nvPr>
        </p:nvPicPr>
        <p:blipFill>
          <a:blip r:embed="rId6" cstate="print">
            <a:extLst>
              <a:ext uri="{28A0092B-C50C-407E-A947-70E740481C1C}">
                <a14:useLocalDpi xmlns:a14="http://schemas.microsoft.com/office/drawing/2010/main" xmlns="" val="0"/>
              </a:ext>
            </a:extLst>
          </a:blip>
          <a:srcRect/>
          <a:stretch>
            <a:fillRect/>
          </a:stretch>
        </p:blipFill>
        <p:spPr bwMode="auto">
          <a:xfrm>
            <a:off x="1688976" y="1285875"/>
            <a:ext cx="7429500" cy="5572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xmlns="" val="3687277548"/>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Poseidon</a:t>
            </a:r>
            <a:endParaRPr lang="fr-FR" dirty="0"/>
          </a:p>
        </p:txBody>
      </p:sp>
      <p:pic>
        <p:nvPicPr>
          <p:cNvPr id="4098" name="Picture 2" descr="http://img.clubic.com/00680428-photo-poseidon-pour-uml-community-edition.jpg"/>
          <p:cNvPicPr>
            <a:picLocks noChangeAspect="1" noChangeArrowheads="1"/>
          </p:cNvPicPr>
          <p:nvPr/>
        </p:nvPicPr>
        <p:blipFill>
          <a:blip r:embed="rId3" cstate="print"/>
          <a:srcRect/>
          <a:stretch>
            <a:fillRect/>
          </a:stretch>
        </p:blipFill>
        <p:spPr bwMode="auto">
          <a:xfrm>
            <a:off x="1907704" y="1275713"/>
            <a:ext cx="7236296" cy="5582287"/>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Power AMC</a:t>
            </a:r>
            <a:endParaRPr lang="fr-FR" dirty="0"/>
          </a:p>
        </p:txBody>
      </p:sp>
      <p:pic>
        <p:nvPicPr>
          <p:cNvPr id="3074" name="Picture 2" descr="http://www.logirama.net/img/images/z5012903.jpg"/>
          <p:cNvPicPr>
            <a:picLocks noChangeAspect="1" noChangeArrowheads="1"/>
          </p:cNvPicPr>
          <p:nvPr/>
        </p:nvPicPr>
        <p:blipFill>
          <a:blip r:embed="rId3" cstate="print"/>
          <a:srcRect/>
          <a:stretch>
            <a:fillRect/>
          </a:stretch>
        </p:blipFill>
        <p:spPr bwMode="auto">
          <a:xfrm>
            <a:off x="1835697" y="1418663"/>
            <a:ext cx="7308304" cy="5439337"/>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Rational Rose</a:t>
            </a:r>
            <a:endParaRPr lang="fr-FR" dirty="0"/>
          </a:p>
        </p:txBody>
      </p:sp>
      <p:pic>
        <p:nvPicPr>
          <p:cNvPr id="2050" name="Picture 2" descr="http://4.bp.blogspot.com/_UcoK6-ywtFw/S8zDBcrs4tI/AAAAAAAAARU/UDbGcXCk6V0/s1600/g1.png"/>
          <p:cNvPicPr>
            <a:picLocks noChangeAspect="1" noChangeArrowheads="1"/>
          </p:cNvPicPr>
          <p:nvPr/>
        </p:nvPicPr>
        <p:blipFill>
          <a:blip r:embed="rId3" cstate="print"/>
          <a:srcRect/>
          <a:stretch>
            <a:fillRect/>
          </a:stretch>
        </p:blipFill>
        <p:spPr bwMode="auto">
          <a:xfrm>
            <a:off x="2051720" y="1711093"/>
            <a:ext cx="7092280" cy="5146907"/>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WinDev</a:t>
            </a:r>
            <a:endParaRPr lang="fr-FR" dirty="0"/>
          </a:p>
        </p:txBody>
      </p:sp>
      <p:pic>
        <p:nvPicPr>
          <p:cNvPr id="1026" name="Picture 2" descr="http://www.pcsoft.fr/windev/captures15/originaux/windev-15-diagramme-de-classes-UML-synchronisation-automatique.jpg"/>
          <p:cNvPicPr>
            <a:picLocks noChangeAspect="1" noChangeArrowheads="1"/>
          </p:cNvPicPr>
          <p:nvPr/>
        </p:nvPicPr>
        <p:blipFill>
          <a:blip r:embed="rId3" cstate="print"/>
          <a:srcRect/>
          <a:stretch>
            <a:fillRect/>
          </a:stretch>
        </p:blipFill>
        <p:spPr bwMode="auto">
          <a:xfrm>
            <a:off x="2123728" y="1431217"/>
            <a:ext cx="7020272" cy="5426783"/>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3648" y="0"/>
            <a:ext cx="7239000" cy="838200"/>
          </a:xfrm>
        </p:spPr>
        <p:txBody>
          <a:bodyPr/>
          <a:lstStyle/>
          <a:p>
            <a:r>
              <a:rPr lang="fr-FR" dirty="0" smtClean="0"/>
              <a:t>AGL pour UML gratuits</a:t>
            </a:r>
            <a:endParaRPr lang="fr-FR" dirty="0"/>
          </a:p>
        </p:txBody>
      </p:sp>
      <p:graphicFrame>
        <p:nvGraphicFramePr>
          <p:cNvPr id="4" name="Espace réservé du contenu 3"/>
          <p:cNvGraphicFramePr>
            <a:graphicFrameLocks noGrp="1"/>
          </p:cNvGraphicFramePr>
          <p:nvPr>
            <p:ph idx="1"/>
          </p:nvPr>
        </p:nvGraphicFramePr>
        <p:xfrm>
          <a:off x="0" y="823065"/>
          <a:ext cx="9144000" cy="6034935"/>
        </p:xfrm>
        <a:graphic>
          <a:graphicData uri="http://schemas.openxmlformats.org/drawingml/2006/table">
            <a:tbl>
              <a:tblPr firstRow="1" bandRow="1">
                <a:tableStyleId>{93296810-A885-4BE3-A3E7-6D5BEEA58F35}</a:tableStyleId>
              </a:tblPr>
              <a:tblGrid>
                <a:gridCol w="1649267"/>
                <a:gridCol w="1414226"/>
                <a:gridCol w="1292483"/>
                <a:gridCol w="2808312"/>
                <a:gridCol w="1979712"/>
              </a:tblGrid>
              <a:tr h="670525">
                <a:tc>
                  <a:txBody>
                    <a:bodyPr/>
                    <a:lstStyle/>
                    <a:p>
                      <a:r>
                        <a:rPr lang="fr-FR" dirty="0" smtClean="0"/>
                        <a:t>AGL</a:t>
                      </a:r>
                      <a:endParaRPr lang="fr-FR" dirty="0"/>
                    </a:p>
                  </a:txBody>
                  <a:tcPr/>
                </a:tc>
                <a:tc>
                  <a:txBody>
                    <a:bodyPr/>
                    <a:lstStyle/>
                    <a:p>
                      <a:r>
                        <a:rPr lang="fr-FR" dirty="0" smtClean="0"/>
                        <a:t>Open Source</a:t>
                      </a:r>
                      <a:endParaRPr lang="fr-FR" dirty="0"/>
                    </a:p>
                  </a:txBody>
                  <a:tcPr/>
                </a:tc>
                <a:tc>
                  <a:txBody>
                    <a:bodyPr/>
                    <a:lstStyle/>
                    <a:p>
                      <a:r>
                        <a:rPr lang="fr-FR" dirty="0" smtClean="0"/>
                        <a:t>Plate-forme</a:t>
                      </a:r>
                      <a:endParaRPr lang="fr-FR" dirty="0"/>
                    </a:p>
                  </a:txBody>
                  <a:tcPr/>
                </a:tc>
                <a:tc>
                  <a:txBody>
                    <a:bodyPr/>
                    <a:lstStyle/>
                    <a:p>
                      <a:r>
                        <a:rPr lang="fr-FR" dirty="0" smtClean="0"/>
                        <a:t>Avantages</a:t>
                      </a:r>
                      <a:endParaRPr lang="fr-FR" dirty="0"/>
                    </a:p>
                  </a:txBody>
                  <a:tcPr/>
                </a:tc>
                <a:tc>
                  <a:txBody>
                    <a:bodyPr/>
                    <a:lstStyle/>
                    <a:p>
                      <a:r>
                        <a:rPr lang="fr-FR" dirty="0" smtClean="0"/>
                        <a:t>Inconvénients</a:t>
                      </a:r>
                      <a:endParaRPr lang="fr-FR" dirty="0"/>
                    </a:p>
                  </a:txBody>
                  <a:tcPr/>
                </a:tc>
              </a:tr>
              <a:tr h="836127">
                <a:tc>
                  <a:txBody>
                    <a:bodyPr/>
                    <a:lstStyle/>
                    <a:p>
                      <a:r>
                        <a:rPr lang="fr-FR" dirty="0" err="1" smtClean="0"/>
                        <a:t>ArgoUML</a:t>
                      </a:r>
                      <a:endParaRPr lang="fr-FR" dirty="0"/>
                    </a:p>
                  </a:txBody>
                  <a:tcPr/>
                </a:tc>
                <a:tc>
                  <a:txBody>
                    <a:bodyPr/>
                    <a:lstStyle/>
                    <a:p>
                      <a:r>
                        <a:rPr lang="fr-FR" dirty="0" smtClean="0"/>
                        <a:t>Oui</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Multi plate-forme</a:t>
                      </a:r>
                    </a:p>
                  </a:txBody>
                  <a:tcPr/>
                </a:tc>
                <a:tc>
                  <a:txBody>
                    <a:bodyPr/>
                    <a:lstStyle/>
                    <a:p>
                      <a:pPr algn="ctr"/>
                      <a:endParaRPr lang="fr-FR" sz="1600" dirty="0"/>
                    </a:p>
                  </a:txBody>
                  <a:tcPr/>
                </a:tc>
                <a:tc>
                  <a:txBody>
                    <a:bodyPr/>
                    <a:lstStyle/>
                    <a:p>
                      <a:pPr algn="ctr"/>
                      <a:r>
                        <a:rPr lang="fr-FR" sz="1600" dirty="0" smtClean="0"/>
                        <a:t>Extensions payantes</a:t>
                      </a:r>
                      <a:endParaRPr lang="fr-FR" sz="1600" dirty="0"/>
                    </a:p>
                  </a:txBody>
                  <a:tcPr/>
                </a:tc>
              </a:tr>
              <a:tr h="1018203">
                <a:tc>
                  <a:txBody>
                    <a:bodyPr/>
                    <a:lstStyle/>
                    <a:p>
                      <a:r>
                        <a:rPr lang="fr-FR" dirty="0" smtClean="0"/>
                        <a:t>BOUML</a:t>
                      </a:r>
                      <a:endParaRPr lang="fr-FR" dirty="0"/>
                    </a:p>
                  </a:txBody>
                  <a:tcPr/>
                </a:tc>
                <a:tc>
                  <a:txBody>
                    <a:bodyPr/>
                    <a:lstStyle/>
                    <a:p>
                      <a:r>
                        <a:rPr lang="fr-FR" dirty="0" smtClean="0"/>
                        <a:t>Non</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Multi plate-forme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t>Léger.</a:t>
                      </a:r>
                      <a:r>
                        <a:rPr lang="fr-FR" sz="1600" baseline="0" dirty="0" smtClean="0"/>
                        <a:t> Rapide. </a:t>
                      </a:r>
                      <a:r>
                        <a:rPr lang="fr-FR" sz="1600" dirty="0" smtClean="0"/>
                        <a:t>Extensible avec des </a:t>
                      </a:r>
                      <a:r>
                        <a:rPr lang="fr-FR" sz="1600" dirty="0" err="1" smtClean="0"/>
                        <a:t>plug</a:t>
                      </a:r>
                      <a:r>
                        <a:rPr lang="fr-FR" sz="1600" dirty="0" smtClean="0"/>
                        <a:t>-outs en java ou C++.</a:t>
                      </a:r>
                    </a:p>
                  </a:txBody>
                  <a:tcPr/>
                </a:tc>
                <a:tc>
                  <a:txBody>
                    <a:bodyPr/>
                    <a:lstStyle/>
                    <a:p>
                      <a:pPr algn="ctr"/>
                      <a:r>
                        <a:rPr lang="fr-FR" sz="1600" dirty="0" smtClean="0"/>
                        <a:t>Peu ergonomique.</a:t>
                      </a:r>
                    </a:p>
                    <a:p>
                      <a:pPr algn="ctr"/>
                      <a:r>
                        <a:rPr lang="fr-FR" sz="1600" dirty="0" smtClean="0"/>
                        <a:t>Difficulté pour générer du code.</a:t>
                      </a:r>
                      <a:endParaRPr lang="fr-FR" sz="1600" dirty="0"/>
                    </a:p>
                  </a:txBody>
                  <a:tcPr/>
                </a:tc>
              </a:tr>
              <a:tr h="1867351">
                <a:tc>
                  <a:txBody>
                    <a:bodyPr/>
                    <a:lstStyle/>
                    <a:p>
                      <a:r>
                        <a:rPr lang="fr-FR" dirty="0" smtClean="0"/>
                        <a:t>Open Model</a:t>
                      </a:r>
                    </a:p>
                    <a:p>
                      <a:r>
                        <a:rPr lang="fr-FR" dirty="0" err="1" smtClean="0"/>
                        <a:t>Sphere</a:t>
                      </a:r>
                      <a:endParaRPr lang="fr-FR" dirty="0"/>
                    </a:p>
                  </a:txBody>
                  <a:tcPr/>
                </a:tc>
                <a:tc>
                  <a:txBody>
                    <a:bodyPr/>
                    <a:lstStyle/>
                    <a:p>
                      <a:r>
                        <a:rPr lang="fr-FR" dirty="0" smtClean="0"/>
                        <a:t>Oui</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Multi plate-forme</a:t>
                      </a:r>
                    </a:p>
                  </a:txBody>
                  <a:tcPr/>
                </a:tc>
                <a:tc>
                  <a:txBody>
                    <a:bodyPr/>
                    <a:lstStyle/>
                    <a:p>
                      <a:pPr algn="ctr"/>
                      <a:r>
                        <a:rPr lang="fr-FR" sz="1600" dirty="0" smtClean="0"/>
                        <a:t>Fonctionnalités </a:t>
                      </a:r>
                      <a:r>
                        <a:rPr lang="fr-FR" sz="1600" dirty="0" smtClean="0"/>
                        <a:t>Objets ET</a:t>
                      </a:r>
                      <a:r>
                        <a:rPr lang="fr-FR" sz="1600" baseline="0" dirty="0" smtClean="0"/>
                        <a:t> </a:t>
                      </a:r>
                      <a:r>
                        <a:rPr lang="fr-FR" sz="1600" dirty="0" smtClean="0"/>
                        <a:t>Relationnelles</a:t>
                      </a:r>
                    </a:p>
                    <a:p>
                      <a:pPr algn="ctr"/>
                      <a:r>
                        <a:rPr lang="fr-FR" sz="1600" dirty="0" smtClean="0"/>
                        <a:t>Génération de code Java à partir de diagramme de classes.</a:t>
                      </a:r>
                    </a:p>
                    <a:p>
                      <a:pPr algn="ctr"/>
                      <a:r>
                        <a:rPr lang="fr-FR" sz="1600" dirty="0" smtClean="0"/>
                        <a:t>Rétro-ingénierie à partir d'une base de données existantes.</a:t>
                      </a:r>
                    </a:p>
                  </a:txBody>
                  <a:tcPr/>
                </a:tc>
                <a:tc>
                  <a:txBody>
                    <a:bodyPr/>
                    <a:lstStyle/>
                    <a:p>
                      <a:pPr algn="ctr"/>
                      <a:r>
                        <a:rPr lang="fr-FR" sz="1600" dirty="0" smtClean="0"/>
                        <a:t>Ne</a:t>
                      </a:r>
                      <a:r>
                        <a:rPr lang="fr-FR" sz="1600" baseline="0" dirty="0" smtClean="0"/>
                        <a:t> comprend pas le langage XML.</a:t>
                      </a:r>
                    </a:p>
                    <a:p>
                      <a:pPr algn="ctr"/>
                      <a:r>
                        <a:rPr lang="fr-FR" sz="1600" baseline="0" dirty="0" smtClean="0"/>
                        <a:t>Pas d’UML2</a:t>
                      </a:r>
                    </a:p>
                    <a:p>
                      <a:pPr algn="ctr"/>
                      <a:r>
                        <a:rPr lang="fr-FR" sz="1600" baseline="0" dirty="0" smtClean="0"/>
                        <a:t>Peu de langages générés: Java et DDL.</a:t>
                      </a:r>
                      <a:endParaRPr lang="fr-FR" sz="1600" dirty="0" smtClean="0"/>
                    </a:p>
                    <a:p>
                      <a:pPr algn="ctr"/>
                      <a:endParaRPr lang="fr-FR" sz="1600" dirty="0"/>
                    </a:p>
                  </a:txBody>
                  <a:tcPr/>
                </a:tc>
              </a:tr>
              <a:tr h="670525">
                <a:tc>
                  <a:txBody>
                    <a:bodyPr/>
                    <a:lstStyle/>
                    <a:p>
                      <a:r>
                        <a:rPr lang="fr-FR" dirty="0" err="1" smtClean="0"/>
                        <a:t>StarUML</a:t>
                      </a:r>
                      <a:endParaRPr lang="fr-FR" dirty="0"/>
                    </a:p>
                  </a:txBody>
                  <a:tcPr/>
                </a:tc>
                <a:tc>
                  <a:txBody>
                    <a:bodyPr/>
                    <a:lstStyle/>
                    <a:p>
                      <a:r>
                        <a:rPr lang="fr-FR" dirty="0" smtClean="0"/>
                        <a:t>Oui</a:t>
                      </a:r>
                      <a:endParaRPr lang="fr-FR" dirty="0"/>
                    </a:p>
                  </a:txBody>
                  <a:tcPr/>
                </a:tc>
                <a:tc>
                  <a:txBody>
                    <a:bodyPr/>
                    <a:lstStyle/>
                    <a:p>
                      <a:r>
                        <a:rPr lang="fr-FR" dirty="0" smtClean="0"/>
                        <a:t>Windows</a:t>
                      </a:r>
                      <a:endParaRPr lang="fr-FR" dirty="0"/>
                    </a:p>
                  </a:txBody>
                  <a:tcPr/>
                </a:tc>
                <a:tc>
                  <a:txBody>
                    <a:bodyPr/>
                    <a:lstStyle/>
                    <a:p>
                      <a:pPr algn="ctr"/>
                      <a:endParaRPr lang="fr-FR" sz="1600" dirty="0"/>
                    </a:p>
                  </a:txBody>
                  <a:tcPr/>
                </a:tc>
                <a:tc>
                  <a:txBody>
                    <a:bodyPr/>
                    <a:lstStyle/>
                    <a:p>
                      <a:pPr algn="ctr"/>
                      <a:r>
                        <a:rPr lang="fr-FR" sz="1600" dirty="0" smtClean="0"/>
                        <a:t>Plus de mise à jour</a:t>
                      </a:r>
                      <a:endParaRPr lang="fr-FR" sz="1600" dirty="0"/>
                    </a:p>
                  </a:txBody>
                  <a:tcPr/>
                </a:tc>
              </a:tr>
              <a:tr h="670525">
                <a:tc>
                  <a:txBody>
                    <a:bodyPr/>
                    <a:lstStyle/>
                    <a:p>
                      <a:r>
                        <a:rPr lang="fr-FR" dirty="0" err="1" smtClean="0"/>
                        <a:t>Umbrello</a:t>
                      </a:r>
                      <a:endParaRPr lang="fr-FR" dirty="0"/>
                    </a:p>
                  </a:txBody>
                  <a:tcPr/>
                </a:tc>
                <a:tc>
                  <a:txBody>
                    <a:bodyPr/>
                    <a:lstStyle/>
                    <a:p>
                      <a:r>
                        <a:rPr lang="fr-FR" dirty="0" smtClean="0"/>
                        <a:t>Oui</a:t>
                      </a:r>
                      <a:endParaRPr lang="fr-FR" dirty="0"/>
                    </a:p>
                  </a:txBody>
                  <a:tcPr/>
                </a:tc>
                <a:tc>
                  <a:txBody>
                    <a:bodyPr/>
                    <a:lstStyle/>
                    <a:p>
                      <a:r>
                        <a:rPr lang="fr-FR" dirty="0" smtClean="0"/>
                        <a:t>Linux</a:t>
                      </a:r>
                      <a:endParaRPr lang="fr-FR" dirty="0"/>
                    </a:p>
                  </a:txBody>
                  <a:tcPr/>
                </a:tc>
                <a:tc>
                  <a:txBody>
                    <a:bodyPr/>
                    <a:lstStyle/>
                    <a:p>
                      <a:pPr algn="ctr"/>
                      <a:r>
                        <a:rPr lang="fr-FR" sz="1600" dirty="0" smtClean="0"/>
                        <a:t>Génère</a:t>
                      </a:r>
                      <a:r>
                        <a:rPr lang="fr-FR" sz="1600" baseline="0" dirty="0" smtClean="0"/>
                        <a:t> </a:t>
                      </a:r>
                      <a:r>
                        <a:rPr lang="fr-FR" sz="1600" dirty="0" smtClean="0"/>
                        <a:t>du code à partir d'un modèle </a:t>
                      </a:r>
                      <a:r>
                        <a:rPr lang="fr-FR" sz="1600" dirty="0" smtClean="0"/>
                        <a:t>UML.</a:t>
                      </a:r>
                      <a:endParaRPr lang="fr-FR" sz="1600" dirty="0"/>
                    </a:p>
                  </a:txBody>
                  <a:tcPr/>
                </a:tc>
                <a:tc>
                  <a:txBody>
                    <a:bodyPr/>
                    <a:lstStyle/>
                    <a:p>
                      <a:pPr algn="ctr"/>
                      <a:endParaRPr lang="fr-FR" sz="1600" dirty="0"/>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p:txBody>
          <a:bodyPr/>
          <a:lstStyle/>
          <a:p>
            <a:r>
              <a:rPr lang="fr-FR" dirty="0" smtClean="0"/>
              <a:t>Sommaire</a:t>
            </a:r>
            <a:endParaRPr lang="fr-FR" dirty="0"/>
          </a:p>
        </p:txBody>
      </p:sp>
      <p:sp>
        <p:nvSpPr>
          <p:cNvPr id="3" name="Espace réservé du contenu 2"/>
          <p:cNvSpPr>
            <a:spLocks noGrp="1"/>
          </p:cNvSpPr>
          <p:nvPr>
            <p:ph idx="1"/>
            <p:custDataLst>
              <p:tags r:id="rId3"/>
            </p:custDataLst>
          </p:nvPr>
        </p:nvSpPr>
        <p:spPr/>
        <p:txBody>
          <a:bodyPr/>
          <a:lstStyle/>
          <a:p>
            <a:r>
              <a:rPr lang="fr-FR" dirty="0" smtClean="0"/>
              <a:t>Présentation générale des </a:t>
            </a:r>
            <a:r>
              <a:rPr lang="fr-FR" dirty="0" smtClean="0"/>
              <a:t>AGL</a:t>
            </a:r>
          </a:p>
          <a:p>
            <a:endParaRPr lang="fr-FR" dirty="0" smtClean="0"/>
          </a:p>
          <a:p>
            <a:r>
              <a:rPr lang="fr-FR" dirty="0" smtClean="0"/>
              <a:t>Présentation </a:t>
            </a:r>
            <a:r>
              <a:rPr lang="fr-FR" dirty="0" smtClean="0"/>
              <a:t>individuelle de chaque </a:t>
            </a:r>
            <a:r>
              <a:rPr lang="fr-FR" dirty="0" smtClean="0"/>
              <a:t>UML</a:t>
            </a:r>
          </a:p>
          <a:p>
            <a:endParaRPr lang="fr-FR" dirty="0" smtClean="0"/>
          </a:p>
          <a:p>
            <a:r>
              <a:rPr lang="fr-FR" dirty="0" smtClean="0"/>
              <a:t>Comparatifs</a:t>
            </a:r>
          </a:p>
          <a:p>
            <a:endParaRPr lang="fr-FR" dirty="0" smtClean="0"/>
          </a:p>
        </p:txBody>
      </p:sp>
    </p:spTree>
    <p:custDataLst>
      <p:tags r:id="rId1"/>
    </p:custDataLst>
    <p:extLst>
      <p:ext uri="{BB962C8B-B14F-4D97-AF65-F5344CB8AC3E}">
        <p14:creationId xmlns:p14="http://schemas.microsoft.com/office/powerpoint/2010/main" xmlns="" val="100414637"/>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AGL pour UML payants</a:t>
            </a:r>
            <a:endParaRPr lang="fr-FR" dirty="0"/>
          </a:p>
        </p:txBody>
      </p:sp>
      <p:graphicFrame>
        <p:nvGraphicFramePr>
          <p:cNvPr id="4" name="Espace réservé du contenu 3"/>
          <p:cNvGraphicFramePr>
            <a:graphicFrameLocks noGrp="1"/>
          </p:cNvGraphicFramePr>
          <p:nvPr>
            <p:ph idx="1"/>
          </p:nvPr>
        </p:nvGraphicFramePr>
        <p:xfrm>
          <a:off x="-6" y="1271531"/>
          <a:ext cx="9144006" cy="5586468"/>
        </p:xfrm>
        <a:graphic>
          <a:graphicData uri="http://schemas.openxmlformats.org/drawingml/2006/table">
            <a:tbl>
              <a:tblPr firstRow="1" bandRow="1">
                <a:tableStyleId>{21E4AEA4-8DFA-4A89-87EB-49C32662AFE0}</a:tableStyleId>
              </a:tblPr>
              <a:tblGrid>
                <a:gridCol w="1524001"/>
                <a:gridCol w="1524001"/>
                <a:gridCol w="1091957"/>
                <a:gridCol w="1296144"/>
                <a:gridCol w="1800200"/>
                <a:gridCol w="1907703"/>
              </a:tblGrid>
              <a:tr h="998992">
                <a:tc>
                  <a:txBody>
                    <a:bodyPr/>
                    <a:lstStyle/>
                    <a:p>
                      <a:r>
                        <a:rPr lang="fr-FR" dirty="0" smtClean="0"/>
                        <a:t>Logiciel</a:t>
                      </a:r>
                      <a:endParaRPr lang="fr-FR" dirty="0"/>
                    </a:p>
                  </a:txBody>
                  <a:tcPr/>
                </a:tc>
                <a:tc>
                  <a:txBody>
                    <a:bodyPr/>
                    <a:lstStyle/>
                    <a:p>
                      <a:r>
                        <a:rPr lang="fr-FR" dirty="0" smtClean="0"/>
                        <a:t>Prix</a:t>
                      </a:r>
                      <a:endParaRPr lang="fr-FR" dirty="0"/>
                    </a:p>
                  </a:txBody>
                  <a:tcPr/>
                </a:tc>
                <a:tc>
                  <a:txBody>
                    <a:bodyPr/>
                    <a:lstStyle/>
                    <a:p>
                      <a:r>
                        <a:rPr lang="fr-FR" dirty="0" smtClean="0"/>
                        <a:t>Open source</a:t>
                      </a:r>
                      <a:endParaRPr lang="fr-FR" dirty="0"/>
                    </a:p>
                  </a:txBody>
                  <a:tcPr/>
                </a:tc>
                <a:tc>
                  <a:txBody>
                    <a:bodyPr/>
                    <a:lstStyle/>
                    <a:p>
                      <a:r>
                        <a:rPr lang="fr-FR" dirty="0" smtClean="0"/>
                        <a:t>Plate-forme</a:t>
                      </a:r>
                      <a:endParaRPr lang="fr-FR" dirty="0"/>
                    </a:p>
                  </a:txBody>
                  <a:tcPr/>
                </a:tc>
                <a:tc>
                  <a:txBody>
                    <a:bodyPr/>
                    <a:lstStyle/>
                    <a:p>
                      <a:r>
                        <a:rPr lang="fr-FR" dirty="0" smtClean="0"/>
                        <a:t>Avantages</a:t>
                      </a:r>
                      <a:endParaRPr lang="fr-FR" dirty="0"/>
                    </a:p>
                  </a:txBody>
                  <a:tcPr/>
                </a:tc>
                <a:tc>
                  <a:txBody>
                    <a:bodyPr/>
                    <a:lstStyle/>
                    <a:p>
                      <a:r>
                        <a:rPr lang="fr-FR" dirty="0" smtClean="0"/>
                        <a:t>Inconvénients</a:t>
                      </a:r>
                      <a:endParaRPr lang="fr-FR" dirty="0"/>
                    </a:p>
                  </a:txBody>
                  <a:tcPr/>
                </a:tc>
              </a:tr>
              <a:tr h="1247183">
                <a:tc>
                  <a:txBody>
                    <a:bodyPr/>
                    <a:lstStyle/>
                    <a:p>
                      <a:r>
                        <a:rPr lang="fr-FR" dirty="0" err="1" smtClean="0"/>
                        <a:t>Magic</a:t>
                      </a:r>
                      <a:r>
                        <a:rPr lang="fr-FR" dirty="0" smtClean="0"/>
                        <a:t> </a:t>
                      </a:r>
                      <a:r>
                        <a:rPr lang="fr-FR" dirty="0" err="1" smtClean="0"/>
                        <a:t>Draw</a:t>
                      </a:r>
                      <a:endParaRPr lang="fr-FR" dirty="0"/>
                    </a:p>
                  </a:txBody>
                  <a:tcPr/>
                </a:tc>
                <a:tc>
                  <a:txBody>
                    <a:bodyPr/>
                    <a:lstStyle/>
                    <a:p>
                      <a:r>
                        <a:rPr lang="fr-FR" dirty="0" smtClean="0"/>
                        <a:t>800</a:t>
                      </a:r>
                      <a:r>
                        <a:rPr lang="fr-FR" baseline="0" dirty="0" smtClean="0"/>
                        <a:t> €</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Multi plate-forme</a:t>
                      </a:r>
                    </a:p>
                    <a:p>
                      <a:endParaRPr lang="fr-FR" dirty="0"/>
                    </a:p>
                  </a:txBody>
                  <a:tcPr/>
                </a:tc>
                <a:tc>
                  <a:txBody>
                    <a:bodyPr/>
                    <a:lstStyle/>
                    <a:p>
                      <a:pPr algn="ctr"/>
                      <a:r>
                        <a:rPr lang="fr-FR" sz="1600" dirty="0" smtClean="0"/>
                        <a:t>Simple. Rapide. Fonctions</a:t>
                      </a:r>
                      <a:r>
                        <a:rPr lang="fr-FR" sz="1600" baseline="0" dirty="0" smtClean="0"/>
                        <a:t> de travail collaboratif.</a:t>
                      </a:r>
                      <a:endParaRPr lang="fr-FR" sz="1600" dirty="0"/>
                    </a:p>
                  </a:txBody>
                  <a:tcPr/>
                </a:tc>
                <a:tc>
                  <a:txBody>
                    <a:bodyPr/>
                    <a:lstStyle/>
                    <a:p>
                      <a:pPr algn="ctr"/>
                      <a:endParaRPr lang="fr-FR" sz="1600" dirty="0"/>
                    </a:p>
                  </a:txBody>
                  <a:tcPr/>
                </a:tc>
              </a:tr>
              <a:tr h="2341301">
                <a:tc>
                  <a:txBody>
                    <a:bodyPr/>
                    <a:lstStyle/>
                    <a:p>
                      <a:r>
                        <a:rPr lang="fr-FR" dirty="0" smtClean="0"/>
                        <a:t>MEGA</a:t>
                      </a:r>
                      <a:endParaRPr lang="fr-FR" dirty="0"/>
                    </a:p>
                  </a:txBody>
                  <a:tcPr/>
                </a:tc>
                <a:tc>
                  <a:txBody>
                    <a:bodyPr/>
                    <a:lstStyle/>
                    <a:p>
                      <a:r>
                        <a:rPr lang="fr-FR" dirty="0" smtClean="0"/>
                        <a:t>3000€</a:t>
                      </a:r>
                    </a:p>
                    <a:p>
                      <a:r>
                        <a:rPr lang="fr-FR" dirty="0" smtClean="0"/>
                        <a:t>5000€</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Non</a:t>
                      </a:r>
                    </a:p>
                    <a:p>
                      <a:endParaRPr lang="fr-FR" dirty="0"/>
                    </a:p>
                  </a:txBody>
                  <a:tcPr/>
                </a:tc>
                <a:tc>
                  <a:txBody>
                    <a:bodyPr/>
                    <a:lstStyle/>
                    <a:p>
                      <a:r>
                        <a:rPr lang="fr-FR" dirty="0" smtClean="0"/>
                        <a:t>Windows</a:t>
                      </a:r>
                      <a:endParaRPr lang="fr-FR" dirty="0"/>
                    </a:p>
                  </a:txBody>
                  <a:tcPr/>
                </a:tc>
                <a:tc>
                  <a:txBody>
                    <a:bodyPr/>
                    <a:lstStyle/>
                    <a:p>
                      <a:pPr algn="ctr"/>
                      <a:r>
                        <a:rPr lang="fr-FR" sz="1600" dirty="0" smtClean="0"/>
                        <a:t>4 suites dispo.</a:t>
                      </a:r>
                    </a:p>
                    <a:p>
                      <a:pPr algn="ctr"/>
                      <a:r>
                        <a:rPr lang="fr-FR" sz="1600" dirty="0" smtClean="0"/>
                        <a:t>Flexibilité</a:t>
                      </a:r>
                    </a:p>
                    <a:p>
                      <a:pPr algn="ctr"/>
                      <a:r>
                        <a:rPr lang="fr-FR" sz="1600" dirty="0" smtClean="0"/>
                        <a:t>Adaptabilité</a:t>
                      </a:r>
                    </a:p>
                    <a:p>
                      <a:pPr algn="ctr"/>
                      <a:r>
                        <a:rPr lang="fr-FR" sz="1600" dirty="0" smtClean="0"/>
                        <a:t>Fiabilité</a:t>
                      </a:r>
                    </a:p>
                    <a:p>
                      <a:pPr algn="ctr"/>
                      <a:r>
                        <a:rPr lang="fr-FR" sz="1600" dirty="0" smtClean="0"/>
                        <a:t>Sécurité.</a:t>
                      </a:r>
                      <a:endParaRPr lang="fr-FR" sz="1600" dirty="0" smtClean="0"/>
                    </a:p>
                    <a:p>
                      <a:pPr algn="ctr"/>
                      <a:r>
                        <a:rPr lang="fr-FR" sz="1600" dirty="0" smtClean="0"/>
                        <a:t>Très modelable selon </a:t>
                      </a:r>
                      <a:r>
                        <a:rPr lang="fr-FR" sz="1600" dirty="0" smtClean="0"/>
                        <a:t>l’utilisation.</a:t>
                      </a:r>
                      <a:endParaRPr lang="fr-FR" sz="1600" dirty="0" smtClean="0"/>
                    </a:p>
                  </a:txBody>
                  <a:tcPr/>
                </a:tc>
                <a:tc>
                  <a:txBody>
                    <a:bodyPr/>
                    <a:lstStyle/>
                    <a:p>
                      <a:pPr algn="ctr"/>
                      <a:r>
                        <a:rPr lang="fr-FR" sz="1600" dirty="0" smtClean="0"/>
                        <a:t>Dur d’utilisation car assez </a:t>
                      </a:r>
                      <a:r>
                        <a:rPr lang="fr-FR" sz="1600" dirty="0" smtClean="0"/>
                        <a:t>immense.</a:t>
                      </a:r>
                      <a:endParaRPr lang="fr-FR" sz="1600" dirty="0" smtClean="0"/>
                    </a:p>
                    <a:p>
                      <a:pPr algn="ctr"/>
                      <a:r>
                        <a:rPr lang="fr-FR" sz="1600" dirty="0" smtClean="0"/>
                        <a:t>Prix très </a:t>
                      </a:r>
                      <a:r>
                        <a:rPr lang="fr-FR" sz="1600" dirty="0" smtClean="0"/>
                        <a:t>élevé.</a:t>
                      </a:r>
                      <a:endParaRPr lang="fr-FR" sz="1600" dirty="0"/>
                    </a:p>
                  </a:txBody>
                  <a:tcPr/>
                </a:tc>
              </a:tr>
              <a:tr h="998992">
                <a:tc>
                  <a:txBody>
                    <a:bodyPr/>
                    <a:lstStyle/>
                    <a:p>
                      <a:r>
                        <a:rPr lang="fr-FR" dirty="0" err="1" smtClean="0"/>
                        <a:t>Modelio</a:t>
                      </a:r>
                      <a:endParaRPr lang="fr-FR" dirty="0"/>
                    </a:p>
                  </a:txBody>
                  <a:tcPr/>
                </a:tc>
                <a:tc>
                  <a:txBody>
                    <a:bodyPr/>
                    <a:lstStyle/>
                    <a:p>
                      <a:r>
                        <a:rPr lang="fr-FR" dirty="0" smtClean="0"/>
                        <a:t>600€</a:t>
                      </a:r>
                    </a:p>
                    <a:p>
                      <a:r>
                        <a:rPr lang="fr-FR" dirty="0" smtClean="0"/>
                        <a:t>1200€</a:t>
                      </a:r>
                      <a:endParaRPr lang="fr-FR" dirty="0"/>
                    </a:p>
                  </a:txBody>
                  <a:tcPr/>
                </a:tc>
                <a:tc>
                  <a:txBody>
                    <a:bodyPr/>
                    <a:lstStyle/>
                    <a:p>
                      <a:r>
                        <a:rPr lang="fr-FR" dirty="0" smtClean="0"/>
                        <a:t>Oui</a:t>
                      </a:r>
                      <a:endParaRPr lang="fr-FR" dirty="0"/>
                    </a:p>
                  </a:txBody>
                  <a:tcPr/>
                </a:tc>
                <a:tc>
                  <a:txBody>
                    <a:bodyPr/>
                    <a:lstStyle/>
                    <a:p>
                      <a:r>
                        <a:rPr lang="fr-FR" sz="1800" b="0" i="0" kern="1200" dirty="0" smtClean="0">
                          <a:solidFill>
                            <a:schemeClr val="dk1"/>
                          </a:solidFill>
                          <a:latin typeface="+mn-lt"/>
                          <a:ea typeface="+mn-ea"/>
                          <a:cs typeface="+mn-cs"/>
                        </a:rPr>
                        <a:t>Windows / Linux</a:t>
                      </a:r>
                      <a:endParaRPr lang="fr-FR" dirty="0"/>
                    </a:p>
                  </a:txBody>
                  <a:tcPr/>
                </a:tc>
                <a:tc>
                  <a:txBody>
                    <a:bodyPr/>
                    <a:lstStyle/>
                    <a:p>
                      <a:pPr algn="ctr"/>
                      <a:r>
                        <a:rPr lang="fr-FR" sz="1600" kern="1200" dirty="0" smtClean="0">
                          <a:solidFill>
                            <a:schemeClr val="dk1"/>
                          </a:solidFill>
                          <a:latin typeface="+mn-lt"/>
                          <a:ea typeface="+mn-ea"/>
                          <a:cs typeface="+mn-cs"/>
                        </a:rPr>
                        <a:t>Support complet de la norme UML 2.3</a:t>
                      </a:r>
                      <a:endParaRPr lang="fr-FR" sz="1600" dirty="0"/>
                    </a:p>
                  </a:txBody>
                  <a:tcPr/>
                </a:tc>
                <a:tc>
                  <a:txBody>
                    <a:bodyPr/>
                    <a:lstStyle/>
                    <a:p>
                      <a:pPr algn="ctr"/>
                      <a:endParaRPr lang="fr-FR" sz="1600" dirty="0"/>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endParaRPr lang="fr-FR" dirty="0"/>
          </a:p>
        </p:txBody>
      </p:sp>
      <p:graphicFrame>
        <p:nvGraphicFramePr>
          <p:cNvPr id="6" name="Espace réservé du contenu 3"/>
          <p:cNvGraphicFramePr>
            <a:graphicFrameLocks/>
          </p:cNvGraphicFramePr>
          <p:nvPr/>
        </p:nvGraphicFramePr>
        <p:xfrm>
          <a:off x="-7" y="-1"/>
          <a:ext cx="9144006" cy="6858000"/>
        </p:xfrm>
        <a:graphic>
          <a:graphicData uri="http://schemas.openxmlformats.org/drawingml/2006/table">
            <a:tbl>
              <a:tblPr firstRow="1" bandRow="1">
                <a:tableStyleId>{21E4AEA4-8DFA-4A89-87EB-49C32662AFE0}</a:tableStyleId>
              </a:tblPr>
              <a:tblGrid>
                <a:gridCol w="1524001"/>
                <a:gridCol w="1319814"/>
                <a:gridCol w="1080120"/>
                <a:gridCol w="1296144"/>
                <a:gridCol w="2399926"/>
                <a:gridCol w="1524001"/>
              </a:tblGrid>
              <a:tr h="1117101">
                <a:tc>
                  <a:txBody>
                    <a:bodyPr/>
                    <a:lstStyle/>
                    <a:p>
                      <a:r>
                        <a:rPr lang="fr-FR" dirty="0" smtClean="0"/>
                        <a:t>Logiciel</a:t>
                      </a:r>
                      <a:endParaRPr lang="fr-FR" dirty="0"/>
                    </a:p>
                  </a:txBody>
                  <a:tcPr/>
                </a:tc>
                <a:tc>
                  <a:txBody>
                    <a:bodyPr/>
                    <a:lstStyle/>
                    <a:p>
                      <a:r>
                        <a:rPr lang="fr-FR" dirty="0" smtClean="0"/>
                        <a:t>Prix</a:t>
                      </a:r>
                      <a:endParaRPr lang="fr-FR" dirty="0"/>
                    </a:p>
                  </a:txBody>
                  <a:tcPr/>
                </a:tc>
                <a:tc>
                  <a:txBody>
                    <a:bodyPr/>
                    <a:lstStyle/>
                    <a:p>
                      <a:r>
                        <a:rPr lang="fr-FR" dirty="0" smtClean="0"/>
                        <a:t>Open source</a:t>
                      </a:r>
                      <a:endParaRPr lang="fr-FR" dirty="0"/>
                    </a:p>
                  </a:txBody>
                  <a:tcPr/>
                </a:tc>
                <a:tc>
                  <a:txBody>
                    <a:bodyPr/>
                    <a:lstStyle/>
                    <a:p>
                      <a:r>
                        <a:rPr lang="fr-FR" dirty="0" smtClean="0"/>
                        <a:t>Plate-forme</a:t>
                      </a:r>
                      <a:endParaRPr lang="fr-FR" dirty="0"/>
                    </a:p>
                  </a:txBody>
                  <a:tcPr/>
                </a:tc>
                <a:tc>
                  <a:txBody>
                    <a:bodyPr/>
                    <a:lstStyle/>
                    <a:p>
                      <a:r>
                        <a:rPr lang="fr-FR" dirty="0" smtClean="0"/>
                        <a:t>Avantages</a:t>
                      </a:r>
                      <a:endParaRPr lang="fr-FR" dirty="0"/>
                    </a:p>
                  </a:txBody>
                  <a:tcPr/>
                </a:tc>
                <a:tc>
                  <a:txBody>
                    <a:bodyPr/>
                    <a:lstStyle/>
                    <a:p>
                      <a:r>
                        <a:rPr lang="fr-FR" dirty="0" smtClean="0"/>
                        <a:t>Inconvénients</a:t>
                      </a:r>
                      <a:endParaRPr lang="fr-FR" dirty="0"/>
                    </a:p>
                  </a:txBody>
                  <a:tcPr/>
                </a:tc>
              </a:tr>
              <a:tr h="1117101">
                <a:tc>
                  <a:txBody>
                    <a:bodyPr/>
                    <a:lstStyle/>
                    <a:p>
                      <a:r>
                        <a:rPr lang="fr-FR" dirty="0" err="1" smtClean="0"/>
                        <a:t>Poseidon</a:t>
                      </a:r>
                      <a:endParaRPr lang="fr-FR" dirty="0"/>
                    </a:p>
                  </a:txBody>
                  <a:tcPr/>
                </a:tc>
                <a:tc>
                  <a:txBody>
                    <a:bodyPr/>
                    <a:lstStyle/>
                    <a:p>
                      <a:endParaRPr lang="fr-FR" dirty="0"/>
                    </a:p>
                  </a:txBody>
                  <a:tcPr/>
                </a:tc>
                <a:tc>
                  <a:txBody>
                    <a:bodyPr/>
                    <a:lstStyle/>
                    <a:p>
                      <a:endParaRPr lang="fr-FR" dirty="0"/>
                    </a:p>
                  </a:txBody>
                  <a:tcPr/>
                </a:tc>
                <a:tc>
                  <a:txBody>
                    <a:bodyPr/>
                    <a:lstStyle/>
                    <a:p>
                      <a:r>
                        <a:rPr lang="fr-FR" dirty="0" smtClean="0"/>
                        <a:t>Windows</a:t>
                      </a:r>
                      <a:endParaRPr lang="fr-FR" dirty="0"/>
                    </a:p>
                  </a:txBody>
                  <a:tcPr/>
                </a:tc>
                <a:tc>
                  <a:txBody>
                    <a:bodyPr/>
                    <a:lstStyle/>
                    <a:p>
                      <a:pPr algn="ctr"/>
                      <a:r>
                        <a:rPr lang="fr-FR" sz="1600" dirty="0" smtClean="0"/>
                        <a:t>Plusieurs</a:t>
                      </a:r>
                      <a:r>
                        <a:rPr lang="fr-FR" sz="1600" baseline="0" dirty="0" smtClean="0"/>
                        <a:t> éditions selon les besoins de chacun.</a:t>
                      </a:r>
                      <a:endParaRPr lang="fr-FR" sz="1600" dirty="0"/>
                    </a:p>
                  </a:txBody>
                  <a:tcPr/>
                </a:tc>
                <a:tc>
                  <a:txBody>
                    <a:bodyPr/>
                    <a:lstStyle/>
                    <a:p>
                      <a:pPr algn="ctr"/>
                      <a:r>
                        <a:rPr lang="fr-FR" sz="1600" dirty="0" smtClean="0"/>
                        <a:t>Dernière version de 2007.</a:t>
                      </a:r>
                      <a:endParaRPr lang="fr-FR" sz="1600" dirty="0"/>
                    </a:p>
                  </a:txBody>
                  <a:tcPr/>
                </a:tc>
              </a:tr>
              <a:tr h="2155557">
                <a:tc>
                  <a:txBody>
                    <a:bodyPr/>
                    <a:lstStyle/>
                    <a:p>
                      <a:r>
                        <a:rPr lang="fr-FR" dirty="0" smtClean="0"/>
                        <a:t>Power AMC</a:t>
                      </a:r>
                      <a:endParaRPr lang="fr-FR" dirty="0"/>
                    </a:p>
                  </a:txBody>
                  <a:tcPr/>
                </a:tc>
                <a:tc>
                  <a:txBody>
                    <a:bodyPr/>
                    <a:lstStyle/>
                    <a:p>
                      <a:r>
                        <a:rPr lang="fr-FR" dirty="0" smtClean="0"/>
                        <a:t>2000€</a:t>
                      </a:r>
                    </a:p>
                    <a:p>
                      <a:r>
                        <a:rPr lang="fr-FR" dirty="0" smtClean="0"/>
                        <a:t>5000€</a:t>
                      </a:r>
                      <a:endParaRPr lang="fr-FR" dirty="0"/>
                    </a:p>
                  </a:txBody>
                  <a:tcPr/>
                </a:tc>
                <a:tc>
                  <a:txBody>
                    <a:bodyPr/>
                    <a:lstStyle/>
                    <a:p>
                      <a:r>
                        <a:rPr lang="fr-FR" dirty="0" smtClean="0"/>
                        <a:t>Non</a:t>
                      </a:r>
                      <a:endParaRPr lang="fr-FR" dirty="0"/>
                    </a:p>
                  </a:txBody>
                  <a:tcPr/>
                </a:tc>
                <a:tc>
                  <a:txBody>
                    <a:bodyPr/>
                    <a:lstStyle/>
                    <a:p>
                      <a:r>
                        <a:rPr lang="fr-FR" sz="1800" b="0" i="0" kern="1200" dirty="0" smtClean="0">
                          <a:solidFill>
                            <a:schemeClr val="dk1"/>
                          </a:solidFill>
                          <a:latin typeface="+mn-lt"/>
                          <a:ea typeface="+mn-ea"/>
                          <a:cs typeface="+mn-cs"/>
                        </a:rPr>
                        <a:t>Windows</a:t>
                      </a:r>
                      <a:endParaRPr lang="fr-FR" dirty="0"/>
                    </a:p>
                  </a:txBody>
                  <a:tcPr/>
                </a:tc>
                <a:tc>
                  <a:txBody>
                    <a:bodyPr/>
                    <a:lstStyle/>
                    <a:p>
                      <a:pPr algn="ctr"/>
                      <a:r>
                        <a:rPr lang="fr-FR" sz="1600" dirty="0" smtClean="0"/>
                        <a:t>L’un des seuls concepteurs</a:t>
                      </a:r>
                      <a:r>
                        <a:rPr lang="fr-FR" sz="1600" baseline="0" dirty="0" smtClean="0"/>
                        <a:t> UML</a:t>
                      </a:r>
                      <a:r>
                        <a:rPr lang="fr-FR" sz="1600" dirty="0" smtClean="0"/>
                        <a:t> à pouvoir travailler avec Merise.</a:t>
                      </a:r>
                    </a:p>
                    <a:p>
                      <a:pPr algn="ctr"/>
                      <a:r>
                        <a:rPr lang="fr-FR" sz="1600" dirty="0" smtClean="0"/>
                        <a:t>Gestion</a:t>
                      </a:r>
                      <a:r>
                        <a:rPr lang="fr-FR" sz="1600" baseline="0" dirty="0" smtClean="0"/>
                        <a:t> du travail en commun</a:t>
                      </a:r>
                    </a:p>
                    <a:p>
                      <a:pPr algn="ctr">
                        <a:buFontTx/>
                        <a:buNone/>
                      </a:pPr>
                      <a:r>
                        <a:rPr lang="fr-FR" sz="1600" dirty="0" smtClean="0"/>
                        <a:t>3 langages générés: Java, C#,VB .NET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t>Uni-plateforme.</a:t>
                      </a:r>
                      <a:endParaRPr lang="fr-FR" sz="1600" dirty="0" smtClean="0"/>
                    </a:p>
                    <a:p>
                      <a:pPr algn="ctr"/>
                      <a:r>
                        <a:rPr lang="fr-FR" sz="1600" dirty="0" smtClean="0"/>
                        <a:t>Cher.</a:t>
                      </a:r>
                      <a:endParaRPr lang="fr-FR" sz="1600" dirty="0"/>
                    </a:p>
                  </a:txBody>
                  <a:tcPr/>
                </a:tc>
              </a:tr>
              <a:tr h="1351140">
                <a:tc>
                  <a:txBody>
                    <a:bodyPr/>
                    <a:lstStyle/>
                    <a:p>
                      <a:r>
                        <a:rPr lang="fr-FR" dirty="0" err="1" smtClean="0"/>
                        <a:t>WinDev</a:t>
                      </a:r>
                      <a:endParaRPr lang="fr-FR" dirty="0"/>
                    </a:p>
                  </a:txBody>
                  <a:tcPr/>
                </a:tc>
                <a:tc>
                  <a:txBody>
                    <a:bodyPr/>
                    <a:lstStyle/>
                    <a:p>
                      <a:r>
                        <a:rPr lang="fr-FR" dirty="0" smtClean="0"/>
                        <a:t>1700€ </a:t>
                      </a:r>
                      <a:endParaRPr lang="fr-FR" dirty="0"/>
                    </a:p>
                  </a:txBody>
                  <a:tcPr/>
                </a:tc>
                <a:tc>
                  <a:txBody>
                    <a:bodyPr/>
                    <a:lstStyle/>
                    <a:p>
                      <a:r>
                        <a:rPr lang="fr-FR" dirty="0" smtClean="0"/>
                        <a:t>Oui</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Windows / Linux</a:t>
                      </a:r>
                    </a:p>
                  </a:txBody>
                  <a:tcPr/>
                </a:tc>
                <a:tc>
                  <a:txBody>
                    <a:bodyPr/>
                    <a:lstStyle/>
                    <a:p>
                      <a:pPr algn="ctr"/>
                      <a:r>
                        <a:rPr lang="fr-FR" sz="1600" kern="1200" dirty="0" smtClean="0">
                          <a:solidFill>
                            <a:schemeClr val="dk1"/>
                          </a:solidFill>
                          <a:latin typeface="+mn-lt"/>
                          <a:ea typeface="+mn-ea"/>
                          <a:cs typeface="+mn-cs"/>
                        </a:rPr>
                        <a:t>Plein d’extensions de fichier possibles.</a:t>
                      </a:r>
                    </a:p>
                    <a:p>
                      <a:pPr algn="ctr"/>
                      <a:r>
                        <a:rPr lang="fr-FR" sz="1600" kern="1200" dirty="0" smtClean="0">
                          <a:solidFill>
                            <a:schemeClr val="dk1"/>
                          </a:solidFill>
                          <a:latin typeface="+mn-lt"/>
                          <a:ea typeface="+mn-ea"/>
                          <a:cs typeface="+mn-cs"/>
                        </a:rPr>
                        <a:t>Gère de nombreux systèmes de gestion de BD.</a:t>
                      </a:r>
                      <a:endParaRPr lang="fr-FR" sz="1600" dirty="0"/>
                    </a:p>
                  </a:txBody>
                  <a:tcPr/>
                </a:tc>
                <a:tc>
                  <a:txBody>
                    <a:bodyPr/>
                    <a:lstStyle/>
                    <a:p>
                      <a:pPr algn="ctr"/>
                      <a:endParaRPr lang="fr-FR" sz="1600" dirty="0"/>
                    </a:p>
                  </a:txBody>
                  <a:tcPr/>
                </a:tc>
              </a:tr>
              <a:tr h="1117101">
                <a:tc>
                  <a:txBody>
                    <a:bodyPr/>
                    <a:lstStyle/>
                    <a:p>
                      <a:r>
                        <a:rPr lang="fr-FR" dirty="0" smtClean="0"/>
                        <a:t>Rose</a:t>
                      </a:r>
                      <a:endParaRPr lang="fr-FR" dirty="0"/>
                    </a:p>
                  </a:txBody>
                  <a:tcPr/>
                </a:tc>
                <a:tc>
                  <a:txBody>
                    <a:bodyPr/>
                    <a:lstStyle/>
                    <a:p>
                      <a:r>
                        <a:rPr lang="fr-FR" dirty="0" smtClean="0"/>
                        <a:t>2000€ </a:t>
                      </a:r>
                    </a:p>
                    <a:p>
                      <a:r>
                        <a:rPr lang="fr-FR" dirty="0" smtClean="0"/>
                        <a:t>5000€</a:t>
                      </a:r>
                      <a:r>
                        <a:rPr lang="fr-FR" baseline="0" dirty="0" smtClean="0"/>
                        <a:t> </a:t>
                      </a:r>
                      <a:endParaRPr lang="fr-FR" dirty="0"/>
                    </a:p>
                  </a:txBody>
                  <a:tcPr/>
                </a:tc>
                <a:tc>
                  <a:txBody>
                    <a:bodyPr/>
                    <a:lstStyle/>
                    <a:p>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Windows / Linux</a:t>
                      </a:r>
                    </a:p>
                  </a:txBody>
                  <a:tcPr/>
                </a:tc>
                <a:tc>
                  <a:txBody>
                    <a:bodyPr/>
                    <a:lstStyle/>
                    <a:p>
                      <a:pPr algn="ctr"/>
                      <a:r>
                        <a:rPr lang="fr-FR" sz="1600" dirty="0" smtClean="0"/>
                        <a:t>Applications de grande </a:t>
                      </a:r>
                      <a:r>
                        <a:rPr lang="fr-FR" sz="1600" dirty="0" smtClean="0"/>
                        <a:t>qualité.</a:t>
                      </a:r>
                      <a:endParaRPr lang="fr-FR"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t>Cher.</a:t>
                      </a:r>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txBox="1">
            <a:spLocks/>
          </p:cNvSpPr>
          <p:nvPr>
            <p:custDataLst>
              <p:tags r:id="rId2"/>
            </p:custDataLst>
          </p:nvPr>
        </p:nvSpPr>
        <p:spPr>
          <a:xfrm>
            <a:off x="2267744" y="4038600"/>
            <a:ext cx="6841442" cy="1470025"/>
          </a:xfrm>
          <a:prstGeom prst="rect">
            <a:avLst/>
          </a:prstGeom>
        </p:spPr>
        <p:txBody>
          <a:bodyPr vert="horz" lIns="91440" tIns="45720" rIns="91440" bIns="45720" rtlCol="0" anchor="ctr">
            <a:normAutofit/>
          </a:bodyPr>
          <a:lstStyle/>
          <a:p>
            <a:pPr marR="0" lvl="0" algn="r" defTabSz="457200" latinLnBrk="0">
              <a:lnSpc>
                <a:spcPct val="100000"/>
              </a:lnSpc>
              <a:spcBef>
                <a:spcPct val="20000"/>
              </a:spcBef>
              <a:buClr>
                <a:schemeClr val="accent2"/>
              </a:buClr>
              <a:buSzPct val="75000"/>
              <a:tabLst/>
              <a:defRPr/>
            </a:pPr>
            <a:r>
              <a:rPr kumimoji="1" lang="fr-FR" sz="2800" dirty="0" smtClean="0">
                <a:solidFill>
                  <a:schemeClr val="bg1">
                    <a:lumMod val="40000"/>
                    <a:lumOff val="60000"/>
                  </a:schemeClr>
                </a:solidFill>
                <a:effectLst>
                  <a:outerShdw blurRad="38100" dist="38100" dir="2700000" algn="tl">
                    <a:srgbClr val="000000"/>
                  </a:outerShdw>
                </a:effectLst>
                <a:latin typeface="+mn-lt"/>
              </a:rPr>
              <a:t>Merci de votre attention</a:t>
            </a:r>
            <a:endParaRPr kumimoji="1" lang="fr-FR" sz="2800" dirty="0">
              <a:solidFill>
                <a:schemeClr val="bg1">
                  <a:lumMod val="40000"/>
                  <a:lumOff val="60000"/>
                </a:schemeClr>
              </a:solidFill>
              <a:effectLst>
                <a:outerShdw blurRad="38100" dist="38100" dir="2700000" algn="tl">
                  <a:srgbClr val="000000"/>
                </a:outerShdw>
              </a:effectLst>
              <a:latin typeface="+mn-lt"/>
            </a:endParaRPr>
          </a:p>
        </p:txBody>
      </p:sp>
    </p:spTree>
    <p:custDataLst>
      <p:tags r:id="rId1"/>
    </p:custDataLst>
    <p:extLst>
      <p:ext uri="{BB962C8B-B14F-4D97-AF65-F5344CB8AC3E}">
        <p14:creationId xmlns:p14="http://schemas.microsoft.com/office/powerpoint/2010/main" xmlns="" val="2211605777"/>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qu’un AGL  ?</a:t>
            </a:r>
            <a:endParaRPr lang="fr-FR" dirty="0"/>
          </a:p>
        </p:txBody>
      </p:sp>
      <p:sp>
        <p:nvSpPr>
          <p:cNvPr id="3" name="Espace réservé du contenu 2"/>
          <p:cNvSpPr>
            <a:spLocks noGrp="1"/>
          </p:cNvSpPr>
          <p:nvPr>
            <p:ph idx="1"/>
          </p:nvPr>
        </p:nvSpPr>
        <p:spPr/>
        <p:txBody>
          <a:bodyPr>
            <a:normAutofit/>
          </a:bodyPr>
          <a:lstStyle/>
          <a:p>
            <a:r>
              <a:rPr lang="fr-FR" dirty="0" smtClean="0"/>
              <a:t>Ensemble de programmes informatiques</a:t>
            </a:r>
          </a:p>
          <a:p>
            <a:r>
              <a:rPr lang="fr-FR" dirty="0" smtClean="0"/>
              <a:t>Permet de produire des programmes de manière industrielle</a:t>
            </a:r>
          </a:p>
          <a:p>
            <a:endParaRPr lang="fr-FR" dirty="0" smtClean="0"/>
          </a:p>
          <a:p>
            <a:r>
              <a:rPr lang="fr-FR" dirty="0" smtClean="0"/>
              <a:t>De nombreuses fonctionnalités</a:t>
            </a:r>
          </a:p>
          <a:p>
            <a:r>
              <a:rPr lang="fr-FR" dirty="0" smtClean="0"/>
              <a:t>Basé sur un dictionnaire de données</a:t>
            </a:r>
          </a:p>
          <a:p>
            <a:pPr>
              <a:buNone/>
            </a:pPr>
            <a:endParaRPr lang="fr-FR" dirty="0" smtClean="0"/>
          </a:p>
        </p:txBody>
      </p:sp>
    </p:spTree>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Quels avantages ?</a:t>
            </a:r>
            <a:endParaRPr lang="fr-FR" dirty="0"/>
          </a:p>
        </p:txBody>
      </p:sp>
      <p:sp>
        <p:nvSpPr>
          <p:cNvPr id="3" name="Espace réservé du contenu 2"/>
          <p:cNvSpPr>
            <a:spLocks noGrp="1"/>
          </p:cNvSpPr>
          <p:nvPr>
            <p:ph idx="1"/>
          </p:nvPr>
        </p:nvSpPr>
        <p:spPr/>
        <p:txBody>
          <a:bodyPr>
            <a:normAutofit fontScale="92500"/>
          </a:bodyPr>
          <a:lstStyle/>
          <a:p>
            <a:r>
              <a:rPr lang="fr-FR" kern="1200" dirty="0" smtClean="0"/>
              <a:t>Documenter automatique un programme, de le maintenir à jour tout au long de sa conception</a:t>
            </a:r>
          </a:p>
          <a:p>
            <a:r>
              <a:rPr lang="fr-FR" kern="1200" dirty="0" smtClean="0"/>
              <a:t> Générer du code, générer des jeux de test</a:t>
            </a:r>
          </a:p>
          <a:p>
            <a:r>
              <a:rPr lang="fr-FR" kern="1200" dirty="0" smtClean="0"/>
              <a:t> Faciliter la collaboration de plusieurs programmeurs et la maintenance des programmes en les incitant à partager les mêmes méthodes</a:t>
            </a:r>
          </a:p>
          <a:p>
            <a:endParaRPr lang="fr-FR" dirty="0"/>
          </a:p>
        </p:txBody>
      </p:sp>
    </p:spTree>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AGL pour UML</a:t>
            </a:r>
            <a:endParaRPr lang="fr-FR" dirty="0"/>
          </a:p>
        </p:txBody>
      </p:sp>
      <p:sp>
        <p:nvSpPr>
          <p:cNvPr id="3" name="Espace réservé du contenu 2"/>
          <p:cNvSpPr>
            <a:spLocks noGrp="1"/>
          </p:cNvSpPr>
          <p:nvPr>
            <p:ph idx="1"/>
          </p:nvPr>
        </p:nvSpPr>
        <p:spPr/>
        <p:txBody>
          <a:bodyPr/>
          <a:lstStyle/>
          <a:p>
            <a:r>
              <a:rPr lang="fr-FR" dirty="0" smtClean="0"/>
              <a:t>AGL permettant de modéliser des programmes en UML puis de traduire la modélisation en langage de programmation</a:t>
            </a:r>
          </a:p>
          <a:p>
            <a:endParaRPr lang="fr-FR" dirty="0" smtClean="0"/>
          </a:p>
          <a:p>
            <a:r>
              <a:rPr lang="fr-FR" dirty="0" smtClean="0"/>
              <a:t>UML : Langage orienté objet permettant de modéliser les cas d’utilisation d’un système d’information</a:t>
            </a:r>
            <a:endParaRPr lang="fr-FR" dirty="0"/>
          </a:p>
        </p:txBody>
      </p:sp>
    </p:spTree>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principaux AGL pour UML </a:t>
            </a:r>
            <a:endParaRPr lang="fr-FR" dirty="0"/>
          </a:p>
        </p:txBody>
      </p:sp>
      <p:sp>
        <p:nvSpPr>
          <p:cNvPr id="3" name="Espace réservé du texte 2"/>
          <p:cNvSpPr>
            <a:spLocks noGrp="1"/>
          </p:cNvSpPr>
          <p:nvPr>
            <p:ph type="body" idx="1"/>
          </p:nvPr>
        </p:nvSpPr>
        <p:spPr/>
        <p:txBody>
          <a:bodyPr/>
          <a:lstStyle/>
          <a:p>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Gratuits</a:t>
            </a:r>
            <a:endParaRPr lang="fr-FR" dirty="0">
              <a:effectLst>
                <a:outerShdw blurRad="38100" dist="38100" dir="2700000" algn="tl">
                  <a:srgbClr val="000000">
                    <a:alpha val="43137"/>
                  </a:srgbClr>
                </a:outerShdw>
              </a:effectLst>
            </a:endParaRPr>
          </a:p>
        </p:txBody>
      </p:sp>
      <p:sp>
        <p:nvSpPr>
          <p:cNvPr id="4" name="Espace réservé du contenu 3"/>
          <p:cNvSpPr>
            <a:spLocks noGrp="1"/>
          </p:cNvSpPr>
          <p:nvPr>
            <p:ph sz="half" idx="2"/>
          </p:nvPr>
        </p:nvSpPr>
        <p:spPr/>
        <p:txBody>
          <a:bodyPr/>
          <a:lstStyle/>
          <a:p>
            <a:endParaRPr lang="fr-FR" dirty="0" smtClean="0"/>
          </a:p>
          <a:p>
            <a:r>
              <a:rPr lang="fr-FR" dirty="0" smtClean="0"/>
              <a:t>BOUML</a:t>
            </a:r>
          </a:p>
          <a:p>
            <a:r>
              <a:rPr lang="fr-FR" dirty="0" err="1" smtClean="0"/>
              <a:t>ArgoUML</a:t>
            </a:r>
            <a:endParaRPr lang="fr-FR" dirty="0" smtClean="0"/>
          </a:p>
          <a:p>
            <a:r>
              <a:rPr lang="fr-FR" dirty="0" err="1" smtClean="0"/>
              <a:t>StarUML</a:t>
            </a:r>
            <a:endParaRPr lang="fr-FR" dirty="0" smtClean="0"/>
          </a:p>
          <a:p>
            <a:r>
              <a:rPr lang="fr-FR" dirty="0" err="1" smtClean="0"/>
              <a:t>Umbrello</a:t>
            </a:r>
            <a:endParaRPr lang="fr-FR" dirty="0" smtClean="0"/>
          </a:p>
          <a:p>
            <a:r>
              <a:rPr lang="fr-FR" dirty="0" smtClean="0"/>
              <a:t>Open Model </a:t>
            </a:r>
            <a:r>
              <a:rPr lang="fr-FR" dirty="0" err="1" smtClean="0"/>
              <a:t>Sphere</a:t>
            </a:r>
            <a:endParaRPr lang="fr-FR" dirty="0"/>
          </a:p>
        </p:txBody>
      </p:sp>
      <p:sp>
        <p:nvSpPr>
          <p:cNvPr id="5" name="Espace réservé du texte 4"/>
          <p:cNvSpPr>
            <a:spLocks noGrp="1"/>
          </p:cNvSpPr>
          <p:nvPr>
            <p:ph type="body" sz="quarter" idx="3"/>
          </p:nvPr>
        </p:nvSpPr>
        <p:spPr/>
        <p:txBody>
          <a:bodyPr/>
          <a:lstStyle/>
          <a:p>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Payants</a:t>
            </a:r>
            <a:endParaRPr lang="fr-FR" dirty="0">
              <a:effectLst>
                <a:outerShdw blurRad="38100" dist="38100" dir="2700000" algn="tl">
                  <a:srgbClr val="000000">
                    <a:alpha val="43137"/>
                  </a:srgbClr>
                </a:outerShdw>
              </a:effectLst>
            </a:endParaRPr>
          </a:p>
        </p:txBody>
      </p:sp>
      <p:sp>
        <p:nvSpPr>
          <p:cNvPr id="6" name="Espace réservé du contenu 5"/>
          <p:cNvSpPr>
            <a:spLocks noGrp="1"/>
          </p:cNvSpPr>
          <p:nvPr>
            <p:ph sz="quarter" idx="4"/>
          </p:nvPr>
        </p:nvSpPr>
        <p:spPr/>
        <p:txBody>
          <a:bodyPr/>
          <a:lstStyle/>
          <a:p>
            <a:endParaRPr lang="en-US" dirty="0" smtClean="0"/>
          </a:p>
          <a:p>
            <a:r>
              <a:rPr lang="en-US" dirty="0" smtClean="0"/>
              <a:t>Power AMC</a:t>
            </a:r>
          </a:p>
          <a:p>
            <a:r>
              <a:rPr lang="en-US" dirty="0" smtClean="0"/>
              <a:t>Poseidon</a:t>
            </a:r>
          </a:p>
          <a:p>
            <a:r>
              <a:rPr lang="en-US" dirty="0" err="1" smtClean="0"/>
              <a:t>Modelio</a:t>
            </a:r>
            <a:endParaRPr lang="en-US" dirty="0" smtClean="0"/>
          </a:p>
          <a:p>
            <a:r>
              <a:rPr lang="en-US" dirty="0" err="1" smtClean="0"/>
              <a:t>WinDev</a:t>
            </a:r>
            <a:endParaRPr lang="en-US" dirty="0" smtClean="0"/>
          </a:p>
          <a:p>
            <a:r>
              <a:rPr lang="en-US" dirty="0" smtClean="0"/>
              <a:t>Rational Rose</a:t>
            </a:r>
          </a:p>
          <a:p>
            <a:r>
              <a:rPr lang="en-US" dirty="0" smtClean="0"/>
              <a:t>MEGA</a:t>
            </a:r>
          </a:p>
          <a:p>
            <a:r>
              <a:rPr lang="en-US" dirty="0" smtClean="0"/>
              <a:t>Magic Draw</a:t>
            </a:r>
            <a:endParaRPr lang="fr-FR" dirty="0"/>
          </a:p>
        </p:txBody>
      </p:sp>
    </p:spTree>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ArgoUML</a:t>
            </a:r>
            <a:endParaRPr lang="fr-FR" dirty="0"/>
          </a:p>
        </p:txBody>
      </p:sp>
      <p:pic>
        <p:nvPicPr>
          <p:cNvPr id="8194" name="Picture 2" descr="http://argouml.tigris.org/images/welcome_screenshot_0_16_1.gif"/>
          <p:cNvPicPr>
            <a:picLocks noChangeAspect="1" noChangeArrowheads="1"/>
          </p:cNvPicPr>
          <p:nvPr/>
        </p:nvPicPr>
        <p:blipFill>
          <a:blip r:embed="rId3" cstate="print"/>
          <a:srcRect/>
          <a:stretch>
            <a:fillRect/>
          </a:stretch>
        </p:blipFill>
        <p:spPr bwMode="auto">
          <a:xfrm>
            <a:off x="2411761" y="1366777"/>
            <a:ext cx="6732240" cy="5491223"/>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BOUML</a:t>
            </a:r>
            <a:endParaRPr lang="fr-FR" dirty="0"/>
          </a:p>
        </p:txBody>
      </p:sp>
      <p:pic>
        <p:nvPicPr>
          <p:cNvPr id="7170" name="Picture 2" descr="http://img.clubic.com/00739956-photo-bouml.jpg"/>
          <p:cNvPicPr>
            <a:picLocks noChangeAspect="1" noChangeArrowheads="1"/>
          </p:cNvPicPr>
          <p:nvPr/>
        </p:nvPicPr>
        <p:blipFill>
          <a:blip r:embed="rId3" cstate="print"/>
          <a:srcRect/>
          <a:stretch>
            <a:fillRect/>
          </a:stretch>
        </p:blipFill>
        <p:spPr bwMode="auto">
          <a:xfrm>
            <a:off x="1907705" y="1284561"/>
            <a:ext cx="7236296" cy="557344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a:xfrm>
            <a:off x="1187624" y="0"/>
            <a:ext cx="7956376" cy="1340768"/>
          </a:xfrm>
        </p:spPr>
        <p:txBody>
          <a:bodyPr anchor="ctr"/>
          <a:lstStyle/>
          <a:p>
            <a:r>
              <a:rPr lang="fr-FR" dirty="0" err="1" smtClean="0"/>
              <a:t>StarUML</a:t>
            </a:r>
            <a:endParaRPr lang="fr-FR" dirty="0"/>
          </a:p>
        </p:txBody>
      </p:sp>
      <p:pic>
        <p:nvPicPr>
          <p:cNvPr id="10" name="Picture 2"/>
          <p:cNvPicPr>
            <a:picLocks noChangeAspect="1" noChangeArrowheads="1"/>
          </p:cNvPicPr>
          <p:nvPr>
            <p:custDataLst>
              <p:tags r:id="rId3"/>
            </p:custDataLst>
          </p:nvPr>
        </p:nvPicPr>
        <p:blipFill>
          <a:blip r:embed="rId6" cstate="print">
            <a:extLst>
              <a:ext uri="{28A0092B-C50C-407E-A947-70E740481C1C}">
                <a14:useLocalDpi xmlns:a14="http://schemas.microsoft.com/office/drawing/2010/main" xmlns="" val="0"/>
              </a:ext>
            </a:extLst>
          </a:blip>
          <a:srcRect/>
          <a:stretch>
            <a:fillRect/>
          </a:stretch>
        </p:blipFill>
        <p:spPr bwMode="auto">
          <a:xfrm>
            <a:off x="1524000" y="1285875"/>
            <a:ext cx="7620000" cy="5572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xmlns="" val="1235116178"/>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j0ovEVFCI68dL6gNSSYjPc"/>
</p:tagLst>
</file>

<file path=ppt/tags/tag10.xml><?xml version="1.0" encoding="utf-8"?>
<p:tagLst xmlns:a="http://schemas.openxmlformats.org/drawingml/2006/main" xmlns:r="http://schemas.openxmlformats.org/officeDocument/2006/relationships" xmlns:p="http://schemas.openxmlformats.org/presentationml/2006/main">
  <p:tag name="DVSHAPEID" val="YccK1B7Ns1un8QjSZ1N8WK"/>
</p:tagLst>
</file>

<file path=ppt/tags/tag11.xml><?xml version="1.0" encoding="utf-8"?>
<p:tagLst xmlns:a="http://schemas.openxmlformats.org/drawingml/2006/main" xmlns:r="http://schemas.openxmlformats.org/officeDocument/2006/relationships" xmlns:p="http://schemas.openxmlformats.org/presentationml/2006/main">
  <p:tag name="DVSHAPEID" val="mhjGE2CTUZW433JXgIPI5n"/>
</p:tagLst>
</file>

<file path=ppt/tags/tag12.xml><?xml version="1.0" encoding="utf-8"?>
<p:tagLst xmlns:a="http://schemas.openxmlformats.org/drawingml/2006/main" xmlns:r="http://schemas.openxmlformats.org/officeDocument/2006/relationships" xmlns:p="http://schemas.openxmlformats.org/presentationml/2006/main">
  <p:tag name="DVSHAPEID" val="jdClds3gp3WeQVqkX4by6v"/>
</p:tagLst>
</file>

<file path=ppt/tags/tag13.xml><?xml version="1.0" encoding="utf-8"?>
<p:tagLst xmlns:a="http://schemas.openxmlformats.org/drawingml/2006/main" xmlns:r="http://schemas.openxmlformats.org/officeDocument/2006/relationships" xmlns:p="http://schemas.openxmlformats.org/presentationml/2006/main">
  <p:tag name="DVSHAPEID" val="q3Mg82K4ieFYX63iOaQEzS"/>
</p:tagLst>
</file>

<file path=ppt/tags/tag14.xml><?xml version="1.0" encoding="utf-8"?>
<p:tagLst xmlns:a="http://schemas.openxmlformats.org/drawingml/2006/main" xmlns:r="http://schemas.openxmlformats.org/officeDocument/2006/relationships" xmlns:p="http://schemas.openxmlformats.org/presentationml/2006/main">
  <p:tag name="DVSHAPEID" val="8PdOwVLKxwgOMzyXj0vlKH"/>
</p:tagLst>
</file>

<file path=ppt/tags/tag15.xml><?xml version="1.0" encoding="utf-8"?>
<p:tagLst xmlns:a="http://schemas.openxmlformats.org/drawingml/2006/main" xmlns:r="http://schemas.openxmlformats.org/officeDocument/2006/relationships" xmlns:p="http://schemas.openxmlformats.org/presentationml/2006/main">
  <p:tag name="DVSHAPEID" val="yRXkgEf0IsVyUX3kwOjyH8"/>
</p:tagLst>
</file>

<file path=ppt/tags/tag16.xml><?xml version="1.0" encoding="utf-8"?>
<p:tagLst xmlns:a="http://schemas.openxmlformats.org/drawingml/2006/main" xmlns:r="http://schemas.openxmlformats.org/officeDocument/2006/relationships" xmlns:p="http://schemas.openxmlformats.org/presentationml/2006/main">
  <p:tag name="DVSHAPEID" val="I9juKRRP8e8qglQcF7vwON"/>
</p:tagLst>
</file>

<file path=ppt/tags/tag17.xml><?xml version="1.0" encoding="utf-8"?>
<p:tagLst xmlns:a="http://schemas.openxmlformats.org/drawingml/2006/main" xmlns:r="http://schemas.openxmlformats.org/officeDocument/2006/relationships" xmlns:p="http://schemas.openxmlformats.org/presentationml/2006/main">
  <p:tag name="DVSHAPEID" val="SeEBTYuH1c0q8N0MUo9SkG"/>
</p:tagLst>
</file>

<file path=ppt/tags/tag18.xml><?xml version="1.0" encoding="utf-8"?>
<p:tagLst xmlns:a="http://schemas.openxmlformats.org/drawingml/2006/main" xmlns:r="http://schemas.openxmlformats.org/officeDocument/2006/relationships" xmlns:p="http://schemas.openxmlformats.org/presentationml/2006/main">
  <p:tag name="DVSHAPEID" val="qtGHtk9c2akVg5P8XSkrcV"/>
</p:tagLst>
</file>

<file path=ppt/tags/tag19.xml><?xml version="1.0" encoding="utf-8"?>
<p:tagLst xmlns:a="http://schemas.openxmlformats.org/drawingml/2006/main" xmlns:r="http://schemas.openxmlformats.org/officeDocument/2006/relationships" xmlns:p="http://schemas.openxmlformats.org/presentationml/2006/main">
  <p:tag name="DVSHAPEID" val="qQd2bTc6nVtcNbUcuaxP9Q"/>
</p:tagLst>
</file>

<file path=ppt/tags/tag2.xml><?xml version="1.0" encoding="utf-8"?>
<p:tagLst xmlns:a="http://schemas.openxmlformats.org/drawingml/2006/main" xmlns:r="http://schemas.openxmlformats.org/officeDocument/2006/relationships" xmlns:p="http://schemas.openxmlformats.org/presentationml/2006/main">
  <p:tag name="DVSHAPEID" val="HmXokl1glISTuaJkGYbJvY"/>
</p:tagLst>
</file>

<file path=ppt/tags/tag20.xml><?xml version="1.0" encoding="utf-8"?>
<p:tagLst xmlns:a="http://schemas.openxmlformats.org/drawingml/2006/main" xmlns:r="http://schemas.openxmlformats.org/officeDocument/2006/relationships" xmlns:p="http://schemas.openxmlformats.org/presentationml/2006/main">
  <p:tag name="DVSHAPEID" val="5dwUWLqgyTtu3Qur8gZWNp"/>
</p:tagLst>
</file>

<file path=ppt/tags/tag21.xml><?xml version="1.0" encoding="utf-8"?>
<p:tagLst xmlns:a="http://schemas.openxmlformats.org/drawingml/2006/main" xmlns:r="http://schemas.openxmlformats.org/officeDocument/2006/relationships" xmlns:p="http://schemas.openxmlformats.org/presentationml/2006/main">
  <p:tag name="DVSHAPEID" val="r4hEeLnaTnLzKZvgWrG6nA"/>
</p:tagLst>
</file>

<file path=ppt/tags/tag22.xml><?xml version="1.0" encoding="utf-8"?>
<p:tagLst xmlns:a="http://schemas.openxmlformats.org/drawingml/2006/main" xmlns:r="http://schemas.openxmlformats.org/officeDocument/2006/relationships" xmlns:p="http://schemas.openxmlformats.org/presentationml/2006/main">
  <p:tag name="DVSHAPEID" val="Ij73H32hQd2FLsDixESoZ6"/>
</p:tagLst>
</file>

<file path=ppt/tags/tag23.xml><?xml version="1.0" encoding="utf-8"?>
<p:tagLst xmlns:a="http://schemas.openxmlformats.org/drawingml/2006/main" xmlns:r="http://schemas.openxmlformats.org/officeDocument/2006/relationships" xmlns:p="http://schemas.openxmlformats.org/presentationml/2006/main">
  <p:tag name="DVSHAPEID" val="Jt5vVRjxfG2RmYwa4k7Cxx"/>
</p:tagLst>
</file>

<file path=ppt/tags/tag24.xml><?xml version="1.0" encoding="utf-8"?>
<p:tagLst xmlns:a="http://schemas.openxmlformats.org/drawingml/2006/main" xmlns:r="http://schemas.openxmlformats.org/officeDocument/2006/relationships" xmlns:p="http://schemas.openxmlformats.org/presentationml/2006/main">
  <p:tag name="DVSHAPEID" val="w5d3DEU2dYABzDYc8aXiYm"/>
</p:tagLst>
</file>

<file path=ppt/tags/tag25.xml><?xml version="1.0" encoding="utf-8"?>
<p:tagLst xmlns:a="http://schemas.openxmlformats.org/drawingml/2006/main" xmlns:r="http://schemas.openxmlformats.org/officeDocument/2006/relationships" xmlns:p="http://schemas.openxmlformats.org/presentationml/2006/main">
  <p:tag name="DVSHAPEID" val="DT5ELnAygmzbW0hRdFDct3"/>
</p:tagLst>
</file>

<file path=ppt/tags/tag26.xml><?xml version="1.0" encoding="utf-8"?>
<p:tagLst xmlns:a="http://schemas.openxmlformats.org/drawingml/2006/main" xmlns:r="http://schemas.openxmlformats.org/officeDocument/2006/relationships" xmlns:p="http://schemas.openxmlformats.org/presentationml/2006/main">
  <p:tag name="DVSHAPEID" val="hLoSbSbXEezarkYZSxsEId"/>
</p:tagLst>
</file>

<file path=ppt/tags/tag27.xml><?xml version="1.0" encoding="utf-8"?>
<p:tagLst xmlns:a="http://schemas.openxmlformats.org/drawingml/2006/main" xmlns:r="http://schemas.openxmlformats.org/officeDocument/2006/relationships" xmlns:p="http://schemas.openxmlformats.org/presentationml/2006/main">
  <p:tag name="DVSHAPEID" val="1oHXUgWiELSzCkfTbImjHk"/>
</p:tagLst>
</file>

<file path=ppt/tags/tag28.xml><?xml version="1.0" encoding="utf-8"?>
<p:tagLst xmlns:a="http://schemas.openxmlformats.org/drawingml/2006/main" xmlns:r="http://schemas.openxmlformats.org/officeDocument/2006/relationships" xmlns:p="http://schemas.openxmlformats.org/presentationml/2006/main">
  <p:tag name="DVSHAPEID" val="BLyXTeN6KOl3J0beXV0mAO"/>
</p:tagLst>
</file>

<file path=ppt/tags/tag29.xml><?xml version="1.0" encoding="utf-8"?>
<p:tagLst xmlns:a="http://schemas.openxmlformats.org/drawingml/2006/main" xmlns:r="http://schemas.openxmlformats.org/officeDocument/2006/relationships" xmlns:p="http://schemas.openxmlformats.org/presentationml/2006/main">
  <p:tag name="DVSHAPEID" val="iRHDJYlKhpwHMVoXmHux04"/>
</p:tagLst>
</file>

<file path=ppt/tags/tag3.xml><?xml version="1.0" encoding="utf-8"?>
<p:tagLst xmlns:a="http://schemas.openxmlformats.org/drawingml/2006/main" xmlns:r="http://schemas.openxmlformats.org/officeDocument/2006/relationships" xmlns:p="http://schemas.openxmlformats.org/presentationml/2006/main">
  <p:tag name="DVSHAPEID" val="kI4p8aB7IQm6j2ygBjAsKp"/>
</p:tagLst>
</file>

<file path=ppt/tags/tag30.xml><?xml version="1.0" encoding="utf-8"?>
<p:tagLst xmlns:a="http://schemas.openxmlformats.org/drawingml/2006/main" xmlns:r="http://schemas.openxmlformats.org/officeDocument/2006/relationships" xmlns:p="http://schemas.openxmlformats.org/presentationml/2006/main">
  <p:tag name="DVSHAPEID" val="ezBfHWKrilJNtHgguOL0wV"/>
</p:tagLst>
</file>

<file path=ppt/tags/tag31.xml><?xml version="1.0" encoding="utf-8"?>
<p:tagLst xmlns:a="http://schemas.openxmlformats.org/drawingml/2006/main" xmlns:r="http://schemas.openxmlformats.org/officeDocument/2006/relationships" xmlns:p="http://schemas.openxmlformats.org/presentationml/2006/main">
  <p:tag name="DVSHAPEID" val="x1dgPZziR3NdC82ugpZQ6a"/>
</p:tagLst>
</file>

<file path=ppt/tags/tag32.xml><?xml version="1.0" encoding="utf-8"?>
<p:tagLst xmlns:a="http://schemas.openxmlformats.org/drawingml/2006/main" xmlns:r="http://schemas.openxmlformats.org/officeDocument/2006/relationships" xmlns:p="http://schemas.openxmlformats.org/presentationml/2006/main">
  <p:tag name="DVSHAPEID" val="XYrHH6dGMZxj2z1r7LSZtG"/>
</p:tagLst>
</file>

<file path=ppt/tags/tag33.xml><?xml version="1.0" encoding="utf-8"?>
<p:tagLst xmlns:a="http://schemas.openxmlformats.org/drawingml/2006/main" xmlns:r="http://schemas.openxmlformats.org/officeDocument/2006/relationships" xmlns:p="http://schemas.openxmlformats.org/presentationml/2006/main">
  <p:tag name="DVSHAPEID" val="0f47e0xl1FOm4eO7is5bhN"/>
</p:tagLst>
</file>

<file path=ppt/tags/tag34.xml><?xml version="1.0" encoding="utf-8"?>
<p:tagLst xmlns:a="http://schemas.openxmlformats.org/drawingml/2006/main" xmlns:r="http://schemas.openxmlformats.org/officeDocument/2006/relationships" xmlns:p="http://schemas.openxmlformats.org/presentationml/2006/main">
  <p:tag name="DVSHAPEID" val="Gj6stPheY7HgYbDzSc9qYR"/>
</p:tagLst>
</file>

<file path=ppt/tags/tag35.xml><?xml version="1.0" encoding="utf-8"?>
<p:tagLst xmlns:a="http://schemas.openxmlformats.org/drawingml/2006/main" xmlns:r="http://schemas.openxmlformats.org/officeDocument/2006/relationships" xmlns:p="http://schemas.openxmlformats.org/presentationml/2006/main">
  <p:tag name="DVSHAPEID" val="uFvMCZspTipczK1LwI4NHH"/>
</p:tagLst>
</file>

<file path=ppt/tags/tag36.xml><?xml version="1.0" encoding="utf-8"?>
<p:tagLst xmlns:a="http://schemas.openxmlformats.org/drawingml/2006/main" xmlns:r="http://schemas.openxmlformats.org/officeDocument/2006/relationships" xmlns:p="http://schemas.openxmlformats.org/presentationml/2006/main">
  <p:tag name="DVSHAPEID" val="FNgDuJAS1QPOPqXHciLzdo"/>
</p:tagLst>
</file>

<file path=ppt/tags/tag37.xml><?xml version="1.0" encoding="utf-8"?>
<p:tagLst xmlns:a="http://schemas.openxmlformats.org/drawingml/2006/main" xmlns:r="http://schemas.openxmlformats.org/officeDocument/2006/relationships" xmlns:p="http://schemas.openxmlformats.org/presentationml/2006/main">
  <p:tag name="DVSHAPEID" val="RLCSx6GrmaaN0HvZuJO0gy"/>
</p:tagLst>
</file>

<file path=ppt/tags/tag38.xml><?xml version="1.0" encoding="utf-8"?>
<p:tagLst xmlns:a="http://schemas.openxmlformats.org/drawingml/2006/main" xmlns:r="http://schemas.openxmlformats.org/officeDocument/2006/relationships" xmlns:p="http://schemas.openxmlformats.org/presentationml/2006/main">
  <p:tag name="DVSHAPEID" val="nKVBOPvL17tgWu0CbucAuE"/>
</p:tagLst>
</file>

<file path=ppt/tags/tag39.xml><?xml version="1.0" encoding="utf-8"?>
<p:tagLst xmlns:a="http://schemas.openxmlformats.org/drawingml/2006/main" xmlns:r="http://schemas.openxmlformats.org/officeDocument/2006/relationships" xmlns:p="http://schemas.openxmlformats.org/presentationml/2006/main">
  <p:tag name="DVSHAPEID" val="E2qgbdN2Kc8ioRXWiQVA92"/>
</p:tagLst>
</file>

<file path=ppt/tags/tag4.xml><?xml version="1.0" encoding="utf-8"?>
<p:tagLst xmlns:a="http://schemas.openxmlformats.org/drawingml/2006/main" xmlns:r="http://schemas.openxmlformats.org/officeDocument/2006/relationships" xmlns:p="http://schemas.openxmlformats.org/presentationml/2006/main">
  <p:tag name="DVSHAPEID" val="kRC54xc076GJ1ejUcREeZ2"/>
</p:tagLst>
</file>

<file path=ppt/tags/tag40.xml><?xml version="1.0" encoding="utf-8"?>
<p:tagLst xmlns:a="http://schemas.openxmlformats.org/drawingml/2006/main" xmlns:r="http://schemas.openxmlformats.org/officeDocument/2006/relationships" xmlns:p="http://schemas.openxmlformats.org/presentationml/2006/main">
  <p:tag name="DVSHAPEID" val="jJK1YSxkOF4J6TbyEiYZnh"/>
</p:tagLst>
</file>

<file path=ppt/tags/tag41.xml><?xml version="1.0" encoding="utf-8"?>
<p:tagLst xmlns:a="http://schemas.openxmlformats.org/drawingml/2006/main" xmlns:r="http://schemas.openxmlformats.org/officeDocument/2006/relationships" xmlns:p="http://schemas.openxmlformats.org/presentationml/2006/main">
  <p:tag name="DVSHAPEID" val="8E68EfcmEUvBIGv9eVuqos"/>
</p:tagLst>
</file>

<file path=ppt/tags/tag42.xml><?xml version="1.0" encoding="utf-8"?>
<p:tagLst xmlns:a="http://schemas.openxmlformats.org/drawingml/2006/main" xmlns:r="http://schemas.openxmlformats.org/officeDocument/2006/relationships" xmlns:p="http://schemas.openxmlformats.org/presentationml/2006/main">
  <p:tag name="DVSHAPEID" val="dEL3LJcDC9F1B6VPdi8r0a"/>
</p:tagLst>
</file>

<file path=ppt/tags/tag43.xml><?xml version="1.0" encoding="utf-8"?>
<p:tagLst xmlns:a="http://schemas.openxmlformats.org/drawingml/2006/main" xmlns:r="http://schemas.openxmlformats.org/officeDocument/2006/relationships" xmlns:p="http://schemas.openxmlformats.org/presentationml/2006/main">
  <p:tag name="DVSHAPEID" val="euau2u32uXTGqrnAts91hl"/>
</p:tagLst>
</file>

<file path=ppt/tags/tag44.xml><?xml version="1.0" encoding="utf-8"?>
<p:tagLst xmlns:a="http://schemas.openxmlformats.org/drawingml/2006/main" xmlns:r="http://schemas.openxmlformats.org/officeDocument/2006/relationships" xmlns:p="http://schemas.openxmlformats.org/presentationml/2006/main">
  <p:tag name="DVSHAPEID" val="WH4peoHchWr3qhTgGIzzFI"/>
</p:tagLst>
</file>

<file path=ppt/tags/tag45.xml><?xml version="1.0" encoding="utf-8"?>
<p:tagLst xmlns:a="http://schemas.openxmlformats.org/drawingml/2006/main" xmlns:r="http://schemas.openxmlformats.org/officeDocument/2006/relationships" xmlns:p="http://schemas.openxmlformats.org/presentationml/2006/main">
  <p:tag name="DVSHAPEID" val="8VFusDOGiZSSxtqDgFlhFW"/>
</p:tagLst>
</file>

<file path=ppt/tags/tag46.xml><?xml version="1.0" encoding="utf-8"?>
<p:tagLst xmlns:a="http://schemas.openxmlformats.org/drawingml/2006/main" xmlns:r="http://schemas.openxmlformats.org/officeDocument/2006/relationships" xmlns:p="http://schemas.openxmlformats.org/presentationml/2006/main">
  <p:tag name="DVSHAPEID" val="em05HdLrrIFey9KJV4nBEr"/>
</p:tagLst>
</file>

<file path=ppt/tags/tag47.xml><?xml version="1.0" encoding="utf-8"?>
<p:tagLst xmlns:a="http://schemas.openxmlformats.org/drawingml/2006/main" xmlns:r="http://schemas.openxmlformats.org/officeDocument/2006/relationships" xmlns:p="http://schemas.openxmlformats.org/presentationml/2006/main">
  <p:tag name="DVSHAPEID" val="byKpQ3sUdn2bGiunVBUQy9"/>
</p:tagLst>
</file>

<file path=ppt/tags/tag48.xml><?xml version="1.0" encoding="utf-8"?>
<p:tagLst xmlns:a="http://schemas.openxmlformats.org/drawingml/2006/main" xmlns:r="http://schemas.openxmlformats.org/officeDocument/2006/relationships" xmlns:p="http://schemas.openxmlformats.org/presentationml/2006/main">
  <p:tag name="DVSHAPEID" val="ciVhTwJhU4iMbrkhnIZwui"/>
</p:tagLst>
</file>

<file path=ppt/tags/tag49.xml><?xml version="1.0" encoding="utf-8"?>
<p:tagLst xmlns:a="http://schemas.openxmlformats.org/drawingml/2006/main" xmlns:r="http://schemas.openxmlformats.org/officeDocument/2006/relationships" xmlns:p="http://schemas.openxmlformats.org/presentationml/2006/main">
  <p:tag name="DVSHAPEID" val="cmsrfy8MGNT2lruz9VaWtX"/>
</p:tagLst>
</file>

<file path=ppt/tags/tag5.xml><?xml version="1.0" encoding="utf-8"?>
<p:tagLst xmlns:a="http://schemas.openxmlformats.org/drawingml/2006/main" xmlns:r="http://schemas.openxmlformats.org/officeDocument/2006/relationships" xmlns:p="http://schemas.openxmlformats.org/presentationml/2006/main">
  <p:tag name="DVSHAPEID" val="xoRGMpnR82dVndN353UIIf"/>
</p:tagLst>
</file>

<file path=ppt/tags/tag50.xml><?xml version="1.0" encoding="utf-8"?>
<p:tagLst xmlns:a="http://schemas.openxmlformats.org/drawingml/2006/main" xmlns:r="http://schemas.openxmlformats.org/officeDocument/2006/relationships" xmlns:p="http://schemas.openxmlformats.org/presentationml/2006/main">
  <p:tag name="DVSHAPEID" val="TU722EdbR1EU6yOrhb87nu"/>
</p:tagLst>
</file>

<file path=ppt/tags/tag51.xml><?xml version="1.0" encoding="utf-8"?>
<p:tagLst xmlns:a="http://schemas.openxmlformats.org/drawingml/2006/main" xmlns:r="http://schemas.openxmlformats.org/officeDocument/2006/relationships" xmlns:p="http://schemas.openxmlformats.org/presentationml/2006/main">
  <p:tag name="DVSHAPEID" val="T86TMOy3lyOesyjdvuzuVS"/>
</p:tagLst>
</file>

<file path=ppt/tags/tag52.xml><?xml version="1.0" encoding="utf-8"?>
<p:tagLst xmlns:a="http://schemas.openxmlformats.org/drawingml/2006/main" xmlns:r="http://schemas.openxmlformats.org/officeDocument/2006/relationships" xmlns:p="http://schemas.openxmlformats.org/presentationml/2006/main">
  <p:tag name="DVSHAPEID" val="nrkWKHEZNmAo0YW9RpDNF6"/>
</p:tagLst>
</file>

<file path=ppt/tags/tag53.xml><?xml version="1.0" encoding="utf-8"?>
<p:tagLst xmlns:a="http://schemas.openxmlformats.org/drawingml/2006/main" xmlns:r="http://schemas.openxmlformats.org/officeDocument/2006/relationships" xmlns:p="http://schemas.openxmlformats.org/presentationml/2006/main">
  <p:tag name="DVSHAPEID" val="5S5g83FEySy1LEyP4QpmKs"/>
</p:tagLst>
</file>

<file path=ppt/tags/tag54.xml><?xml version="1.0" encoding="utf-8"?>
<p:tagLst xmlns:a="http://schemas.openxmlformats.org/drawingml/2006/main" xmlns:r="http://schemas.openxmlformats.org/officeDocument/2006/relationships" xmlns:p="http://schemas.openxmlformats.org/presentationml/2006/main">
  <p:tag name="DVSHAPEID" val="D4xlhmCaR8chlsRuzAj9NH"/>
</p:tagLst>
</file>

<file path=ppt/tags/tag55.xml><?xml version="1.0" encoding="utf-8"?>
<p:tagLst xmlns:a="http://schemas.openxmlformats.org/drawingml/2006/main" xmlns:r="http://schemas.openxmlformats.org/officeDocument/2006/relationships" xmlns:p="http://schemas.openxmlformats.org/presentationml/2006/main">
  <p:tag name="DVSHAPEID" val="PZdhA1lMojmCe1IMMj2o0q"/>
</p:tagLst>
</file>

<file path=ppt/tags/tag56.xml><?xml version="1.0" encoding="utf-8"?>
<p:tagLst xmlns:a="http://schemas.openxmlformats.org/drawingml/2006/main" xmlns:r="http://schemas.openxmlformats.org/officeDocument/2006/relationships" xmlns:p="http://schemas.openxmlformats.org/presentationml/2006/main">
  <p:tag name="DVSHAPEID" val="Oui6YzhO2BEWex7ZLAP5JS"/>
</p:tagLst>
</file>

<file path=ppt/tags/tag57.xml><?xml version="1.0" encoding="utf-8"?>
<p:tagLst xmlns:a="http://schemas.openxmlformats.org/drawingml/2006/main" xmlns:r="http://schemas.openxmlformats.org/officeDocument/2006/relationships" xmlns:p="http://schemas.openxmlformats.org/presentationml/2006/main">
  <p:tag name="DVSHAPEID" val="UJdPLNNZ6pGpbJYu3LvAhK"/>
</p:tagLst>
</file>

<file path=ppt/tags/tag58.xml><?xml version="1.0" encoding="utf-8"?>
<p:tagLst xmlns:a="http://schemas.openxmlformats.org/drawingml/2006/main" xmlns:r="http://schemas.openxmlformats.org/officeDocument/2006/relationships" xmlns:p="http://schemas.openxmlformats.org/presentationml/2006/main">
  <p:tag name="DVSHAPEID" val="YiMaFNyszVHVzzT9Nu02ue"/>
</p:tagLst>
</file>

<file path=ppt/tags/tag59.xml><?xml version="1.0" encoding="utf-8"?>
<p:tagLst xmlns:a="http://schemas.openxmlformats.org/drawingml/2006/main" xmlns:r="http://schemas.openxmlformats.org/officeDocument/2006/relationships" xmlns:p="http://schemas.openxmlformats.org/presentationml/2006/main">
  <p:tag name="DVSHAPEID" val="fPmo1hx3A9BaKU2A70rDQL"/>
</p:tagLst>
</file>

<file path=ppt/tags/tag6.xml><?xml version="1.0" encoding="utf-8"?>
<p:tagLst xmlns:a="http://schemas.openxmlformats.org/drawingml/2006/main" xmlns:r="http://schemas.openxmlformats.org/officeDocument/2006/relationships" xmlns:p="http://schemas.openxmlformats.org/presentationml/2006/main">
  <p:tag name="DVSHAPEID" val="pA1jWG7JNwphkednLNDgXE"/>
</p:tagLst>
</file>

<file path=ppt/tags/tag60.xml><?xml version="1.0" encoding="utf-8"?>
<p:tagLst xmlns:a="http://schemas.openxmlformats.org/drawingml/2006/main" xmlns:r="http://schemas.openxmlformats.org/officeDocument/2006/relationships" xmlns:p="http://schemas.openxmlformats.org/presentationml/2006/main">
  <p:tag name="DVSHAPEID" val="If9oBTX0zefJ3XOgMhVvkx"/>
</p:tagLst>
</file>

<file path=ppt/tags/tag61.xml><?xml version="1.0" encoding="utf-8"?>
<p:tagLst xmlns:a="http://schemas.openxmlformats.org/drawingml/2006/main" xmlns:r="http://schemas.openxmlformats.org/officeDocument/2006/relationships" xmlns:p="http://schemas.openxmlformats.org/presentationml/2006/main">
  <p:tag name="DVSHAPEID" val="kpOY6dmZARot67eCFD6zzn"/>
</p:tagLst>
</file>

<file path=ppt/tags/tag62.xml><?xml version="1.0" encoding="utf-8"?>
<p:tagLst xmlns:a="http://schemas.openxmlformats.org/drawingml/2006/main" xmlns:r="http://schemas.openxmlformats.org/officeDocument/2006/relationships" xmlns:p="http://schemas.openxmlformats.org/presentationml/2006/main">
  <p:tag name="DVSHAPEID" val="U1R4MReaIlraVKzDNKEADo"/>
</p:tagLst>
</file>

<file path=ppt/tags/tag63.xml><?xml version="1.0" encoding="utf-8"?>
<p:tagLst xmlns:a="http://schemas.openxmlformats.org/drawingml/2006/main" xmlns:r="http://schemas.openxmlformats.org/officeDocument/2006/relationships" xmlns:p="http://schemas.openxmlformats.org/presentationml/2006/main">
  <p:tag name="DVSHAPEID" val="lAQH19BipKYWvN71quKq82"/>
</p:tagLst>
</file>

<file path=ppt/tags/tag64.xml><?xml version="1.0" encoding="utf-8"?>
<p:tagLst xmlns:a="http://schemas.openxmlformats.org/drawingml/2006/main" xmlns:r="http://schemas.openxmlformats.org/officeDocument/2006/relationships" xmlns:p="http://schemas.openxmlformats.org/presentationml/2006/main">
  <p:tag name="DVSECTIONID" val="CBzq1LU4pDM6z2RbS8jWIM"/>
</p:tagLst>
</file>

<file path=ppt/tags/tag65.xml><?xml version="1.0" encoding="utf-8"?>
<p:tagLst xmlns:a="http://schemas.openxmlformats.org/drawingml/2006/main" xmlns:r="http://schemas.openxmlformats.org/officeDocument/2006/relationships" xmlns:p="http://schemas.openxmlformats.org/presentationml/2006/main">
  <p:tag name="DVSHAPEID" val="1q5pK3Nlq8wyP3UjabF8Nw"/>
</p:tagLst>
</file>

<file path=ppt/tags/tag66.xml><?xml version="1.0" encoding="utf-8"?>
<p:tagLst xmlns:a="http://schemas.openxmlformats.org/drawingml/2006/main" xmlns:r="http://schemas.openxmlformats.org/officeDocument/2006/relationships" xmlns:p="http://schemas.openxmlformats.org/presentationml/2006/main">
  <p:tag name="DVSHAPEID" val="S63vP63tq0xDlsrhYrzs88"/>
</p:tagLst>
</file>

<file path=ppt/tags/tag67.xml><?xml version="1.0" encoding="utf-8"?>
<p:tagLst xmlns:a="http://schemas.openxmlformats.org/drawingml/2006/main" xmlns:r="http://schemas.openxmlformats.org/officeDocument/2006/relationships" xmlns:p="http://schemas.openxmlformats.org/presentationml/2006/main">
  <p:tag name="DVSECTIONID" val="dDqNQRVavB59WrqOkYvAfF"/>
</p:tagLst>
</file>

<file path=ppt/tags/tag68.xml><?xml version="1.0" encoding="utf-8"?>
<p:tagLst xmlns:a="http://schemas.openxmlformats.org/drawingml/2006/main" xmlns:r="http://schemas.openxmlformats.org/officeDocument/2006/relationships" xmlns:p="http://schemas.openxmlformats.org/presentationml/2006/main">
  <p:tag name="DVSHAPEID" val="iP5WjCSXzZnuxZmfeGhWHw"/>
</p:tagLst>
</file>

<file path=ppt/tags/tag69.xml><?xml version="1.0" encoding="utf-8"?>
<p:tagLst xmlns:a="http://schemas.openxmlformats.org/drawingml/2006/main" xmlns:r="http://schemas.openxmlformats.org/officeDocument/2006/relationships" xmlns:p="http://schemas.openxmlformats.org/presentationml/2006/main">
  <p:tag name="DVSHAPEID" val="0cHrRScdzkoJNepTNqBtry"/>
</p:tagLst>
</file>

<file path=ppt/tags/tag7.xml><?xml version="1.0" encoding="utf-8"?>
<p:tagLst xmlns:a="http://schemas.openxmlformats.org/drawingml/2006/main" xmlns:r="http://schemas.openxmlformats.org/officeDocument/2006/relationships" xmlns:p="http://schemas.openxmlformats.org/presentationml/2006/main">
  <p:tag name="DVSHAPEID" val="v6R569LAkhkhYhFtsGKpeH"/>
</p:tagLst>
</file>

<file path=ppt/tags/tag70.xml><?xml version="1.0" encoding="utf-8"?>
<p:tagLst xmlns:a="http://schemas.openxmlformats.org/drawingml/2006/main" xmlns:r="http://schemas.openxmlformats.org/officeDocument/2006/relationships" xmlns:p="http://schemas.openxmlformats.org/presentationml/2006/main">
  <p:tag name="DVSECTIONID" val="OmSxHJvmNyhPoVZeV29e7a"/>
</p:tagLst>
</file>

<file path=ppt/tags/tag71.xml><?xml version="1.0" encoding="utf-8"?>
<p:tagLst xmlns:a="http://schemas.openxmlformats.org/drawingml/2006/main" xmlns:r="http://schemas.openxmlformats.org/officeDocument/2006/relationships" xmlns:p="http://schemas.openxmlformats.org/presentationml/2006/main">
  <p:tag name="DVSHAPEID" val="gRUsVIdSabqMPTeRKZKlp2"/>
</p:tagLst>
</file>

<file path=ppt/tags/tag72.xml><?xml version="1.0" encoding="utf-8"?>
<p:tagLst xmlns:a="http://schemas.openxmlformats.org/drawingml/2006/main" xmlns:r="http://schemas.openxmlformats.org/officeDocument/2006/relationships" xmlns:p="http://schemas.openxmlformats.org/presentationml/2006/main">
  <p:tag name="DVSHAPEID" val="kgW1SN5bHspKfyBL2SaipF"/>
</p:tagLst>
</file>

<file path=ppt/tags/tag73.xml><?xml version="1.0" encoding="utf-8"?>
<p:tagLst xmlns:a="http://schemas.openxmlformats.org/drawingml/2006/main" xmlns:r="http://schemas.openxmlformats.org/officeDocument/2006/relationships" xmlns:p="http://schemas.openxmlformats.org/presentationml/2006/main">
  <p:tag name="DVSECTIONID" val="jUxgPEmt2wrGjgfPP9j5Ey"/>
</p:tagLst>
</file>

<file path=ppt/tags/tag74.xml><?xml version="1.0" encoding="utf-8"?>
<p:tagLst xmlns:a="http://schemas.openxmlformats.org/drawingml/2006/main" xmlns:r="http://schemas.openxmlformats.org/officeDocument/2006/relationships" xmlns:p="http://schemas.openxmlformats.org/presentationml/2006/main">
  <p:tag name="DVSHAPEID" val="gRUsVIdSabqMPTeRKZKlp2"/>
</p:tagLst>
</file>

<file path=ppt/tags/tag75.xml><?xml version="1.0" encoding="utf-8"?>
<p:tagLst xmlns:a="http://schemas.openxmlformats.org/drawingml/2006/main" xmlns:r="http://schemas.openxmlformats.org/officeDocument/2006/relationships" xmlns:p="http://schemas.openxmlformats.org/presentationml/2006/main">
  <p:tag name="DVSHAPEID" val="ZMIR1eP3KopvlP5e2fdBry"/>
</p:tagLst>
</file>

<file path=ppt/tags/tag76.xml><?xml version="1.0" encoding="utf-8"?>
<p:tagLst xmlns:a="http://schemas.openxmlformats.org/drawingml/2006/main" xmlns:r="http://schemas.openxmlformats.org/officeDocument/2006/relationships" xmlns:p="http://schemas.openxmlformats.org/presentationml/2006/main">
  <p:tag name="DVSECTIONID" val="o0klfqboHEGJqFSw942lci"/>
</p:tagLst>
</file>

<file path=ppt/tags/tag77.xml><?xml version="1.0" encoding="utf-8"?>
<p:tagLst xmlns:a="http://schemas.openxmlformats.org/drawingml/2006/main" xmlns:r="http://schemas.openxmlformats.org/officeDocument/2006/relationships" xmlns:p="http://schemas.openxmlformats.org/presentationml/2006/main">
  <p:tag name="DVSHAPEID" val="gRUsVIdSabqMPTeRKZKlp2"/>
</p:tagLst>
</file>

<file path=ppt/tags/tag78.xml><?xml version="1.0" encoding="utf-8"?>
<p:tagLst xmlns:a="http://schemas.openxmlformats.org/drawingml/2006/main" xmlns:r="http://schemas.openxmlformats.org/officeDocument/2006/relationships" xmlns:p="http://schemas.openxmlformats.org/presentationml/2006/main">
  <p:tag name="DVSHAPEID" val="6gCKrWeZsSHwxoOBjglg8B"/>
</p:tagLst>
</file>

<file path=ppt/tags/tag79.xml><?xml version="1.0" encoding="utf-8"?>
<p:tagLst xmlns:a="http://schemas.openxmlformats.org/drawingml/2006/main" xmlns:r="http://schemas.openxmlformats.org/officeDocument/2006/relationships" xmlns:p="http://schemas.openxmlformats.org/presentationml/2006/main">
  <p:tag name="DVSECTIONID" val="ORimR9VHJb7mtZt9OB0Lei"/>
</p:tagLst>
</file>

<file path=ppt/tags/tag8.xml><?xml version="1.0" encoding="utf-8"?>
<p:tagLst xmlns:a="http://schemas.openxmlformats.org/drawingml/2006/main" xmlns:r="http://schemas.openxmlformats.org/officeDocument/2006/relationships" xmlns:p="http://schemas.openxmlformats.org/presentationml/2006/main">
  <p:tag name="DVSHAPEID" val="v5TzPIi75riL4UsRzXXcc8"/>
</p:tagLst>
</file>

<file path=ppt/tags/tag80.xml><?xml version="1.0" encoding="utf-8"?>
<p:tagLst xmlns:a="http://schemas.openxmlformats.org/drawingml/2006/main" xmlns:r="http://schemas.openxmlformats.org/officeDocument/2006/relationships" xmlns:p="http://schemas.openxmlformats.org/presentationml/2006/main">
  <p:tag name="DVSHAPEID" val="gRUsVIdSabqMPTeRKZKlp2"/>
</p:tagLst>
</file>

<file path=ppt/tags/tag81.xml><?xml version="1.0" encoding="utf-8"?>
<p:tagLst xmlns:a="http://schemas.openxmlformats.org/drawingml/2006/main" xmlns:r="http://schemas.openxmlformats.org/officeDocument/2006/relationships" xmlns:p="http://schemas.openxmlformats.org/presentationml/2006/main">
  <p:tag name="DVSHAPEID" val="VMFcUYMRr8DLNhE4cqe23y"/>
</p:tagLst>
</file>

<file path=ppt/tags/tag82.xml><?xml version="1.0" encoding="utf-8"?>
<p:tagLst xmlns:a="http://schemas.openxmlformats.org/drawingml/2006/main" xmlns:r="http://schemas.openxmlformats.org/officeDocument/2006/relationships" xmlns:p="http://schemas.openxmlformats.org/presentationml/2006/main">
  <p:tag name="DVSECTIONID" val="OvdYLDW0L2SG8eLP6mMHN8"/>
</p:tagLst>
</file>

<file path=ppt/tags/tag83.xml><?xml version="1.0" encoding="utf-8"?>
<p:tagLst xmlns:a="http://schemas.openxmlformats.org/drawingml/2006/main" xmlns:r="http://schemas.openxmlformats.org/officeDocument/2006/relationships" xmlns:p="http://schemas.openxmlformats.org/presentationml/2006/main">
  <p:tag name="DVSHAPEID" val="WSXvcRq3Ftc9HlHBeYTNvb"/>
</p:tagLst>
</file>

<file path=ppt/tags/tag9.xml><?xml version="1.0" encoding="utf-8"?>
<p:tagLst xmlns:a="http://schemas.openxmlformats.org/drawingml/2006/main" xmlns:r="http://schemas.openxmlformats.org/officeDocument/2006/relationships" xmlns:p="http://schemas.openxmlformats.org/presentationml/2006/main">
  <p:tag name="DVSHAPEID" val="X2fWIhkWvxpNALcxk3hccS"/>
</p:tagLst>
</file>

<file path=ppt/theme/theme1.xml><?xml version="1.0" encoding="utf-8"?>
<a:theme xmlns:a="http://schemas.openxmlformats.org/drawingml/2006/main" name="Soaring city design template">
  <a:themeElements>
    <a:clrScheme name="">
      <a:dk1>
        <a:srgbClr val="292929"/>
      </a:dk1>
      <a:lt1>
        <a:srgbClr val="FFFFFF"/>
      </a:lt1>
      <a:dk2>
        <a:srgbClr val="C0C0C0"/>
      </a:dk2>
      <a:lt2>
        <a:srgbClr val="FFFFFF"/>
      </a:lt2>
      <a:accent1>
        <a:srgbClr val="AE6A58"/>
      </a:accent1>
      <a:accent2>
        <a:srgbClr val="A18461"/>
      </a:accent2>
      <a:accent3>
        <a:srgbClr val="DCDCDC"/>
      </a:accent3>
      <a:accent4>
        <a:srgbClr val="DADADA"/>
      </a:accent4>
      <a:accent5>
        <a:srgbClr val="D3B9B4"/>
      </a:accent5>
      <a:accent6>
        <a:srgbClr val="917757"/>
      </a:accent6>
      <a:hlink>
        <a:srgbClr val="71584D"/>
      </a:hlink>
      <a:folHlink>
        <a:srgbClr val="343332"/>
      </a:folHlink>
    </a:clrScheme>
    <a:fontScheme name="Thème Offic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hème Office 1">
        <a:dk1>
          <a:srgbClr val="663300"/>
        </a:dk1>
        <a:lt1>
          <a:srgbClr val="C0C0C0"/>
        </a:lt1>
        <a:dk2>
          <a:srgbClr val="D7C5B5"/>
        </a:dk2>
        <a:lt2>
          <a:srgbClr val="292929"/>
        </a:lt2>
        <a:accent1>
          <a:srgbClr val="AE6A58"/>
        </a:accent1>
        <a:accent2>
          <a:srgbClr val="A18461"/>
        </a:accent2>
        <a:accent3>
          <a:srgbClr val="DCDCDC"/>
        </a:accent3>
        <a:accent4>
          <a:srgbClr val="562A00"/>
        </a:accent4>
        <a:accent5>
          <a:srgbClr val="D3B9B4"/>
        </a:accent5>
        <a:accent6>
          <a:srgbClr val="917757"/>
        </a:accent6>
        <a:hlink>
          <a:srgbClr val="71584D"/>
        </a:hlink>
        <a:folHlink>
          <a:srgbClr val="34333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hème Office 1">
    <a:dk1>
      <a:srgbClr val="663300"/>
    </a:dk1>
    <a:lt1>
      <a:srgbClr val="C0C0C0"/>
    </a:lt1>
    <a:dk2>
      <a:srgbClr val="D7C5B5"/>
    </a:dk2>
    <a:lt2>
      <a:srgbClr val="292929"/>
    </a:lt2>
    <a:accent1>
      <a:srgbClr val="AE6A58"/>
    </a:accent1>
    <a:accent2>
      <a:srgbClr val="A18461"/>
    </a:accent2>
    <a:accent3>
      <a:srgbClr val="DCDCDC"/>
    </a:accent3>
    <a:accent4>
      <a:srgbClr val="562A00"/>
    </a:accent4>
    <a:accent5>
      <a:srgbClr val="D3B9B4"/>
    </a:accent5>
    <a:accent6>
      <a:srgbClr val="917757"/>
    </a:accent6>
    <a:hlink>
      <a:srgbClr val="71584D"/>
    </a:hlink>
    <a:folHlink>
      <a:srgbClr val="343332"/>
    </a:folHlink>
  </a:clrScheme>
</a:themeOverride>
</file>

<file path=docProps/app.xml><?xml version="1.0" encoding="utf-8"?>
<Properties xmlns="http://schemas.openxmlformats.org/officeDocument/2006/extended-properties" xmlns:vt="http://schemas.openxmlformats.org/officeDocument/2006/docPropsVTypes">
  <Template>Soaring city design template</Template>
  <TotalTime>289</TotalTime>
  <Words>1411</Words>
  <Application>Microsoft Office PowerPoint</Application>
  <PresentationFormat>Affichage à l'écran (4:3)</PresentationFormat>
  <Paragraphs>259</Paragraphs>
  <Slides>22</Slides>
  <Notes>18</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Soaring city design template</vt:lpstr>
      <vt:lpstr>Panorama de l'offre concernant les ateliers de génie logiciel pour UML </vt:lpstr>
      <vt:lpstr>Sommaire</vt:lpstr>
      <vt:lpstr>Qu’est ce qu’un AGL  ?</vt:lpstr>
      <vt:lpstr>Quels avantages ?</vt:lpstr>
      <vt:lpstr>AGL pour UML</vt:lpstr>
      <vt:lpstr>Les principaux AGL pour UML </vt:lpstr>
      <vt:lpstr>ArgoUML</vt:lpstr>
      <vt:lpstr>BOUML</vt:lpstr>
      <vt:lpstr>StarUML</vt:lpstr>
      <vt:lpstr>Open Model Sphere</vt:lpstr>
      <vt:lpstr>Umbrello</vt:lpstr>
      <vt:lpstr>MagicDraw</vt:lpstr>
      <vt:lpstr>MEGA</vt:lpstr>
      <vt:lpstr>Modelio</vt:lpstr>
      <vt:lpstr>Poseidon</vt:lpstr>
      <vt:lpstr>Power AMC</vt:lpstr>
      <vt:lpstr>Rational Rose</vt:lpstr>
      <vt:lpstr>WinDev</vt:lpstr>
      <vt:lpstr>AGL pour UML gratuits</vt:lpstr>
      <vt:lpstr>AGL pour UML payants</vt:lpstr>
      <vt:lpstr>Diapositive 21</vt:lpstr>
      <vt:lpstr>Diapositive 22</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Quelques outils de</dc:title>
  <dc:creator>Pierre LEJEUNE</dc:creator>
  <cp:lastModifiedBy>utilciip</cp:lastModifiedBy>
  <cp:revision>74</cp:revision>
  <dcterms:created xsi:type="dcterms:W3CDTF">2011-11-08T13:59:20Z</dcterms:created>
  <dcterms:modified xsi:type="dcterms:W3CDTF">2011-11-15T12:44:08Z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TC011408321036</vt:lpwstr>
  </property>
  <property fmtid="{D5CDD505-2E9C-101B-9397-08002B2CF9AE}" pid="3" name="Google.Documents.Tracking">
    <vt:lpwstr>true</vt:lpwstr>
  </property>
  <property fmtid="{D5CDD505-2E9C-101B-9397-08002B2CF9AE}" pid="4" name="Google.Documents.DocumentId">
    <vt:lpwstr>16dIfsbBilAYnMk9adR4PZGKPSmy4pzr80JkL-wBgAMY</vt:lpwstr>
  </property>
  <property fmtid="{D5CDD505-2E9C-101B-9397-08002B2CF9AE}" pid="5" name="Google.Documents.RevisionId">
    <vt:lpwstr>00809413562610914719</vt:lpwstr>
  </property>
  <property fmtid="{D5CDD505-2E9C-101B-9397-08002B2CF9AE}" pid="6" name="Google.Documents.PluginVersion">
    <vt:lpwstr>2.0.2424.7283</vt:lpwstr>
  </property>
  <property fmtid="{D5CDD505-2E9C-101B-9397-08002B2CF9AE}" pid="7" name="Google.Documents.MergeIncapabilityFlags">
    <vt:i4>0</vt:i4>
  </property>
</Properties>
</file>