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3"/>
  </p:notesMasterIdLst>
  <p:sldIdLst>
    <p:sldId id="256" r:id="rId2"/>
    <p:sldId id="257" r:id="rId3"/>
    <p:sldId id="261" r:id="rId4"/>
    <p:sldId id="262" r:id="rId5"/>
    <p:sldId id="271" r:id="rId6"/>
    <p:sldId id="263" r:id="rId7"/>
    <p:sldId id="266" r:id="rId8"/>
    <p:sldId id="270" r:id="rId9"/>
    <p:sldId id="269" r:id="rId10"/>
    <p:sldId id="268" r:id="rId11"/>
    <p:sldId id="272" r:id="rId12"/>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296" autoAdjust="0"/>
    <p:restoredTop sz="65020" autoAdjust="0"/>
  </p:normalViewPr>
  <p:slideViewPr>
    <p:cSldViewPr>
      <p:cViewPr>
        <p:scale>
          <a:sx n="63" d="100"/>
          <a:sy n="63" d="100"/>
        </p:scale>
        <p:origin x="-2346"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1392"/>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3D5DB1A-9A02-423A-BC76-0D7A06836032}" type="datetimeFigureOut">
              <a:rPr lang="fr-FR" smtClean="0"/>
              <a:pPr/>
              <a:t>15/11/2011</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FE308A-3B73-4028-8061-90F62DC2E9DB}" type="slidenum">
              <a:rPr lang="fr-FR" smtClean="0"/>
              <a:pPr/>
              <a:t>‹N°›</a:t>
            </a:fld>
            <a:endParaRPr lang="fr-FR"/>
          </a:p>
        </p:txBody>
      </p:sp>
    </p:spTree>
    <p:extLst>
      <p:ext uri="{BB962C8B-B14F-4D97-AF65-F5344CB8AC3E}">
        <p14:creationId xmlns:p14="http://schemas.microsoft.com/office/powerpoint/2010/main" val="21526071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kern="1200" dirty="0" smtClean="0">
                <a:solidFill>
                  <a:schemeClr val="tx1"/>
                </a:solidFill>
                <a:latin typeface="+mn-lt"/>
                <a:ea typeface="+mn-ea"/>
                <a:cs typeface="+mn-cs"/>
              </a:rPr>
              <a:t>Les pratiques de programmation ont bien évoluée depuis les années 50-60</a:t>
            </a:r>
            <a:r>
              <a:rPr lang="fr-FR" sz="1200" kern="1200" baseline="0" dirty="0" smtClean="0">
                <a:solidFill>
                  <a:schemeClr val="tx1"/>
                </a:solidFill>
                <a:latin typeface="+mn-lt"/>
                <a:ea typeface="+mn-ea"/>
                <a:cs typeface="+mn-cs"/>
              </a:rPr>
              <a:t> avec la programmation à l’origine très limitée en Fortran, Cobol, …</a:t>
            </a:r>
            <a:endParaRPr lang="fr-FR" sz="1200" kern="1200" dirty="0" smtClean="0">
              <a:solidFill>
                <a:schemeClr val="tx1"/>
              </a:solidFill>
              <a:latin typeface="+mn-lt"/>
              <a:ea typeface="+mn-ea"/>
              <a:cs typeface="+mn-cs"/>
            </a:endParaRPr>
          </a:p>
          <a:p>
            <a:endParaRPr lang="fr-FR" sz="1200" kern="1200" dirty="0" smtClean="0">
              <a:solidFill>
                <a:schemeClr val="tx1"/>
              </a:solidFill>
              <a:latin typeface="+mn-lt"/>
              <a:ea typeface="+mn-ea"/>
              <a:cs typeface="+mn-cs"/>
            </a:endParaRPr>
          </a:p>
          <a:p>
            <a:r>
              <a:rPr lang="fr-FR" sz="1200" b="0" i="0" u="none" strike="noStrike" kern="1200" dirty="0" smtClean="0">
                <a:solidFill>
                  <a:schemeClr val="tx1"/>
                </a:solidFill>
                <a:latin typeface="+mn-lt"/>
                <a:ea typeface="+mn-ea"/>
                <a:cs typeface="+mn-cs"/>
              </a:rPr>
              <a:t>Elles évoluent courant années 70 avec l’arrivée de nouveaux langages, la profusions de certains langages et les possibilité de développer de plus en plus d’applications.</a:t>
            </a:r>
            <a:endParaRPr lang="fr-FR" dirty="0" smtClean="0"/>
          </a:p>
          <a:p>
            <a:endParaRPr lang="fr-FR" sz="1200" kern="1200" dirty="0" smtClean="0">
              <a:solidFill>
                <a:schemeClr val="tx1"/>
              </a:solidFill>
              <a:latin typeface="+mn-lt"/>
              <a:ea typeface="+mn-ea"/>
              <a:cs typeface="+mn-cs"/>
            </a:endParaRPr>
          </a:p>
          <a:p>
            <a:r>
              <a:rPr lang="fr-FR" sz="1200" kern="1200" dirty="0" smtClean="0">
                <a:solidFill>
                  <a:schemeClr val="tx1"/>
                </a:solidFill>
                <a:latin typeface="+mn-lt"/>
                <a:ea typeface="+mn-ea"/>
                <a:cs typeface="+mn-cs"/>
              </a:rPr>
              <a:t>Les</a:t>
            </a:r>
            <a:r>
              <a:rPr lang="fr-FR" sz="1200" kern="1200" baseline="0" dirty="0" smtClean="0">
                <a:solidFill>
                  <a:schemeClr val="tx1"/>
                </a:solidFill>
                <a:latin typeface="+mn-lt"/>
                <a:ea typeface="+mn-ea"/>
                <a:cs typeface="+mn-cs"/>
              </a:rPr>
              <a:t> an</a:t>
            </a:r>
            <a:r>
              <a:rPr lang="fr-FR" sz="1200" kern="1200" dirty="0" smtClean="0">
                <a:solidFill>
                  <a:schemeClr val="tx1"/>
                </a:solidFill>
                <a:latin typeface="+mn-lt"/>
                <a:ea typeface="+mn-ea"/>
                <a:cs typeface="+mn-cs"/>
              </a:rPr>
              <a:t>nées 90 ont également été déterminante avec la naissance de l’internet, de nouveaux langages dérivés des anciens pour développer des applications sur les nouvelles technologies.</a:t>
            </a:r>
          </a:p>
          <a:p>
            <a:endParaRPr lang="fr-FR" sz="1200" kern="1200" dirty="0" smtClean="0">
              <a:solidFill>
                <a:schemeClr val="tx1"/>
              </a:solidFill>
              <a:latin typeface="+mn-lt"/>
              <a:ea typeface="+mn-ea"/>
              <a:cs typeface="+mn-cs"/>
            </a:endParaRPr>
          </a:p>
          <a:p>
            <a:r>
              <a:rPr lang="fr-FR" sz="1200" kern="1200" dirty="0" smtClean="0">
                <a:solidFill>
                  <a:schemeClr val="tx1"/>
                </a:solidFill>
                <a:latin typeface="+mn-lt"/>
                <a:ea typeface="+mn-ea"/>
                <a:cs typeface="+mn-cs"/>
              </a:rPr>
              <a:t>Mais l’apogée</a:t>
            </a:r>
            <a:r>
              <a:rPr lang="fr-FR" sz="1200" kern="1200" baseline="0" dirty="0" smtClean="0">
                <a:solidFill>
                  <a:schemeClr val="tx1"/>
                </a:solidFill>
                <a:latin typeface="+mn-lt"/>
                <a:ea typeface="+mn-ea"/>
                <a:cs typeface="+mn-cs"/>
              </a:rPr>
              <a:t> du domaine s’est faite </a:t>
            </a:r>
            <a:r>
              <a:rPr lang="fr-FR" sz="1200" kern="1200" dirty="0" smtClean="0">
                <a:solidFill>
                  <a:schemeClr val="tx1"/>
                </a:solidFill>
                <a:latin typeface="+mn-lt"/>
                <a:ea typeface="+mn-ea"/>
                <a:cs typeface="+mn-cs"/>
              </a:rPr>
              <a:t>début 2000 avec la naissance des Librairies, Frameworks</a:t>
            </a:r>
            <a:r>
              <a:rPr lang="fr-FR" sz="1200" kern="1200" baseline="0" dirty="0" smtClean="0">
                <a:solidFill>
                  <a:schemeClr val="tx1"/>
                </a:solidFill>
                <a:latin typeface="+mn-lt"/>
                <a:ea typeface="+mn-ea"/>
                <a:cs typeface="+mn-cs"/>
              </a:rPr>
              <a:t> et </a:t>
            </a:r>
            <a:r>
              <a:rPr lang="fr-FR" sz="1200" kern="1200" dirty="0" smtClean="0">
                <a:solidFill>
                  <a:schemeClr val="tx1"/>
                </a:solidFill>
                <a:latin typeface="+mn-lt"/>
                <a:ea typeface="+mn-ea"/>
                <a:cs typeface="+mn-cs"/>
              </a:rPr>
              <a:t>CMS pour faciliter le développement des applications.</a:t>
            </a:r>
          </a:p>
          <a:p>
            <a:endParaRPr lang="fr-FR" dirty="0"/>
          </a:p>
        </p:txBody>
      </p:sp>
      <p:sp>
        <p:nvSpPr>
          <p:cNvPr id="4" name="Espace réservé du numéro de diapositive 3"/>
          <p:cNvSpPr>
            <a:spLocks noGrp="1"/>
          </p:cNvSpPr>
          <p:nvPr>
            <p:ph type="sldNum" sz="quarter" idx="10"/>
          </p:nvPr>
        </p:nvSpPr>
        <p:spPr/>
        <p:txBody>
          <a:bodyPr/>
          <a:lstStyle/>
          <a:p>
            <a:fld id="{22FE308A-3B73-4028-8061-90F62DC2E9DB}" type="slidenum">
              <a:rPr lang="fr-FR" smtClean="0"/>
              <a:pPr/>
              <a:t>1</a:t>
            </a:fld>
            <a:endParaRPr lang="fr-F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Avez-vous</a:t>
            </a:r>
            <a:r>
              <a:rPr lang="fr-FR" baseline="0" dirty="0" smtClean="0"/>
              <a:t> des questions ?</a:t>
            </a:r>
            <a:endParaRPr lang="fr-FR" dirty="0"/>
          </a:p>
        </p:txBody>
      </p:sp>
      <p:sp>
        <p:nvSpPr>
          <p:cNvPr id="4" name="Espace réservé du numéro de diapositive 3"/>
          <p:cNvSpPr>
            <a:spLocks noGrp="1"/>
          </p:cNvSpPr>
          <p:nvPr>
            <p:ph type="sldNum" sz="quarter" idx="10"/>
          </p:nvPr>
        </p:nvSpPr>
        <p:spPr/>
        <p:txBody>
          <a:bodyPr/>
          <a:lstStyle/>
          <a:p>
            <a:fld id="{22FE308A-3B73-4028-8061-90F62DC2E9DB}" type="slidenum">
              <a:rPr lang="fr-FR" smtClean="0"/>
              <a:pPr/>
              <a:t>10</a:t>
            </a:fld>
            <a:endParaRPr lang="fr-F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Librairies ou API : bibliothèque de programmes est un ensemble de fonctions utilitaires, regroupées et mises à disposition afin de pouvoir être utilisées sans avoir à les réécrire.</a:t>
            </a:r>
          </a:p>
          <a:p>
            <a:endParaRPr lang="fr-F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sz="1200" b="0" i="0" u="none" strike="noStrike" kern="1200" dirty="0" smtClean="0">
                <a:solidFill>
                  <a:schemeClr val="tx1"/>
                </a:solidFill>
                <a:latin typeface="+mn-lt"/>
                <a:ea typeface="+mn-ea"/>
                <a:cs typeface="+mn-cs"/>
              </a:rPr>
              <a:t>IDE : Environnement de développement intégré pour développer des applications via des outils mises à dispositions. </a:t>
            </a:r>
          </a:p>
          <a:p>
            <a:pPr marL="0" marR="0" indent="0" algn="l" defTabSz="914400" rtl="0" eaLnBrk="1" fontAlgn="auto" latinLnBrk="0" hangingPunct="1">
              <a:lnSpc>
                <a:spcPct val="100000"/>
              </a:lnSpc>
              <a:spcBef>
                <a:spcPts val="0"/>
              </a:spcBef>
              <a:spcAft>
                <a:spcPts val="0"/>
              </a:spcAft>
              <a:buClrTx/>
              <a:buSzTx/>
              <a:buFontTx/>
              <a:buNone/>
              <a:tabLst/>
              <a:defRPr/>
            </a:pPr>
            <a:endParaRPr lang="fr-FR" sz="1200" b="0" i="0" u="none" strike="noStrike"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fr-FR" sz="1200" b="0" i="0" u="none" strike="noStrike" kern="1200" dirty="0" smtClean="0">
                <a:solidFill>
                  <a:schemeClr val="tx1"/>
                </a:solidFill>
                <a:latin typeface="+mn-lt"/>
                <a:ea typeface="+mn-ea"/>
                <a:cs typeface="+mn-cs"/>
              </a:rPr>
              <a:t>Framework : Ensemble de bibliothèques, d’outils et de services permettant le développement d’applications.</a:t>
            </a:r>
          </a:p>
          <a:p>
            <a:pPr marL="0" marR="0" indent="0" algn="l" defTabSz="914400" rtl="0" eaLnBrk="1" fontAlgn="auto" latinLnBrk="0" hangingPunct="1">
              <a:lnSpc>
                <a:spcPct val="100000"/>
              </a:lnSpc>
              <a:spcBef>
                <a:spcPts val="0"/>
              </a:spcBef>
              <a:spcAft>
                <a:spcPts val="0"/>
              </a:spcAft>
              <a:buClrTx/>
              <a:buSzTx/>
              <a:buFontTx/>
              <a:buNone/>
              <a:tabLst/>
              <a:defRPr/>
            </a:pPr>
            <a:endParaRPr lang="fr-FR" sz="1200" b="0" i="0" u="none" strike="noStrike"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fr-FR" sz="1200" b="0" i="0" u="none" strike="noStrike" kern="1200" dirty="0" smtClean="0">
                <a:solidFill>
                  <a:schemeClr val="tx1"/>
                </a:solidFill>
                <a:latin typeface="+mn-lt"/>
                <a:ea typeface="+mn-ea"/>
                <a:cs typeface="+mn-cs"/>
              </a:rPr>
              <a:t>Architecture MVC : Concept de développement permettant de séparer les différentes couches d’une application (modèle, vue, contrôleur). </a:t>
            </a:r>
          </a:p>
          <a:p>
            <a:pPr marL="0" marR="0" indent="0" algn="l" defTabSz="914400" rtl="0" eaLnBrk="1" fontAlgn="auto" latinLnBrk="0" hangingPunct="1">
              <a:lnSpc>
                <a:spcPct val="100000"/>
              </a:lnSpc>
              <a:spcBef>
                <a:spcPts val="0"/>
              </a:spcBef>
              <a:spcAft>
                <a:spcPts val="0"/>
              </a:spcAft>
              <a:buClrTx/>
              <a:buSzTx/>
              <a:buFontTx/>
              <a:buNone/>
              <a:tabLst/>
              <a:defRPr/>
            </a:pPr>
            <a:endParaRPr lang="fr-FR" sz="1200" b="0" i="0" u="none" strike="noStrike"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fr-FR" sz="1200" b="0" i="0" u="none" strike="noStrike" kern="1200" dirty="0" smtClean="0">
                <a:solidFill>
                  <a:schemeClr val="tx1"/>
                </a:solidFill>
                <a:latin typeface="+mn-lt"/>
                <a:ea typeface="+mn-ea"/>
                <a:cs typeface="+mn-cs"/>
              </a:rPr>
              <a:t>CMS : Système de gestion de contenu permettant de concevoir et de mettre à jour dynamiquement des sites ou des applications web ou logicielles. </a:t>
            </a:r>
            <a:endParaRPr lang="fr-FR"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fr-FR"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fr-FR"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fr-FR" dirty="0" smtClean="0"/>
          </a:p>
          <a:p>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22FE308A-3B73-4028-8061-90F62DC2E9DB}" type="slidenum">
              <a:rPr lang="fr-FR" smtClean="0"/>
              <a:pPr/>
              <a:t>11</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Dans un premier temps nous étudierons des types de langages, en</a:t>
            </a:r>
            <a:r>
              <a:rPr lang="fr-FR" baseline="0" dirty="0" smtClean="0"/>
              <a:t> passant par les langages de programmations puis les SGBD.</a:t>
            </a:r>
          </a:p>
          <a:p>
            <a:endParaRPr lang="fr-FR" baseline="0" dirty="0" smtClean="0"/>
          </a:p>
          <a:p>
            <a:r>
              <a:rPr lang="fr-FR" dirty="0" smtClean="0"/>
              <a:t>Ensuite nous étudierons</a:t>
            </a:r>
            <a:r>
              <a:rPr lang="fr-FR" baseline="0" dirty="0" smtClean="0"/>
              <a:t> la place que tiennent les librairies, les FrameWork et les CMS en matière de réutilisation de code dans le contexte de la programmation que ce soit d’applications ou dans les domaines du web et mobile.</a:t>
            </a:r>
            <a:endParaRPr lang="fr-FR" dirty="0"/>
          </a:p>
        </p:txBody>
      </p:sp>
      <p:sp>
        <p:nvSpPr>
          <p:cNvPr id="4" name="Espace réservé du numéro de diapositive 3"/>
          <p:cNvSpPr>
            <a:spLocks noGrp="1"/>
          </p:cNvSpPr>
          <p:nvPr>
            <p:ph type="sldNum" sz="quarter" idx="10"/>
          </p:nvPr>
        </p:nvSpPr>
        <p:spPr/>
        <p:txBody>
          <a:bodyPr/>
          <a:lstStyle/>
          <a:p>
            <a:fld id="{22FE308A-3B73-4028-8061-90F62DC2E9DB}" type="slidenum">
              <a:rPr lang="fr-FR" smtClean="0"/>
              <a:pPr/>
              <a:t>2</a:t>
            </a:fld>
            <a:endParaRPr lang="fr-F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92500"/>
          </a:bodyPr>
          <a:lstStyle/>
          <a:p>
            <a:r>
              <a:rPr lang="fr-FR" sz="1200" b="0" i="0" kern="1200" dirty="0" smtClean="0">
                <a:solidFill>
                  <a:schemeClr val="tx1"/>
                </a:solidFill>
                <a:latin typeface="+mn-lt"/>
                <a:ea typeface="+mn-ea"/>
                <a:cs typeface="+mn-cs"/>
              </a:rPr>
              <a:t>FORTRAN</a:t>
            </a:r>
            <a:endParaRPr lang="fr-FR" sz="1200" b="0" i="0" kern="1200" dirty="0" smtClean="0">
              <a:solidFill>
                <a:schemeClr val="tx1"/>
              </a:solidFill>
              <a:latin typeface="+mn-lt"/>
              <a:ea typeface="+mn-ea"/>
              <a:cs typeface="+mn-cs"/>
            </a:endParaRPr>
          </a:p>
          <a:p>
            <a:endParaRPr lang="fr-FR" sz="1200" b="0" i="0" kern="1200" dirty="0" smtClean="0">
              <a:solidFill>
                <a:schemeClr val="tx1"/>
              </a:solidFill>
              <a:latin typeface="+mn-lt"/>
              <a:ea typeface="+mn-ea"/>
              <a:cs typeface="+mn-cs"/>
            </a:endParaRPr>
          </a:p>
          <a:p>
            <a:pPr>
              <a:buFontTx/>
              <a:buChar char="-"/>
            </a:pPr>
            <a:r>
              <a:rPr lang="fr-FR" sz="1200" b="0" i="0" kern="1200" dirty="0" smtClean="0">
                <a:solidFill>
                  <a:schemeClr val="tx1"/>
                </a:solidFill>
                <a:latin typeface="+mn-lt"/>
                <a:ea typeface="+mn-ea"/>
                <a:cs typeface="+mn-cs"/>
              </a:rPr>
              <a:t>Le Fortran reste très utilisé de</a:t>
            </a:r>
            <a:r>
              <a:rPr lang="fr-FR" sz="1200" b="0" i="0" kern="1200" baseline="0" dirty="0" smtClean="0">
                <a:solidFill>
                  <a:schemeClr val="tx1"/>
                </a:solidFill>
                <a:latin typeface="+mn-lt"/>
                <a:ea typeface="+mn-ea"/>
                <a:cs typeface="+mn-cs"/>
              </a:rPr>
              <a:t> nos jours</a:t>
            </a:r>
            <a:r>
              <a:rPr lang="fr-FR" sz="1200" b="0" i="0" kern="1200" dirty="0" smtClean="0">
                <a:solidFill>
                  <a:schemeClr val="tx1"/>
                </a:solidFill>
                <a:latin typeface="+mn-lt"/>
                <a:ea typeface="+mn-ea"/>
                <a:cs typeface="+mn-cs"/>
              </a:rPr>
              <a:t>, d'une part en raison de la présence de très nombreuses bibliothèques de fonctions utilisables en Fortran, d'autre part parce qu'il existe toujours des</a:t>
            </a:r>
            <a:r>
              <a:rPr lang="fr-FR" sz="1200" b="0" i="0" kern="1200" dirty="0" smtClean="0">
                <a:solidFill>
                  <a:schemeClr val="bg1"/>
                </a:solidFill>
                <a:latin typeface="+mn-lt"/>
                <a:ea typeface="+mn-ea"/>
                <a:cs typeface="+mn-cs"/>
              </a:rPr>
              <a:t> </a:t>
            </a:r>
            <a:r>
              <a:rPr lang="fr-FR" sz="1200" b="0" i="0" u="none" strike="noStrike" kern="1200" dirty="0" smtClean="0">
                <a:solidFill>
                  <a:schemeClr val="bg1"/>
                </a:solidFill>
                <a:latin typeface="+mn-lt"/>
                <a:ea typeface="+mn-ea"/>
                <a:cs typeface="+mn-cs"/>
              </a:rPr>
              <a:t>compilateurs</a:t>
            </a:r>
            <a:r>
              <a:rPr lang="fr-FR" sz="1200" b="0" i="0" kern="1200" dirty="0" smtClean="0">
                <a:solidFill>
                  <a:schemeClr val="tx1"/>
                </a:solidFill>
                <a:latin typeface="+mn-lt"/>
                <a:ea typeface="+mn-ea"/>
                <a:cs typeface="+mn-cs"/>
              </a:rPr>
              <a:t> Fortran performants qui produisent des exécutables très rapides.</a:t>
            </a:r>
          </a:p>
          <a:p>
            <a:endParaRPr lang="fr-FR" sz="1200" b="0" i="0" kern="1200" dirty="0" smtClean="0">
              <a:solidFill>
                <a:schemeClr val="tx1"/>
              </a:solidFill>
              <a:latin typeface="+mn-lt"/>
              <a:ea typeface="+mn-ea"/>
              <a:cs typeface="+mn-cs"/>
            </a:endParaRPr>
          </a:p>
          <a:p>
            <a:pPr>
              <a:buFontTx/>
              <a:buChar char="-"/>
            </a:pPr>
            <a:r>
              <a:rPr lang="fr-FR" sz="1200" b="0" i="0" kern="1200" dirty="0" smtClean="0">
                <a:solidFill>
                  <a:schemeClr val="tx1"/>
                </a:solidFill>
                <a:latin typeface="+mn-lt"/>
                <a:ea typeface="+mn-ea"/>
                <a:cs typeface="+mn-cs"/>
              </a:rPr>
              <a:t>La</a:t>
            </a:r>
            <a:r>
              <a:rPr lang="fr-FR" sz="1200" b="0" i="0" kern="1200" baseline="0" dirty="0" smtClean="0">
                <a:solidFill>
                  <a:schemeClr val="tx1"/>
                </a:solidFill>
                <a:latin typeface="+mn-lt"/>
                <a:ea typeface="+mn-ea"/>
                <a:cs typeface="+mn-cs"/>
              </a:rPr>
              <a:t> programmation en</a:t>
            </a:r>
            <a:r>
              <a:rPr lang="fr-FR" sz="1200" b="0" i="0" kern="1200" dirty="0" smtClean="0">
                <a:solidFill>
                  <a:schemeClr val="tx1"/>
                </a:solidFill>
                <a:latin typeface="+mn-lt"/>
                <a:ea typeface="+mn-ea"/>
                <a:cs typeface="+mn-cs"/>
              </a:rPr>
              <a:t> Fortran à son origine se faisait</a:t>
            </a:r>
            <a:r>
              <a:rPr lang="fr-FR" sz="1200" b="0" i="0" kern="1200" baseline="0" dirty="0" smtClean="0">
                <a:solidFill>
                  <a:schemeClr val="tx1"/>
                </a:solidFill>
                <a:latin typeface="+mn-lt"/>
                <a:ea typeface="+mn-ea"/>
                <a:cs typeface="+mn-cs"/>
              </a:rPr>
              <a:t> via</a:t>
            </a:r>
            <a:r>
              <a:rPr lang="fr-FR" sz="1200" b="0" i="0" kern="1200" dirty="0" smtClean="0">
                <a:solidFill>
                  <a:schemeClr val="tx1"/>
                </a:solidFill>
                <a:latin typeface="+mn-lt"/>
                <a:ea typeface="+mn-ea"/>
                <a:cs typeface="+mn-cs"/>
              </a:rPr>
              <a:t> des cartes perforées.</a:t>
            </a:r>
          </a:p>
          <a:p>
            <a:pPr>
              <a:buFontTx/>
              <a:buNone/>
            </a:pPr>
            <a:endParaRPr lang="fr-FR" sz="1200" b="0" i="0" kern="1200" dirty="0" smtClean="0">
              <a:solidFill>
                <a:schemeClr val="tx1"/>
              </a:solidFill>
              <a:latin typeface="+mn-lt"/>
              <a:ea typeface="+mn-ea"/>
              <a:cs typeface="+mn-cs"/>
            </a:endParaRPr>
          </a:p>
          <a:p>
            <a:pPr>
              <a:buFontTx/>
              <a:buNone/>
            </a:pPr>
            <a:r>
              <a:rPr lang="fr-FR" sz="1200" b="0" i="0" kern="1200" dirty="0" smtClean="0">
                <a:solidFill>
                  <a:schemeClr val="tx1"/>
                </a:solidFill>
                <a:latin typeface="+mn-lt"/>
                <a:ea typeface="+mn-ea"/>
                <a:cs typeface="+mn-cs"/>
              </a:rPr>
              <a:t>C</a:t>
            </a:r>
          </a:p>
          <a:p>
            <a:pPr>
              <a:buFontTx/>
              <a:buNone/>
            </a:pPr>
            <a:endParaRPr lang="fr-FR" sz="1200" b="0" i="0" kern="1200" dirty="0" smtClean="0">
              <a:solidFill>
                <a:schemeClr val="tx1"/>
              </a:solidFill>
              <a:latin typeface="+mn-lt"/>
              <a:ea typeface="+mn-ea"/>
              <a:cs typeface="+mn-cs"/>
            </a:endParaRPr>
          </a:p>
          <a:p>
            <a:pPr>
              <a:buFontTx/>
              <a:buNone/>
            </a:pPr>
            <a:r>
              <a:rPr lang="fr-FR" sz="1200" b="0" i="0" kern="1200" dirty="0" smtClean="0">
                <a:solidFill>
                  <a:schemeClr val="tx1"/>
                </a:solidFill>
                <a:latin typeface="+mn-lt"/>
                <a:ea typeface="+mn-ea"/>
                <a:cs typeface="+mn-cs"/>
              </a:rPr>
              <a:t>-Langage</a:t>
            </a:r>
            <a:r>
              <a:rPr lang="fr-FR" sz="1200" b="0" i="0" kern="1200" baseline="0" dirty="0" smtClean="0">
                <a:solidFill>
                  <a:schemeClr val="tx1"/>
                </a:solidFill>
                <a:latin typeface="+mn-lt"/>
                <a:ea typeface="+mn-ea"/>
                <a:cs typeface="+mn-cs"/>
              </a:rPr>
              <a:t> de bas niveau, proche de la machine donc performant dans les calcules</a:t>
            </a:r>
          </a:p>
          <a:p>
            <a:pPr>
              <a:buFontTx/>
              <a:buNone/>
            </a:pPr>
            <a:endParaRPr lang="fr-FR" sz="1200" b="0" i="0" kern="1200" baseline="0" dirty="0" smtClean="0">
              <a:solidFill>
                <a:schemeClr val="tx1"/>
              </a:solidFill>
              <a:latin typeface="+mn-lt"/>
              <a:ea typeface="+mn-ea"/>
              <a:cs typeface="+mn-cs"/>
            </a:endParaRPr>
          </a:p>
          <a:p>
            <a:pPr>
              <a:buFontTx/>
              <a:buNone/>
            </a:pPr>
            <a:r>
              <a:rPr lang="fr-FR" sz="1200" b="0" i="0" kern="1200" baseline="0" dirty="0" smtClean="0">
                <a:solidFill>
                  <a:schemeClr val="tx1"/>
                </a:solidFill>
                <a:latin typeface="+mn-lt"/>
                <a:ea typeface="+mn-ea"/>
                <a:cs typeface="+mn-cs"/>
              </a:rPr>
              <a:t>-Utilisation explicite des pointeurs et de l’allocation mémoire</a:t>
            </a:r>
          </a:p>
          <a:p>
            <a:pPr>
              <a:buFontTx/>
              <a:buNone/>
            </a:pPr>
            <a:endParaRPr lang="fr-FR" sz="1200" b="0" i="0" kern="1200" baseline="0" dirty="0" smtClean="0">
              <a:solidFill>
                <a:schemeClr val="tx1"/>
              </a:solidFill>
              <a:latin typeface="+mn-lt"/>
              <a:ea typeface="+mn-ea"/>
              <a:cs typeface="+mn-cs"/>
            </a:endParaRPr>
          </a:p>
          <a:p>
            <a:pPr>
              <a:buFontTx/>
              <a:buNone/>
            </a:pPr>
            <a:r>
              <a:rPr lang="fr-FR" sz="1200" b="0" i="0" kern="1200" baseline="0" dirty="0" smtClean="0">
                <a:solidFill>
                  <a:schemeClr val="tx1"/>
                </a:solidFill>
                <a:latin typeface="+mn-lt"/>
                <a:ea typeface="+mn-ea"/>
                <a:cs typeface="+mn-cs"/>
              </a:rPr>
              <a:t>-Utilisation pour les systèmes d’exploitation</a:t>
            </a:r>
          </a:p>
          <a:p>
            <a:pPr>
              <a:buFontTx/>
              <a:buNone/>
            </a:pPr>
            <a:endParaRPr lang="fr-FR" sz="1200" b="0" i="0" kern="1200" baseline="0" dirty="0" smtClean="0">
              <a:solidFill>
                <a:schemeClr val="tx1"/>
              </a:solidFill>
              <a:latin typeface="+mn-lt"/>
              <a:ea typeface="+mn-ea"/>
              <a:cs typeface="+mn-cs"/>
            </a:endParaRPr>
          </a:p>
          <a:p>
            <a:pPr>
              <a:buFontTx/>
              <a:buNone/>
            </a:pPr>
            <a:endParaRPr lang="fr-FR" sz="1200" b="0" i="0" kern="1200" dirty="0" smtClean="0">
              <a:solidFill>
                <a:schemeClr val="tx1"/>
              </a:solidFill>
              <a:latin typeface="+mn-lt"/>
              <a:ea typeface="+mn-ea"/>
              <a:cs typeface="+mn-cs"/>
            </a:endParaRPr>
          </a:p>
          <a:p>
            <a:pPr>
              <a:buFontTx/>
              <a:buNone/>
            </a:pPr>
            <a:endParaRPr lang="fr-FR" sz="1200" b="0" i="0" kern="1200" dirty="0" smtClean="0">
              <a:solidFill>
                <a:schemeClr val="tx1"/>
              </a:solidFill>
              <a:latin typeface="+mn-lt"/>
              <a:ea typeface="+mn-ea"/>
              <a:cs typeface="+mn-cs"/>
            </a:endParaRPr>
          </a:p>
          <a:p>
            <a:pPr>
              <a:buFontTx/>
              <a:buNone/>
            </a:pPr>
            <a:r>
              <a:rPr lang="fr-FR" sz="1200" b="0" i="0" kern="1200" dirty="0" smtClean="0">
                <a:solidFill>
                  <a:schemeClr val="tx1"/>
                </a:solidFill>
                <a:latin typeface="+mn-lt"/>
                <a:ea typeface="+mn-ea"/>
                <a:cs typeface="+mn-cs"/>
              </a:rPr>
              <a:t>JAVA</a:t>
            </a:r>
          </a:p>
          <a:p>
            <a:pPr>
              <a:buFontTx/>
              <a:buNone/>
            </a:pPr>
            <a:endParaRPr lang="fr-FR" sz="1200" b="0" i="0" kern="1200" dirty="0" smtClean="0">
              <a:solidFill>
                <a:schemeClr val="tx1"/>
              </a:solidFill>
              <a:latin typeface="+mn-lt"/>
              <a:ea typeface="+mn-ea"/>
              <a:cs typeface="+mn-cs"/>
            </a:endParaRPr>
          </a:p>
          <a:p>
            <a:pPr>
              <a:buFontTx/>
              <a:buNone/>
            </a:pPr>
            <a:r>
              <a:rPr lang="fr-FR" sz="1200" b="0" i="0" kern="1200" dirty="0" smtClean="0">
                <a:solidFill>
                  <a:schemeClr val="tx1"/>
                </a:solidFill>
                <a:latin typeface="+mn-lt"/>
                <a:ea typeface="+mn-ea"/>
                <a:cs typeface="+mn-cs"/>
              </a:rPr>
              <a:t>Langage</a:t>
            </a:r>
            <a:r>
              <a:rPr lang="fr-FR" sz="1200" b="0" i="0" kern="1200" baseline="0" dirty="0" smtClean="0">
                <a:solidFill>
                  <a:schemeClr val="tx1"/>
                </a:solidFill>
                <a:latin typeface="+mn-lt"/>
                <a:ea typeface="+mn-ea"/>
                <a:cs typeface="+mn-cs"/>
              </a:rPr>
              <a:t> :</a:t>
            </a:r>
          </a:p>
          <a:p>
            <a:pPr>
              <a:buFontTx/>
              <a:buNone/>
            </a:pPr>
            <a:endParaRPr lang="fr-FR" sz="1200" b="0" i="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fr-FR" sz="1200" b="0" i="0" kern="1200" baseline="0" dirty="0" smtClean="0">
                <a:solidFill>
                  <a:schemeClr val="tx1"/>
                </a:solidFill>
                <a:latin typeface="+mn-lt"/>
                <a:ea typeface="+mn-ea"/>
                <a:cs typeface="+mn-cs"/>
              </a:rPr>
              <a:t>-</a:t>
            </a:r>
            <a:r>
              <a:rPr lang="fr-FR" sz="1200" b="1" i="1" kern="1200" baseline="0" dirty="0" smtClean="0">
                <a:solidFill>
                  <a:schemeClr val="tx1"/>
                </a:solidFill>
                <a:latin typeface="+mn-lt"/>
                <a:ea typeface="+mn-ea"/>
                <a:cs typeface="+mn-cs"/>
              </a:rPr>
              <a:t>Distribué </a:t>
            </a:r>
            <a:r>
              <a:rPr lang="fr-FR" sz="1200" b="0" i="0" kern="1200" baseline="0" dirty="0" smtClean="0">
                <a:solidFill>
                  <a:schemeClr val="tx1"/>
                </a:solidFill>
                <a:latin typeface="+mn-lt"/>
                <a:ea typeface="+mn-ea"/>
                <a:cs typeface="+mn-cs"/>
              </a:rPr>
              <a:t>(Bibliothèques),</a:t>
            </a:r>
          </a:p>
          <a:p>
            <a:pPr marL="0" marR="0" indent="0" algn="l" defTabSz="914400" rtl="0" eaLnBrk="1" fontAlgn="auto" latinLnBrk="0" hangingPunct="1">
              <a:lnSpc>
                <a:spcPct val="100000"/>
              </a:lnSpc>
              <a:spcBef>
                <a:spcPts val="0"/>
              </a:spcBef>
              <a:spcAft>
                <a:spcPts val="0"/>
              </a:spcAft>
              <a:buClrTx/>
              <a:buSzTx/>
              <a:buFontTx/>
              <a:buNone/>
              <a:tabLst/>
              <a:defRPr/>
            </a:pPr>
            <a:r>
              <a:rPr lang="fr-FR" sz="1200" b="0" i="0" kern="1200" baseline="0" dirty="0" smtClean="0">
                <a:solidFill>
                  <a:schemeClr val="tx1"/>
                </a:solidFill>
                <a:latin typeface="+mn-lt"/>
                <a:ea typeface="+mn-ea"/>
                <a:cs typeface="+mn-cs"/>
              </a:rPr>
              <a:t>-</a:t>
            </a:r>
            <a:r>
              <a:rPr lang="fr-FR" sz="1200" b="1" i="1" kern="1200" baseline="0" dirty="0" smtClean="0">
                <a:solidFill>
                  <a:schemeClr val="tx1"/>
                </a:solidFill>
                <a:latin typeface="+mn-lt"/>
                <a:ea typeface="+mn-ea"/>
                <a:cs typeface="+mn-cs"/>
              </a:rPr>
              <a:t>Fiable </a:t>
            </a:r>
            <a:r>
              <a:rPr lang="fr-FR" sz="1200" b="0" i="0" kern="1200" baseline="0" dirty="0" smtClean="0">
                <a:solidFill>
                  <a:schemeClr val="tx1"/>
                </a:solidFill>
                <a:latin typeface="+mn-lt"/>
                <a:ea typeface="+mn-ea"/>
                <a:cs typeface="+mn-cs"/>
              </a:rPr>
              <a:t>(Gestion automatique de la mémoire, …),</a:t>
            </a:r>
          </a:p>
          <a:p>
            <a:pPr marL="0" marR="0" indent="0" algn="l" defTabSz="914400" rtl="0" eaLnBrk="1" fontAlgn="auto" latinLnBrk="0" hangingPunct="1">
              <a:lnSpc>
                <a:spcPct val="100000"/>
              </a:lnSpc>
              <a:spcBef>
                <a:spcPts val="0"/>
              </a:spcBef>
              <a:spcAft>
                <a:spcPts val="0"/>
              </a:spcAft>
              <a:buClrTx/>
              <a:buSzTx/>
              <a:buFontTx/>
              <a:buNone/>
              <a:tabLst/>
              <a:defRPr/>
            </a:pPr>
            <a:r>
              <a:rPr lang="fr-FR" sz="1200" b="0" i="0" kern="1200" baseline="0" dirty="0" smtClean="0">
                <a:solidFill>
                  <a:schemeClr val="tx1"/>
                </a:solidFill>
                <a:latin typeface="+mn-lt"/>
                <a:ea typeface="+mn-ea"/>
                <a:cs typeface="+mn-cs"/>
              </a:rPr>
              <a:t>-</a:t>
            </a:r>
            <a:r>
              <a:rPr lang="fr-FR" sz="1200" b="1" i="1" kern="1200" baseline="0" dirty="0" smtClean="0">
                <a:solidFill>
                  <a:schemeClr val="tx1"/>
                </a:solidFill>
                <a:latin typeface="+mn-lt"/>
                <a:ea typeface="+mn-ea"/>
                <a:cs typeface="+mn-cs"/>
              </a:rPr>
              <a:t>Orienté objet </a:t>
            </a:r>
            <a:r>
              <a:rPr lang="fr-FR" sz="1200" b="0" i="0" kern="1200" baseline="0" dirty="0" smtClean="0">
                <a:solidFill>
                  <a:schemeClr val="tx1"/>
                </a:solidFill>
                <a:latin typeface="+mn-lt"/>
                <a:ea typeface="+mn-ea"/>
                <a:cs typeface="+mn-cs"/>
              </a:rPr>
              <a:t>, </a:t>
            </a:r>
            <a:r>
              <a:rPr lang="fr-FR" sz="1200" b="1" i="1" kern="1200" baseline="0" dirty="0" smtClean="0">
                <a:solidFill>
                  <a:schemeClr val="tx1"/>
                </a:solidFill>
                <a:latin typeface="+mn-lt"/>
                <a:ea typeface="+mn-ea"/>
                <a:cs typeface="+mn-cs"/>
              </a:rPr>
              <a:t>Simple </a:t>
            </a:r>
            <a:r>
              <a:rPr lang="fr-FR" sz="1200" b="0" i="0" kern="1200" baseline="0" dirty="0" smtClean="0">
                <a:solidFill>
                  <a:schemeClr val="tx1"/>
                </a:solidFill>
                <a:latin typeface="+mn-lt"/>
                <a:ea typeface="+mn-ea"/>
                <a:cs typeface="+mn-cs"/>
              </a:rPr>
              <a:t>(Proche du C++, remplacement des pointeurs par des références, …),</a:t>
            </a:r>
          </a:p>
          <a:p>
            <a:pPr marL="0" marR="0" indent="0" algn="l" defTabSz="914400" rtl="0" eaLnBrk="1" fontAlgn="auto" latinLnBrk="0" hangingPunct="1">
              <a:lnSpc>
                <a:spcPct val="100000"/>
              </a:lnSpc>
              <a:spcBef>
                <a:spcPts val="0"/>
              </a:spcBef>
              <a:spcAft>
                <a:spcPts val="0"/>
              </a:spcAft>
              <a:buClrTx/>
              <a:buSzTx/>
              <a:buFontTx/>
              <a:buNone/>
              <a:tabLst/>
              <a:defRPr/>
            </a:pPr>
            <a:r>
              <a:rPr lang="fr-FR" sz="1200" b="0" i="0" kern="1200" baseline="0" dirty="0" smtClean="0">
                <a:solidFill>
                  <a:schemeClr val="tx1"/>
                </a:solidFill>
                <a:latin typeface="+mn-lt"/>
                <a:ea typeface="+mn-ea"/>
                <a:cs typeface="+mn-cs"/>
              </a:rPr>
              <a:t>-</a:t>
            </a:r>
            <a:r>
              <a:rPr lang="fr-FR" sz="1200" b="1" i="1" kern="1200" baseline="0" dirty="0" smtClean="0">
                <a:solidFill>
                  <a:schemeClr val="tx1"/>
                </a:solidFill>
                <a:latin typeface="+mn-lt"/>
                <a:ea typeface="+mn-ea"/>
                <a:cs typeface="+mn-cs"/>
              </a:rPr>
              <a:t>Sécurisé</a:t>
            </a:r>
            <a:r>
              <a:rPr lang="fr-FR" sz="1200" b="1" kern="1200" baseline="0" dirty="0" smtClean="0">
                <a:solidFill>
                  <a:schemeClr val="tx1"/>
                </a:solidFill>
                <a:latin typeface="+mn-lt"/>
                <a:ea typeface="+mn-ea"/>
                <a:cs typeface="+mn-cs"/>
              </a:rPr>
              <a:t> </a:t>
            </a:r>
            <a:r>
              <a:rPr lang="fr-FR" sz="1200" b="0" kern="1200" baseline="0" dirty="0" smtClean="0">
                <a:solidFill>
                  <a:schemeClr val="tx1"/>
                </a:solidFill>
                <a:latin typeface="+mn-lt"/>
                <a:ea typeface="+mn-ea"/>
                <a:cs typeface="+mn-cs"/>
              </a:rPr>
              <a:t>, </a:t>
            </a:r>
            <a:r>
              <a:rPr lang="fr-FR" sz="1200" b="1" i="1" kern="1200" baseline="0" dirty="0" smtClean="0">
                <a:solidFill>
                  <a:schemeClr val="tx1"/>
                </a:solidFill>
                <a:latin typeface="+mn-lt"/>
                <a:ea typeface="+mn-ea"/>
                <a:cs typeface="+mn-cs"/>
              </a:rPr>
              <a:t>Portable </a:t>
            </a:r>
            <a:r>
              <a:rPr lang="fr-FR" sz="1200" b="0" i="0" kern="1200" baseline="0" dirty="0" smtClean="0">
                <a:solidFill>
                  <a:schemeClr val="tx1"/>
                </a:solidFill>
                <a:latin typeface="+mn-lt"/>
                <a:ea typeface="+mn-ea"/>
                <a:cs typeface="+mn-cs"/>
              </a:rPr>
              <a:t>(Peu importe l’OS),</a:t>
            </a:r>
          </a:p>
          <a:p>
            <a:pPr marL="0" marR="0" indent="0" algn="l" defTabSz="914400" rtl="0" eaLnBrk="1" fontAlgn="auto" latinLnBrk="0" hangingPunct="1">
              <a:lnSpc>
                <a:spcPct val="100000"/>
              </a:lnSpc>
              <a:spcBef>
                <a:spcPts val="0"/>
              </a:spcBef>
              <a:spcAft>
                <a:spcPts val="0"/>
              </a:spcAft>
              <a:buClrTx/>
              <a:buSzTx/>
              <a:buFontTx/>
              <a:buNone/>
              <a:tabLst/>
              <a:defRPr/>
            </a:pPr>
            <a:r>
              <a:rPr lang="fr-FR" sz="1200" b="0" i="0" kern="1200" baseline="0" dirty="0" smtClean="0">
                <a:solidFill>
                  <a:schemeClr val="tx1"/>
                </a:solidFill>
                <a:latin typeface="+mn-lt"/>
                <a:ea typeface="+mn-ea"/>
                <a:cs typeface="+mn-cs"/>
              </a:rPr>
              <a:t>-</a:t>
            </a:r>
            <a:r>
              <a:rPr lang="fr-FR" sz="1200" b="1" i="1" kern="1200" baseline="0" dirty="0" smtClean="0">
                <a:solidFill>
                  <a:schemeClr val="tx1"/>
                </a:solidFill>
                <a:latin typeface="+mn-lt"/>
                <a:ea typeface="+mn-ea"/>
                <a:cs typeface="+mn-cs"/>
              </a:rPr>
              <a:t>Interprété </a:t>
            </a:r>
            <a:r>
              <a:rPr lang="fr-FR" sz="1200" b="0" i="0" kern="1200" baseline="0" dirty="0" smtClean="0">
                <a:solidFill>
                  <a:schemeClr val="tx1"/>
                </a:solidFill>
                <a:latin typeface="+mn-lt"/>
                <a:ea typeface="+mn-ea"/>
                <a:cs typeface="+mn-cs"/>
              </a:rPr>
              <a:t>(exécution du bytecode quelque soit la machine),</a:t>
            </a:r>
          </a:p>
          <a:p>
            <a:pPr marL="0" marR="0" indent="0" algn="l" defTabSz="914400" rtl="0" eaLnBrk="1" fontAlgn="auto" latinLnBrk="0" hangingPunct="1">
              <a:lnSpc>
                <a:spcPct val="100000"/>
              </a:lnSpc>
              <a:spcBef>
                <a:spcPts val="0"/>
              </a:spcBef>
              <a:spcAft>
                <a:spcPts val="0"/>
              </a:spcAft>
              <a:buClrTx/>
              <a:buSzTx/>
              <a:buFontTx/>
              <a:buNone/>
              <a:tabLst/>
              <a:defRPr/>
            </a:pPr>
            <a:r>
              <a:rPr lang="fr-FR" sz="1200" b="0" i="0" kern="1200" baseline="0" dirty="0" smtClean="0">
                <a:solidFill>
                  <a:schemeClr val="tx1"/>
                </a:solidFill>
                <a:latin typeface="+mn-lt"/>
                <a:ea typeface="+mn-ea"/>
                <a:cs typeface="+mn-cs"/>
              </a:rPr>
              <a:t>-</a:t>
            </a:r>
            <a:r>
              <a:rPr lang="fr-FR" sz="1200" b="1" i="1" kern="1200" baseline="0" dirty="0" smtClean="0">
                <a:solidFill>
                  <a:schemeClr val="tx1"/>
                </a:solidFill>
                <a:latin typeface="+mn-lt"/>
                <a:ea typeface="+mn-ea"/>
                <a:cs typeface="+mn-cs"/>
              </a:rPr>
              <a:t>Hautes Performances</a:t>
            </a:r>
            <a:r>
              <a:rPr lang="fr-FR" sz="1200" b="0" i="0" kern="1200" baseline="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fr-FR" sz="1200" b="0" i="0" kern="1200" baseline="0" dirty="0" smtClean="0">
                <a:solidFill>
                  <a:schemeClr val="tx1"/>
                </a:solidFill>
                <a:latin typeface="+mn-lt"/>
                <a:ea typeface="+mn-ea"/>
                <a:cs typeface="+mn-cs"/>
              </a:rPr>
              <a:t>-</a:t>
            </a:r>
            <a:r>
              <a:rPr lang="fr-FR" sz="1200" b="1" i="1" kern="1200" baseline="0" dirty="0" smtClean="0">
                <a:solidFill>
                  <a:schemeClr val="tx1"/>
                </a:solidFill>
                <a:latin typeface="+mn-lt"/>
                <a:ea typeface="+mn-ea"/>
                <a:cs typeface="+mn-cs"/>
              </a:rPr>
              <a:t>Multithread </a:t>
            </a:r>
            <a:r>
              <a:rPr lang="fr-FR" sz="1200" b="0" i="0" kern="1200" baseline="0" dirty="0" smtClean="0">
                <a:solidFill>
                  <a:schemeClr val="tx1"/>
                </a:solidFill>
                <a:latin typeface="+mn-lt"/>
                <a:ea typeface="+mn-ea"/>
                <a:cs typeface="+mn-cs"/>
              </a:rPr>
              <a:t>(</a:t>
            </a:r>
            <a:r>
              <a:rPr lang="fr-FR" sz="1200" i="0" kern="1200" baseline="0" dirty="0" smtClean="0">
                <a:solidFill>
                  <a:schemeClr val="tx1"/>
                </a:solidFill>
                <a:latin typeface="+mn-lt"/>
                <a:ea typeface="+mn-ea"/>
                <a:cs typeface="+mn-cs"/>
              </a:rPr>
              <a:t>meilleure interactivité et un meilleur comportement en temps réel)</a:t>
            </a:r>
            <a:endParaRPr lang="fr-FR" sz="1200" b="1" i="0" kern="1200" baseline="0" dirty="0" smtClean="0">
              <a:solidFill>
                <a:schemeClr val="tx1"/>
              </a:solidFill>
              <a:latin typeface="+mn-lt"/>
              <a:ea typeface="+mn-ea"/>
              <a:cs typeface="+mn-cs"/>
            </a:endParaRPr>
          </a:p>
          <a:p>
            <a:pPr>
              <a:buFontTx/>
              <a:buNone/>
            </a:pPr>
            <a:endParaRPr lang="fr-FR" sz="1200" b="0" i="0" kern="1200" dirty="0" smtClean="0">
              <a:solidFill>
                <a:schemeClr val="tx1"/>
              </a:solidFill>
              <a:latin typeface="+mn-lt"/>
              <a:ea typeface="+mn-ea"/>
              <a:cs typeface="+mn-cs"/>
            </a:endParaRPr>
          </a:p>
          <a:p>
            <a:pPr>
              <a:buFontTx/>
              <a:buChar char="-"/>
            </a:pPr>
            <a:endParaRPr lang="fr-FR" dirty="0"/>
          </a:p>
        </p:txBody>
      </p:sp>
      <p:sp>
        <p:nvSpPr>
          <p:cNvPr id="4" name="Espace réservé du numéro de diapositive 3"/>
          <p:cNvSpPr>
            <a:spLocks noGrp="1"/>
          </p:cNvSpPr>
          <p:nvPr>
            <p:ph type="sldNum" sz="quarter" idx="10"/>
          </p:nvPr>
        </p:nvSpPr>
        <p:spPr/>
        <p:txBody>
          <a:bodyPr/>
          <a:lstStyle/>
          <a:p>
            <a:fld id="{22FE308A-3B73-4028-8061-90F62DC2E9DB}" type="slidenum">
              <a:rPr lang="fr-FR" smtClean="0"/>
              <a:pPr/>
              <a:t>3</a:t>
            </a:fld>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92500"/>
          </a:bodyPr>
          <a:lstStyle/>
          <a:p>
            <a:pPr>
              <a:buFontTx/>
              <a:buNone/>
            </a:pPr>
            <a:r>
              <a:rPr lang="fr-FR" dirty="0" smtClean="0"/>
              <a:t>SQL :</a:t>
            </a:r>
            <a:r>
              <a:rPr lang="fr-FR" baseline="0" dirty="0" smtClean="0"/>
              <a:t> langage permettant d’interroger et de faire des opérations sur une base de données. Langage très répandu et reconnu sur la plupart des SGBD.</a:t>
            </a:r>
          </a:p>
          <a:p>
            <a:pPr>
              <a:buFontTx/>
              <a:buNone/>
            </a:pPr>
            <a:endParaRPr lang="fr-FR" baseline="0" dirty="0" smtClean="0"/>
          </a:p>
          <a:p>
            <a:pPr>
              <a:buFontTx/>
              <a:buNone/>
            </a:pPr>
            <a:r>
              <a:rPr lang="fr-FR" baseline="0" dirty="0" smtClean="0"/>
              <a:t>Le SQL possède 4 types d’utilisations :</a:t>
            </a:r>
          </a:p>
          <a:p>
            <a:pPr lvl="1">
              <a:buFontTx/>
              <a:buChar char="-"/>
            </a:pPr>
            <a:r>
              <a:rPr lang="fr-FR" baseline="0" dirty="0" smtClean="0"/>
              <a:t>Manipulation de données (clause Select)</a:t>
            </a:r>
          </a:p>
          <a:p>
            <a:pPr lvl="1">
              <a:buFontTx/>
              <a:buChar char="-"/>
            </a:pPr>
            <a:r>
              <a:rPr lang="fr-FR" baseline="0" dirty="0" smtClean="0"/>
              <a:t>Définition de données (clause Update, </a:t>
            </a:r>
            <a:r>
              <a:rPr lang="fr-FR" baseline="0" dirty="0" err="1" smtClean="0"/>
              <a:t>Delete</a:t>
            </a:r>
            <a:r>
              <a:rPr lang="fr-FR" baseline="0" dirty="0" smtClean="0"/>
              <a:t>)</a:t>
            </a:r>
          </a:p>
          <a:p>
            <a:pPr lvl="1">
              <a:buFontTx/>
              <a:buChar char="-"/>
            </a:pPr>
            <a:r>
              <a:rPr lang="fr-FR" baseline="0" dirty="0" smtClean="0"/>
              <a:t>Contrôle de transaction (clause Begin, Commit)</a:t>
            </a:r>
          </a:p>
          <a:p>
            <a:pPr lvl="1">
              <a:buFontTx/>
              <a:buChar char="-"/>
            </a:pPr>
            <a:r>
              <a:rPr lang="fr-FR" baseline="0" dirty="0" smtClean="0"/>
              <a:t>Contrôle de données </a:t>
            </a:r>
          </a:p>
          <a:p>
            <a:pPr>
              <a:buFontTx/>
              <a:buChar char="-"/>
            </a:pPr>
            <a:endParaRPr lang="fr-F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err="1" smtClean="0"/>
              <a:t>NoSQL</a:t>
            </a:r>
            <a:r>
              <a:rPr lang="fr-FR" baseline="0" dirty="0" smtClean="0"/>
              <a:t> (Not </a:t>
            </a:r>
            <a:r>
              <a:rPr lang="fr-FR" baseline="0" dirty="0" err="1" smtClean="0"/>
              <a:t>Only</a:t>
            </a:r>
            <a:r>
              <a:rPr lang="fr-FR" baseline="0" dirty="0" smtClean="0"/>
              <a:t> SQL) : </a:t>
            </a:r>
            <a:r>
              <a:rPr lang="fr-FR" sz="1200" kern="1200" dirty="0" smtClean="0">
                <a:solidFill>
                  <a:schemeClr val="tx1"/>
                </a:solidFill>
                <a:latin typeface="+mn-lt"/>
                <a:ea typeface="+mn-ea"/>
                <a:cs typeface="+mn-cs"/>
              </a:rPr>
              <a:t>il s’agit d’un terme qui s'oppose au langage SQL et par extension, aux bases de données relationnelles du type MySQL ou </a:t>
            </a:r>
            <a:r>
              <a:rPr lang="fr-FR" sz="1200" kern="1200" dirty="0" err="1" smtClean="0">
                <a:solidFill>
                  <a:schemeClr val="tx1"/>
                </a:solidFill>
                <a:latin typeface="+mn-lt"/>
                <a:ea typeface="+mn-ea"/>
                <a:cs typeface="+mn-cs"/>
              </a:rPr>
              <a:t>PostgreSQL</a:t>
            </a:r>
            <a:r>
              <a:rPr lang="fr-FR" sz="1200" kern="1200" dirty="0" smtClean="0">
                <a:solidFill>
                  <a:schemeClr val="tx1"/>
                </a:solidFill>
                <a:latin typeface="+mn-lt"/>
                <a:ea typeface="+mn-ea"/>
                <a:cs typeface="+mn-cs"/>
              </a:rPr>
              <a:t>. Cette alternative récente (2009) a été conçue dans le but de proposer des bases de données plus performantes, plus cohérentes et plus disponibles. En effet, l'inconvénient d'une base de données relationnelle est la perte de performance lorsqu'elle doit traiter un nombre important de données.</a:t>
            </a:r>
          </a:p>
          <a:p>
            <a:pPr marL="0" marR="0" indent="0" algn="l" defTabSz="914400" rtl="0" eaLnBrk="1" fontAlgn="auto" latinLnBrk="0" hangingPunct="1">
              <a:lnSpc>
                <a:spcPct val="100000"/>
              </a:lnSpc>
              <a:spcBef>
                <a:spcPts val="0"/>
              </a:spcBef>
              <a:spcAft>
                <a:spcPts val="0"/>
              </a:spcAft>
              <a:buClrTx/>
              <a:buSzTx/>
              <a:buFontTx/>
              <a:buNone/>
              <a:tabLst/>
              <a:defRPr/>
            </a:pPr>
            <a:endParaRPr lang="fr-FR" sz="1200" b="0" i="0" u="none" strike="noStrike"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fr-FR" sz="1200" b="0" i="0" u="none" strike="noStrike" kern="1200" dirty="0" smtClean="0">
                <a:solidFill>
                  <a:schemeClr val="tx1"/>
                </a:solidFill>
                <a:latin typeface="+mn-lt"/>
                <a:ea typeface="+mn-ea"/>
                <a:cs typeface="+mn-cs"/>
              </a:rPr>
              <a:t>Cela dit le NoSQL n'est pas un remplaçant du SGBDR mais il permet de répondre à des besoins spécifiques. L'intérêt du NoSQL ne réside pas dans la capacité à stocker des volumes de données importantes mais dont la manière de les représenter. Aujourd'hui, le NoSQL émerge de plus en plus et il est déjà utilisé par Google, </a:t>
            </a:r>
            <a:r>
              <a:rPr lang="fr-FR" sz="1200" b="0" i="0" u="none" strike="noStrike" kern="1200" dirty="0" err="1" smtClean="0">
                <a:solidFill>
                  <a:schemeClr val="tx1"/>
                </a:solidFill>
                <a:latin typeface="+mn-lt"/>
                <a:ea typeface="+mn-ea"/>
                <a:cs typeface="+mn-cs"/>
              </a:rPr>
              <a:t>Facebook</a:t>
            </a:r>
            <a:r>
              <a:rPr lang="fr-FR" sz="1200" b="0" i="0" u="none" strike="noStrike" kern="1200" dirty="0" smtClean="0">
                <a:solidFill>
                  <a:schemeClr val="tx1"/>
                </a:solidFill>
                <a:latin typeface="+mn-lt"/>
                <a:ea typeface="+mn-ea"/>
                <a:cs typeface="+mn-cs"/>
              </a:rPr>
              <a:t> ou encore Amazon.</a:t>
            </a:r>
            <a:endParaRPr lang="fr-FR" dirty="0" smtClean="0"/>
          </a:p>
          <a:p>
            <a:pPr>
              <a:buFontTx/>
              <a:buChar char="-"/>
            </a:pPr>
            <a:endParaRPr lang="fr-FR" dirty="0"/>
          </a:p>
        </p:txBody>
      </p:sp>
      <p:sp>
        <p:nvSpPr>
          <p:cNvPr id="4" name="Espace réservé du numéro de diapositive 3"/>
          <p:cNvSpPr>
            <a:spLocks noGrp="1"/>
          </p:cNvSpPr>
          <p:nvPr>
            <p:ph type="sldNum" sz="quarter" idx="10"/>
          </p:nvPr>
        </p:nvSpPr>
        <p:spPr/>
        <p:txBody>
          <a:bodyPr/>
          <a:lstStyle/>
          <a:p>
            <a:fld id="{22FE308A-3B73-4028-8061-90F62DC2E9DB}" type="slidenum">
              <a:rPr lang="fr-FR" smtClean="0"/>
              <a:pPr/>
              <a:t>4</a:t>
            </a:fld>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70000" lnSpcReduction="2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b="0" i="0" kern="1200" dirty="0" smtClean="0">
                <a:solidFill>
                  <a:schemeClr val="tx1"/>
                </a:solidFill>
                <a:latin typeface="+mn-lt"/>
                <a:ea typeface="+mn-ea"/>
                <a:cs typeface="+mn-cs"/>
              </a:rPr>
              <a:t>L'objectif est de faire un bon gâteau. Généralement, les personnes qui ne savent pas cuisiner choisissent un gâteau tout prêt qui est vendu dans un sachet qu'il suffit de mettre au four, c'est ce que l'on appelle en développement un </a:t>
            </a:r>
            <a:r>
              <a:rPr lang="fr-FR" dirty="0" smtClean="0"/>
              <a:t>CMS</a:t>
            </a:r>
            <a:r>
              <a:rPr lang="fr-FR" sz="1200" b="0" i="0" kern="1200" dirty="0" smtClean="0">
                <a:solidFill>
                  <a:schemeClr val="tx1"/>
                </a:solidFill>
                <a:latin typeface="+mn-lt"/>
                <a:ea typeface="+mn-ea"/>
                <a:cs typeface="+mn-cs"/>
              </a:rPr>
              <a:t> ou Système de Gestion de Contenu (SGC) : Une recette</a:t>
            </a:r>
            <a:r>
              <a:rPr lang="fr-FR" sz="1200" b="0" i="0" kern="1200" baseline="0" dirty="0" smtClean="0">
                <a:solidFill>
                  <a:schemeClr val="tx1"/>
                </a:solidFill>
                <a:latin typeface="+mn-lt"/>
                <a:ea typeface="+mn-ea"/>
                <a:cs typeface="+mn-cs"/>
              </a:rPr>
              <a:t> toute faite.</a:t>
            </a:r>
            <a:endParaRPr lang="fr-FR" sz="1200" b="0" i="0" kern="1200" dirty="0" smtClean="0">
              <a:solidFill>
                <a:schemeClr val="tx1"/>
              </a:solidFill>
              <a:latin typeface="+mn-lt"/>
              <a:ea typeface="+mn-ea"/>
              <a:cs typeface="+mn-cs"/>
            </a:endParaRPr>
          </a:p>
          <a:p>
            <a:pPr>
              <a:buFontTx/>
              <a:buChar char="-"/>
            </a:pPr>
            <a:endParaRPr lang="fr-FR" dirty="0" smtClean="0"/>
          </a:p>
          <a:p>
            <a:pPr fontAlgn="base"/>
            <a:r>
              <a:rPr lang="fr-FR" sz="1200" b="0" i="0" kern="1200" dirty="0" smtClean="0">
                <a:solidFill>
                  <a:schemeClr val="tx1"/>
                </a:solidFill>
                <a:latin typeface="+mn-lt"/>
                <a:ea typeface="+mn-ea"/>
                <a:cs typeface="+mn-cs"/>
              </a:rPr>
              <a:t>C'est très pratique et on y a tous goûté un jour mais il est quasi-impossible de changer la recette. De plus</a:t>
            </a:r>
            <a:r>
              <a:rPr lang="fr-FR" sz="1200" b="0" i="0" kern="1200" baseline="0" dirty="0" smtClean="0">
                <a:solidFill>
                  <a:schemeClr val="tx1"/>
                </a:solidFill>
                <a:latin typeface="+mn-lt"/>
                <a:ea typeface="+mn-ea"/>
                <a:cs typeface="+mn-cs"/>
              </a:rPr>
              <a:t> </a:t>
            </a:r>
            <a:r>
              <a:rPr lang="fr-FR" sz="1200" b="0" i="0" kern="1200" dirty="0" smtClean="0">
                <a:solidFill>
                  <a:schemeClr val="tx1"/>
                </a:solidFill>
                <a:latin typeface="+mn-lt"/>
                <a:ea typeface="+mn-ea"/>
                <a:cs typeface="+mn-cs"/>
              </a:rPr>
              <a:t>et c'est souvent le plus gênant, les sachets vendus sont généralement pour 4 et comment faire lorsque vous êtes 2 ou 6 ?</a:t>
            </a:r>
          </a:p>
          <a:p>
            <a:pPr fontAlgn="base"/>
            <a:endParaRPr lang="fr-FR" sz="1200" b="0" i="0" kern="1200" dirty="0" smtClean="0">
              <a:solidFill>
                <a:schemeClr val="tx1"/>
              </a:solidFill>
              <a:latin typeface="+mn-lt"/>
              <a:ea typeface="+mn-ea"/>
              <a:cs typeface="+mn-cs"/>
            </a:endParaRPr>
          </a:p>
          <a:p>
            <a:pPr fontAlgn="base"/>
            <a:r>
              <a:rPr lang="fr-FR" sz="1200" b="0" i="0" kern="1200" dirty="0" smtClean="0">
                <a:solidFill>
                  <a:schemeClr val="tx1"/>
                </a:solidFill>
                <a:latin typeface="+mn-lt"/>
                <a:ea typeface="+mn-ea"/>
                <a:cs typeface="+mn-cs"/>
              </a:rPr>
              <a:t>Heureusement tous ces inconvénients disparaissent lorsque l'on sait cuisiner. On choisit la recette qui nous plaît, les ingrédients parmi les meilleurs et on fait un bon gâteau. Le problème de cette méthode est qu'elle prend du temps. Or, il y a des combinaisons d'ingrédients que l'on retrouve tout le temps comme mélanger des œufs et de la farine ou monter des blancs en neige. Si seulement on pouvait directement avoir accès à ces ingrédients tout prêts !</a:t>
            </a:r>
          </a:p>
          <a:p>
            <a:pPr fontAlgn="base"/>
            <a:endParaRPr lang="fr-FR" sz="1200" b="0" i="0" kern="1200" dirty="0" smtClean="0">
              <a:solidFill>
                <a:schemeClr val="tx1"/>
              </a:solidFill>
              <a:latin typeface="+mn-lt"/>
              <a:ea typeface="+mn-ea"/>
              <a:cs typeface="+mn-cs"/>
            </a:endParaRPr>
          </a:p>
          <a:p>
            <a:pPr fontAlgn="base"/>
            <a:r>
              <a:rPr lang="fr-FR" sz="1200" b="0" i="0" kern="1200" dirty="0" smtClean="0">
                <a:solidFill>
                  <a:schemeClr val="tx1"/>
                </a:solidFill>
                <a:latin typeface="+mn-lt"/>
                <a:ea typeface="+mn-ea"/>
                <a:cs typeface="+mn-cs"/>
              </a:rPr>
              <a:t>En cuisine, ce n'est pas évident et cela demanderait un frigo énorme, mais en développement on a trouvé la parade : les frameWorks.</a:t>
            </a:r>
            <a:endParaRPr lang="fr-FR" dirty="0" smtClean="0"/>
          </a:p>
          <a:p>
            <a:pPr>
              <a:buFontTx/>
              <a:buChar char="-"/>
            </a:pPr>
            <a:endParaRPr lang="fr-FR" dirty="0" smtClean="0"/>
          </a:p>
          <a:p>
            <a:pPr>
              <a:buFontTx/>
              <a:buNone/>
            </a:pPr>
            <a:r>
              <a:rPr lang="fr-FR" sz="1200" b="0" i="0" kern="1200" dirty="0" smtClean="0">
                <a:solidFill>
                  <a:schemeClr val="tx1"/>
                </a:solidFill>
                <a:latin typeface="+mn-lt"/>
                <a:ea typeface="+mn-ea"/>
                <a:cs typeface="+mn-cs"/>
              </a:rPr>
              <a:t>Un frameWork est donc un regroupement de macro-ingrédients qui forment un tout cohérent et que l'on a juste a assembler selon nos besoins pour faire un gâteau avec notre propre recette.</a:t>
            </a:r>
          </a:p>
          <a:p>
            <a:pPr>
              <a:buFontTx/>
              <a:buChar char="-"/>
            </a:pPr>
            <a:endParaRPr lang="fr-FR" sz="1200" b="0" i="0" kern="1200" dirty="0" smtClean="0">
              <a:solidFill>
                <a:schemeClr val="tx1"/>
              </a:solidFill>
              <a:latin typeface="+mn-lt"/>
              <a:ea typeface="+mn-ea"/>
              <a:cs typeface="+mn-cs"/>
            </a:endParaRPr>
          </a:p>
          <a:p>
            <a:pPr lvl="1">
              <a:buFontTx/>
              <a:buChar char="-"/>
            </a:pPr>
            <a:r>
              <a:rPr lang="fr-FR" sz="1200" b="0" i="0" kern="1200" dirty="0" smtClean="0">
                <a:solidFill>
                  <a:schemeClr val="tx1"/>
                </a:solidFill>
                <a:latin typeface="+mn-lt"/>
                <a:ea typeface="+mn-ea"/>
                <a:cs typeface="+mn-cs"/>
              </a:rPr>
              <a:t>Le premier avantage est </a:t>
            </a:r>
            <a:r>
              <a:rPr lang="fr-FR" sz="1200" b="1" i="0" kern="1200" dirty="0" smtClean="0">
                <a:solidFill>
                  <a:schemeClr val="tx1"/>
                </a:solidFill>
                <a:latin typeface="+mn-lt"/>
                <a:ea typeface="+mn-ea"/>
                <a:cs typeface="+mn-cs"/>
              </a:rPr>
              <a:t>la liberté</a:t>
            </a:r>
            <a:r>
              <a:rPr lang="fr-FR" sz="1200" b="0" i="0" kern="1200" dirty="0" smtClean="0">
                <a:solidFill>
                  <a:schemeClr val="tx1"/>
                </a:solidFill>
                <a:latin typeface="+mn-lt"/>
                <a:ea typeface="+mn-ea"/>
                <a:cs typeface="+mn-cs"/>
              </a:rPr>
              <a:t> : c'est vous qui décidez de la recette pour arriver au gâteau souhaité et personne d'autre, si vous n'aimez pas le café il suffit de ne pas en mettre, c'est tout simple. Ce soir vous êtes 9 ? Pas de problème,</a:t>
            </a:r>
            <a:r>
              <a:rPr lang="fr-FR" sz="1200" b="0" i="0" kern="1200" baseline="0" dirty="0" smtClean="0">
                <a:solidFill>
                  <a:schemeClr val="tx1"/>
                </a:solidFill>
                <a:latin typeface="+mn-lt"/>
                <a:ea typeface="+mn-ea"/>
                <a:cs typeface="+mn-cs"/>
              </a:rPr>
              <a:t> une conversion et le tour est joué.</a:t>
            </a:r>
            <a:endParaRPr lang="fr-FR" sz="1200" b="0" i="0" kern="1200" dirty="0" smtClean="0">
              <a:solidFill>
                <a:schemeClr val="tx1"/>
              </a:solidFill>
              <a:latin typeface="+mn-lt"/>
              <a:ea typeface="+mn-ea"/>
              <a:cs typeface="+mn-cs"/>
            </a:endParaRPr>
          </a:p>
          <a:p>
            <a:pPr lvl="1">
              <a:buFontTx/>
              <a:buChar char="-"/>
            </a:pPr>
            <a:endParaRPr lang="fr-FR" sz="1200" b="0" i="0" kern="1200" dirty="0" smtClean="0">
              <a:solidFill>
                <a:schemeClr val="tx1"/>
              </a:solidFill>
              <a:latin typeface="+mn-lt"/>
              <a:ea typeface="+mn-ea"/>
              <a:cs typeface="+mn-cs"/>
            </a:endParaRPr>
          </a:p>
          <a:p>
            <a:pPr lvl="1">
              <a:buFontTx/>
              <a:buChar char="-"/>
            </a:pPr>
            <a:r>
              <a:rPr lang="fr-FR" sz="1200" b="0" i="0" kern="1200" dirty="0" smtClean="0">
                <a:solidFill>
                  <a:schemeClr val="tx1"/>
                </a:solidFill>
                <a:latin typeface="+mn-lt"/>
                <a:ea typeface="+mn-ea"/>
                <a:cs typeface="+mn-cs"/>
              </a:rPr>
              <a:t>Le deuxième est </a:t>
            </a:r>
            <a:r>
              <a:rPr lang="fr-FR" sz="1200" b="1" i="0" kern="1200" dirty="0" smtClean="0">
                <a:solidFill>
                  <a:schemeClr val="tx1"/>
                </a:solidFill>
                <a:latin typeface="+mn-lt"/>
                <a:ea typeface="+mn-ea"/>
                <a:cs typeface="+mn-cs"/>
              </a:rPr>
              <a:t>la rapidité</a:t>
            </a:r>
            <a:r>
              <a:rPr lang="fr-FR" sz="1200" b="0" i="0" kern="1200" dirty="0" smtClean="0">
                <a:solidFill>
                  <a:schemeClr val="tx1"/>
                </a:solidFill>
                <a:latin typeface="+mn-lt"/>
                <a:ea typeface="+mn-ea"/>
                <a:cs typeface="+mn-cs"/>
              </a:rPr>
              <a:t> : On</a:t>
            </a:r>
            <a:r>
              <a:rPr lang="fr-FR" sz="1200" b="0" i="0" kern="1200" baseline="0" dirty="0" smtClean="0">
                <a:solidFill>
                  <a:schemeClr val="tx1"/>
                </a:solidFill>
                <a:latin typeface="+mn-lt"/>
                <a:ea typeface="+mn-ea"/>
                <a:cs typeface="+mn-cs"/>
              </a:rPr>
              <a:t> ne part pas des ingrédients de bases mais des ingrédients intermédiaires, les macro-ingrédients.</a:t>
            </a:r>
            <a:endParaRPr lang="fr-FR" sz="1200" b="0" i="0" kern="1200" dirty="0" smtClean="0">
              <a:solidFill>
                <a:schemeClr val="tx1"/>
              </a:solidFill>
              <a:latin typeface="+mn-lt"/>
              <a:ea typeface="+mn-ea"/>
              <a:cs typeface="+mn-cs"/>
            </a:endParaRPr>
          </a:p>
          <a:p>
            <a:pPr lvl="1">
              <a:buFontTx/>
              <a:buChar char="-"/>
            </a:pPr>
            <a:endParaRPr lang="fr-FR" sz="1200" b="0" i="0" kern="1200" dirty="0" smtClean="0">
              <a:solidFill>
                <a:schemeClr val="tx1"/>
              </a:solidFill>
              <a:latin typeface="+mn-lt"/>
              <a:ea typeface="+mn-ea"/>
              <a:cs typeface="+mn-cs"/>
            </a:endParaRPr>
          </a:p>
          <a:p>
            <a:pPr lvl="1">
              <a:buFontTx/>
              <a:buChar char="-"/>
            </a:pPr>
            <a:r>
              <a:rPr lang="fr-FR" sz="1200" b="0" i="0" kern="1200" dirty="0" smtClean="0">
                <a:solidFill>
                  <a:schemeClr val="tx1"/>
                </a:solidFill>
                <a:latin typeface="+mn-lt"/>
                <a:ea typeface="+mn-ea"/>
                <a:cs typeface="+mn-cs"/>
              </a:rPr>
              <a:t>Le troisième est </a:t>
            </a:r>
            <a:r>
              <a:rPr lang="fr-FR" sz="1200" b="1" i="0" kern="1200" dirty="0" smtClean="0">
                <a:solidFill>
                  <a:schemeClr val="tx1"/>
                </a:solidFill>
                <a:latin typeface="+mn-lt"/>
                <a:ea typeface="+mn-ea"/>
                <a:cs typeface="+mn-cs"/>
              </a:rPr>
              <a:t>la qualité</a:t>
            </a:r>
            <a:r>
              <a:rPr lang="fr-FR" sz="1200" b="0" i="0" kern="1200" dirty="0" smtClean="0">
                <a:solidFill>
                  <a:schemeClr val="tx1"/>
                </a:solidFill>
                <a:latin typeface="+mn-lt"/>
                <a:ea typeface="+mn-ea"/>
                <a:cs typeface="+mn-cs"/>
              </a:rPr>
              <a:t> : les macro-ingrédients ont été assemblés par des personnes très compétentes qui ont normalement envisagé toutes les possibilités d'assemblage.</a:t>
            </a:r>
          </a:p>
          <a:p>
            <a:pPr lvl="1">
              <a:buFontTx/>
              <a:buChar char="-"/>
            </a:pPr>
            <a:endParaRPr lang="fr-FR" sz="1200" b="0" i="0" kern="1200" dirty="0" smtClean="0">
              <a:solidFill>
                <a:schemeClr val="tx1"/>
              </a:solidFill>
              <a:latin typeface="+mn-lt"/>
              <a:ea typeface="+mn-ea"/>
              <a:cs typeface="+mn-cs"/>
            </a:endParaRPr>
          </a:p>
          <a:p>
            <a:pPr lvl="1">
              <a:buFontTx/>
              <a:buChar char="-"/>
            </a:pPr>
            <a:r>
              <a:rPr lang="fr-FR" sz="1200" b="0" i="0" kern="1200" dirty="0" smtClean="0">
                <a:solidFill>
                  <a:schemeClr val="tx1"/>
                </a:solidFill>
                <a:latin typeface="+mn-lt"/>
                <a:ea typeface="+mn-ea"/>
                <a:cs typeface="+mn-cs"/>
              </a:rPr>
              <a:t>Le quatrième est </a:t>
            </a:r>
            <a:r>
              <a:rPr lang="fr-FR" sz="1200" b="1" i="0" kern="1200" dirty="0" smtClean="0">
                <a:solidFill>
                  <a:schemeClr val="tx1"/>
                </a:solidFill>
                <a:latin typeface="+mn-lt"/>
                <a:ea typeface="+mn-ea"/>
                <a:cs typeface="+mn-cs"/>
              </a:rPr>
              <a:t>la cohérence</a:t>
            </a:r>
            <a:r>
              <a:rPr lang="fr-FR" sz="1200" b="0" i="0" kern="1200" dirty="0" smtClean="0">
                <a:solidFill>
                  <a:schemeClr val="tx1"/>
                </a:solidFill>
                <a:latin typeface="+mn-lt"/>
                <a:ea typeface="+mn-ea"/>
                <a:cs typeface="+mn-cs"/>
              </a:rPr>
              <a:t> : pour éviter les fautes de goût, tous les macro-ingrédients ont été assemblés dans un but commun qui est de faire de bons gâteau.</a:t>
            </a:r>
          </a:p>
          <a:p>
            <a:pPr lvl="1">
              <a:buFontTx/>
              <a:buChar char="-"/>
            </a:pPr>
            <a:endParaRPr lang="fr-FR" sz="1200" b="0" i="0" kern="1200" dirty="0" smtClean="0">
              <a:solidFill>
                <a:schemeClr val="tx1"/>
              </a:solidFill>
              <a:latin typeface="+mn-lt"/>
              <a:ea typeface="+mn-ea"/>
              <a:cs typeface="+mn-cs"/>
            </a:endParaRPr>
          </a:p>
          <a:p>
            <a:pPr lvl="1">
              <a:buFontTx/>
              <a:buChar char="-"/>
            </a:pPr>
            <a:r>
              <a:rPr lang="fr-FR" sz="1200" b="0" i="0" kern="1200" dirty="0" smtClean="0">
                <a:solidFill>
                  <a:schemeClr val="tx1"/>
                </a:solidFill>
                <a:latin typeface="+mn-lt"/>
                <a:ea typeface="+mn-ea"/>
                <a:cs typeface="+mn-cs"/>
              </a:rPr>
              <a:t>Le cinquième est</a:t>
            </a:r>
            <a:r>
              <a:rPr lang="fr-FR" sz="1200" b="1" i="0" kern="1200" dirty="0" smtClean="0">
                <a:solidFill>
                  <a:schemeClr val="tx1"/>
                </a:solidFill>
                <a:latin typeface="+mn-lt"/>
                <a:ea typeface="+mn-ea"/>
                <a:cs typeface="+mn-cs"/>
              </a:rPr>
              <a:t> la pérennité</a:t>
            </a:r>
            <a:r>
              <a:rPr lang="fr-FR" sz="1200" b="0" i="0" kern="1200" dirty="0" smtClean="0">
                <a:solidFill>
                  <a:schemeClr val="tx1"/>
                </a:solidFill>
                <a:latin typeface="+mn-lt"/>
                <a:ea typeface="+mn-ea"/>
                <a:cs typeface="+mn-cs"/>
              </a:rPr>
              <a:t> : tout le monde peut monter des blancs en neige, mais il faut toujours retenir ce qu'il faut mettre, à la bonne température, combien de temps tourner, ... le macro-ingrédients « blancs en neige » est toujours fait de la même manière, la meilleure.</a:t>
            </a:r>
          </a:p>
          <a:p>
            <a:pPr lvl="1">
              <a:buFontTx/>
              <a:buChar char="-"/>
            </a:pPr>
            <a:endParaRPr lang="fr-FR" sz="1200" b="0" i="0" kern="120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i="0" kern="1200" dirty="0" smtClean="0">
                <a:solidFill>
                  <a:schemeClr val="tx1"/>
                </a:solidFill>
                <a:latin typeface="+mn-lt"/>
                <a:ea typeface="+mn-ea"/>
                <a:cs typeface="+mn-cs"/>
              </a:rPr>
              <a:t>Enfin,</a:t>
            </a:r>
            <a:r>
              <a:rPr lang="fr-FR" sz="1200" b="0" i="0" kern="1200" baseline="0" dirty="0" smtClean="0">
                <a:solidFill>
                  <a:schemeClr val="tx1"/>
                </a:solidFill>
                <a:latin typeface="+mn-lt"/>
                <a:ea typeface="+mn-ea"/>
                <a:cs typeface="+mn-cs"/>
              </a:rPr>
              <a:t> les l</a:t>
            </a:r>
            <a:r>
              <a:rPr lang="fr-FR" sz="1200" b="0" i="0" kern="1200" dirty="0" smtClean="0">
                <a:solidFill>
                  <a:schemeClr val="tx1"/>
                </a:solidFill>
                <a:latin typeface="+mn-lt"/>
                <a:ea typeface="+mn-ea"/>
                <a:cs typeface="+mn-cs"/>
              </a:rPr>
              <a:t>ibrairies</a:t>
            </a:r>
            <a:r>
              <a:rPr lang="fr-FR" sz="1200" b="0" i="0" kern="1200" baseline="0" dirty="0" smtClean="0">
                <a:solidFill>
                  <a:schemeClr val="tx1"/>
                </a:solidFill>
                <a:latin typeface="+mn-lt"/>
                <a:ea typeface="+mn-ea"/>
                <a:cs typeface="+mn-cs"/>
              </a:rPr>
              <a:t>, alors librairies et FrameWork sont souvent confondus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b="0" i="0" kern="120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i="0" kern="1200" dirty="0" smtClean="0">
                <a:solidFill>
                  <a:schemeClr val="tx1"/>
                </a:solidFill>
                <a:latin typeface="+mn-lt"/>
                <a:ea typeface="+mn-ea"/>
                <a:cs typeface="+mn-cs"/>
              </a:rPr>
              <a:t>Une librairie est un ensemble de fonctions qui permet de rapidement utiliser des portions de code sans avoir à les réécrire alors qu'un Framework sera lui composé de plusieurs librairies et de classes permettant de rapidement concevoir des applications.</a:t>
            </a:r>
          </a:p>
        </p:txBody>
      </p:sp>
      <p:sp>
        <p:nvSpPr>
          <p:cNvPr id="4" name="Espace réservé du numéro de diapositive 3"/>
          <p:cNvSpPr>
            <a:spLocks noGrp="1"/>
          </p:cNvSpPr>
          <p:nvPr>
            <p:ph type="sldNum" sz="quarter" idx="10"/>
          </p:nvPr>
        </p:nvSpPr>
        <p:spPr/>
        <p:txBody>
          <a:bodyPr/>
          <a:lstStyle/>
          <a:p>
            <a:fld id="{22FE308A-3B73-4028-8061-90F62DC2E9DB}" type="slidenum">
              <a:rPr lang="fr-FR" smtClean="0"/>
              <a:pPr/>
              <a:t>5</a:t>
            </a:fld>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92500"/>
          </a:bodyPr>
          <a:lstStyle/>
          <a:p>
            <a:pPr rtl="0" latinLnBrk="0"/>
            <a:r>
              <a:rPr lang="fr-FR" sz="1200" b="0" i="0" kern="1200" dirty="0" smtClean="0">
                <a:solidFill>
                  <a:schemeClr val="tx1"/>
                </a:solidFill>
                <a:latin typeface="+mn-lt"/>
                <a:ea typeface="+mn-ea"/>
                <a:cs typeface="+mn-cs"/>
              </a:rPr>
              <a:t>Cette partie donnera des exemple d’utilisation pour les applications machines, c’est-à-dire, fonctionnant sur un environnement Windows ou MAC OS</a:t>
            </a:r>
          </a:p>
          <a:p>
            <a:pPr rtl="0" latinLnBrk="0"/>
            <a:endParaRPr lang="fr-FR" sz="1200" b="0" i="0" kern="1200" dirty="0" smtClean="0">
              <a:solidFill>
                <a:schemeClr val="tx1"/>
              </a:solidFill>
              <a:latin typeface="+mn-lt"/>
              <a:ea typeface="+mn-ea"/>
              <a:cs typeface="+mn-cs"/>
            </a:endParaRPr>
          </a:p>
          <a:p>
            <a:pPr rtl="0" latinLnBrk="0"/>
            <a:r>
              <a:rPr lang="fr-FR" sz="1200" b="0" i="0" kern="1200" dirty="0" smtClean="0">
                <a:solidFill>
                  <a:schemeClr val="tx1"/>
                </a:solidFill>
                <a:latin typeface="+mn-lt"/>
                <a:ea typeface="+mn-ea"/>
                <a:cs typeface="+mn-cs"/>
              </a:rPr>
              <a:t>Différentes </a:t>
            </a:r>
            <a:r>
              <a:rPr lang="fr-FR" sz="1200" b="1" i="0" u="sng" kern="1200" dirty="0" smtClean="0">
                <a:solidFill>
                  <a:schemeClr val="tx1"/>
                </a:solidFill>
                <a:latin typeface="+mn-lt"/>
                <a:ea typeface="+mn-ea"/>
                <a:cs typeface="+mn-cs"/>
              </a:rPr>
              <a:t>Librairies</a:t>
            </a:r>
            <a:r>
              <a:rPr lang="fr-FR" sz="1200" b="0" i="0" kern="1200" dirty="0" smtClean="0">
                <a:solidFill>
                  <a:schemeClr val="tx1"/>
                </a:solidFill>
                <a:latin typeface="+mn-lt"/>
                <a:ea typeface="+mn-ea"/>
                <a:cs typeface="+mn-cs"/>
              </a:rPr>
              <a:t> sont mises à disposition des développeurs d’application, par exemple, pour le langage C++, on a accès à :</a:t>
            </a:r>
          </a:p>
          <a:p>
            <a:pPr rtl="0" latinLnBrk="0"/>
            <a:endParaRPr lang="fr-FR" sz="1200" b="0" i="0" kern="1200" dirty="0" smtClean="0">
              <a:solidFill>
                <a:schemeClr val="tx1"/>
              </a:solidFill>
              <a:latin typeface="+mn-lt"/>
              <a:ea typeface="+mn-ea"/>
              <a:cs typeface="+mn-cs"/>
            </a:endParaRPr>
          </a:p>
          <a:p>
            <a:pPr rtl="0" latinLnBrk="0"/>
            <a:r>
              <a:rPr lang="fr-FR" sz="1200" b="0" i="0" kern="1200" dirty="0" smtClean="0">
                <a:solidFill>
                  <a:schemeClr val="tx1"/>
                </a:solidFill>
                <a:latin typeface="+mn-lt"/>
                <a:ea typeface="+mn-ea"/>
                <a:cs typeface="+mn-cs"/>
              </a:rPr>
              <a:t>  Des </a:t>
            </a:r>
            <a:r>
              <a:rPr lang="fr-FR" sz="1200" b="1" i="0" kern="1200" dirty="0" smtClean="0">
                <a:solidFill>
                  <a:schemeClr val="tx1"/>
                </a:solidFill>
                <a:latin typeface="+mn-lt"/>
                <a:ea typeface="+mn-ea"/>
                <a:cs typeface="+mn-cs"/>
              </a:rPr>
              <a:t>librairies standards</a:t>
            </a:r>
            <a:r>
              <a:rPr lang="fr-FR" sz="1200" b="0" i="0" kern="1200" dirty="0" smtClean="0">
                <a:solidFill>
                  <a:schemeClr val="tx1"/>
                </a:solidFill>
                <a:latin typeface="+mn-lt"/>
                <a:ea typeface="+mn-ea"/>
                <a:cs typeface="+mn-cs"/>
              </a:rPr>
              <a:t> : gestion des I/O, gestion de Liste, de Pile</a:t>
            </a:r>
          </a:p>
          <a:p>
            <a:pPr rtl="0" latinLnBrk="0"/>
            <a:r>
              <a:rPr lang="fr-FR" sz="1200" b="0" i="0" kern="1200" dirty="0" smtClean="0">
                <a:solidFill>
                  <a:schemeClr val="tx1"/>
                </a:solidFill>
                <a:latin typeface="+mn-lt"/>
                <a:ea typeface="+mn-ea"/>
                <a:cs typeface="+mn-cs"/>
              </a:rPr>
              <a:t>  Des </a:t>
            </a:r>
            <a:r>
              <a:rPr lang="fr-FR" sz="1200" b="1" i="0" kern="1200" dirty="0" smtClean="0">
                <a:solidFill>
                  <a:schemeClr val="tx1"/>
                </a:solidFill>
                <a:latin typeface="+mn-lt"/>
                <a:ea typeface="+mn-ea"/>
                <a:cs typeface="+mn-cs"/>
              </a:rPr>
              <a:t>librairies externes </a:t>
            </a:r>
            <a:r>
              <a:rPr lang="fr-FR" sz="1200" b="0" i="0" kern="1200" dirty="0" smtClean="0">
                <a:solidFill>
                  <a:schemeClr val="tx1"/>
                </a:solidFill>
                <a:latin typeface="+mn-lt"/>
                <a:ea typeface="+mn-ea"/>
                <a:cs typeface="+mn-cs"/>
              </a:rPr>
              <a:t>: gestion des interfaces graphiques (DirectX, </a:t>
            </a:r>
            <a:r>
              <a:rPr lang="fr-FR" sz="1200" b="0" i="0" kern="1200" dirty="0" err="1" smtClean="0">
                <a:solidFill>
                  <a:schemeClr val="tx1"/>
                </a:solidFill>
                <a:latin typeface="+mn-lt"/>
                <a:ea typeface="+mn-ea"/>
                <a:cs typeface="+mn-cs"/>
              </a:rPr>
              <a:t>OpenGL</a:t>
            </a:r>
            <a:r>
              <a:rPr lang="fr-FR" sz="1200" b="0" i="0" kern="1200" dirty="0" smtClean="0">
                <a:solidFill>
                  <a:schemeClr val="tx1"/>
                </a:solidFill>
                <a:latin typeface="+mn-lt"/>
                <a:ea typeface="+mn-ea"/>
                <a:cs typeface="+mn-cs"/>
              </a:rPr>
              <a:t>…)</a:t>
            </a:r>
          </a:p>
          <a:p>
            <a:pPr rtl="0" latinLnBrk="0"/>
            <a:endParaRPr lang="fr-FR" sz="1200" b="0" i="0" kern="1200" dirty="0" smtClean="0">
              <a:solidFill>
                <a:schemeClr val="tx1"/>
              </a:solidFill>
              <a:latin typeface="+mn-lt"/>
              <a:ea typeface="+mn-ea"/>
              <a:cs typeface="+mn-cs"/>
            </a:endParaRPr>
          </a:p>
          <a:p>
            <a:pPr rtl="0" latinLnBrk="0"/>
            <a:r>
              <a:rPr lang="fr-FR" sz="1200" b="0" i="0" kern="1200" dirty="0" smtClean="0">
                <a:solidFill>
                  <a:schemeClr val="tx1"/>
                </a:solidFill>
                <a:latin typeface="+mn-lt"/>
                <a:ea typeface="+mn-ea"/>
                <a:cs typeface="+mn-cs"/>
              </a:rPr>
              <a:t>Au niveau des </a:t>
            </a:r>
            <a:r>
              <a:rPr lang="fr-FR" sz="1200" b="1" i="0" u="sng" kern="1200" dirty="0" smtClean="0">
                <a:solidFill>
                  <a:schemeClr val="tx1"/>
                </a:solidFill>
                <a:latin typeface="+mn-lt"/>
                <a:ea typeface="+mn-ea"/>
                <a:cs typeface="+mn-cs"/>
              </a:rPr>
              <a:t>Frameworks</a:t>
            </a:r>
            <a:r>
              <a:rPr lang="fr-FR" sz="1200" b="0" i="0" kern="1200" dirty="0" smtClean="0">
                <a:solidFill>
                  <a:schemeClr val="tx1"/>
                </a:solidFill>
                <a:latin typeface="+mn-lt"/>
                <a:ea typeface="+mn-ea"/>
                <a:cs typeface="+mn-cs"/>
              </a:rPr>
              <a:t>, le choix est vaste, nous en développerons trois :</a:t>
            </a:r>
          </a:p>
          <a:p>
            <a:pPr rtl="0" latinLnBrk="0"/>
            <a:r>
              <a:rPr lang="fr-FR" sz="1200" b="0" i="0" kern="1200" dirty="0" smtClean="0">
                <a:solidFill>
                  <a:schemeClr val="tx1"/>
                </a:solidFill>
                <a:latin typeface="+mn-lt"/>
                <a:ea typeface="+mn-ea"/>
                <a:cs typeface="+mn-cs"/>
              </a:rPr>
              <a:t> </a:t>
            </a:r>
          </a:p>
          <a:p>
            <a:pPr rtl="0" latinLnBrk="0"/>
            <a:r>
              <a:rPr lang="fr-FR" sz="1200" b="1" i="0" kern="1200" dirty="0" err="1" smtClean="0">
                <a:solidFill>
                  <a:schemeClr val="tx1"/>
                </a:solidFill>
                <a:latin typeface="+mn-lt"/>
                <a:ea typeface="+mn-ea"/>
                <a:cs typeface="+mn-cs"/>
              </a:rPr>
              <a:t>Cocoa</a:t>
            </a:r>
            <a:r>
              <a:rPr lang="fr-FR" sz="1200" b="1" i="0" kern="1200" dirty="0" smtClean="0">
                <a:solidFill>
                  <a:schemeClr val="tx1"/>
                </a:solidFill>
                <a:latin typeface="+mn-lt"/>
                <a:ea typeface="+mn-ea"/>
                <a:cs typeface="+mn-cs"/>
              </a:rPr>
              <a:t> </a:t>
            </a:r>
            <a:r>
              <a:rPr lang="fr-FR" sz="1200" b="0" i="0" kern="1200" dirty="0" smtClean="0">
                <a:solidFill>
                  <a:schemeClr val="tx1"/>
                </a:solidFill>
                <a:latin typeface="+mn-lt"/>
                <a:ea typeface="+mn-ea"/>
                <a:cs typeface="+mn-cs"/>
              </a:rPr>
              <a:t>(1996), un Framework développé par Apple, permettant de faciliter la création d’applications sur MAC OS. Il utilise le langage de programmation Objective C.</a:t>
            </a:r>
          </a:p>
          <a:p>
            <a:pPr rtl="0" latinLnBrk="0"/>
            <a:r>
              <a:rPr lang="fr-FR" sz="1200" b="0" i="0" kern="1200" dirty="0" smtClean="0">
                <a:solidFill>
                  <a:schemeClr val="tx1"/>
                </a:solidFill>
                <a:latin typeface="+mn-lt"/>
                <a:ea typeface="+mn-ea"/>
                <a:cs typeface="+mn-cs"/>
              </a:rPr>
              <a:t>  </a:t>
            </a:r>
          </a:p>
          <a:p>
            <a:pPr rtl="0" latinLnBrk="0"/>
            <a:r>
              <a:rPr lang="fr-FR" sz="1200" b="1" i="0" kern="1200" dirty="0" smtClean="0">
                <a:solidFill>
                  <a:schemeClr val="tx1"/>
                </a:solidFill>
                <a:latin typeface="+mn-lt"/>
                <a:ea typeface="+mn-ea"/>
                <a:cs typeface="+mn-cs"/>
              </a:rPr>
              <a:t>Microsoft </a:t>
            </a:r>
            <a:r>
              <a:rPr lang="fr-FR" sz="1200" b="1" i="0" kern="1200" dirty="0" err="1" smtClean="0">
                <a:solidFill>
                  <a:schemeClr val="tx1"/>
                </a:solidFill>
                <a:latin typeface="+mn-lt"/>
                <a:ea typeface="+mn-ea"/>
                <a:cs typeface="+mn-cs"/>
              </a:rPr>
              <a:t>Foundation</a:t>
            </a:r>
            <a:r>
              <a:rPr lang="fr-FR" sz="1200" b="1" i="0" kern="1200" dirty="0" smtClean="0">
                <a:solidFill>
                  <a:schemeClr val="tx1"/>
                </a:solidFill>
                <a:latin typeface="+mn-lt"/>
                <a:ea typeface="+mn-ea"/>
                <a:cs typeface="+mn-cs"/>
              </a:rPr>
              <a:t> Class</a:t>
            </a:r>
            <a:r>
              <a:rPr lang="fr-FR" sz="1200" b="0" i="0" kern="1200" dirty="0" smtClean="0">
                <a:solidFill>
                  <a:schemeClr val="tx1"/>
                </a:solidFill>
                <a:latin typeface="+mn-lt"/>
                <a:ea typeface="+mn-ea"/>
                <a:cs typeface="+mn-cs"/>
              </a:rPr>
              <a:t> (1992) est un Framework conçu par Microsoft. Il s’appuie sur les langages C ainsi que C++. Il utilisé dans les applications tournant sur un environnement Windows. Il ne peut être utilisé qu’en se servant de Visual Studio. Il est de nos jour de moins en moins utilisé sauf dans certains domaines (applications utilisant le noyau du système d’exploitation par exemple) et cède sa place à un Framework plus récent : .NET</a:t>
            </a:r>
          </a:p>
          <a:p>
            <a:pPr rtl="0" latinLnBrk="0"/>
            <a:endParaRPr lang="fr-FR" sz="1200" b="1" i="0" kern="1200" dirty="0" smtClean="0">
              <a:solidFill>
                <a:schemeClr val="tx1"/>
              </a:solidFill>
              <a:latin typeface="+mn-lt"/>
              <a:ea typeface="+mn-ea"/>
              <a:cs typeface="+mn-cs"/>
            </a:endParaRPr>
          </a:p>
          <a:p>
            <a:pPr rtl="0" latinLnBrk="0"/>
            <a:r>
              <a:rPr lang="fr-FR" sz="1200" b="1" i="0" kern="1200" dirty="0" smtClean="0">
                <a:solidFill>
                  <a:schemeClr val="tx1"/>
                </a:solidFill>
                <a:latin typeface="+mn-lt"/>
                <a:ea typeface="+mn-ea"/>
                <a:cs typeface="+mn-cs"/>
              </a:rPr>
              <a:t>.Net</a:t>
            </a:r>
            <a:r>
              <a:rPr lang="fr-FR" sz="1200" b="0" i="0" kern="1200" dirty="0" smtClean="0">
                <a:solidFill>
                  <a:schemeClr val="tx1"/>
                </a:solidFill>
                <a:latin typeface="+mn-lt"/>
                <a:ea typeface="+mn-ea"/>
                <a:cs typeface="+mn-cs"/>
              </a:rPr>
              <a:t> (2002) enrichi les langages de programmation C# et VB.net à la manière de java. Il est intégré nativement à Windows et fonctionne sur une machine virtuelle (Common </a:t>
            </a:r>
            <a:r>
              <a:rPr lang="fr-FR" sz="1200" b="0" i="0" kern="1200" dirty="0" err="1" smtClean="0">
                <a:solidFill>
                  <a:schemeClr val="tx1"/>
                </a:solidFill>
                <a:latin typeface="+mn-lt"/>
                <a:ea typeface="+mn-ea"/>
                <a:cs typeface="+mn-cs"/>
              </a:rPr>
              <a:t>Language</a:t>
            </a:r>
            <a:r>
              <a:rPr lang="fr-FR" sz="1200" b="0" i="0" kern="1200" dirty="0" smtClean="0">
                <a:solidFill>
                  <a:schemeClr val="tx1"/>
                </a:solidFill>
                <a:latin typeface="+mn-lt"/>
                <a:ea typeface="+mn-ea"/>
                <a:cs typeface="+mn-cs"/>
              </a:rPr>
              <a:t> Infrastructure) à l’instar du java. Il propose </a:t>
            </a:r>
            <a:r>
              <a:rPr lang="fr-FR" sz="1200" b="0" i="0" kern="1200" dirty="0" err="1" smtClean="0">
                <a:solidFill>
                  <a:schemeClr val="tx1"/>
                </a:solidFill>
                <a:latin typeface="+mn-lt"/>
                <a:ea typeface="+mn-ea"/>
                <a:cs typeface="+mn-cs"/>
              </a:rPr>
              <a:t>desfonctions</a:t>
            </a:r>
            <a:r>
              <a:rPr lang="fr-FR" sz="1200" b="0" i="0" kern="1200" dirty="0" smtClean="0">
                <a:solidFill>
                  <a:schemeClr val="tx1"/>
                </a:solidFill>
                <a:latin typeface="+mn-lt"/>
                <a:ea typeface="+mn-ea"/>
                <a:cs typeface="+mn-cs"/>
              </a:rPr>
              <a:t> de base telles que la gestion des E/S, la mise en réseaux, la gestion de processus ou encore l’utilisation d’interface graphique. Il propose aussi des fonctions plus avancées comme les accès aux SGBD (Oracle, EDBC, SQL server)</a:t>
            </a:r>
          </a:p>
          <a:p>
            <a:pPr>
              <a:buFontTx/>
              <a:buNone/>
            </a:pPr>
            <a:endParaRPr lang="fr-FR" dirty="0"/>
          </a:p>
        </p:txBody>
      </p:sp>
      <p:sp>
        <p:nvSpPr>
          <p:cNvPr id="4" name="Espace réservé du numéro de diapositive 3"/>
          <p:cNvSpPr>
            <a:spLocks noGrp="1"/>
          </p:cNvSpPr>
          <p:nvPr>
            <p:ph type="sldNum" sz="quarter" idx="10"/>
          </p:nvPr>
        </p:nvSpPr>
        <p:spPr/>
        <p:txBody>
          <a:bodyPr/>
          <a:lstStyle/>
          <a:p>
            <a:fld id="{22FE308A-3B73-4028-8061-90F62DC2E9DB}" type="slidenum">
              <a:rPr lang="fr-FR" smtClean="0"/>
              <a:pPr/>
              <a:t>6</a:t>
            </a:fld>
            <a:endParaRPr 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925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i="0" kern="1200" baseline="0" dirty="0" smtClean="0">
                <a:solidFill>
                  <a:schemeClr val="tx1"/>
                </a:solidFill>
                <a:latin typeface="+mn-lt"/>
                <a:ea typeface="+mn-ea"/>
                <a:cs typeface="+mn-cs"/>
              </a:rPr>
              <a:t>Le développement Web connaît une forte expansion depuis l’arrivée d’internet à haut débit dans les années 2000. Aujourd’hui n‘importe quel utilisateur lambda qui possède une connexion internet est susceptible de faire du développement web. En passant par l’informaticien programmeur depuis 25 ans jusqu’à la caissière chez Auchan depuis 25 ans.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b="0" i="0"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i="0" kern="1200" baseline="0" dirty="0" smtClean="0">
                <a:solidFill>
                  <a:schemeClr val="tx1"/>
                </a:solidFill>
                <a:latin typeface="+mn-lt"/>
                <a:ea typeface="+mn-ea"/>
                <a:cs typeface="+mn-cs"/>
              </a:rPr>
              <a:t>Mais ce ne fût pas toujours le cas, dans un premier temps pour développer un site web, il fallait impérativement en maîtriser les langages : les plus connus : Html, CSS, PHP, </a:t>
            </a:r>
            <a:r>
              <a:rPr lang="fr-FR" sz="1200" b="0" i="0" kern="1200" baseline="0" dirty="0" err="1" smtClean="0">
                <a:solidFill>
                  <a:schemeClr val="tx1"/>
                </a:solidFill>
                <a:latin typeface="+mn-lt"/>
                <a:ea typeface="+mn-ea"/>
                <a:cs typeface="+mn-cs"/>
              </a:rPr>
              <a:t>Javascript</a:t>
            </a:r>
            <a:r>
              <a:rPr lang="fr-FR" sz="1200" b="0" i="0" kern="1200" baseline="0" dirty="0" smtClean="0">
                <a:solidFill>
                  <a:schemeClr val="tx1"/>
                </a:solidFill>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b="0" i="0"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i="0" kern="1200" baseline="0" dirty="0" smtClean="0">
                <a:solidFill>
                  <a:schemeClr val="tx1"/>
                </a:solidFill>
                <a:latin typeface="+mn-lt"/>
                <a:ea typeface="+mn-ea"/>
                <a:cs typeface="+mn-cs"/>
              </a:rPr>
              <a:t>Mais de nos jours, grâce à la forte idée de « réutilisation de code », vous avez accès, nous avons accès à divers outils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b="0" i="0"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Char char="-"/>
              <a:tabLst/>
              <a:defRPr/>
            </a:pPr>
            <a:r>
              <a:rPr lang="fr-FR" sz="1200" b="0" i="0" kern="1200" baseline="0" dirty="0" smtClean="0">
                <a:solidFill>
                  <a:schemeClr val="tx1"/>
                </a:solidFill>
                <a:latin typeface="+mn-lt"/>
                <a:ea typeface="+mn-ea"/>
                <a:cs typeface="+mn-cs"/>
              </a:rPr>
              <a:t>Les </a:t>
            </a:r>
            <a:r>
              <a:rPr lang="fr-FR" sz="1200" b="1" i="0" kern="1200" baseline="0" dirty="0" smtClean="0">
                <a:solidFill>
                  <a:schemeClr val="tx1"/>
                </a:solidFill>
                <a:latin typeface="+mn-lt"/>
                <a:ea typeface="+mn-ea"/>
                <a:cs typeface="+mn-cs"/>
              </a:rPr>
              <a:t>FrameWork</a:t>
            </a:r>
            <a:r>
              <a:rPr lang="fr-FR" sz="1200" b="0" i="0" kern="1200" baseline="0" dirty="0" smtClean="0">
                <a:solidFill>
                  <a:schemeClr val="tx1"/>
                </a:solidFill>
                <a:latin typeface="+mn-lt"/>
                <a:ea typeface="+mn-ea"/>
                <a:cs typeface="+mn-cs"/>
              </a:rPr>
              <a:t> et/ou </a:t>
            </a:r>
            <a:r>
              <a:rPr lang="fr-FR" sz="1200" b="1" i="0" kern="1200" baseline="0" dirty="0" smtClean="0">
                <a:solidFill>
                  <a:schemeClr val="tx1"/>
                </a:solidFill>
                <a:latin typeface="+mn-lt"/>
                <a:ea typeface="+mn-ea"/>
                <a:cs typeface="+mn-cs"/>
              </a:rPr>
              <a:t>Librairies</a:t>
            </a:r>
            <a:r>
              <a:rPr lang="fr-FR" sz="1200" b="0" i="0" kern="1200" baseline="0" dirty="0" smtClean="0">
                <a:solidFill>
                  <a:schemeClr val="tx1"/>
                </a:solidFill>
                <a:latin typeface="+mn-lt"/>
                <a:ea typeface="+mn-ea"/>
                <a:cs typeface="+mn-cs"/>
              </a:rPr>
              <a:t> : </a:t>
            </a:r>
            <a:r>
              <a:rPr lang="fr-FR" sz="1200" b="0" i="0" u="none" strike="noStrike" kern="1200" dirty="0" smtClean="0">
                <a:solidFill>
                  <a:schemeClr val="tx1"/>
                </a:solidFill>
                <a:latin typeface="+mn-lt"/>
                <a:ea typeface="+mn-ea"/>
                <a:cs typeface="+mn-cs"/>
              </a:rPr>
              <a:t>bibliothèques d’outils et de services permettant le développement d’applications</a:t>
            </a:r>
            <a:r>
              <a:rPr lang="fr-FR" sz="1200" b="0" i="0" u="none" strike="noStrike" kern="1200" baseline="0" dirty="0" smtClean="0">
                <a:solidFill>
                  <a:schemeClr val="tx1"/>
                </a:solidFill>
                <a:latin typeface="+mn-lt"/>
                <a:ea typeface="+mn-ea"/>
                <a:cs typeface="+mn-cs"/>
              </a:rPr>
              <a:t> </a:t>
            </a:r>
            <a:r>
              <a:rPr lang="fr-FR" sz="1200" b="0" i="0" u="none" strike="noStrike" kern="1200" dirty="0" smtClean="0">
                <a:solidFill>
                  <a:schemeClr val="tx1"/>
                </a:solidFill>
                <a:latin typeface="+mn-lt"/>
                <a:ea typeface="+mn-ea"/>
                <a:cs typeface="+mn-cs"/>
              </a:rPr>
              <a:t>(Apache, </a:t>
            </a:r>
            <a:r>
              <a:rPr lang="fr-FR" sz="1200" b="0" i="0" u="none" strike="noStrike" kern="1200" dirty="0" err="1" smtClean="0">
                <a:solidFill>
                  <a:schemeClr val="tx1"/>
                </a:solidFill>
                <a:latin typeface="+mn-lt"/>
                <a:ea typeface="+mn-ea"/>
                <a:cs typeface="+mn-cs"/>
              </a:rPr>
              <a:t>Cacoa</a:t>
            </a:r>
            <a:r>
              <a:rPr lang="fr-FR" sz="1200" b="0" i="0" u="none" strike="noStrike" kern="1200" dirty="0" smtClean="0">
                <a:solidFill>
                  <a:schemeClr val="tx1"/>
                </a:solidFill>
                <a:latin typeface="+mn-lt"/>
                <a:ea typeface="+mn-ea"/>
                <a:cs typeface="+mn-cs"/>
              </a:rPr>
              <a:t>, </a:t>
            </a:r>
            <a:r>
              <a:rPr lang="fr-FR" sz="1200" b="0" i="0" u="none" strike="noStrike" kern="1200" dirty="0" err="1" smtClean="0">
                <a:solidFill>
                  <a:schemeClr val="tx1"/>
                </a:solidFill>
                <a:latin typeface="+mn-lt"/>
                <a:ea typeface="+mn-ea"/>
                <a:cs typeface="+mn-cs"/>
              </a:rPr>
              <a:t>Catalyst</a:t>
            </a:r>
            <a:r>
              <a:rPr lang="fr-FR" sz="1200" b="0" i="0" u="none" strike="noStrike" kern="1200" dirty="0" smtClean="0">
                <a:solidFill>
                  <a:schemeClr val="tx1"/>
                </a:solidFill>
                <a:latin typeface="+mn-lt"/>
                <a:ea typeface="+mn-ea"/>
                <a:cs typeface="+mn-cs"/>
              </a:rPr>
              <a:t>, …)</a:t>
            </a:r>
            <a:endParaRPr lang="fr-FR" sz="1200" b="0" i="0"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Char char="-"/>
              <a:tabLst/>
              <a:defRPr/>
            </a:pPr>
            <a:r>
              <a:rPr lang="fr-FR" sz="1200" b="0" i="0" kern="1200" baseline="0" dirty="0" smtClean="0">
                <a:solidFill>
                  <a:schemeClr val="tx1"/>
                </a:solidFill>
                <a:latin typeface="+mn-lt"/>
                <a:ea typeface="+mn-ea"/>
                <a:cs typeface="+mn-cs"/>
              </a:rPr>
              <a:t>Les </a:t>
            </a:r>
            <a:r>
              <a:rPr lang="fr-FR" sz="1200" b="1" i="0" kern="1200" baseline="0" dirty="0" smtClean="0">
                <a:solidFill>
                  <a:schemeClr val="tx1"/>
                </a:solidFill>
                <a:latin typeface="+mn-lt"/>
                <a:ea typeface="+mn-ea"/>
                <a:cs typeface="+mn-cs"/>
              </a:rPr>
              <a:t>CMS</a:t>
            </a:r>
            <a:r>
              <a:rPr lang="fr-FR" sz="1200" b="0" i="0" kern="1200" baseline="0" dirty="0" smtClean="0">
                <a:solidFill>
                  <a:schemeClr val="tx1"/>
                </a:solidFill>
                <a:latin typeface="+mn-lt"/>
                <a:ea typeface="+mn-ea"/>
                <a:cs typeface="+mn-cs"/>
              </a:rPr>
              <a:t> qui génère des structures complètes (exemple : Structure du site web en lui même, formulaire d’identification,  zone de commentaire, de </a:t>
            </a:r>
            <a:r>
              <a:rPr lang="fr-FR" sz="1200" b="0" i="0" kern="1200" baseline="0" dirty="0" err="1" smtClean="0">
                <a:solidFill>
                  <a:schemeClr val="tx1"/>
                </a:solidFill>
                <a:latin typeface="+mn-lt"/>
                <a:ea typeface="+mn-ea"/>
                <a:cs typeface="+mn-cs"/>
              </a:rPr>
              <a:t>tchat</a:t>
            </a:r>
            <a:r>
              <a:rPr lang="fr-FR" sz="1200" b="0" i="0" kern="1200" baseline="0" dirty="0" smtClean="0">
                <a:solidFill>
                  <a:schemeClr val="tx1"/>
                </a:solidFill>
                <a:latin typeface="+mn-lt"/>
                <a:ea typeface="+mn-ea"/>
                <a:cs typeface="+mn-cs"/>
              </a:rPr>
              <a:t>, …) (</a:t>
            </a:r>
            <a:r>
              <a:rPr lang="fr-FR" sz="1200" b="0" i="0" kern="1200" baseline="0" dirty="0" err="1" smtClean="0">
                <a:solidFill>
                  <a:schemeClr val="tx1"/>
                </a:solidFill>
                <a:latin typeface="+mn-lt"/>
                <a:ea typeface="+mn-ea"/>
                <a:cs typeface="+mn-cs"/>
              </a:rPr>
              <a:t>Wordpress</a:t>
            </a:r>
            <a:r>
              <a:rPr lang="fr-FR" sz="1200" b="0" i="0" kern="1200" baseline="0" dirty="0" smtClean="0">
                <a:solidFill>
                  <a:schemeClr val="tx1"/>
                </a:solidFill>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Char char="-"/>
              <a:tabLst/>
              <a:defRPr/>
            </a:pPr>
            <a:endParaRPr lang="fr-FR" sz="1200" b="0" i="0"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i="0" kern="1200" baseline="0" dirty="0" smtClean="0">
                <a:solidFill>
                  <a:schemeClr val="tx1"/>
                </a:solidFill>
                <a:latin typeface="+mn-lt"/>
                <a:ea typeface="+mn-ea"/>
                <a:cs typeface="+mn-cs"/>
              </a:rPr>
              <a:t>Le plus utilisé en terme de développement web pour les « non-informaticiens » est le CMS.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b="0" i="0"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latin typeface="+mn-lt"/>
                <a:ea typeface="+mn-ea"/>
                <a:cs typeface="+mn-cs"/>
              </a:rPr>
              <a:t>Les CMS sont accessibles quel que soit le type de </a:t>
            </a:r>
            <a:r>
              <a:rPr lang="fr-FR" sz="1200" u="none" strike="noStrike" kern="1200" dirty="0" smtClean="0">
                <a:solidFill>
                  <a:schemeClr val="tx1"/>
                </a:solidFill>
                <a:latin typeface="+mn-lt"/>
                <a:ea typeface="+mn-ea"/>
                <a:cs typeface="+mn-cs"/>
              </a:rPr>
              <a:t>système d’exploitation</a:t>
            </a:r>
            <a:r>
              <a:rPr lang="fr-FR" sz="1200" kern="1200" dirty="0" smtClean="0">
                <a:solidFill>
                  <a:schemeClr val="tx1"/>
                </a:solidFill>
                <a:latin typeface="+mn-lt"/>
                <a:ea typeface="+mn-ea"/>
                <a:cs typeface="+mn-cs"/>
              </a:rPr>
              <a:t> au moyen d'un navigateur Web, ainsi, les utilisateurs n'ont pas besoin d'installer de logiciels spécifiques supplémentaires. De</a:t>
            </a:r>
            <a:r>
              <a:rPr lang="fr-FR" sz="1200" kern="1200" baseline="0" dirty="0" smtClean="0">
                <a:solidFill>
                  <a:schemeClr val="tx1"/>
                </a:solidFill>
                <a:latin typeface="+mn-lt"/>
                <a:ea typeface="+mn-ea"/>
                <a:cs typeface="+mn-cs"/>
              </a:rPr>
              <a:t> plus, son utilisation intuitive ne nécessite aucune compétence informatique. Mais cette technique reste limitée comme explicitée précédemment avec la recette toute faite de gâteau.</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baseline="0" dirty="0" smtClean="0">
                <a:solidFill>
                  <a:schemeClr val="tx1"/>
                </a:solidFill>
                <a:latin typeface="+mn-lt"/>
                <a:ea typeface="+mn-ea"/>
                <a:cs typeface="+mn-cs"/>
              </a:rPr>
              <a:t>Un informaticien favorisera l’utilisation des FrameWork pour plus de liberté dans le code.</a:t>
            </a:r>
            <a:endParaRPr lang="fr-FR" sz="1200" kern="1200" dirty="0" smtClean="0">
              <a:solidFill>
                <a:schemeClr val="tx1"/>
              </a:solidFill>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22FE308A-3B73-4028-8061-90F62DC2E9DB}" type="slidenum">
              <a:rPr lang="fr-FR" smtClean="0"/>
              <a:pPr/>
              <a:t>7</a:t>
            </a:fld>
            <a:endParaRPr lang="fr-F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925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b="0" i="0" u="none" strike="noStrike" kern="1200" dirty="0" smtClean="0">
                <a:solidFill>
                  <a:schemeClr val="tx1"/>
                </a:solidFill>
                <a:latin typeface="+mn-lt"/>
                <a:ea typeface="+mn-ea"/>
                <a:cs typeface="+mn-cs"/>
              </a:rPr>
              <a:t>Le </a:t>
            </a:r>
            <a:r>
              <a:rPr lang="fr-FR" sz="1200" b="0" i="0" u="none" strike="noStrike" kern="1200" dirty="0" smtClean="0">
                <a:solidFill>
                  <a:schemeClr val="tx1"/>
                </a:solidFill>
                <a:latin typeface="+mn-lt"/>
                <a:ea typeface="+mn-ea"/>
                <a:cs typeface="+mn-cs"/>
              </a:rPr>
              <a:t>développement mobile a pris une part importante ces derniers années. En effet, le marché du mobile est devenue très lucratif, des millions d’utilisateurs mobiles quotidiens dans le monde possèdent un Smartphone, un </a:t>
            </a:r>
            <a:r>
              <a:rPr lang="fr-FR" sz="1200" b="0" i="0" u="none" strike="noStrike" kern="1200" dirty="0" err="1" smtClean="0">
                <a:solidFill>
                  <a:schemeClr val="tx1"/>
                </a:solidFill>
                <a:latin typeface="+mn-lt"/>
                <a:ea typeface="+mn-ea"/>
                <a:cs typeface="+mn-cs"/>
              </a:rPr>
              <a:t>Iphone</a:t>
            </a:r>
            <a:r>
              <a:rPr lang="fr-FR" sz="1200" b="0" i="0" u="none" strike="noStrike" kern="1200" dirty="0" smtClean="0">
                <a:solidFill>
                  <a:schemeClr val="tx1"/>
                </a:solidFill>
                <a:latin typeface="+mn-lt"/>
                <a:ea typeface="+mn-ea"/>
                <a:cs typeface="+mn-cs"/>
              </a:rPr>
              <a:t> ou un </a:t>
            </a:r>
            <a:r>
              <a:rPr lang="fr-FR" sz="1200" b="0" i="0" u="none" strike="noStrike" kern="1200" dirty="0" err="1" smtClean="0">
                <a:solidFill>
                  <a:schemeClr val="tx1"/>
                </a:solidFill>
                <a:latin typeface="+mn-lt"/>
                <a:ea typeface="+mn-ea"/>
                <a:cs typeface="+mn-cs"/>
              </a:rPr>
              <a:t>BlackBerry</a:t>
            </a:r>
            <a:r>
              <a:rPr lang="fr-FR" sz="1200" b="0" i="0" u="none" strike="noStrike" kern="1200" dirty="0" smtClean="0">
                <a:solidFill>
                  <a:schemeClr val="tx1"/>
                </a:solidFill>
                <a:latin typeface="+mn-lt"/>
                <a:ea typeface="+mn-ea"/>
                <a:cs typeface="+mn-cs"/>
              </a:rPr>
              <a:t>. Le mobile impose des contraintes techniques et ergonomiques. D’</a:t>
            </a:r>
            <a:r>
              <a:rPr lang="fr-FR" sz="1200" b="0" i="0" u="none" strike="noStrike" kern="1200" dirty="0" err="1" smtClean="0">
                <a:solidFill>
                  <a:schemeClr val="tx1"/>
                </a:solidFill>
                <a:latin typeface="+mn-lt"/>
                <a:ea typeface="+mn-ea"/>
                <a:cs typeface="+mn-cs"/>
              </a:rPr>
              <a:t>abord,une</a:t>
            </a:r>
            <a:r>
              <a:rPr lang="fr-FR" sz="1200" b="0" i="0" u="none" strike="noStrike" kern="1200" dirty="0" smtClean="0">
                <a:solidFill>
                  <a:schemeClr val="tx1"/>
                </a:solidFill>
                <a:latin typeface="+mn-lt"/>
                <a:ea typeface="+mn-ea"/>
                <a:cs typeface="+mn-cs"/>
              </a:rPr>
              <a:t> application mobile doit être rapide, souple et efficace (contraintes techniques), puis elle doit être facilement accessible et facile d’utilisation (contraintes ergonomiques). </a:t>
            </a:r>
            <a:r>
              <a:rPr lang="fr-FR" dirty="0" smtClean="0"/>
              <a:t/>
            </a:r>
            <a:br>
              <a:rPr lang="fr-FR" dirty="0" smtClean="0"/>
            </a:br>
            <a:r>
              <a:rPr lang="fr-FR" dirty="0" smtClean="0"/>
              <a:t/>
            </a:r>
            <a:br>
              <a:rPr lang="fr-FR" dirty="0" smtClean="0"/>
            </a:br>
            <a:r>
              <a:rPr lang="fr-FR" sz="1200" b="0" i="0" u="none" strike="noStrike" kern="1200" dirty="0" smtClean="0">
                <a:solidFill>
                  <a:schemeClr val="tx1"/>
                </a:solidFill>
                <a:latin typeface="+mn-lt"/>
                <a:ea typeface="+mn-ea"/>
                <a:cs typeface="+mn-cs"/>
              </a:rPr>
              <a:t>Quels sont donc les langages utilisés pour les différents types de mobile?</a:t>
            </a:r>
          </a:p>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
            </a:r>
            <a:br>
              <a:rPr lang="fr-FR" dirty="0" smtClean="0"/>
            </a:br>
            <a:r>
              <a:rPr lang="fr-FR" sz="1200" b="0" i="0" u="none" strike="noStrike" kern="1200" dirty="0" smtClean="0">
                <a:solidFill>
                  <a:schemeClr val="tx1"/>
                </a:solidFill>
                <a:latin typeface="+mn-lt"/>
                <a:ea typeface="+mn-ea"/>
                <a:cs typeface="+mn-cs"/>
              </a:rPr>
              <a:t>Une application mobile est un logiciel applicatif développé et installé pour un téléphone portable comme vous pouvez en avoir sur vous. </a:t>
            </a:r>
            <a:r>
              <a:rPr lang="fr-FR" dirty="0" smtClean="0"/>
              <a:t/>
            </a:r>
            <a:br>
              <a:rPr lang="fr-FR" dirty="0" smtClean="0"/>
            </a:br>
            <a:r>
              <a:rPr lang="fr-FR" dirty="0" smtClean="0"/>
              <a:t/>
            </a:r>
            <a:br>
              <a:rPr lang="fr-FR" dirty="0" smtClean="0"/>
            </a:br>
            <a:r>
              <a:rPr lang="fr-FR" sz="1200" b="0" i="0" u="none" strike="noStrike" kern="1200" dirty="0" smtClean="0">
                <a:solidFill>
                  <a:schemeClr val="tx1"/>
                </a:solidFill>
                <a:latin typeface="+mn-lt"/>
                <a:ea typeface="+mn-ea"/>
                <a:cs typeface="+mn-cs"/>
              </a:rPr>
              <a:t>Les Smartphones (sous </a:t>
            </a:r>
            <a:r>
              <a:rPr lang="fr-FR" sz="1200" b="0" i="0" u="none" strike="noStrike" kern="1200" dirty="0" err="1" smtClean="0">
                <a:solidFill>
                  <a:schemeClr val="tx1"/>
                </a:solidFill>
                <a:latin typeface="+mn-lt"/>
                <a:ea typeface="+mn-ea"/>
                <a:cs typeface="+mn-cs"/>
              </a:rPr>
              <a:t>Android</a:t>
            </a:r>
            <a:r>
              <a:rPr lang="fr-FR" sz="1200" b="0" i="0" u="none" strike="noStrike" kern="1200" dirty="0" smtClean="0">
                <a:solidFill>
                  <a:schemeClr val="tx1"/>
                </a:solidFill>
                <a:latin typeface="+mn-lt"/>
                <a:ea typeface="+mn-ea"/>
                <a:cs typeface="+mn-cs"/>
              </a:rPr>
              <a:t>) :</a:t>
            </a:r>
            <a:r>
              <a:rPr lang="fr-FR" dirty="0" smtClean="0"/>
              <a:t/>
            </a:r>
            <a:br>
              <a:rPr lang="fr-FR" dirty="0" smtClean="0"/>
            </a:br>
            <a:r>
              <a:rPr lang="fr-FR" sz="1200" b="0" i="0" u="none" strike="noStrike" kern="1200" dirty="0" smtClean="0">
                <a:solidFill>
                  <a:schemeClr val="tx1"/>
                </a:solidFill>
                <a:latin typeface="+mn-lt"/>
                <a:ea typeface="+mn-ea"/>
                <a:cs typeface="+mn-cs"/>
              </a:rPr>
              <a:t>Pour développer une application sous </a:t>
            </a:r>
            <a:r>
              <a:rPr lang="fr-FR" sz="1200" b="0" i="0" u="none" strike="noStrike" kern="1200" dirty="0" err="1" smtClean="0">
                <a:solidFill>
                  <a:schemeClr val="tx1"/>
                </a:solidFill>
                <a:latin typeface="+mn-lt"/>
                <a:ea typeface="+mn-ea"/>
                <a:cs typeface="+mn-cs"/>
              </a:rPr>
              <a:t>Android</a:t>
            </a:r>
            <a:r>
              <a:rPr lang="fr-FR" sz="1200" b="0" i="0" u="none" strike="noStrike" kern="1200" dirty="0" smtClean="0">
                <a:solidFill>
                  <a:schemeClr val="tx1"/>
                </a:solidFill>
                <a:latin typeface="+mn-lt"/>
                <a:ea typeface="+mn-ea"/>
                <a:cs typeface="+mn-cs"/>
              </a:rPr>
              <a:t>, il faut utiliser le langage Java. En effet, il faut savoir que le SDK </a:t>
            </a:r>
            <a:r>
              <a:rPr lang="fr-FR" sz="1200" b="0" i="0" u="none" strike="noStrike" kern="1200" dirty="0" err="1" smtClean="0">
                <a:solidFill>
                  <a:schemeClr val="tx1"/>
                </a:solidFill>
                <a:latin typeface="+mn-lt"/>
                <a:ea typeface="+mn-ea"/>
                <a:cs typeface="+mn-cs"/>
              </a:rPr>
              <a:t>Android</a:t>
            </a:r>
            <a:r>
              <a:rPr lang="fr-FR" sz="1200" b="0" i="0" u="none" strike="noStrike" kern="1200" dirty="0" smtClean="0">
                <a:solidFill>
                  <a:schemeClr val="tx1"/>
                </a:solidFill>
                <a:latin typeface="+mn-lt"/>
                <a:ea typeface="+mn-ea"/>
                <a:cs typeface="+mn-cs"/>
              </a:rPr>
              <a:t> de Google a été écrit en Java. </a:t>
            </a:r>
            <a:r>
              <a:rPr lang="fr-FR" dirty="0" smtClean="0"/>
              <a:t/>
            </a:r>
            <a:br>
              <a:rPr lang="fr-FR" dirty="0" smtClean="0"/>
            </a:br>
            <a:r>
              <a:rPr lang="fr-FR" dirty="0" smtClean="0"/>
              <a:t/>
            </a:r>
            <a:br>
              <a:rPr lang="fr-FR" dirty="0" smtClean="0"/>
            </a:br>
            <a:r>
              <a:rPr lang="fr-FR" sz="1200" b="0" i="0" u="none" strike="noStrike" kern="1200" dirty="0" smtClean="0">
                <a:solidFill>
                  <a:schemeClr val="tx1"/>
                </a:solidFill>
                <a:latin typeface="+mn-lt"/>
                <a:ea typeface="+mn-ea"/>
                <a:cs typeface="+mn-cs"/>
              </a:rPr>
              <a:t>Les Windows Phone (sous Windows Mobile) :</a:t>
            </a:r>
            <a:r>
              <a:rPr lang="fr-FR" dirty="0" smtClean="0"/>
              <a:t/>
            </a:r>
            <a:br>
              <a:rPr lang="fr-FR" dirty="0" smtClean="0"/>
            </a:br>
            <a:r>
              <a:rPr lang="fr-FR" sz="1200" b="0" i="0" u="none" strike="noStrike" kern="1200" dirty="0" smtClean="0">
                <a:solidFill>
                  <a:schemeClr val="tx1"/>
                </a:solidFill>
                <a:latin typeface="+mn-lt"/>
                <a:ea typeface="+mn-ea"/>
                <a:cs typeface="+mn-cs"/>
              </a:rPr>
              <a:t>Pour développer une application sous Windows Mobile, il existe deux langages principaux : le C# et le C++.</a:t>
            </a:r>
            <a:r>
              <a:rPr lang="fr-FR" dirty="0" smtClean="0"/>
              <a:t/>
            </a:r>
            <a:br>
              <a:rPr lang="fr-FR" dirty="0" smtClean="0"/>
            </a:br>
            <a:r>
              <a:rPr lang="fr-FR" dirty="0" smtClean="0"/>
              <a:t/>
            </a:r>
            <a:br>
              <a:rPr lang="fr-FR" dirty="0" smtClean="0"/>
            </a:br>
            <a:r>
              <a:rPr lang="fr-FR" sz="1200" b="0" i="0" u="none" strike="noStrike" kern="1200" dirty="0" smtClean="0">
                <a:solidFill>
                  <a:schemeClr val="tx1"/>
                </a:solidFill>
                <a:latin typeface="+mn-lt"/>
                <a:ea typeface="+mn-ea"/>
                <a:cs typeface="+mn-cs"/>
              </a:rPr>
              <a:t>Les </a:t>
            </a:r>
            <a:r>
              <a:rPr lang="fr-FR" sz="1200" b="0" i="0" u="none" strike="noStrike" kern="1200" dirty="0" err="1" smtClean="0">
                <a:solidFill>
                  <a:schemeClr val="tx1"/>
                </a:solidFill>
                <a:latin typeface="+mn-lt"/>
                <a:ea typeface="+mn-ea"/>
                <a:cs typeface="+mn-cs"/>
              </a:rPr>
              <a:t>Iphones</a:t>
            </a:r>
            <a:r>
              <a:rPr lang="fr-FR" sz="1200" b="0" i="0" u="none" strike="noStrike" kern="1200" dirty="0" smtClean="0">
                <a:solidFill>
                  <a:schemeClr val="tx1"/>
                </a:solidFill>
                <a:latin typeface="+mn-lt"/>
                <a:ea typeface="+mn-ea"/>
                <a:cs typeface="+mn-cs"/>
              </a:rPr>
              <a:t> (sous </a:t>
            </a:r>
            <a:r>
              <a:rPr lang="fr-FR" sz="1200" b="0" i="0" u="none" strike="noStrike" kern="1200" dirty="0" err="1" smtClean="0">
                <a:solidFill>
                  <a:schemeClr val="tx1"/>
                </a:solidFill>
                <a:latin typeface="+mn-lt"/>
                <a:ea typeface="+mn-ea"/>
                <a:cs typeface="+mn-cs"/>
              </a:rPr>
              <a:t>iOS</a:t>
            </a:r>
            <a:r>
              <a:rPr lang="fr-FR" sz="1200" b="0" i="0" u="none" strike="noStrike" kern="1200" dirty="0" smtClean="0">
                <a:solidFill>
                  <a:schemeClr val="tx1"/>
                </a:solidFill>
                <a:latin typeface="+mn-lt"/>
                <a:ea typeface="+mn-ea"/>
                <a:cs typeface="+mn-cs"/>
              </a:rPr>
              <a:t>) :</a:t>
            </a:r>
            <a:r>
              <a:rPr lang="fr-FR" dirty="0" smtClean="0"/>
              <a:t/>
            </a:r>
            <a:br>
              <a:rPr lang="fr-FR" dirty="0" smtClean="0"/>
            </a:br>
            <a:r>
              <a:rPr lang="fr-FR" sz="1200" b="0" i="0" u="none" strike="noStrike" kern="1200" dirty="0" smtClean="0">
                <a:solidFill>
                  <a:schemeClr val="tx1"/>
                </a:solidFill>
                <a:latin typeface="+mn-lt"/>
                <a:ea typeface="+mn-ea"/>
                <a:cs typeface="+mn-cs"/>
              </a:rPr>
              <a:t>Le langage Objective-C pour le développement des applications </a:t>
            </a:r>
            <a:r>
              <a:rPr lang="fr-FR" sz="1200" b="0" i="0" u="none" strike="noStrike" kern="1200" dirty="0" err="1" smtClean="0">
                <a:solidFill>
                  <a:schemeClr val="tx1"/>
                </a:solidFill>
                <a:latin typeface="+mn-lt"/>
                <a:ea typeface="+mn-ea"/>
                <a:cs typeface="+mn-cs"/>
              </a:rPr>
              <a:t>Iphone</a:t>
            </a:r>
            <a:r>
              <a:rPr lang="fr-FR" sz="1200" b="0" i="0" u="none" strike="noStrike" kern="1200" dirty="0" smtClean="0">
                <a:solidFill>
                  <a:schemeClr val="tx1"/>
                </a:solidFill>
                <a:latin typeface="+mn-lt"/>
                <a:ea typeface="+mn-ea"/>
                <a:cs typeface="+mn-cs"/>
              </a:rPr>
              <a:t> ou </a:t>
            </a:r>
            <a:r>
              <a:rPr lang="fr-FR" sz="1200" b="0" i="0" u="none" strike="noStrike" kern="1200" dirty="0" err="1" smtClean="0">
                <a:solidFill>
                  <a:schemeClr val="tx1"/>
                </a:solidFill>
                <a:latin typeface="+mn-lt"/>
                <a:ea typeface="+mn-ea"/>
                <a:cs typeface="+mn-cs"/>
              </a:rPr>
              <a:t>IpodTouch</a:t>
            </a:r>
            <a:r>
              <a:rPr lang="fr-FR" sz="1200" b="0" i="0" u="none" strike="noStrike" kern="1200" dirty="0" smtClean="0">
                <a:solidFill>
                  <a:schemeClr val="tx1"/>
                </a:solidFill>
                <a:latin typeface="+mn-lt"/>
                <a:ea typeface="+mn-ea"/>
                <a:cs typeface="+mn-cs"/>
              </a:rPr>
              <a:t>.</a:t>
            </a:r>
            <a:r>
              <a:rPr lang="fr-FR" dirty="0" smtClean="0"/>
              <a:t/>
            </a:r>
            <a:br>
              <a:rPr lang="fr-FR" dirty="0" smtClean="0"/>
            </a:br>
            <a:r>
              <a:rPr lang="fr-FR" dirty="0" smtClean="0"/>
              <a:t/>
            </a:r>
            <a:br>
              <a:rPr lang="fr-FR" dirty="0" smtClean="0"/>
            </a:br>
            <a:r>
              <a:rPr lang="fr-FR" sz="1200" b="0" i="0" u="none" strike="noStrike" kern="1200" dirty="0" smtClean="0">
                <a:solidFill>
                  <a:schemeClr val="tx1"/>
                </a:solidFill>
                <a:latin typeface="+mn-lt"/>
                <a:ea typeface="+mn-ea"/>
                <a:cs typeface="+mn-cs"/>
              </a:rPr>
              <a:t>Comme on a pu le voir, de nombreux librairies (API) existent pour développer des applications selon les types de plate-forme mobile. Il existe à côté de ça, des Frameworks pour faciliter grandement le développement des applications mobiles comme J2ME, </a:t>
            </a:r>
            <a:r>
              <a:rPr lang="fr-FR" sz="1200" b="0" i="0" u="none" strike="noStrike" kern="1200" dirty="0" err="1" smtClean="0">
                <a:solidFill>
                  <a:schemeClr val="tx1"/>
                </a:solidFill>
                <a:latin typeface="+mn-lt"/>
                <a:ea typeface="+mn-ea"/>
                <a:cs typeface="+mn-cs"/>
              </a:rPr>
              <a:t>WinDev</a:t>
            </a:r>
            <a:r>
              <a:rPr lang="fr-FR" sz="1200" b="0" i="0" u="none" strike="noStrike" kern="1200" dirty="0" smtClean="0">
                <a:solidFill>
                  <a:schemeClr val="tx1"/>
                </a:solidFill>
                <a:latin typeface="+mn-lt"/>
                <a:ea typeface="+mn-ea"/>
                <a:cs typeface="+mn-cs"/>
              </a:rPr>
              <a:t> Mobile ou encore </a:t>
            </a:r>
            <a:r>
              <a:rPr lang="fr-FR" sz="1200" b="0" i="0" u="none" strike="noStrike" kern="1200" dirty="0" err="1" smtClean="0">
                <a:solidFill>
                  <a:schemeClr val="tx1"/>
                </a:solidFill>
                <a:latin typeface="+mn-lt"/>
                <a:ea typeface="+mn-ea"/>
                <a:cs typeface="+mn-cs"/>
              </a:rPr>
              <a:t>Flex</a:t>
            </a:r>
            <a:r>
              <a:rPr lang="fr-FR" sz="1200" b="0" i="0" u="none" strike="noStrike" kern="1200" dirty="0" smtClean="0">
                <a:solidFill>
                  <a:schemeClr val="tx1"/>
                </a:solidFill>
                <a:latin typeface="+mn-lt"/>
                <a:ea typeface="+mn-ea"/>
                <a:cs typeface="+mn-cs"/>
              </a:rPr>
              <a:t>. </a:t>
            </a:r>
            <a:r>
              <a:rPr lang="fr-FR" dirty="0" smtClean="0"/>
              <a:t/>
            </a:r>
            <a:br>
              <a:rPr lang="fr-FR" dirty="0" smtClean="0"/>
            </a:br>
            <a:r>
              <a:rPr lang="fr-FR" dirty="0" smtClean="0"/>
              <a:t/>
            </a:r>
            <a:br>
              <a:rPr lang="fr-FR" dirty="0" smtClean="0"/>
            </a:br>
            <a:r>
              <a:rPr lang="fr-FR" sz="1200" b="0" i="0" u="none" strike="noStrike" kern="1200" dirty="0" smtClean="0">
                <a:solidFill>
                  <a:schemeClr val="tx1"/>
                </a:solidFill>
                <a:latin typeface="+mn-lt"/>
                <a:ea typeface="+mn-ea"/>
                <a:cs typeface="+mn-cs"/>
              </a:rPr>
              <a:t>Pour les CMS, on commence à avoir ce genre de logiciel spécialisé dans le mobile comme le CMS </a:t>
            </a:r>
            <a:r>
              <a:rPr lang="fr-FR" sz="1200" b="0" i="0" u="none" strike="noStrike" kern="1200" dirty="0" err="1" smtClean="0">
                <a:solidFill>
                  <a:schemeClr val="tx1"/>
                </a:solidFill>
                <a:latin typeface="+mn-lt"/>
                <a:ea typeface="+mn-ea"/>
                <a:cs typeface="+mn-cs"/>
              </a:rPr>
              <a:t>Huria</a:t>
            </a:r>
            <a:r>
              <a:rPr lang="fr-FR" sz="1200" b="0" i="0" u="none" strike="noStrike" kern="1200" dirty="0" smtClean="0">
                <a:solidFill>
                  <a:schemeClr val="tx1"/>
                </a:solidFill>
                <a:latin typeface="+mn-lt"/>
                <a:ea typeface="+mn-ea"/>
                <a:cs typeface="+mn-cs"/>
              </a:rPr>
              <a:t> (le premier CMS pour site web mobile) ou </a:t>
            </a:r>
            <a:r>
              <a:rPr lang="fr-FR" sz="1200" b="0" i="0" u="none" strike="noStrike" kern="1200" dirty="0" err="1" smtClean="0">
                <a:solidFill>
                  <a:schemeClr val="tx1"/>
                </a:solidFill>
                <a:latin typeface="+mn-lt"/>
                <a:ea typeface="+mn-ea"/>
                <a:cs typeface="+mn-cs"/>
              </a:rPr>
              <a:t>Synapsy</a:t>
            </a:r>
            <a:r>
              <a:rPr lang="fr-FR" sz="1200" b="0" i="0" u="none" strike="noStrike" kern="1200" dirty="0" smtClean="0">
                <a:solidFill>
                  <a:schemeClr val="tx1"/>
                </a:solidFill>
                <a:latin typeface="+mn-lt"/>
                <a:ea typeface="+mn-ea"/>
                <a:cs typeface="+mn-cs"/>
              </a:rPr>
              <a:t>. </a:t>
            </a:r>
            <a:r>
              <a:rPr lang="fr-FR" dirty="0" smtClean="0"/>
              <a:t/>
            </a:r>
            <a:br>
              <a:rPr lang="fr-FR" dirty="0" smtClean="0"/>
            </a:br>
            <a:endParaRPr lang="fr-F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sz="1200" b="0" i="0" u="none" strike="noStrike" kern="1200" smtClean="0">
                <a:solidFill>
                  <a:schemeClr val="tx1"/>
                </a:solidFill>
                <a:latin typeface="+mn-lt"/>
                <a:ea typeface="+mn-ea"/>
                <a:cs typeface="+mn-cs"/>
              </a:rPr>
              <a:t>Il </a:t>
            </a:r>
            <a:r>
              <a:rPr lang="fr-FR" sz="1200" b="0" i="0" u="none" strike="noStrike" kern="1200" dirty="0" smtClean="0">
                <a:solidFill>
                  <a:schemeClr val="tx1"/>
                </a:solidFill>
                <a:latin typeface="+mn-lt"/>
                <a:ea typeface="+mn-ea"/>
                <a:cs typeface="+mn-cs"/>
              </a:rPr>
              <a:t>est difficile de choisir un langage en particulier pour développer une application mobile (un IDE et non un langage spécifique à l’OS mobile concerné). Chaque langage a ses particularités, avantages et défauts par rapport à aux contraintes ergonomiques et techniques du mobile. Mais il faut savoir que les langages “officiels” pour développer selon l’OS (Java, Objective-C, C#, C++ principalement) reste le meilleur choix car adapté tout à fait à l’OS donc. </a:t>
            </a:r>
            <a:endParaRPr lang="fr-FR" dirty="0" smtClean="0"/>
          </a:p>
        </p:txBody>
      </p:sp>
      <p:sp>
        <p:nvSpPr>
          <p:cNvPr id="4" name="Espace réservé du numéro de diapositive 3"/>
          <p:cNvSpPr>
            <a:spLocks noGrp="1"/>
          </p:cNvSpPr>
          <p:nvPr>
            <p:ph type="sldNum" sz="quarter" idx="10"/>
          </p:nvPr>
        </p:nvSpPr>
        <p:spPr/>
        <p:txBody>
          <a:bodyPr/>
          <a:lstStyle/>
          <a:p>
            <a:fld id="{22FE308A-3B73-4028-8061-90F62DC2E9DB}" type="slidenum">
              <a:rPr lang="fr-FR" smtClean="0"/>
              <a:pPr/>
              <a:t>8</a:t>
            </a:fld>
            <a:endParaRPr lang="fr-F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b="0" i="0" u="none" strike="noStrike" kern="1200" dirty="0" smtClean="0">
                <a:solidFill>
                  <a:schemeClr val="tx1"/>
                </a:solidFill>
                <a:latin typeface="+mn-lt"/>
                <a:ea typeface="+mn-ea"/>
                <a:cs typeface="+mn-cs"/>
              </a:rPr>
              <a:t>Aujourd’hui, la pratique de la programmation est très fortement basé sur un ensemble d’outils facilitant le développement des applications web, mobile ou logiciel. Réinventer la roue n’a plus de sens et on cherche toujours la performance et la rapidité pour développer. </a:t>
            </a:r>
            <a:r>
              <a:rPr lang="fr-FR" dirty="0" smtClean="0"/>
              <a:t/>
            </a:r>
            <a:br>
              <a:rPr lang="fr-FR" dirty="0" smtClean="0"/>
            </a:br>
            <a:r>
              <a:rPr lang="fr-FR" dirty="0" smtClean="0"/>
              <a:t/>
            </a:r>
            <a:br>
              <a:rPr lang="fr-FR" dirty="0" smtClean="0"/>
            </a:br>
            <a:r>
              <a:rPr lang="fr-FR" sz="1200" b="0" i="0" u="none" strike="noStrike" kern="1200" dirty="0" smtClean="0">
                <a:solidFill>
                  <a:schemeClr val="tx1"/>
                </a:solidFill>
                <a:latin typeface="+mn-lt"/>
                <a:ea typeface="+mn-ea"/>
                <a:cs typeface="+mn-cs"/>
              </a:rPr>
              <a:t>Les forums de discussions et plus généralement internet, permettent d’apprendre la programmation de façon autodidacte. De plus, il permet de trouver des fonctionnalités toutes faites en fonction du langage (gestion d’un calendrier, vérification des données via un fichier, etc.). Tout ou presque peut se trouver sur internet mais ne facilite pas du tout le développement. </a:t>
            </a:r>
            <a:r>
              <a:rPr lang="fr-FR" dirty="0" smtClean="0"/>
              <a:t/>
            </a:r>
            <a:br>
              <a:rPr lang="fr-FR" dirty="0" smtClean="0"/>
            </a:br>
            <a:r>
              <a:rPr lang="fr-FR" dirty="0" smtClean="0"/>
              <a:t/>
            </a:r>
            <a:br>
              <a:rPr lang="fr-FR" dirty="0" smtClean="0"/>
            </a:br>
            <a:r>
              <a:rPr lang="fr-FR" sz="1200" b="0" i="0" u="none" strike="noStrike" kern="1200" dirty="0" smtClean="0">
                <a:solidFill>
                  <a:schemeClr val="tx1"/>
                </a:solidFill>
                <a:latin typeface="+mn-lt"/>
                <a:ea typeface="+mn-ea"/>
                <a:cs typeface="+mn-cs"/>
              </a:rPr>
              <a:t>Pour ça, il existe les Frameworks qui offrent directement l’architecture d’une application et la possibilité d’utiliser les fonctionnalités dédiées. </a:t>
            </a:r>
            <a:endParaRPr lang="fr-FR" dirty="0" smtClean="0"/>
          </a:p>
          <a:p>
            <a:endParaRPr lang="fr-FR" sz="1200" kern="1200" dirty="0" smtClean="0">
              <a:solidFill>
                <a:schemeClr val="tx1"/>
              </a:solidFill>
              <a:latin typeface="+mn-lt"/>
              <a:ea typeface="+mn-ea"/>
              <a:cs typeface="+mn-cs"/>
            </a:endParaRPr>
          </a:p>
          <a:p>
            <a:r>
              <a:rPr lang="fr-FR" sz="1200" kern="1200" dirty="0" smtClean="0">
                <a:solidFill>
                  <a:schemeClr val="tx1"/>
                </a:solidFill>
                <a:latin typeface="+mn-lt"/>
                <a:ea typeface="+mn-ea"/>
                <a:cs typeface="+mn-cs"/>
              </a:rPr>
              <a:t>Le mot d’ordre</a:t>
            </a:r>
            <a:r>
              <a:rPr lang="fr-FR" sz="1200" kern="1200" baseline="0" dirty="0" smtClean="0">
                <a:solidFill>
                  <a:schemeClr val="tx1"/>
                </a:solidFill>
                <a:latin typeface="+mn-lt"/>
                <a:ea typeface="+mn-ea"/>
                <a:cs typeface="+mn-cs"/>
              </a:rPr>
              <a:t> de nos jours en programmation : ‘Faciliter’ ou ‘travail prémâché’.</a:t>
            </a:r>
          </a:p>
          <a:p>
            <a:endParaRPr lang="fr-FR" sz="1200" kern="1200" baseline="0" dirty="0" smtClean="0">
              <a:solidFill>
                <a:schemeClr val="tx1"/>
              </a:solidFill>
              <a:latin typeface="+mn-lt"/>
              <a:ea typeface="+mn-ea"/>
              <a:cs typeface="+mn-cs"/>
            </a:endParaRPr>
          </a:p>
          <a:p>
            <a:r>
              <a:rPr lang="fr-FR" sz="1200" kern="1200" dirty="0" smtClean="0">
                <a:solidFill>
                  <a:schemeClr val="tx1"/>
                </a:solidFill>
                <a:latin typeface="+mn-lt"/>
                <a:ea typeface="+mn-ea"/>
                <a:cs typeface="+mn-cs"/>
              </a:rPr>
              <a:t>Cependant, il faut garder une chose à l’esprit, toutes ces librairies sont conçu pour être générique et ne sont donc pas optimisé pour un type de tache précise. Lorsque la rapidité d’exécution prime, il n’est pas rare de devoir passer par une phase de redéveloppement de certaines fonctionnalisées apportées par les librairies.</a:t>
            </a:r>
            <a:endParaRPr lang="fr-FR" sz="1200" kern="1200" dirty="0">
              <a:solidFill>
                <a:schemeClr val="tx1"/>
              </a:solidFill>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22FE308A-3B73-4028-8061-90F62DC2E9DB}" type="slidenum">
              <a:rPr lang="fr-FR" smtClean="0"/>
              <a:pPr/>
              <a:t>9</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2">
        <a:schemeClr val="bg2"/>
      </p:bgRef>
    </p:bg>
    <p:spTree>
      <p:nvGrpSpPr>
        <p:cNvPr id="1" name=""/>
        <p:cNvGrpSpPr/>
        <p:nvPr/>
      </p:nvGrpSpPr>
      <p:grpSpPr>
        <a:xfrm>
          <a:off x="0" y="0"/>
          <a:ext cx="0" cy="0"/>
          <a:chOff x="0" y="0"/>
          <a:chExt cx="0" cy="0"/>
        </a:xfrm>
      </p:grpSpPr>
      <p:sp>
        <p:nvSpPr>
          <p:cNvPr id="7" name="Forme libre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orme libre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r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fr-FR" smtClean="0"/>
              <a:t>Cliquez pour modifier le style du titre</a:t>
            </a:r>
            <a:endParaRPr kumimoji="0" lang="en-US"/>
          </a:p>
        </p:txBody>
      </p:sp>
      <p:sp>
        <p:nvSpPr>
          <p:cNvPr id="17" name="Sous-titr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30" name="Espace réservé de la date 29"/>
          <p:cNvSpPr>
            <a:spLocks noGrp="1"/>
          </p:cNvSpPr>
          <p:nvPr>
            <p:ph type="dt" sz="half" idx="10"/>
          </p:nvPr>
        </p:nvSpPr>
        <p:spPr/>
        <p:txBody>
          <a:bodyPr/>
          <a:lstStyle/>
          <a:p>
            <a:fld id="{0B1DEBD4-5C99-45F4-9572-7E7BA2E8EF11}" type="datetimeFigureOut">
              <a:rPr lang="fr-FR" smtClean="0"/>
              <a:pPr/>
              <a:t>15/11/2011</a:t>
            </a:fld>
            <a:endParaRPr lang="fr-FR"/>
          </a:p>
        </p:txBody>
      </p:sp>
      <p:sp>
        <p:nvSpPr>
          <p:cNvPr id="19" name="Espace réservé du pied de page 18"/>
          <p:cNvSpPr>
            <a:spLocks noGrp="1"/>
          </p:cNvSpPr>
          <p:nvPr>
            <p:ph type="ftr" sz="quarter" idx="11"/>
          </p:nvPr>
        </p:nvSpPr>
        <p:spPr/>
        <p:txBody>
          <a:bodyPr/>
          <a:lstStyle/>
          <a:p>
            <a:endParaRPr lang="fr-FR"/>
          </a:p>
        </p:txBody>
      </p:sp>
      <p:sp>
        <p:nvSpPr>
          <p:cNvPr id="27" name="Espace réservé du numéro de diapositive 26"/>
          <p:cNvSpPr>
            <a:spLocks noGrp="1"/>
          </p:cNvSpPr>
          <p:nvPr>
            <p:ph type="sldNum" sz="quarter" idx="12"/>
          </p:nvPr>
        </p:nvSpPr>
        <p:spPr/>
        <p:txBody>
          <a:bodyPr/>
          <a:lstStyle/>
          <a:p>
            <a:fld id="{4C10A1A9-C78A-4B07-83A2-797D7753D340}" type="slidenum">
              <a:rPr lang="fr-FR" smtClean="0"/>
              <a:pPr/>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0B1DEBD4-5C99-45F4-9572-7E7BA2E8EF11}" type="datetimeFigureOut">
              <a:rPr lang="fr-FR" smtClean="0"/>
              <a:pPr/>
              <a:t>15/11/2011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C10A1A9-C78A-4B07-83A2-797D7753D340}"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0B1DEBD4-5C99-45F4-9572-7E7BA2E8EF11}" type="datetimeFigureOut">
              <a:rPr lang="fr-FR" smtClean="0"/>
              <a:pPr/>
              <a:t>15/11/2011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C10A1A9-C78A-4B07-83A2-797D7753D340}"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lgn="l">
              <a:defRPr/>
            </a:lvl1pPr>
          </a:lstStyle>
          <a:p>
            <a:r>
              <a:rPr kumimoji="0" lang="fr-FR" smtClean="0"/>
              <a:t>Cliquez pour modifier le style du titre</a:t>
            </a:r>
            <a:endParaRPr kumimoji="0" lang="en-US"/>
          </a:p>
        </p:txBody>
      </p:sp>
      <p:sp>
        <p:nvSpPr>
          <p:cNvPr id="3" name="Espace réservé du contenu 2"/>
          <p:cNvSpPr>
            <a:spLocks noGrp="1"/>
          </p:cNvSpPr>
          <p:nvPr>
            <p:ph idx="1"/>
          </p:nvPr>
        </p:nvSpPr>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0B1DEBD4-5C99-45F4-9572-7E7BA2E8EF11}" type="datetimeFigureOut">
              <a:rPr lang="fr-FR" smtClean="0"/>
              <a:pPr/>
              <a:t>15/11/2011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C10A1A9-C78A-4B07-83A2-797D7753D340}"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2">
        <a:schemeClr val="bg2"/>
      </p:bgRef>
    </p:bg>
    <p:spTree>
      <p:nvGrpSpPr>
        <p:cNvPr id="1" name=""/>
        <p:cNvGrpSpPr/>
        <p:nvPr/>
      </p:nvGrpSpPr>
      <p:grpSpPr>
        <a:xfrm>
          <a:off x="0" y="0"/>
          <a:ext cx="0" cy="0"/>
          <a:chOff x="0" y="0"/>
          <a:chExt cx="0" cy="0"/>
        </a:xfrm>
      </p:grpSpPr>
      <p:sp>
        <p:nvSpPr>
          <p:cNvPr id="7" name="Forme libre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orme libre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r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p>
            <a:fld id="{0B1DEBD4-5C99-45F4-9572-7E7BA2E8EF11}" type="datetimeFigureOut">
              <a:rPr lang="fr-FR" smtClean="0"/>
              <a:pPr/>
              <a:t>15/11/2011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C10A1A9-C78A-4B07-83A2-797D7753D340}" type="slidenum">
              <a:rPr lang="fr-FR" smtClean="0"/>
              <a:pPr/>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467600" cy="1143000"/>
          </a:xfrm>
        </p:spPr>
        <p:txBody>
          <a:bodyPr/>
          <a:lstStyle/>
          <a:p>
            <a:r>
              <a:rPr kumimoji="0" lang="fr-FR" smtClean="0"/>
              <a:t>Cliquez pour modifier le style du titre</a:t>
            </a:r>
            <a:endParaRPr kumimoji="0" lang="en-US"/>
          </a:p>
        </p:txBody>
      </p:sp>
      <p:sp>
        <p:nvSpPr>
          <p:cNvPr id="3" name="Espace réservé du contenu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0B1DEBD4-5C99-45F4-9572-7E7BA2E8EF11}" type="datetimeFigureOut">
              <a:rPr lang="fr-FR" smtClean="0"/>
              <a:pPr/>
              <a:t>15/11/2011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4C10A1A9-C78A-4B07-83A2-797D7753D340}"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8229600" cy="1143000"/>
          </a:xfrm>
        </p:spPr>
        <p:txBody>
          <a:bodyPr anchor="ctr"/>
          <a:lstStyle>
            <a:lvl1pPr>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p>
            <a:fld id="{0B1DEBD4-5C99-45F4-9572-7E7BA2E8EF11}" type="datetimeFigureOut">
              <a:rPr lang="fr-FR" smtClean="0"/>
              <a:pPr/>
              <a:t>15/11/2011</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4C10A1A9-C78A-4B07-83A2-797D7753D340}"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274320"/>
            <a:ext cx="7470648" cy="1143000"/>
          </a:xfrm>
        </p:spPr>
        <p:txBody>
          <a:bodyPr anchor="ctr"/>
          <a:lstStyle>
            <a:lvl1pPr algn="l">
              <a:defRPr sz="4600"/>
            </a:lvl1pPr>
          </a:lstStyle>
          <a:p>
            <a:r>
              <a:rPr kumimoji="0" lang="fr-FR" smtClean="0"/>
              <a:t>Cliquez pour modifier le style du titre</a:t>
            </a:r>
            <a:endParaRPr kumimoji="0" lang="en-US"/>
          </a:p>
        </p:txBody>
      </p:sp>
      <p:sp>
        <p:nvSpPr>
          <p:cNvPr id="7" name="Espace réservé de la date 6"/>
          <p:cNvSpPr>
            <a:spLocks noGrp="1"/>
          </p:cNvSpPr>
          <p:nvPr>
            <p:ph type="dt" sz="half" idx="10"/>
          </p:nvPr>
        </p:nvSpPr>
        <p:spPr/>
        <p:txBody>
          <a:bodyPr/>
          <a:lstStyle/>
          <a:p>
            <a:fld id="{0B1DEBD4-5C99-45F4-9572-7E7BA2E8EF11}" type="datetimeFigureOut">
              <a:rPr lang="fr-FR" smtClean="0"/>
              <a:pPr/>
              <a:t>15/11/2011</a:t>
            </a:fld>
            <a:endParaRPr lang="fr-FR"/>
          </a:p>
        </p:txBody>
      </p:sp>
      <p:sp>
        <p:nvSpPr>
          <p:cNvPr id="8" name="Espace réservé du numéro de diapositive 7"/>
          <p:cNvSpPr>
            <a:spLocks noGrp="1"/>
          </p:cNvSpPr>
          <p:nvPr>
            <p:ph type="sldNum" sz="quarter" idx="11"/>
          </p:nvPr>
        </p:nvSpPr>
        <p:spPr/>
        <p:txBody>
          <a:bodyPr/>
          <a:lstStyle/>
          <a:p>
            <a:fld id="{4C10A1A9-C78A-4B07-83A2-797D7753D340}" type="slidenum">
              <a:rPr lang="fr-FR" smtClean="0"/>
              <a:pPr/>
              <a:t>‹N°›</a:t>
            </a:fld>
            <a:endParaRPr lang="fr-FR"/>
          </a:p>
        </p:txBody>
      </p:sp>
      <p:sp>
        <p:nvSpPr>
          <p:cNvPr id="9" name="Espace réservé du pied de page 8"/>
          <p:cNvSpPr>
            <a:spLocks noGrp="1"/>
          </p:cNvSpPr>
          <p:nvPr>
            <p:ph type="ftr" sz="quarter" idx="12"/>
          </p:nvPr>
        </p:nvSpPr>
        <p:spPr/>
        <p:txBody>
          <a:bodyPr/>
          <a:lstStyle/>
          <a:p>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0B1DEBD4-5C99-45F4-9572-7E7BA2E8EF11}" type="datetimeFigureOut">
              <a:rPr lang="fr-FR" smtClean="0"/>
              <a:pPr/>
              <a:t>15/11/2011</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4C10A1A9-C78A-4B07-83A2-797D7753D340}"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0B1DEBD4-5C99-45F4-9572-7E7BA2E8EF11}" type="datetimeFigureOut">
              <a:rPr lang="fr-FR" smtClean="0"/>
              <a:pPr/>
              <a:t>15/11/2011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a:xfrm>
            <a:off x="8156448" y="6422064"/>
            <a:ext cx="762000" cy="365125"/>
          </a:xfrm>
        </p:spPr>
        <p:txBody>
          <a:bodyPr/>
          <a:lstStyle/>
          <a:p>
            <a:fld id="{4C10A1A9-C78A-4B07-83A2-797D7753D340}"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fr-FR" smtClean="0"/>
              <a:t>Cliquez pour modifier le style du titre</a:t>
            </a:r>
            <a:endParaRPr kumimoji="0" lang="en-US"/>
          </a:p>
        </p:txBody>
      </p:sp>
      <p:sp>
        <p:nvSpPr>
          <p:cNvPr id="3" name="Espace réservé pour une image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fr-FR" smtClean="0"/>
              <a:t>Cliquez sur l'icône pour ajouter une image</a:t>
            </a:r>
            <a:endParaRPr kumimoji="0" lang="en-US" dirty="0"/>
          </a:p>
        </p:txBody>
      </p:sp>
      <p:sp>
        <p:nvSpPr>
          <p:cNvPr id="4" name="Espace réservé du texte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a:xfrm>
            <a:off x="457200" y="6422064"/>
            <a:ext cx="2133600" cy="365125"/>
          </a:xfrm>
        </p:spPr>
        <p:txBody>
          <a:bodyPr/>
          <a:lstStyle/>
          <a:p>
            <a:fld id="{0B1DEBD4-5C99-45F4-9572-7E7BA2E8EF11}" type="datetimeFigureOut">
              <a:rPr lang="fr-FR" smtClean="0"/>
              <a:pPr/>
              <a:t>15/11/2011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4C10A1A9-C78A-4B07-83A2-797D7753D340}"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orme libre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orme libre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Espace réservé du titre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fr-FR" smtClean="0"/>
              <a:t>Cliquez pour modifier le style du titre</a:t>
            </a:r>
            <a:endParaRPr kumimoji="0" lang="en-US"/>
          </a:p>
        </p:txBody>
      </p:sp>
      <p:sp>
        <p:nvSpPr>
          <p:cNvPr id="30" name="Espace réservé du texte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0" name="Espace réservé de la date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0B1DEBD4-5C99-45F4-9572-7E7BA2E8EF11}" type="datetimeFigureOut">
              <a:rPr lang="fr-FR" smtClean="0"/>
              <a:pPr/>
              <a:t>15/11/2011</a:t>
            </a:fld>
            <a:endParaRPr lang="fr-FR"/>
          </a:p>
        </p:txBody>
      </p:sp>
      <p:sp>
        <p:nvSpPr>
          <p:cNvPr id="22" name="Espace réservé du pied de page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fr-FR"/>
          </a:p>
        </p:txBody>
      </p:sp>
      <p:sp>
        <p:nvSpPr>
          <p:cNvPr id="18" name="Espace réservé du numéro de diapositive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4C10A1A9-C78A-4B07-83A2-797D7753D340}" type="slidenum">
              <a:rPr lang="fr-FR" smtClean="0"/>
              <a:pPr/>
              <a:t>‹N°›</a:t>
            </a:fld>
            <a:endParaRPr lang="fr-FR"/>
          </a:p>
        </p:txBody>
      </p:sp>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79512" y="1052736"/>
            <a:ext cx="6480048" cy="1512168"/>
          </a:xfrm>
        </p:spPr>
        <p:txBody>
          <a:bodyPr/>
          <a:lstStyle/>
          <a:p>
            <a:pPr algn="ctr"/>
            <a:r>
              <a:rPr lang="fr-FR" dirty="0" smtClean="0">
                <a:effectLst>
                  <a:glow rad="101600">
                    <a:schemeClr val="accent1">
                      <a:satMod val="175000"/>
                      <a:alpha val="40000"/>
                    </a:schemeClr>
                  </a:glow>
                  <a:outerShdw blurRad="50800" dist="38100" dir="5400000" algn="t" rotWithShape="0">
                    <a:prstClr val="black">
                      <a:alpha val="50000"/>
                    </a:prstClr>
                  </a:outerShdw>
                </a:effectLst>
              </a:rPr>
              <a:t>Les pratiques de programmation</a:t>
            </a:r>
            <a:endParaRPr lang="fr-FR" dirty="0">
              <a:effectLst>
                <a:glow rad="101600">
                  <a:schemeClr val="accent1">
                    <a:satMod val="175000"/>
                    <a:alpha val="40000"/>
                  </a:schemeClr>
                </a:glow>
                <a:outerShdw blurRad="50800" dist="38100" dir="5400000" algn="t" rotWithShape="0">
                  <a:prstClr val="black">
                    <a:alpha val="50000"/>
                  </a:prstClr>
                </a:outerShdw>
              </a:effectLst>
            </a:endParaRPr>
          </a:p>
        </p:txBody>
      </p:sp>
      <p:sp>
        <p:nvSpPr>
          <p:cNvPr id="3" name="Sous-titre 2"/>
          <p:cNvSpPr>
            <a:spLocks noGrp="1"/>
          </p:cNvSpPr>
          <p:nvPr>
            <p:ph type="subTitle" idx="1"/>
          </p:nvPr>
        </p:nvSpPr>
        <p:spPr>
          <a:xfrm>
            <a:off x="179512" y="2396480"/>
            <a:ext cx="6480048" cy="456456"/>
          </a:xfrm>
        </p:spPr>
        <p:txBody>
          <a:bodyPr>
            <a:normAutofit/>
          </a:bodyPr>
          <a:lstStyle/>
          <a:p>
            <a:pPr algn="ctr"/>
            <a:r>
              <a:rPr lang="fr-FR" sz="1800" dirty="0" smtClean="0"/>
              <a:t>Des origines aux pratiques d’aujourd’hui</a:t>
            </a:r>
            <a:endParaRPr lang="fr-FR" sz="1800" dirty="0"/>
          </a:p>
        </p:txBody>
      </p:sp>
      <p:pic>
        <p:nvPicPr>
          <p:cNvPr id="1026" name="Picture 2" descr="C:\Documents and Settings\cassier1.IUT.003\Bureau\94252551geek-jpg.jpg"/>
          <p:cNvPicPr>
            <a:picLocks noChangeAspect="1" noChangeArrowheads="1"/>
          </p:cNvPicPr>
          <p:nvPr/>
        </p:nvPicPr>
        <p:blipFill>
          <a:blip r:embed="rId3" cstate="print">
            <a:clrChange>
              <a:clrFrom>
                <a:srgbClr val="D1CEA1"/>
              </a:clrFrom>
              <a:clrTo>
                <a:srgbClr val="D1CEA1">
                  <a:alpha val="0"/>
                </a:srgbClr>
              </a:clrTo>
            </a:clrChange>
            <a:grayscl/>
          </a:blip>
          <a:srcRect/>
          <a:stretch>
            <a:fillRect/>
          </a:stretch>
        </p:blipFill>
        <p:spPr bwMode="auto">
          <a:xfrm>
            <a:off x="4499992" y="3356992"/>
            <a:ext cx="2415927" cy="2415927"/>
          </a:xfrm>
          <a:prstGeom prst="rect">
            <a:avLst/>
          </a:prstGeom>
          <a:noFill/>
          <a:effectLst>
            <a:glow rad="63500">
              <a:schemeClr val="accent1">
                <a:satMod val="175000"/>
                <a:alpha val="40000"/>
              </a:schemeClr>
            </a:glow>
          </a:effectLst>
        </p:spPr>
      </p:pic>
      <p:pic>
        <p:nvPicPr>
          <p:cNvPr id="1027" name="Picture 3" descr="C:\Documents and Settings\cassier1.IUT.003\Bureau\Sans titre.JPG"/>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755576" y="3284984"/>
            <a:ext cx="1219539" cy="2388264"/>
          </a:xfrm>
          <a:prstGeom prst="rect">
            <a:avLst/>
          </a:prstGeom>
          <a:noFill/>
          <a:effectLst>
            <a:glow rad="63500">
              <a:schemeClr val="accent1">
                <a:satMod val="175000"/>
                <a:alpha val="40000"/>
              </a:schemeClr>
            </a:glow>
            <a:softEdge rad="31750"/>
          </a:effectLst>
        </p:spPr>
      </p:pic>
      <p:sp>
        <p:nvSpPr>
          <p:cNvPr id="6" name="Flèche droite 5"/>
          <p:cNvSpPr/>
          <p:nvPr/>
        </p:nvSpPr>
        <p:spPr>
          <a:xfrm>
            <a:off x="2555776" y="4077072"/>
            <a:ext cx="1152128" cy="7200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 name="ZoneTexte 6"/>
          <p:cNvSpPr txBox="1"/>
          <p:nvPr/>
        </p:nvSpPr>
        <p:spPr>
          <a:xfrm>
            <a:off x="2339752" y="6488668"/>
            <a:ext cx="4968552" cy="338554"/>
          </a:xfrm>
          <a:prstGeom prst="rect">
            <a:avLst/>
          </a:prstGeom>
          <a:noFill/>
        </p:spPr>
        <p:txBody>
          <a:bodyPr wrap="square" rtlCol="0">
            <a:spAutoFit/>
          </a:bodyPr>
          <a:lstStyle/>
          <a:p>
            <a:r>
              <a:rPr lang="fr-FR" sz="1600" dirty="0" smtClean="0">
                <a:effectLst>
                  <a:glow rad="101600">
                    <a:schemeClr val="accent1">
                      <a:satMod val="175000"/>
                      <a:alpha val="40000"/>
                    </a:schemeClr>
                  </a:glow>
                  <a:outerShdw blurRad="50800" dist="38100" dir="5400000" algn="t" rotWithShape="0">
                    <a:prstClr val="black">
                      <a:alpha val="50000"/>
                    </a:prstClr>
                  </a:outerShdw>
                </a:effectLst>
              </a:rPr>
              <a:t>Cassier Sébastien -Couturier Julien - Charpin Paul </a:t>
            </a:r>
            <a:endParaRPr lang="fr-FR" sz="1600" dirty="0"/>
          </a:p>
        </p:txBody>
      </p:sp>
      <p:sp>
        <p:nvSpPr>
          <p:cNvPr id="8" name="ZoneTexte 7"/>
          <p:cNvSpPr txBox="1"/>
          <p:nvPr/>
        </p:nvSpPr>
        <p:spPr>
          <a:xfrm>
            <a:off x="8244408" y="188640"/>
            <a:ext cx="720080" cy="6494085"/>
          </a:xfrm>
          <a:prstGeom prst="rect">
            <a:avLst/>
          </a:prstGeom>
          <a:noFill/>
        </p:spPr>
        <p:txBody>
          <a:bodyPr wrap="square" rtlCol="0">
            <a:spAutoFit/>
          </a:bodyPr>
          <a:lstStyle/>
          <a:p>
            <a:r>
              <a:rPr lang="fr-FR" sz="3200" dirty="0" smtClean="0">
                <a:effectLst>
                  <a:glow rad="101600">
                    <a:schemeClr val="accent1">
                      <a:satMod val="175000"/>
                      <a:alpha val="40000"/>
                    </a:schemeClr>
                  </a:glow>
                  <a:outerShdw blurRad="50800" dist="38100" dir="5400000" algn="t" rotWithShape="0">
                    <a:prstClr val="black">
                      <a:alpha val="50000"/>
                    </a:prstClr>
                  </a:outerShdw>
                </a:effectLst>
              </a:rPr>
              <a:t>E</a:t>
            </a:r>
          </a:p>
          <a:p>
            <a:r>
              <a:rPr lang="fr-FR" sz="3200" dirty="0" smtClean="0">
                <a:effectLst>
                  <a:glow rad="101600">
                    <a:schemeClr val="accent1">
                      <a:satMod val="175000"/>
                      <a:alpha val="40000"/>
                    </a:schemeClr>
                  </a:glow>
                  <a:outerShdw blurRad="50800" dist="38100" dir="5400000" algn="t" rotWithShape="0">
                    <a:prstClr val="black">
                      <a:alpha val="50000"/>
                    </a:prstClr>
                  </a:outerShdw>
                </a:effectLst>
              </a:rPr>
              <a:t>X</a:t>
            </a:r>
          </a:p>
          <a:p>
            <a:r>
              <a:rPr lang="fr-FR" sz="3200" dirty="0" smtClean="0">
                <a:effectLst>
                  <a:glow rad="101600">
                    <a:schemeClr val="accent1">
                      <a:satMod val="175000"/>
                      <a:alpha val="40000"/>
                    </a:schemeClr>
                  </a:glow>
                  <a:outerShdw blurRad="50800" dist="38100" dir="5400000" algn="t" rotWithShape="0">
                    <a:prstClr val="black">
                      <a:alpha val="50000"/>
                    </a:prstClr>
                  </a:outerShdw>
                </a:effectLst>
              </a:rPr>
              <a:t>P</a:t>
            </a:r>
          </a:p>
          <a:p>
            <a:r>
              <a:rPr lang="fr-FR" sz="3200" dirty="0" smtClean="0">
                <a:effectLst>
                  <a:glow rad="101600">
                    <a:schemeClr val="accent1">
                      <a:satMod val="175000"/>
                      <a:alpha val="40000"/>
                    </a:schemeClr>
                  </a:glow>
                  <a:outerShdw blurRad="50800" dist="38100" dir="5400000" algn="t" rotWithShape="0">
                    <a:prstClr val="black">
                      <a:alpha val="50000"/>
                    </a:prstClr>
                  </a:outerShdw>
                </a:effectLst>
              </a:rPr>
              <a:t>O</a:t>
            </a:r>
          </a:p>
          <a:p>
            <a:r>
              <a:rPr lang="fr-FR" sz="3200" dirty="0" smtClean="0">
                <a:effectLst>
                  <a:glow rad="101600">
                    <a:schemeClr val="accent1">
                      <a:satMod val="175000"/>
                      <a:alpha val="40000"/>
                    </a:schemeClr>
                  </a:glow>
                  <a:outerShdw blurRad="50800" dist="38100" dir="5400000" algn="t" rotWithShape="0">
                    <a:prstClr val="black">
                      <a:alpha val="50000"/>
                    </a:prstClr>
                  </a:outerShdw>
                </a:effectLst>
              </a:rPr>
              <a:t>S</a:t>
            </a:r>
          </a:p>
          <a:p>
            <a:r>
              <a:rPr lang="fr-FR" sz="3200" dirty="0" smtClean="0">
                <a:effectLst>
                  <a:glow rad="101600">
                    <a:schemeClr val="accent1">
                      <a:satMod val="175000"/>
                      <a:alpha val="40000"/>
                    </a:schemeClr>
                  </a:glow>
                  <a:outerShdw blurRad="50800" dist="38100" dir="5400000" algn="t" rotWithShape="0">
                    <a:prstClr val="black">
                      <a:alpha val="50000"/>
                    </a:prstClr>
                  </a:outerShdw>
                </a:effectLst>
              </a:rPr>
              <a:t>É</a:t>
            </a:r>
          </a:p>
          <a:p>
            <a:endParaRPr lang="fr-FR" sz="3200" dirty="0" smtClean="0">
              <a:effectLst>
                <a:glow rad="101600">
                  <a:schemeClr val="accent1">
                    <a:satMod val="175000"/>
                    <a:alpha val="40000"/>
                  </a:schemeClr>
                </a:glow>
                <a:outerShdw blurRad="50800" dist="38100" dir="5400000" algn="t" rotWithShape="0">
                  <a:prstClr val="black">
                    <a:alpha val="50000"/>
                  </a:prstClr>
                </a:outerShdw>
              </a:effectLst>
            </a:endParaRPr>
          </a:p>
          <a:p>
            <a:r>
              <a:rPr lang="fr-FR" sz="3200" dirty="0" smtClean="0">
                <a:effectLst>
                  <a:glow rad="101600">
                    <a:schemeClr val="accent1">
                      <a:satMod val="175000"/>
                      <a:alpha val="40000"/>
                    </a:schemeClr>
                  </a:glow>
                  <a:outerShdw blurRad="50800" dist="38100" dir="5400000" algn="t" rotWithShape="0">
                    <a:prstClr val="black">
                      <a:alpha val="50000"/>
                    </a:prstClr>
                  </a:outerShdw>
                </a:effectLst>
              </a:rPr>
              <a:t>D</a:t>
            </a:r>
          </a:p>
          <a:p>
            <a:r>
              <a:rPr lang="fr-FR" sz="3200" dirty="0" smtClean="0">
                <a:effectLst>
                  <a:glow rad="101600">
                    <a:schemeClr val="accent1">
                      <a:satMod val="175000"/>
                      <a:alpha val="40000"/>
                    </a:schemeClr>
                  </a:glow>
                  <a:outerShdw blurRad="50800" dist="38100" dir="5400000" algn="t" rotWithShape="0">
                    <a:prstClr val="black">
                      <a:alpha val="50000"/>
                    </a:prstClr>
                  </a:outerShdw>
                </a:effectLst>
              </a:rPr>
              <a:t> ‘</a:t>
            </a:r>
            <a:endParaRPr lang="fr-FR" sz="3200" dirty="0">
              <a:effectLst>
                <a:glow rad="101600">
                  <a:schemeClr val="accent1">
                    <a:satMod val="175000"/>
                    <a:alpha val="40000"/>
                  </a:schemeClr>
                </a:glow>
                <a:outerShdw blurRad="50800" dist="38100" dir="5400000" algn="t" rotWithShape="0">
                  <a:prstClr val="black">
                    <a:alpha val="50000"/>
                  </a:prstClr>
                </a:outerShdw>
              </a:effectLst>
            </a:endParaRPr>
          </a:p>
          <a:p>
            <a:r>
              <a:rPr lang="fr-FR" sz="3200" dirty="0" smtClean="0">
                <a:effectLst>
                  <a:glow rad="101600">
                    <a:schemeClr val="accent1">
                      <a:satMod val="175000"/>
                      <a:alpha val="40000"/>
                    </a:schemeClr>
                  </a:glow>
                  <a:outerShdw blurRad="50800" dist="38100" dir="5400000" algn="t" rotWithShape="0">
                    <a:prstClr val="black">
                      <a:alpha val="50000"/>
                    </a:prstClr>
                  </a:outerShdw>
                </a:effectLst>
              </a:rPr>
              <a:t>A</a:t>
            </a:r>
          </a:p>
          <a:p>
            <a:r>
              <a:rPr lang="fr-FR" sz="3200" dirty="0" smtClean="0">
                <a:effectLst>
                  <a:glow rad="101600">
                    <a:schemeClr val="accent1">
                      <a:satMod val="175000"/>
                      <a:alpha val="40000"/>
                    </a:schemeClr>
                  </a:glow>
                  <a:outerShdw blurRad="50800" dist="38100" dir="5400000" algn="t" rotWithShape="0">
                    <a:prstClr val="black">
                      <a:alpha val="50000"/>
                    </a:prstClr>
                  </a:outerShdw>
                </a:effectLst>
              </a:rPr>
              <a:t>C</a:t>
            </a:r>
          </a:p>
          <a:p>
            <a:r>
              <a:rPr lang="fr-FR" sz="3200" dirty="0" smtClean="0">
                <a:effectLst>
                  <a:glow rad="101600">
                    <a:schemeClr val="accent1">
                      <a:satMod val="175000"/>
                      <a:alpha val="40000"/>
                    </a:schemeClr>
                  </a:glow>
                  <a:outerShdw blurRad="50800" dist="38100" dir="5400000" algn="t" rotWithShape="0">
                    <a:prstClr val="black">
                      <a:alpha val="50000"/>
                    </a:prstClr>
                  </a:outerShdw>
                </a:effectLst>
              </a:rPr>
              <a:t>S</a:t>
            </a:r>
          </a:p>
          <a:p>
            <a:r>
              <a:rPr lang="fr-FR" sz="3200" dirty="0" smtClean="0">
                <a:effectLst>
                  <a:glow rad="101600">
                    <a:schemeClr val="accent1">
                      <a:satMod val="175000"/>
                      <a:alpha val="40000"/>
                    </a:schemeClr>
                  </a:glow>
                  <a:outerShdw blurRad="50800" dist="38100" dir="5400000" algn="t" rotWithShape="0">
                    <a:prstClr val="black">
                      <a:alpha val="50000"/>
                    </a:prstClr>
                  </a:outerShdw>
                </a:effectLst>
              </a:rPr>
              <a:t> I</a:t>
            </a:r>
            <a:endParaRPr lang="fr-FR" sz="32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6000" dirty="0" smtClean="0">
                <a:effectLst>
                  <a:glow rad="101600">
                    <a:schemeClr val="accent1">
                      <a:satMod val="175000"/>
                      <a:alpha val="40000"/>
                    </a:schemeClr>
                  </a:glow>
                  <a:outerShdw blurRad="50800" dist="38100" dir="5400000" algn="t" rotWithShape="0">
                    <a:prstClr val="black">
                      <a:alpha val="50000"/>
                    </a:prstClr>
                  </a:outerShdw>
                </a:effectLst>
              </a:rPr>
              <a:t>Questions</a:t>
            </a:r>
            <a:endParaRPr lang="fr-FR" sz="6000" dirty="0"/>
          </a:p>
        </p:txBody>
      </p:sp>
      <p:pic>
        <p:nvPicPr>
          <p:cNvPr id="1026" name="Picture 2" descr="C:\Users\Sebastien\Desktop\Question_mark_3d.png"/>
          <p:cNvPicPr>
            <a:picLocks noChangeAspect="1" noChangeArrowheads="1"/>
          </p:cNvPicPr>
          <p:nvPr/>
        </p:nvPicPr>
        <p:blipFill>
          <a:blip r:embed="rId3" cstate="print"/>
          <a:srcRect/>
          <a:stretch>
            <a:fillRect/>
          </a:stretch>
        </p:blipFill>
        <p:spPr bwMode="auto">
          <a:xfrm>
            <a:off x="3336776" y="2204864"/>
            <a:ext cx="1955304" cy="3780517"/>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6000" dirty="0" smtClean="0">
                <a:effectLst>
                  <a:glow rad="101600">
                    <a:schemeClr val="accent1">
                      <a:satMod val="175000"/>
                      <a:alpha val="40000"/>
                    </a:schemeClr>
                  </a:glow>
                  <a:outerShdw blurRad="50800" dist="38100" dir="5400000" algn="t" rotWithShape="0">
                    <a:prstClr val="black">
                      <a:alpha val="50000"/>
                    </a:prstClr>
                  </a:outerShdw>
                </a:effectLst>
              </a:rPr>
              <a:t>Annexes</a:t>
            </a:r>
            <a:endParaRPr lang="fr-FR" sz="6000" dirty="0"/>
          </a:p>
        </p:txBody>
      </p:sp>
      <p:sp>
        <p:nvSpPr>
          <p:cNvPr id="4" name="Espace réservé du contenu 2"/>
          <p:cNvSpPr>
            <a:spLocks noGrp="1"/>
          </p:cNvSpPr>
          <p:nvPr>
            <p:ph idx="1"/>
          </p:nvPr>
        </p:nvSpPr>
        <p:spPr>
          <a:xfrm>
            <a:off x="467544" y="1927373"/>
            <a:ext cx="8136904" cy="4525963"/>
          </a:xfrm>
        </p:spPr>
        <p:txBody>
          <a:bodyPr>
            <a:normAutofit fontScale="92500" lnSpcReduction="10000"/>
          </a:bodyPr>
          <a:lstStyle/>
          <a:p>
            <a:r>
              <a:rPr lang="fr-FR" dirty="0" smtClean="0"/>
              <a:t>Librairies ou API</a:t>
            </a:r>
          </a:p>
          <a:p>
            <a:endParaRPr lang="fr-FR" dirty="0" smtClean="0"/>
          </a:p>
          <a:p>
            <a:r>
              <a:rPr lang="fr-FR" dirty="0" smtClean="0"/>
              <a:t>IDE</a:t>
            </a:r>
          </a:p>
          <a:p>
            <a:endParaRPr lang="fr-FR" dirty="0" smtClean="0"/>
          </a:p>
          <a:p>
            <a:r>
              <a:rPr lang="fr-FR" dirty="0" smtClean="0"/>
              <a:t>FrameWork</a:t>
            </a:r>
          </a:p>
          <a:p>
            <a:endParaRPr lang="fr-FR" dirty="0" smtClean="0"/>
          </a:p>
          <a:p>
            <a:r>
              <a:rPr lang="fr-FR" dirty="0" smtClean="0"/>
              <a:t>Architecture MVC</a:t>
            </a:r>
          </a:p>
          <a:p>
            <a:endParaRPr lang="fr-FR" dirty="0" smtClean="0"/>
          </a:p>
          <a:p>
            <a:r>
              <a:rPr lang="fr-FR" dirty="0" smtClean="0"/>
              <a:t>CMS</a:t>
            </a:r>
          </a:p>
          <a:p>
            <a:endParaRPr lang="fr-FR" dirty="0" smtClean="0"/>
          </a:p>
          <a:p>
            <a:endParaRPr lang="fr-FR" dirty="0" smtClean="0"/>
          </a:p>
          <a:p>
            <a:endParaRPr lang="fr-FR" dirty="0" smtClean="0"/>
          </a:p>
          <a:p>
            <a:endParaRPr lang="fr-FR" dirty="0" smtClean="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48816" y="260648"/>
            <a:ext cx="7467600" cy="1143000"/>
          </a:xfrm>
        </p:spPr>
        <p:txBody>
          <a:bodyPr>
            <a:normAutofit/>
          </a:bodyPr>
          <a:lstStyle/>
          <a:p>
            <a:pPr algn="ctr"/>
            <a:r>
              <a:rPr lang="fr-FR" sz="6000" dirty="0" smtClean="0">
                <a:effectLst>
                  <a:glow rad="101600">
                    <a:schemeClr val="accent1">
                      <a:satMod val="175000"/>
                      <a:alpha val="40000"/>
                    </a:schemeClr>
                  </a:glow>
                  <a:outerShdw blurRad="50800" dist="38100" dir="5400000" algn="t" rotWithShape="0">
                    <a:prstClr val="black">
                      <a:alpha val="50000"/>
                    </a:prstClr>
                  </a:outerShdw>
                </a:effectLst>
              </a:rPr>
              <a:t>Sommaire</a:t>
            </a:r>
            <a:endParaRPr lang="fr-FR" sz="6000" dirty="0"/>
          </a:p>
        </p:txBody>
      </p:sp>
      <p:sp>
        <p:nvSpPr>
          <p:cNvPr id="3" name="Espace réservé du contenu 2"/>
          <p:cNvSpPr>
            <a:spLocks noGrp="1"/>
          </p:cNvSpPr>
          <p:nvPr>
            <p:ph idx="1"/>
          </p:nvPr>
        </p:nvSpPr>
        <p:spPr>
          <a:xfrm>
            <a:off x="179512" y="1340768"/>
            <a:ext cx="8820472" cy="5184576"/>
          </a:xfrm>
        </p:spPr>
        <p:txBody>
          <a:bodyPr>
            <a:normAutofit lnSpcReduction="10000"/>
          </a:bodyPr>
          <a:lstStyle/>
          <a:p>
            <a:r>
              <a:rPr lang="fr-FR" dirty="0" smtClean="0">
                <a:effectLst>
                  <a:glow rad="101600">
                    <a:schemeClr val="accent1">
                      <a:satMod val="175000"/>
                      <a:alpha val="40000"/>
                    </a:schemeClr>
                  </a:glow>
                  <a:outerShdw blurRad="50800" dist="38100" dir="5400000" algn="t" rotWithShape="0">
                    <a:prstClr val="black">
                      <a:alpha val="50000"/>
                    </a:prstClr>
                  </a:outerShdw>
                </a:effectLst>
              </a:rPr>
              <a:t>Les différents types de langage</a:t>
            </a:r>
          </a:p>
          <a:p>
            <a:endParaRPr lang="fr-FR" sz="3200" dirty="0" smtClean="0">
              <a:effectLst>
                <a:glow rad="101600">
                  <a:schemeClr val="accent1">
                    <a:satMod val="175000"/>
                    <a:alpha val="40000"/>
                  </a:schemeClr>
                </a:glow>
                <a:outerShdw blurRad="50800" dist="38100" dir="5400000" algn="t" rotWithShape="0">
                  <a:prstClr val="black">
                    <a:alpha val="50000"/>
                  </a:prstClr>
                </a:outerShdw>
              </a:effectLst>
            </a:endParaRPr>
          </a:p>
          <a:p>
            <a:pPr lvl="1"/>
            <a:r>
              <a:rPr lang="fr-FR" sz="2800" dirty="0" smtClean="0">
                <a:effectLst>
                  <a:glow rad="101600">
                    <a:schemeClr val="accent1">
                      <a:satMod val="175000"/>
                      <a:alpha val="40000"/>
                    </a:schemeClr>
                  </a:glow>
                  <a:outerShdw blurRad="50800" dist="38100" dir="5400000" algn="t" rotWithShape="0">
                    <a:prstClr val="black">
                      <a:alpha val="50000"/>
                    </a:prstClr>
                  </a:outerShdw>
                </a:effectLst>
              </a:rPr>
              <a:t>Langages </a:t>
            </a:r>
            <a:r>
              <a:rPr lang="fr-FR" sz="2800" smtClean="0">
                <a:effectLst>
                  <a:glow rad="101600">
                    <a:schemeClr val="accent1">
                      <a:satMod val="175000"/>
                      <a:alpha val="40000"/>
                    </a:schemeClr>
                  </a:glow>
                  <a:outerShdw blurRad="50800" dist="38100" dir="5400000" algn="t" rotWithShape="0">
                    <a:prstClr val="black">
                      <a:alpha val="50000"/>
                    </a:prstClr>
                  </a:outerShdw>
                </a:effectLst>
              </a:rPr>
              <a:t>de programmation</a:t>
            </a:r>
            <a:endParaRPr lang="fr-FR" sz="2800" dirty="0" smtClean="0">
              <a:effectLst>
                <a:glow rad="101600">
                  <a:schemeClr val="accent1">
                    <a:satMod val="175000"/>
                    <a:alpha val="40000"/>
                  </a:schemeClr>
                </a:glow>
                <a:outerShdw blurRad="50800" dist="38100" dir="5400000" algn="t" rotWithShape="0">
                  <a:prstClr val="black">
                    <a:alpha val="50000"/>
                  </a:prstClr>
                </a:outerShdw>
              </a:effectLst>
            </a:endParaRPr>
          </a:p>
          <a:p>
            <a:pPr lvl="1"/>
            <a:r>
              <a:rPr lang="fr-FR" sz="2800" dirty="0" smtClean="0">
                <a:effectLst>
                  <a:glow rad="101600">
                    <a:schemeClr val="accent1">
                      <a:satMod val="175000"/>
                      <a:alpha val="40000"/>
                    </a:schemeClr>
                  </a:glow>
                  <a:outerShdw blurRad="50800" dist="38100" dir="5400000" algn="t" rotWithShape="0">
                    <a:prstClr val="black">
                      <a:alpha val="50000"/>
                    </a:prstClr>
                  </a:outerShdw>
                </a:effectLst>
              </a:rPr>
              <a:t>SGBD </a:t>
            </a:r>
          </a:p>
          <a:p>
            <a:pPr>
              <a:buNone/>
            </a:pPr>
            <a:endParaRPr lang="fr-FR" sz="3200" dirty="0" smtClean="0">
              <a:effectLst>
                <a:glow rad="101600">
                  <a:schemeClr val="accent1">
                    <a:satMod val="175000"/>
                    <a:alpha val="40000"/>
                  </a:schemeClr>
                </a:glow>
                <a:outerShdw blurRad="50800" dist="38100" dir="5400000" algn="t" rotWithShape="0">
                  <a:prstClr val="black">
                    <a:alpha val="50000"/>
                  </a:prstClr>
                </a:outerShdw>
              </a:effectLst>
            </a:endParaRPr>
          </a:p>
          <a:p>
            <a:r>
              <a:rPr lang="fr-FR" dirty="0" smtClean="0">
                <a:effectLst>
                  <a:glow rad="101600">
                    <a:schemeClr val="accent1">
                      <a:satMod val="175000"/>
                      <a:alpha val="40000"/>
                    </a:schemeClr>
                  </a:glow>
                  <a:outerShdw blurRad="50800" dist="38100" dir="5400000" algn="t" rotWithShape="0">
                    <a:prstClr val="black">
                      <a:alpha val="50000"/>
                    </a:prstClr>
                  </a:outerShdw>
                </a:effectLst>
              </a:rPr>
              <a:t>La place tenue par les librairies / Framework / CMS</a:t>
            </a:r>
          </a:p>
          <a:p>
            <a:pPr lvl="8"/>
            <a:endParaRPr lang="fr-FR" dirty="0" smtClean="0">
              <a:effectLst>
                <a:glow rad="101600">
                  <a:schemeClr val="accent1">
                    <a:satMod val="175000"/>
                    <a:alpha val="40000"/>
                  </a:schemeClr>
                </a:glow>
                <a:outerShdw blurRad="50800" dist="38100" dir="5400000" algn="t" rotWithShape="0">
                  <a:prstClr val="black">
                    <a:alpha val="50000"/>
                  </a:prstClr>
                </a:outerShdw>
              </a:effectLst>
            </a:endParaRPr>
          </a:p>
          <a:p>
            <a:pPr lvl="1"/>
            <a:r>
              <a:rPr lang="fr-FR" sz="2800" dirty="0" smtClean="0">
                <a:effectLst>
                  <a:glow rad="101600">
                    <a:schemeClr val="accent1">
                      <a:satMod val="175000"/>
                      <a:alpha val="40000"/>
                    </a:schemeClr>
                  </a:glow>
                  <a:outerShdw blurRad="50800" dist="38100" dir="5400000" algn="t" rotWithShape="0">
                    <a:prstClr val="black">
                      <a:alpha val="50000"/>
                    </a:prstClr>
                  </a:outerShdw>
                </a:effectLst>
              </a:rPr>
              <a:t>Applications</a:t>
            </a:r>
          </a:p>
          <a:p>
            <a:pPr lvl="1"/>
            <a:r>
              <a:rPr lang="fr-FR" sz="2800" dirty="0" smtClean="0">
                <a:effectLst>
                  <a:glow rad="101600">
                    <a:schemeClr val="accent1">
                      <a:satMod val="175000"/>
                      <a:alpha val="40000"/>
                    </a:schemeClr>
                  </a:glow>
                  <a:outerShdw blurRad="50800" dist="38100" dir="5400000" algn="t" rotWithShape="0">
                    <a:prstClr val="black">
                      <a:alpha val="50000"/>
                    </a:prstClr>
                  </a:outerShdw>
                </a:effectLst>
              </a:rPr>
              <a:t>Web</a:t>
            </a:r>
          </a:p>
          <a:p>
            <a:pPr lvl="1"/>
            <a:r>
              <a:rPr lang="fr-FR" sz="2800" dirty="0" smtClean="0">
                <a:effectLst>
                  <a:glow rad="101600">
                    <a:schemeClr val="accent1">
                      <a:satMod val="175000"/>
                      <a:alpha val="40000"/>
                    </a:schemeClr>
                  </a:glow>
                  <a:outerShdw blurRad="50800" dist="38100" dir="5400000" algn="t" rotWithShape="0">
                    <a:prstClr val="black">
                      <a:alpha val="50000"/>
                    </a:prstClr>
                  </a:outerShdw>
                </a:effectLst>
              </a:rPr>
              <a:t>Mobile</a:t>
            </a:r>
          </a:p>
          <a:p>
            <a:pPr lvl="1">
              <a:buNone/>
            </a:pPr>
            <a:endParaRPr lang="fr-FR" sz="2800" dirty="0" smtClean="0">
              <a:effectLst>
                <a:glow rad="101600">
                  <a:schemeClr val="accent1">
                    <a:satMod val="175000"/>
                    <a:alpha val="40000"/>
                  </a:schemeClr>
                </a:glow>
                <a:outerShdw blurRad="50800" dist="38100" dir="5400000" algn="t" rotWithShape="0">
                  <a:prstClr val="black">
                    <a:alpha val="50000"/>
                  </a:prstClr>
                </a:outerShdw>
              </a:effectLst>
            </a:endParaRPr>
          </a:p>
          <a:p>
            <a:pPr lvl="1">
              <a:buNone/>
            </a:pPr>
            <a:endParaRPr lang="fr-FR" sz="2800" dirty="0" smtClean="0">
              <a:effectLst>
                <a:glow rad="101600">
                  <a:schemeClr val="accent1">
                    <a:satMod val="175000"/>
                    <a:alpha val="40000"/>
                  </a:schemeClr>
                </a:glow>
                <a:outerShdw blurRad="50800" dist="38100" dir="5400000" algn="t" rotWithShape="0">
                  <a:prstClr val="black">
                    <a:alpha val="50000"/>
                  </a:prstClr>
                </a:outerShdw>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075240" cy="1143000"/>
          </a:xfrm>
        </p:spPr>
        <p:txBody>
          <a:bodyPr>
            <a:normAutofit fontScale="90000"/>
          </a:bodyPr>
          <a:lstStyle/>
          <a:p>
            <a:r>
              <a:rPr lang="fr-FR" sz="4800" dirty="0" smtClean="0">
                <a:effectLst>
                  <a:glow rad="101600">
                    <a:schemeClr val="accent1">
                      <a:satMod val="175000"/>
                      <a:alpha val="40000"/>
                    </a:schemeClr>
                  </a:glow>
                  <a:outerShdw blurRad="50800" dist="38100" dir="5400000" algn="t" rotWithShape="0">
                    <a:prstClr val="black">
                      <a:alpha val="50000"/>
                    </a:prstClr>
                  </a:outerShdw>
                </a:effectLst>
              </a:rPr>
              <a:t>Les différents types de langage</a:t>
            </a:r>
            <a:endParaRPr lang="fr-FR" dirty="0"/>
          </a:p>
        </p:txBody>
      </p:sp>
      <p:sp>
        <p:nvSpPr>
          <p:cNvPr id="3" name="Espace réservé du contenu 2"/>
          <p:cNvSpPr>
            <a:spLocks noGrp="1"/>
          </p:cNvSpPr>
          <p:nvPr>
            <p:ph idx="1"/>
          </p:nvPr>
        </p:nvSpPr>
        <p:spPr>
          <a:xfrm>
            <a:off x="457200" y="1196752"/>
            <a:ext cx="8003232" cy="4929411"/>
          </a:xfrm>
        </p:spPr>
        <p:txBody>
          <a:bodyPr/>
          <a:lstStyle/>
          <a:p>
            <a:pPr lvl="2"/>
            <a:r>
              <a:rPr lang="fr-FR" dirty="0" smtClean="0"/>
              <a:t>Langages de programmation :</a:t>
            </a:r>
          </a:p>
          <a:p>
            <a:pPr lvl="2"/>
            <a:endParaRPr lang="fr-FR" dirty="0" smtClean="0"/>
          </a:p>
          <a:p>
            <a:r>
              <a:rPr lang="fr-FR" dirty="0" smtClean="0"/>
              <a:t>L’ancêtre de tous les langages : le Fortran </a:t>
            </a:r>
            <a:r>
              <a:rPr lang="fr-FR" dirty="0" smtClean="0"/>
              <a:t>(1954</a:t>
            </a:r>
            <a:r>
              <a:rPr lang="fr-FR" dirty="0" smtClean="0"/>
              <a:t>)</a:t>
            </a:r>
          </a:p>
          <a:p>
            <a:pPr>
              <a:buNone/>
            </a:pPr>
            <a:endParaRPr lang="fr-FR" dirty="0" smtClean="0"/>
          </a:p>
          <a:p>
            <a:r>
              <a:rPr lang="fr-FR" dirty="0" smtClean="0"/>
              <a:t>Le langage C (1970)</a:t>
            </a:r>
            <a:endParaRPr lang="fr-FR" dirty="0" smtClean="0"/>
          </a:p>
          <a:p>
            <a:endParaRPr lang="fr-FR" dirty="0" smtClean="0"/>
          </a:p>
          <a:p>
            <a:r>
              <a:rPr lang="fr-FR" dirty="0" smtClean="0"/>
              <a:t>Le plus utilisé de nos jours : le Java (1982)</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075240" cy="1143000"/>
          </a:xfrm>
        </p:spPr>
        <p:txBody>
          <a:bodyPr>
            <a:normAutofit fontScale="90000"/>
          </a:bodyPr>
          <a:lstStyle/>
          <a:p>
            <a:r>
              <a:rPr lang="fr-FR" sz="4800" dirty="0" smtClean="0">
                <a:effectLst>
                  <a:glow rad="101600">
                    <a:schemeClr val="accent1">
                      <a:satMod val="175000"/>
                      <a:alpha val="40000"/>
                    </a:schemeClr>
                  </a:glow>
                  <a:outerShdw blurRad="50800" dist="38100" dir="5400000" algn="t" rotWithShape="0">
                    <a:prstClr val="black">
                      <a:alpha val="50000"/>
                    </a:prstClr>
                  </a:outerShdw>
                </a:effectLst>
              </a:rPr>
              <a:t>Les différents types de langage</a:t>
            </a:r>
            <a:endParaRPr lang="fr-FR" dirty="0"/>
          </a:p>
        </p:txBody>
      </p:sp>
      <p:sp>
        <p:nvSpPr>
          <p:cNvPr id="3" name="Espace réservé du contenu 2"/>
          <p:cNvSpPr>
            <a:spLocks noGrp="1"/>
          </p:cNvSpPr>
          <p:nvPr>
            <p:ph idx="1"/>
          </p:nvPr>
        </p:nvSpPr>
        <p:spPr>
          <a:xfrm>
            <a:off x="457200" y="1196752"/>
            <a:ext cx="8003232" cy="4929411"/>
          </a:xfrm>
        </p:spPr>
        <p:txBody>
          <a:bodyPr/>
          <a:lstStyle/>
          <a:p>
            <a:pPr lvl="2"/>
            <a:r>
              <a:rPr lang="fr-FR" dirty="0" smtClean="0"/>
              <a:t>SGBD:</a:t>
            </a:r>
          </a:p>
          <a:p>
            <a:pPr lvl="2">
              <a:buNone/>
            </a:pPr>
            <a:endParaRPr lang="fr-FR" dirty="0" smtClean="0"/>
          </a:p>
          <a:p>
            <a:pPr lvl="2">
              <a:buNone/>
            </a:pPr>
            <a:endParaRPr lang="fr-FR" dirty="0" smtClean="0"/>
          </a:p>
          <a:p>
            <a:r>
              <a:rPr lang="fr-FR" dirty="0" smtClean="0"/>
              <a:t>SQL</a:t>
            </a:r>
          </a:p>
          <a:p>
            <a:pPr>
              <a:buNone/>
            </a:pPr>
            <a:endParaRPr lang="fr-FR" dirty="0" smtClean="0"/>
          </a:p>
          <a:p>
            <a:pPr>
              <a:buNone/>
            </a:pPr>
            <a:endParaRPr lang="fr-FR" dirty="0" smtClean="0"/>
          </a:p>
          <a:p>
            <a:r>
              <a:rPr lang="fr-FR" dirty="0" smtClean="0"/>
              <a:t>NoSQL</a:t>
            </a:r>
          </a:p>
          <a:p>
            <a:endParaRPr lang="fr-FR" dirty="0" smtClean="0"/>
          </a:p>
          <a:p>
            <a:pPr>
              <a:buNone/>
            </a:pPr>
            <a:endParaRPr lang="fr-FR"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003232" cy="1143000"/>
          </a:xfrm>
        </p:spPr>
        <p:txBody>
          <a:bodyPr>
            <a:noAutofit/>
          </a:bodyPr>
          <a:lstStyle/>
          <a:p>
            <a:r>
              <a:rPr lang="fr-FR" sz="4800" dirty="0" smtClean="0">
                <a:effectLst>
                  <a:glow rad="101600">
                    <a:schemeClr val="accent1">
                      <a:satMod val="175000"/>
                      <a:alpha val="40000"/>
                    </a:schemeClr>
                  </a:glow>
                  <a:outerShdw blurRad="50800" dist="38100" dir="5400000" algn="t" rotWithShape="0">
                    <a:prstClr val="black">
                      <a:alpha val="50000"/>
                    </a:prstClr>
                  </a:outerShdw>
                </a:effectLst>
              </a:rPr>
              <a:t>Librairies / Framework / CMS</a:t>
            </a:r>
            <a:endParaRPr lang="fr-FR" sz="4800" dirty="0"/>
          </a:p>
        </p:txBody>
      </p:sp>
      <p:sp>
        <p:nvSpPr>
          <p:cNvPr id="3" name="Espace réservé du contenu 2"/>
          <p:cNvSpPr>
            <a:spLocks noGrp="1"/>
          </p:cNvSpPr>
          <p:nvPr>
            <p:ph idx="1"/>
          </p:nvPr>
        </p:nvSpPr>
        <p:spPr/>
        <p:txBody>
          <a:bodyPr/>
          <a:lstStyle/>
          <a:p>
            <a:pPr>
              <a:buNone/>
            </a:pPr>
            <a:endParaRPr lang="fr-FR" dirty="0" smtClean="0"/>
          </a:p>
          <a:p>
            <a:r>
              <a:rPr lang="fr-FR" dirty="0" smtClean="0"/>
              <a:t>Définitions</a:t>
            </a:r>
            <a:endParaRPr lang="fr-FR" dirty="0"/>
          </a:p>
        </p:txBody>
      </p:sp>
      <p:grpSp>
        <p:nvGrpSpPr>
          <p:cNvPr id="22" name="Groupe 21"/>
          <p:cNvGrpSpPr/>
          <p:nvPr/>
        </p:nvGrpSpPr>
        <p:grpSpPr>
          <a:xfrm>
            <a:off x="1432644" y="3341911"/>
            <a:ext cx="6235700" cy="2319337"/>
            <a:chOff x="1040581" y="3284984"/>
            <a:chExt cx="6235700" cy="2319337"/>
          </a:xfrm>
        </p:grpSpPr>
        <p:grpSp>
          <p:nvGrpSpPr>
            <p:cNvPr id="1035" name="Group 11"/>
            <p:cNvGrpSpPr>
              <a:grpSpLocks/>
            </p:cNvGrpSpPr>
            <p:nvPr/>
          </p:nvGrpSpPr>
          <p:grpSpPr bwMode="auto">
            <a:xfrm>
              <a:off x="4067944" y="3284984"/>
              <a:ext cx="3208337" cy="2319337"/>
              <a:chOff x="6620" y="5491"/>
              <a:chExt cx="5051" cy="3652"/>
            </a:xfrm>
          </p:grpSpPr>
          <p:sp>
            <p:nvSpPr>
              <p:cNvPr id="1036" name="Oval 12"/>
              <p:cNvSpPr>
                <a:spLocks noChangeArrowheads="1"/>
              </p:cNvSpPr>
              <p:nvPr/>
            </p:nvSpPr>
            <p:spPr bwMode="auto">
              <a:xfrm>
                <a:off x="6620" y="5491"/>
                <a:ext cx="5051" cy="3652"/>
              </a:xfrm>
              <a:prstGeom prst="ellipse">
                <a:avLst/>
              </a:prstGeom>
              <a:noFill/>
              <a:ln w="31750">
                <a:solidFill>
                  <a:srgbClr val="4F81BD"/>
                </a:solidFill>
                <a:round/>
                <a:headEnd/>
                <a:tailEnd/>
              </a:ln>
              <a:effectLst/>
            </p:spPr>
            <p:txBody>
              <a:bodyPr vert="horz" wrap="square" lIns="91440" tIns="45720" rIns="91440" bIns="45720" numCol="1" anchor="t" anchorCtr="0" compatLnSpc="1">
                <a:prstTxWarp prst="textNoShape">
                  <a:avLst/>
                </a:prstTxWarp>
              </a:bodyPr>
              <a:lstStyle/>
              <a:p>
                <a:endParaRPr lang="fr-FR"/>
              </a:p>
            </p:txBody>
          </p:sp>
          <p:sp>
            <p:nvSpPr>
              <p:cNvPr id="1037" name="Text Box 13"/>
              <p:cNvSpPr txBox="1">
                <a:spLocks noChangeArrowheads="1"/>
              </p:cNvSpPr>
              <p:nvPr/>
            </p:nvSpPr>
            <p:spPr bwMode="auto">
              <a:xfrm>
                <a:off x="7977" y="7381"/>
                <a:ext cx="2584" cy="90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fr-FR" sz="2800" b="1" i="0" u="none" strike="noStrike" cap="none" normalizeH="0" baseline="0" smtClean="0">
                    <a:ln>
                      <a:noFill/>
                    </a:ln>
                    <a:solidFill>
                      <a:schemeClr val="tx1"/>
                    </a:solidFill>
                    <a:effectLst/>
                    <a:latin typeface="Calibri" pitchFamily="34" charset="0"/>
                    <a:cs typeface="Arial" pitchFamily="34" charset="0"/>
                  </a:rPr>
                  <a:t>Librairies</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1038" name="Oval 14"/>
              <p:cNvSpPr>
                <a:spLocks noChangeArrowheads="1"/>
              </p:cNvSpPr>
              <p:nvPr/>
            </p:nvSpPr>
            <p:spPr bwMode="auto">
              <a:xfrm>
                <a:off x="7069" y="6715"/>
                <a:ext cx="4171" cy="2214"/>
              </a:xfrm>
              <a:prstGeom prst="ellipse">
                <a:avLst/>
              </a:prstGeom>
              <a:noFill/>
              <a:ln w="31750">
                <a:solidFill>
                  <a:srgbClr val="8DB3E2"/>
                </a:solidFill>
                <a:round/>
                <a:headEnd/>
                <a:tailEnd/>
              </a:ln>
              <a:effectLst/>
            </p:spPr>
            <p:txBody>
              <a:bodyPr vert="horz" wrap="square" lIns="91440" tIns="45720" rIns="91440" bIns="45720" numCol="1" anchor="t" anchorCtr="0" compatLnSpc="1">
                <a:prstTxWarp prst="textNoShape">
                  <a:avLst/>
                </a:prstTxWarp>
              </a:bodyPr>
              <a:lstStyle/>
              <a:p>
                <a:endParaRPr lang="fr-FR"/>
              </a:p>
            </p:txBody>
          </p:sp>
          <p:sp>
            <p:nvSpPr>
              <p:cNvPr id="1039" name="Text Box 15"/>
              <p:cNvSpPr txBox="1">
                <a:spLocks noChangeArrowheads="1"/>
              </p:cNvSpPr>
              <p:nvPr/>
            </p:nvSpPr>
            <p:spPr bwMode="auto">
              <a:xfrm>
                <a:off x="7613" y="5813"/>
                <a:ext cx="3047" cy="90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fr-FR" sz="2800" b="1" i="0" u="none" strike="noStrike" cap="none" normalizeH="0" baseline="0" smtClean="0">
                    <a:ln>
                      <a:noFill/>
                    </a:ln>
                    <a:solidFill>
                      <a:schemeClr val="tx1"/>
                    </a:solidFill>
                    <a:effectLst/>
                    <a:latin typeface="Calibri" pitchFamily="34" charset="0"/>
                    <a:cs typeface="Arial" pitchFamily="34" charset="0"/>
                  </a:rPr>
                  <a:t>FrameWork</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grpSp>
        <p:grpSp>
          <p:nvGrpSpPr>
            <p:cNvPr id="1040" name="Group 16"/>
            <p:cNvGrpSpPr>
              <a:grpSpLocks/>
            </p:cNvGrpSpPr>
            <p:nvPr/>
          </p:nvGrpSpPr>
          <p:grpSpPr bwMode="auto">
            <a:xfrm>
              <a:off x="1040581" y="3485009"/>
              <a:ext cx="2282825" cy="1935162"/>
              <a:chOff x="1852" y="5658"/>
              <a:chExt cx="3595" cy="3047"/>
            </a:xfrm>
          </p:grpSpPr>
          <p:sp>
            <p:nvSpPr>
              <p:cNvPr id="1041" name="Oval 17"/>
              <p:cNvSpPr>
                <a:spLocks noChangeArrowheads="1"/>
              </p:cNvSpPr>
              <p:nvPr/>
            </p:nvSpPr>
            <p:spPr bwMode="auto">
              <a:xfrm>
                <a:off x="1852" y="5658"/>
                <a:ext cx="3595" cy="3047"/>
              </a:xfrm>
              <a:prstGeom prst="ellipse">
                <a:avLst/>
              </a:prstGeom>
              <a:noFill/>
              <a:ln w="31750">
                <a:solidFill>
                  <a:srgbClr val="4F81BD"/>
                </a:solidFill>
                <a:round/>
                <a:headEnd/>
                <a:tailEnd/>
              </a:ln>
              <a:effectLst/>
            </p:spPr>
            <p:txBody>
              <a:bodyPr vert="horz" wrap="square" lIns="91440" tIns="45720" rIns="91440" bIns="45720" numCol="1" anchor="t" anchorCtr="0" compatLnSpc="1">
                <a:prstTxWarp prst="textNoShape">
                  <a:avLst/>
                </a:prstTxWarp>
              </a:bodyPr>
              <a:lstStyle/>
              <a:p>
                <a:endParaRPr lang="fr-FR"/>
              </a:p>
            </p:txBody>
          </p:sp>
          <p:sp>
            <p:nvSpPr>
              <p:cNvPr id="1042" name="Text Box 18"/>
              <p:cNvSpPr txBox="1">
                <a:spLocks noChangeArrowheads="1"/>
              </p:cNvSpPr>
              <p:nvPr/>
            </p:nvSpPr>
            <p:spPr bwMode="auto">
              <a:xfrm>
                <a:off x="2924" y="6792"/>
                <a:ext cx="1660" cy="90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fr-FR" sz="2800" b="1" i="0" u="none" strike="noStrike" cap="none" normalizeH="0" baseline="0" smtClean="0">
                    <a:ln>
                      <a:noFill/>
                    </a:ln>
                    <a:solidFill>
                      <a:schemeClr val="tx1"/>
                    </a:solidFill>
                    <a:effectLst/>
                    <a:latin typeface="Calibri" pitchFamily="34" charset="0"/>
                    <a:cs typeface="Arial" pitchFamily="34" charset="0"/>
                  </a:rPr>
                  <a:t>CMS</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grpSp>
        <p:cxnSp>
          <p:nvCxnSpPr>
            <p:cNvPr id="1043" name="AutoShape 19"/>
            <p:cNvCxnSpPr>
              <a:cxnSpLocks noChangeShapeType="1"/>
            </p:cNvCxnSpPr>
            <p:nvPr/>
          </p:nvCxnSpPr>
          <p:spPr bwMode="auto">
            <a:xfrm flipV="1">
              <a:off x="3339281" y="4445446"/>
              <a:ext cx="712788" cy="6350"/>
            </a:xfrm>
            <a:prstGeom prst="straightConnector1">
              <a:avLst/>
            </a:prstGeom>
            <a:noFill/>
            <a:ln w="38100">
              <a:solidFill>
                <a:srgbClr val="FFFFFF"/>
              </a:solidFill>
              <a:round/>
              <a:headEnd/>
              <a:tailEnd type="triangle" w="med" len="med"/>
            </a:ln>
          </p:spPr>
        </p:cxn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075240" cy="1143000"/>
          </a:xfrm>
        </p:spPr>
        <p:txBody>
          <a:bodyPr>
            <a:normAutofit/>
          </a:bodyPr>
          <a:lstStyle/>
          <a:p>
            <a:pPr algn="ctr"/>
            <a:r>
              <a:rPr lang="fr-FR" sz="4800" dirty="0" smtClean="0">
                <a:effectLst>
                  <a:glow rad="101600">
                    <a:schemeClr val="accent1">
                      <a:satMod val="175000"/>
                      <a:alpha val="40000"/>
                    </a:schemeClr>
                  </a:glow>
                  <a:outerShdw blurRad="50800" dist="38100" dir="5400000" algn="t" rotWithShape="0">
                    <a:prstClr val="black">
                      <a:alpha val="50000"/>
                    </a:prstClr>
                  </a:outerShdw>
                </a:effectLst>
              </a:rPr>
              <a:t>Librairies / Framework / CMS</a:t>
            </a:r>
            <a:endParaRPr lang="fr-FR" sz="4800" dirty="0"/>
          </a:p>
        </p:txBody>
      </p:sp>
      <p:sp>
        <p:nvSpPr>
          <p:cNvPr id="3" name="Espace réservé du contenu 2"/>
          <p:cNvSpPr>
            <a:spLocks noGrp="1"/>
          </p:cNvSpPr>
          <p:nvPr>
            <p:ph idx="1"/>
          </p:nvPr>
        </p:nvSpPr>
        <p:spPr>
          <a:xfrm>
            <a:off x="457200" y="1196752"/>
            <a:ext cx="8003232" cy="4929411"/>
          </a:xfrm>
        </p:spPr>
        <p:txBody>
          <a:bodyPr/>
          <a:lstStyle/>
          <a:p>
            <a:pPr lvl="2"/>
            <a:r>
              <a:rPr lang="fr-FR" dirty="0" smtClean="0"/>
              <a:t>Applications:</a:t>
            </a:r>
          </a:p>
          <a:p>
            <a:pPr marL="36576" lvl="0" indent="0">
              <a:buClr>
                <a:srgbClr val="DDDDDD"/>
              </a:buClr>
              <a:buNone/>
            </a:pPr>
            <a:endParaRPr lang="fr-FR" dirty="0" smtClean="0">
              <a:solidFill>
                <a:prstClr val="white"/>
              </a:solidFill>
            </a:endParaRPr>
          </a:p>
          <a:p>
            <a:pPr lvl="0">
              <a:buClr>
                <a:srgbClr val="DDDDDD"/>
              </a:buClr>
            </a:pPr>
            <a:r>
              <a:rPr lang="fr-FR" dirty="0" smtClean="0">
                <a:solidFill>
                  <a:prstClr val="white"/>
                </a:solidFill>
              </a:rPr>
              <a:t>Les Librairies (exemple C++)</a:t>
            </a:r>
          </a:p>
          <a:p>
            <a:pPr lvl="0">
              <a:buClr>
                <a:srgbClr val="DDDDDD"/>
              </a:buClr>
            </a:pPr>
            <a:endParaRPr lang="fr-FR" dirty="0">
              <a:solidFill>
                <a:prstClr val="white"/>
              </a:solidFill>
            </a:endParaRPr>
          </a:p>
          <a:p>
            <a:pPr lvl="0">
              <a:buClr>
                <a:srgbClr val="DDDDDD"/>
              </a:buClr>
            </a:pPr>
            <a:r>
              <a:rPr lang="fr-FR" dirty="0" smtClean="0">
                <a:solidFill>
                  <a:prstClr val="white"/>
                </a:solidFill>
              </a:rPr>
              <a:t>Les </a:t>
            </a:r>
            <a:r>
              <a:rPr lang="fr-FR" dirty="0" err="1" smtClean="0">
                <a:solidFill>
                  <a:prstClr val="white"/>
                </a:solidFill>
              </a:rPr>
              <a:t>Frameworks</a:t>
            </a:r>
            <a:endParaRPr lang="fr-FR" dirty="0" smtClean="0">
              <a:solidFill>
                <a:prstClr val="white"/>
              </a:solidFill>
            </a:endParaRPr>
          </a:p>
          <a:p>
            <a:pPr lvl="1">
              <a:buClr>
                <a:srgbClr val="DDDDDD"/>
              </a:buClr>
            </a:pPr>
            <a:r>
              <a:rPr lang="fr-FR" dirty="0" err="1" smtClean="0">
                <a:solidFill>
                  <a:prstClr val="white"/>
                </a:solidFill>
              </a:rPr>
              <a:t>Cocoa</a:t>
            </a:r>
            <a:r>
              <a:rPr lang="fr-FR" dirty="0" smtClean="0">
                <a:solidFill>
                  <a:prstClr val="white"/>
                </a:solidFill>
              </a:rPr>
              <a:t> (1996)</a:t>
            </a:r>
          </a:p>
          <a:p>
            <a:pPr lvl="1">
              <a:buClr>
                <a:srgbClr val="DDDDDD"/>
              </a:buClr>
            </a:pPr>
            <a:r>
              <a:rPr lang="fr-FR" dirty="0" smtClean="0">
                <a:solidFill>
                  <a:prstClr val="white"/>
                </a:solidFill>
              </a:rPr>
              <a:t>Microsoft </a:t>
            </a:r>
            <a:r>
              <a:rPr lang="fr-FR" dirty="0" err="1" smtClean="0">
                <a:solidFill>
                  <a:prstClr val="white"/>
                </a:solidFill>
              </a:rPr>
              <a:t>Foundation</a:t>
            </a:r>
            <a:r>
              <a:rPr lang="fr-FR" dirty="0" smtClean="0">
                <a:solidFill>
                  <a:prstClr val="white"/>
                </a:solidFill>
              </a:rPr>
              <a:t> Class (1992)</a:t>
            </a:r>
          </a:p>
          <a:p>
            <a:pPr lvl="1">
              <a:buClr>
                <a:srgbClr val="DDDDDD"/>
              </a:buClr>
            </a:pPr>
            <a:r>
              <a:rPr lang="fr-FR" dirty="0" smtClean="0">
                <a:solidFill>
                  <a:prstClr val="white"/>
                </a:solidFill>
              </a:rPr>
              <a:t>.NET (2002)</a:t>
            </a:r>
          </a:p>
          <a:p>
            <a:pPr lvl="1">
              <a:buClr>
                <a:srgbClr val="DDDDDD"/>
              </a:buClr>
            </a:pPr>
            <a:endParaRPr lang="fr-FR" dirty="0" smtClean="0">
              <a:solidFill>
                <a:prstClr val="white"/>
              </a:solidFill>
            </a:endParaRPr>
          </a:p>
          <a:p>
            <a:pPr lvl="2">
              <a:buNone/>
            </a:pPr>
            <a:endParaRPr lang="fr-FR" dirty="0" smtClean="0"/>
          </a:p>
          <a:p>
            <a:pPr lvl="2">
              <a:buNone/>
            </a:pPr>
            <a:endParaRPr lang="fr-FR"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075240" cy="1143000"/>
          </a:xfrm>
        </p:spPr>
        <p:txBody>
          <a:bodyPr>
            <a:normAutofit/>
          </a:bodyPr>
          <a:lstStyle/>
          <a:p>
            <a:pPr algn="ctr"/>
            <a:r>
              <a:rPr lang="fr-FR" sz="4800" dirty="0" smtClean="0">
                <a:effectLst>
                  <a:glow rad="101600">
                    <a:schemeClr val="accent1">
                      <a:satMod val="175000"/>
                      <a:alpha val="40000"/>
                    </a:schemeClr>
                  </a:glow>
                  <a:outerShdw blurRad="50800" dist="38100" dir="5400000" algn="t" rotWithShape="0">
                    <a:prstClr val="black">
                      <a:alpha val="50000"/>
                    </a:prstClr>
                  </a:outerShdw>
                </a:effectLst>
              </a:rPr>
              <a:t>Librairies / Framework / CMS</a:t>
            </a:r>
            <a:endParaRPr lang="fr-FR" sz="4800" dirty="0"/>
          </a:p>
        </p:txBody>
      </p:sp>
      <p:sp>
        <p:nvSpPr>
          <p:cNvPr id="3" name="Espace réservé du contenu 2"/>
          <p:cNvSpPr>
            <a:spLocks noGrp="1"/>
          </p:cNvSpPr>
          <p:nvPr>
            <p:ph idx="1"/>
          </p:nvPr>
        </p:nvSpPr>
        <p:spPr>
          <a:xfrm>
            <a:off x="457200" y="1196752"/>
            <a:ext cx="8003232" cy="4929411"/>
          </a:xfrm>
        </p:spPr>
        <p:txBody>
          <a:bodyPr/>
          <a:lstStyle/>
          <a:p>
            <a:pPr lvl="2"/>
            <a:r>
              <a:rPr lang="fr-FR" dirty="0" smtClean="0"/>
              <a:t>Web:</a:t>
            </a:r>
          </a:p>
          <a:p>
            <a:pPr marL="36576" lvl="0" indent="0">
              <a:buClr>
                <a:srgbClr val="DDDDDD"/>
              </a:buClr>
              <a:buNone/>
            </a:pPr>
            <a:endParaRPr lang="fr-FR" dirty="0" smtClean="0">
              <a:solidFill>
                <a:prstClr val="white"/>
              </a:solidFill>
            </a:endParaRPr>
          </a:p>
          <a:p>
            <a:pPr marL="36576" lvl="0" indent="0">
              <a:buClr>
                <a:srgbClr val="DDDDDD"/>
              </a:buClr>
              <a:buNone/>
            </a:pPr>
            <a:endParaRPr lang="fr-FR" dirty="0" smtClean="0">
              <a:solidFill>
                <a:prstClr val="white"/>
              </a:solidFill>
            </a:endParaRPr>
          </a:p>
          <a:p>
            <a:pPr lvl="0">
              <a:buClr>
                <a:srgbClr val="DDDDDD"/>
              </a:buClr>
            </a:pPr>
            <a:r>
              <a:rPr lang="fr-FR" dirty="0" smtClean="0">
                <a:solidFill>
                  <a:prstClr val="white"/>
                </a:solidFill>
              </a:rPr>
              <a:t>L’expansion du développement web</a:t>
            </a:r>
          </a:p>
          <a:p>
            <a:pPr lvl="0">
              <a:buClr>
                <a:srgbClr val="DDDDDD"/>
              </a:buClr>
            </a:pPr>
            <a:endParaRPr lang="fr-FR" dirty="0">
              <a:solidFill>
                <a:prstClr val="white"/>
              </a:solidFill>
            </a:endParaRPr>
          </a:p>
          <a:p>
            <a:pPr lvl="0">
              <a:buClr>
                <a:srgbClr val="DDDDDD"/>
              </a:buClr>
            </a:pPr>
            <a:r>
              <a:rPr lang="fr-FR" dirty="0" smtClean="0">
                <a:solidFill>
                  <a:prstClr val="white"/>
                </a:solidFill>
              </a:rPr>
              <a:t>Une forte réutilisation quelque soit la qualification</a:t>
            </a:r>
          </a:p>
          <a:p>
            <a:pPr lvl="0">
              <a:buClr>
                <a:srgbClr val="DDDDDD"/>
              </a:buClr>
            </a:pPr>
            <a:endParaRPr lang="fr-FR" dirty="0" smtClean="0">
              <a:solidFill>
                <a:prstClr val="white"/>
              </a:solidFill>
              <a:effectLst/>
            </a:endParaRPr>
          </a:p>
          <a:p>
            <a:pPr lvl="2"/>
            <a:endParaRPr lang="fr-FR" dirty="0" smtClean="0"/>
          </a:p>
          <a:p>
            <a:pPr lvl="2"/>
            <a:endParaRPr lang="fr-FR"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075240" cy="1143000"/>
          </a:xfrm>
        </p:spPr>
        <p:txBody>
          <a:bodyPr>
            <a:normAutofit/>
          </a:bodyPr>
          <a:lstStyle/>
          <a:p>
            <a:pPr algn="ctr"/>
            <a:r>
              <a:rPr lang="fr-FR" sz="4800" dirty="0" smtClean="0">
                <a:effectLst>
                  <a:glow rad="101600">
                    <a:schemeClr val="accent1">
                      <a:satMod val="175000"/>
                      <a:alpha val="40000"/>
                    </a:schemeClr>
                  </a:glow>
                  <a:outerShdw blurRad="50800" dist="38100" dir="5400000" algn="t" rotWithShape="0">
                    <a:prstClr val="black">
                      <a:alpha val="50000"/>
                    </a:prstClr>
                  </a:outerShdw>
                </a:effectLst>
              </a:rPr>
              <a:t>Librairies / Framework / CMS</a:t>
            </a:r>
            <a:endParaRPr lang="fr-FR" sz="4800" dirty="0"/>
          </a:p>
        </p:txBody>
      </p:sp>
      <p:sp>
        <p:nvSpPr>
          <p:cNvPr id="3" name="Espace réservé du contenu 2"/>
          <p:cNvSpPr>
            <a:spLocks noGrp="1"/>
          </p:cNvSpPr>
          <p:nvPr>
            <p:ph idx="1"/>
          </p:nvPr>
        </p:nvSpPr>
        <p:spPr>
          <a:xfrm>
            <a:off x="251520" y="1196752"/>
            <a:ext cx="8712968" cy="5184576"/>
          </a:xfrm>
        </p:spPr>
        <p:txBody>
          <a:bodyPr>
            <a:normAutofit/>
          </a:bodyPr>
          <a:lstStyle/>
          <a:p>
            <a:pPr lvl="2"/>
            <a:r>
              <a:rPr lang="fr-FR" dirty="0" smtClean="0"/>
              <a:t>Mobile :</a:t>
            </a:r>
          </a:p>
          <a:p>
            <a:pPr lvl="0">
              <a:buClr>
                <a:srgbClr val="DDDDDD"/>
              </a:buClr>
            </a:pPr>
            <a:endParaRPr lang="fr-FR" dirty="0" smtClean="0">
              <a:solidFill>
                <a:prstClr val="white"/>
              </a:solidFill>
            </a:endParaRPr>
          </a:p>
          <a:p>
            <a:pPr lvl="0">
              <a:buClr>
                <a:srgbClr val="DDDDDD"/>
              </a:buClr>
            </a:pPr>
            <a:r>
              <a:rPr lang="fr-FR" dirty="0" smtClean="0">
                <a:solidFill>
                  <a:prstClr val="white"/>
                </a:solidFill>
              </a:rPr>
              <a:t>Système d’exploitation (</a:t>
            </a:r>
            <a:r>
              <a:rPr lang="fr-FR" dirty="0" err="1" smtClean="0">
                <a:solidFill>
                  <a:prstClr val="white"/>
                </a:solidFill>
              </a:rPr>
              <a:t>iOS</a:t>
            </a:r>
            <a:r>
              <a:rPr lang="fr-FR" dirty="0" smtClean="0">
                <a:solidFill>
                  <a:prstClr val="white"/>
                </a:solidFill>
              </a:rPr>
              <a:t>, Android, Windows Phone)</a:t>
            </a:r>
          </a:p>
          <a:p>
            <a:pPr lvl="0">
              <a:buClr>
                <a:srgbClr val="DDDDDD"/>
              </a:buClr>
            </a:pPr>
            <a:endParaRPr lang="fr-FR" dirty="0" smtClean="0">
              <a:solidFill>
                <a:prstClr val="white"/>
              </a:solidFill>
            </a:endParaRPr>
          </a:p>
          <a:p>
            <a:pPr lvl="0">
              <a:buClr>
                <a:srgbClr val="DDDDDD"/>
              </a:buClr>
            </a:pPr>
            <a:r>
              <a:rPr lang="fr-FR" dirty="0" smtClean="0">
                <a:solidFill>
                  <a:prstClr val="white"/>
                </a:solidFill>
              </a:rPr>
              <a:t>Java (Android), Objective-C (</a:t>
            </a:r>
            <a:r>
              <a:rPr lang="fr-FR" dirty="0" err="1" smtClean="0">
                <a:solidFill>
                  <a:prstClr val="white"/>
                </a:solidFill>
              </a:rPr>
              <a:t>iOS</a:t>
            </a:r>
            <a:r>
              <a:rPr lang="fr-FR" dirty="0" smtClean="0">
                <a:solidFill>
                  <a:prstClr val="white"/>
                </a:solidFill>
              </a:rPr>
              <a:t>), C#/</a:t>
            </a:r>
            <a:r>
              <a:rPr lang="fr-FR" dirty="0" err="1" smtClean="0">
                <a:solidFill>
                  <a:prstClr val="white"/>
                </a:solidFill>
              </a:rPr>
              <a:t>VB.Net</a:t>
            </a:r>
            <a:r>
              <a:rPr lang="fr-FR" dirty="0" smtClean="0">
                <a:solidFill>
                  <a:prstClr val="white"/>
                </a:solidFill>
              </a:rPr>
              <a:t> (Windows Phone)</a:t>
            </a:r>
          </a:p>
          <a:p>
            <a:pPr lvl="0">
              <a:buClr>
                <a:srgbClr val="DDDDDD"/>
              </a:buClr>
            </a:pPr>
            <a:endParaRPr lang="fr-FR" dirty="0" smtClean="0">
              <a:solidFill>
                <a:prstClr val="white"/>
              </a:solidFill>
            </a:endParaRPr>
          </a:p>
          <a:p>
            <a:pPr lvl="0">
              <a:buClr>
                <a:srgbClr val="DDDDDD"/>
              </a:buClr>
            </a:pPr>
            <a:r>
              <a:rPr lang="fr-FR" dirty="0" smtClean="0">
                <a:solidFill>
                  <a:prstClr val="white"/>
                </a:solidFill>
              </a:rPr>
              <a:t>Framework </a:t>
            </a:r>
            <a:r>
              <a:rPr lang="fr-FR" dirty="0" err="1" smtClean="0">
                <a:solidFill>
                  <a:prstClr val="white"/>
                </a:solidFill>
              </a:rPr>
              <a:t>Flex</a:t>
            </a:r>
            <a:r>
              <a:rPr lang="fr-FR" dirty="0" smtClean="0">
                <a:solidFill>
                  <a:prstClr val="white"/>
                </a:solidFill>
              </a:rPr>
              <a:t> (Adobe Flash) </a:t>
            </a:r>
          </a:p>
          <a:p>
            <a:pPr lvl="0">
              <a:buClr>
                <a:srgbClr val="DDDDDD"/>
              </a:buClr>
            </a:pPr>
            <a:endParaRPr lang="fr-FR" dirty="0" smtClean="0">
              <a:solidFill>
                <a:prstClr val="white"/>
              </a:solidFill>
            </a:endParaRPr>
          </a:p>
          <a:p>
            <a:pPr lvl="0">
              <a:buClr>
                <a:srgbClr val="DDDDDD"/>
              </a:buClr>
            </a:pPr>
            <a:endParaRPr lang="fr-FR" dirty="0" smtClean="0">
              <a:solidFill>
                <a:prstClr val="white"/>
              </a:solidFill>
            </a:endParaRPr>
          </a:p>
          <a:p>
            <a:pPr lvl="0">
              <a:buClr>
                <a:srgbClr val="DDDDDD"/>
              </a:buClr>
            </a:pPr>
            <a:endParaRPr lang="fr-FR" dirty="0" smtClean="0">
              <a:solidFill>
                <a:prstClr val="white"/>
              </a:solidFill>
            </a:endParaRPr>
          </a:p>
          <a:p>
            <a:pPr lvl="0">
              <a:buClr>
                <a:srgbClr val="DDDDDD"/>
              </a:buClr>
            </a:pPr>
            <a:endParaRPr lang="fr-FR" dirty="0" smtClean="0">
              <a:solidFill>
                <a:prstClr val="white"/>
              </a:solidFill>
            </a:endParaRPr>
          </a:p>
          <a:p>
            <a:pPr lvl="0">
              <a:buClr>
                <a:srgbClr val="DDDDDD"/>
              </a:buClr>
            </a:pPr>
            <a:endParaRPr lang="fr-FR" dirty="0" smtClean="0">
              <a:solidFill>
                <a:prstClr val="white"/>
              </a:solidFill>
            </a:endParaRPr>
          </a:p>
          <a:p>
            <a:pPr lvl="0">
              <a:buClr>
                <a:srgbClr val="DDDDDD"/>
              </a:buClr>
            </a:pPr>
            <a:endParaRPr lang="fr-FR" dirty="0" smtClean="0">
              <a:solidFill>
                <a:prstClr val="white"/>
              </a:solidFill>
            </a:endParaRPr>
          </a:p>
          <a:p>
            <a:pPr lvl="0">
              <a:buClr>
                <a:srgbClr val="DDDDDD"/>
              </a:buClr>
              <a:buNone/>
            </a:pPr>
            <a:endParaRPr lang="fr-FR" dirty="0" smtClean="0">
              <a:solidFill>
                <a:prstClr val="white"/>
              </a:solidFill>
              <a:effectLst>
                <a:glow rad="101600">
                  <a:schemeClr val="accent1">
                    <a:satMod val="175000"/>
                    <a:alpha val="40000"/>
                  </a:schemeClr>
                </a:glow>
              </a:effectLst>
            </a:endParaRPr>
          </a:p>
          <a:p>
            <a:pPr lvl="2"/>
            <a:endParaRPr lang="fr-FR" dirty="0" smtClean="0"/>
          </a:p>
          <a:p>
            <a:pPr lvl="2"/>
            <a:endParaRPr lang="fr-FR"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48816" y="274638"/>
            <a:ext cx="7467600" cy="1143000"/>
          </a:xfrm>
        </p:spPr>
        <p:txBody>
          <a:bodyPr>
            <a:normAutofit/>
          </a:bodyPr>
          <a:lstStyle/>
          <a:p>
            <a:pPr algn="ctr"/>
            <a:r>
              <a:rPr lang="fr-FR" sz="6000" dirty="0" smtClean="0">
                <a:effectLst>
                  <a:glow rad="101600">
                    <a:schemeClr val="accent1">
                      <a:satMod val="175000"/>
                      <a:alpha val="40000"/>
                    </a:schemeClr>
                  </a:glow>
                </a:effectLst>
              </a:rPr>
              <a:t>Conclusion</a:t>
            </a:r>
            <a:endParaRPr lang="fr-FR" sz="6000" dirty="0">
              <a:effectLst>
                <a:glow rad="101600">
                  <a:schemeClr val="accent1">
                    <a:satMod val="175000"/>
                    <a:alpha val="40000"/>
                  </a:schemeClr>
                </a:glow>
              </a:effectLst>
            </a:endParaRPr>
          </a:p>
        </p:txBody>
      </p:sp>
      <p:sp>
        <p:nvSpPr>
          <p:cNvPr id="3" name="Espace réservé du contenu 2"/>
          <p:cNvSpPr>
            <a:spLocks noGrp="1"/>
          </p:cNvSpPr>
          <p:nvPr>
            <p:ph idx="1"/>
          </p:nvPr>
        </p:nvSpPr>
        <p:spPr>
          <a:xfrm>
            <a:off x="467544" y="1556792"/>
            <a:ext cx="8136904" cy="4525963"/>
          </a:xfrm>
        </p:spPr>
        <p:txBody>
          <a:bodyPr/>
          <a:lstStyle/>
          <a:p>
            <a:endParaRPr lang="fr-FR" dirty="0" smtClean="0"/>
          </a:p>
          <a:p>
            <a:pPr>
              <a:buNone/>
            </a:pPr>
            <a:endParaRPr lang="fr-FR" dirty="0" smtClean="0"/>
          </a:p>
          <a:p>
            <a:r>
              <a:rPr lang="fr-FR" sz="2400" dirty="0" smtClean="0"/>
              <a:t>Le mot d’ordre de la programmation d’aujourd’hui : 			 </a:t>
            </a:r>
          </a:p>
          <a:p>
            <a:pPr algn="ctr">
              <a:buNone/>
            </a:pPr>
            <a:r>
              <a:rPr lang="fr-FR" sz="4000" dirty="0" smtClean="0">
                <a:effectLst>
                  <a:glow rad="228600">
                    <a:schemeClr val="accent1">
                      <a:satMod val="175000"/>
                      <a:alpha val="40000"/>
                    </a:schemeClr>
                  </a:glow>
                </a:effectLst>
              </a:rPr>
              <a:t>Faciliter</a:t>
            </a:r>
            <a:endParaRPr lang="fr-FR" sz="4000" dirty="0">
              <a:effectLst>
                <a:glow rad="228600">
                  <a:schemeClr val="accent1">
                    <a:satMod val="175000"/>
                    <a:alpha val="40000"/>
                  </a:schemeClr>
                </a:glow>
              </a:effectLst>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chnique">
  <a:themeElements>
    <a:clrScheme name="Nuances de gris">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Technique">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que">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657</TotalTime>
  <Words>1002</Words>
  <Application>Microsoft Office PowerPoint</Application>
  <PresentationFormat>Affichage à l'écran (4:3)</PresentationFormat>
  <Paragraphs>231</Paragraphs>
  <Slides>11</Slides>
  <Notes>11</Notes>
  <HiddenSlides>1</HiddenSlides>
  <MMClips>0</MMClips>
  <ScaleCrop>false</ScaleCrop>
  <HeadingPairs>
    <vt:vector size="4" baseType="variant">
      <vt:variant>
        <vt:lpstr>Thème</vt:lpstr>
      </vt:variant>
      <vt:variant>
        <vt:i4>1</vt:i4>
      </vt:variant>
      <vt:variant>
        <vt:lpstr>Titres des diapositives</vt:lpstr>
      </vt:variant>
      <vt:variant>
        <vt:i4>11</vt:i4>
      </vt:variant>
    </vt:vector>
  </HeadingPairs>
  <TitlesOfParts>
    <vt:vector size="12" baseType="lpstr">
      <vt:lpstr>Technique</vt:lpstr>
      <vt:lpstr>Les pratiques de programmation</vt:lpstr>
      <vt:lpstr>Sommaire</vt:lpstr>
      <vt:lpstr>Les différents types de langage</vt:lpstr>
      <vt:lpstr>Les différents types de langage</vt:lpstr>
      <vt:lpstr>Librairies / Framework / CMS</vt:lpstr>
      <vt:lpstr>Librairies / Framework / CMS</vt:lpstr>
      <vt:lpstr>Librairies / Framework / CMS</vt:lpstr>
      <vt:lpstr>Librairies / Framework / CMS</vt:lpstr>
      <vt:lpstr>Conclusion</vt:lpstr>
      <vt:lpstr>Questions</vt:lpstr>
      <vt:lpstr>Annexes</vt:lpstr>
    </vt:vector>
  </TitlesOfParts>
  <Company>IUT PARIS DESCARTES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 pratiques de programmation</dc:title>
  <dc:creator>utilciip</dc:creator>
  <cp:lastModifiedBy>Julien</cp:lastModifiedBy>
  <cp:revision>88</cp:revision>
  <dcterms:created xsi:type="dcterms:W3CDTF">2011-11-08T15:22:27Z</dcterms:created>
  <dcterms:modified xsi:type="dcterms:W3CDTF">2011-11-15T12:36:11Z</dcterms:modified>
</cp:coreProperties>
</file>