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67" r:id="rId6"/>
    <p:sldId id="268" r:id="rId7"/>
    <p:sldId id="259" r:id="rId8"/>
    <p:sldId id="260" r:id="rId9"/>
    <p:sldId id="265" r:id="rId10"/>
    <p:sldId id="261" r:id="rId11"/>
    <p:sldId id="263" r:id="rId12"/>
    <p:sldId id="264" r:id="rId1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126BEE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6" autoAdjust="0"/>
    <p:restoredTop sz="75543" autoAdjust="0"/>
  </p:normalViewPr>
  <p:slideViewPr>
    <p:cSldViewPr snapToGrid="0">
      <p:cViewPr varScale="1">
        <p:scale>
          <a:sx n="82" d="100"/>
          <a:sy n="82" d="100"/>
        </p:scale>
        <p:origin x="-552" y="-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8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88EA7-1CBA-426E-855C-A97E89693711}" type="datetimeFigureOut">
              <a:rPr lang="fr-FR" smtClean="0"/>
              <a:t>13/11/2012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22F3B-0CDA-46E1-B1D3-9DAA7FD93B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9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génie logiciel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 le domaine dédié à l'étude, la conception et la réalisation de programmes informatiques. </a:t>
            </a:r>
          </a:p>
          <a:p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dirty="0" smtClean="0"/>
              <a:t>Computer-</a:t>
            </a:r>
            <a:r>
              <a:rPr lang="fr-FR" dirty="0" err="1" smtClean="0"/>
              <a:t>aided</a:t>
            </a:r>
            <a:r>
              <a:rPr lang="fr-FR" dirty="0" smtClean="0"/>
              <a:t> Software </a:t>
            </a:r>
            <a:r>
              <a:rPr lang="fr-FR" dirty="0" err="1" smtClean="0"/>
              <a:t>Engeneering</a:t>
            </a:r>
            <a:r>
              <a:rPr lang="fr-FR" dirty="0" smtClean="0"/>
              <a:t> : Interfaces graphique qui permettent</a:t>
            </a:r>
            <a:r>
              <a:rPr lang="fr-FR" baseline="0" dirty="0" smtClean="0"/>
              <a:t> </a:t>
            </a:r>
            <a:r>
              <a:rPr lang="fr-FR" baseline="0" smtClean="0"/>
              <a:t>le développement </a:t>
            </a:r>
            <a:r>
              <a:rPr lang="fr-FR" baseline="0" dirty="0" smtClean="0"/>
              <a:t>rapide et simple de programme.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22F3B-0CDA-46E1-B1D3-9DAA7FD93BD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43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Exemple de </a:t>
            </a:r>
            <a:r>
              <a:rPr lang="fr-FR" b="1" dirty="0" smtClean="0"/>
              <a:t>diagramme</a:t>
            </a:r>
            <a:r>
              <a:rPr lang="fr-FR" b="1" baseline="0" dirty="0" smtClean="0"/>
              <a:t> de cas d’utilisation </a:t>
            </a:r>
            <a:r>
              <a:rPr lang="fr-FR" baseline="0" dirty="0" smtClean="0"/>
              <a:t>représentant les utilisateurs (humain ou machine) et leurs interactions par rapport au système.</a:t>
            </a:r>
          </a:p>
          <a:p>
            <a:r>
              <a:rPr lang="fr-FR" baseline="0" dirty="0" smtClean="0"/>
              <a:t>Modelio permet de créer des acteurs de 3 types différents: les acteurs, les acteurs principaux et les acteurs secondaires.</a:t>
            </a:r>
          </a:p>
          <a:p>
            <a:r>
              <a:rPr lang="fr-FR" baseline="0" dirty="0" smtClean="0"/>
              <a:t>Il permet de plus de créer des systèmes (dans notre exemple le distributeur),</a:t>
            </a:r>
          </a:p>
          <a:p>
            <a:r>
              <a:rPr lang="fr-FR" baseline="0" dirty="0" smtClean="0"/>
              <a:t>Lors de la création du premier cas d’utilisation « Use case », Modelio propose la création du système associé.</a:t>
            </a:r>
          </a:p>
          <a:p>
            <a:r>
              <a:rPr lang="fr-FR" baseline="0" dirty="0" smtClean="0"/>
              <a:t>Les cas d’utilisation suivant font parti du même système.</a:t>
            </a:r>
          </a:p>
          <a:p>
            <a:r>
              <a:rPr lang="fr-FR" baseline="0" dirty="0" smtClean="0"/>
              <a:t>Ensuite on crée les liaisons entre les utilisateurs et le système en sélectionnant le type de liens souhaité dans l’onglet « Liens »,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22F3B-0CDA-46E1-B1D3-9DAA7FD93BD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4409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Planif</a:t>
            </a:r>
            <a:r>
              <a:rPr lang="fr-FR" dirty="0" smtClean="0"/>
              <a:t>/ressource : Diagramme d’interaction</a:t>
            </a:r>
          </a:p>
          <a:p>
            <a:r>
              <a:rPr lang="fr-FR" dirty="0" smtClean="0"/>
              <a:t>Donnée : Diagramme structurel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22F3B-0CDA-46E1-B1D3-9DAA7FD93BD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25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 smtClean="0"/>
              <a:t>urbanisme informatique : Cadre définit</a:t>
            </a:r>
            <a:r>
              <a:rPr lang="fr-FR" sz="1200" baseline="0" dirty="0" smtClean="0"/>
              <a:t> pour le développement informatique d’un programme ou d’un système informatique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22F3B-0CDA-46E1-B1D3-9DAA7FD93BD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913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22F3B-0CDA-46E1-B1D3-9DAA7FD93BD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238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Modelio</a:t>
            </a:r>
            <a:r>
              <a:rPr lang="fr-FR" baseline="0" dirty="0" smtClean="0"/>
              <a:t> est un AGL possédant une version libre, gratuite et assez complète.</a:t>
            </a:r>
          </a:p>
          <a:p>
            <a:r>
              <a:rPr lang="fr-FR" baseline="0" dirty="0" smtClean="0"/>
              <a:t>Il permet de réaliser l’essentiel des diagrammes UML2.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22F3B-0CDA-46E1-B1D3-9DAA7FD93BD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324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Modelio est un logiciel</a:t>
            </a:r>
            <a:r>
              <a:rPr lang="fr-FR" baseline="0" dirty="0" smtClean="0"/>
              <a:t> libre basé sur le socle Eclipse RCP, il dispose donc d’une interface facilement reconnaissable car utilisée par de nombreux logiciels (Eclipse par exemple)</a:t>
            </a:r>
          </a:p>
          <a:p>
            <a:r>
              <a:rPr lang="fr-FR" baseline="0" dirty="0" smtClean="0"/>
              <a:t>Il dispose d’une interface modulable selon les types de diagrammes choisis et le choix de l’utilisateur,</a:t>
            </a:r>
          </a:p>
          <a:p>
            <a:r>
              <a:rPr lang="fr-FR" baseline="0" dirty="0" smtClean="0"/>
              <a:t>Sur la capture l’interface est divisée en blocs dont voici le détail:</a:t>
            </a:r>
          </a:p>
          <a:p>
            <a:r>
              <a:rPr lang="fr-FR" baseline="0" dirty="0" smtClean="0"/>
              <a:t>1- zone de travail, affichage du diagramme en cours. Le menu de gauche contient toutes les options disponibles pour le diagramme.</a:t>
            </a:r>
          </a:p>
          <a:p>
            <a:r>
              <a:rPr lang="fr-FR" baseline="0" dirty="0" smtClean="0"/>
              <a:t>2- arborescence </a:t>
            </a:r>
            <a:r>
              <a:rPr lang="fr-FR" baseline="0" smtClean="0"/>
              <a:t>du modèle </a:t>
            </a:r>
            <a:r>
              <a:rPr lang="fr-FR" baseline="0" dirty="0" smtClean="0"/>
              <a:t>en cours représentant tous les diagrammes du modèle.</a:t>
            </a:r>
          </a:p>
          <a:p>
            <a:r>
              <a:rPr lang="fr-FR" baseline="0" dirty="0" smtClean="0"/>
              <a:t>3-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arborescence du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modèle pour pouvoir le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visualiser, le parcourir et l’éditer.</a:t>
            </a:r>
            <a:endParaRPr lang="fr-FR" baseline="0" dirty="0" smtClean="0"/>
          </a:p>
          <a:p>
            <a:r>
              <a:rPr lang="fr-FR" baseline="0" dirty="0" smtClean="0"/>
              <a:t>4- ajout de notes et de descriptions au projet</a:t>
            </a:r>
          </a:p>
          <a:p>
            <a:r>
              <a:rPr lang="fr-FR" baseline="0" dirty="0" smtClean="0"/>
              <a:t>5- formulaires des options ou des modifications à ajouter à un élément que l’on a sélectionné</a:t>
            </a:r>
          </a:p>
          <a:p>
            <a:r>
              <a:rPr lang="fr-FR" baseline="0" dirty="0" smtClean="0"/>
              <a:t>6-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résultats de l'audit Modelio.</a:t>
            </a:r>
            <a:endParaRPr lang="fr-FR" baseline="0" dirty="0" smtClean="0"/>
          </a:p>
          <a:p>
            <a:r>
              <a:rPr lang="fr-FR" baseline="0" dirty="0" smtClean="0"/>
              <a:t>7- « </a:t>
            </a:r>
            <a:r>
              <a:rPr lang="fr-FR" baseline="0" dirty="0" err="1" smtClean="0"/>
              <a:t>outline</a:t>
            </a:r>
            <a:r>
              <a:rPr lang="fr-FR" baseline="0" dirty="0" smtClean="0"/>
              <a:t> », vue d’ensemble miniature du diagramme.</a:t>
            </a:r>
          </a:p>
          <a:p>
            <a:r>
              <a:rPr lang="fr-FR" baseline="0" dirty="0" smtClean="0"/>
              <a:t>8- 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visualisation et édition des propriétés graphiques des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diagrammes.</a:t>
            </a:r>
            <a:endParaRPr lang="fr-F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22F3B-0CDA-46E1-B1D3-9DAA7FD93BD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483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 créer un diagramme il suffit de faire un clic droit sur</a:t>
            </a:r>
            <a:r>
              <a:rPr lang="fr-FR" baseline="0" dirty="0" smtClean="0"/>
              <a:t> le nom du modèle et de sélectionner « Créer un diagramme »</a:t>
            </a:r>
          </a:p>
          <a:p>
            <a:r>
              <a:rPr lang="fr-FR" baseline="0" dirty="0" smtClean="0"/>
              <a:t>Le menu montre alors tous les diagrammes disponibles. Il suffit alors de sélectionner le bon, de le nommer et de cliquer sur Valider.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22F3B-0CDA-46E1-B1D3-9DAA7FD93BD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026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Exemple de 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diagramme de classe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servant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à représenter les classes et les interfaces ainsi que leurs relations (ex: héritage)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Modelio permet de représenter tout type de</a:t>
            </a:r>
            <a:r>
              <a:rPr lang="fr-FR" baseline="0" dirty="0" smtClean="0"/>
              <a:t> relations comme les associations, les compositions…</a:t>
            </a:r>
          </a:p>
          <a:p>
            <a:r>
              <a:rPr lang="fr-FR" baseline="0" dirty="0" smtClean="0"/>
              <a:t>Il permet de plus d’associer à chaque classe les méthodes et les attributs qui lui correspondent, de façon précise.</a:t>
            </a:r>
          </a:p>
          <a:p>
            <a:r>
              <a:rPr lang="fr-FR" baseline="0" dirty="0" smtClean="0"/>
              <a:t>Il suffit de créer les classes en sélectionnant « Class » puis d’y ajouter des méthodes et des attributs en cliquant sur « </a:t>
            </a:r>
            <a:r>
              <a:rPr lang="fr-FR" baseline="0" dirty="0" err="1" smtClean="0"/>
              <a:t>Attribute</a:t>
            </a:r>
            <a:r>
              <a:rPr lang="fr-FR" baseline="0" dirty="0" smtClean="0"/>
              <a:t> » ou « </a:t>
            </a:r>
            <a:r>
              <a:rPr lang="fr-FR" baseline="0" dirty="0" err="1" smtClean="0"/>
              <a:t>Operation</a:t>
            </a:r>
            <a:r>
              <a:rPr lang="fr-FR" baseline="0" dirty="0" smtClean="0"/>
              <a:t> » puis en sélectionnant la classe.</a:t>
            </a:r>
          </a:p>
          <a:p>
            <a:r>
              <a:rPr lang="fr-FR" baseline="0" dirty="0" smtClean="0"/>
              <a:t>On ajoute les relations entre les tables en sélectionnant la relation souhaitée, par exemple « Association », puis en sélectionnant la première classe puis la deuxième.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22F3B-0CDA-46E1-B1D3-9DAA7FD93BD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979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Exemple de </a:t>
            </a:r>
            <a:r>
              <a:rPr lang="fr-FR" b="1" dirty="0" smtClean="0"/>
              <a:t>diagramme de séquence </a:t>
            </a:r>
            <a:r>
              <a:rPr lang="fr-FR" b="0" dirty="0" smtClean="0"/>
              <a:t>servant à représenter chronologiquement les interactions entre les acteurs.</a:t>
            </a:r>
          </a:p>
          <a:p>
            <a:r>
              <a:rPr lang="fr-FR" b="0" dirty="0" smtClean="0"/>
              <a:t>Modelio permet de définir</a:t>
            </a:r>
            <a:r>
              <a:rPr lang="fr-FR" b="0" baseline="0" dirty="0" smtClean="0"/>
              <a:t> les acteurs en cliquant sur « </a:t>
            </a:r>
            <a:r>
              <a:rPr lang="fr-FR" b="0" baseline="0" dirty="0" err="1" smtClean="0"/>
              <a:t>Lifeline</a:t>
            </a:r>
            <a:r>
              <a:rPr lang="fr-FR" b="0" baseline="0" dirty="0" smtClean="0"/>
              <a:t> » puis en saisissant un nom. Une fois tous les acteurs saisis on peut saisir les interactions.</a:t>
            </a:r>
          </a:p>
          <a:p>
            <a:r>
              <a:rPr lang="fr-FR" b="0" baseline="0" dirty="0" smtClean="0"/>
              <a:t>Modelio est un des rares AGL a prendre en compte tous les types de message qu’ils soient synchrone ou asynchrone, de création, de réception ou encore de réponse.</a:t>
            </a:r>
          </a:p>
          <a:p>
            <a:r>
              <a:rPr lang="fr-FR" b="0" baseline="0" dirty="0" smtClean="0"/>
              <a:t>Et il prend aussi en compte les durées de vie («  </a:t>
            </a:r>
            <a:r>
              <a:rPr lang="fr-FR" b="0" baseline="0" dirty="0" err="1" smtClean="0"/>
              <a:t>Execution</a:t>
            </a:r>
            <a:r>
              <a:rPr lang="fr-FR" b="0" baseline="0" dirty="0" smtClean="0"/>
              <a:t> </a:t>
            </a:r>
            <a:r>
              <a:rPr lang="fr-FR" b="0" baseline="0" dirty="0" err="1" smtClean="0"/>
              <a:t>specification</a:t>
            </a:r>
            <a:r>
              <a:rPr lang="fr-FR" b="0" baseline="0" dirty="0" smtClean="0"/>
              <a:t>»).</a:t>
            </a:r>
            <a:endParaRPr lang="fr-FR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22F3B-0CDA-46E1-B1D3-9DAA7FD93BD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013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7615931" y="0"/>
            <a:ext cx="990858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034601" y="3681414"/>
            <a:ext cx="3871399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7465840" y="-8467"/>
            <a:ext cx="2442741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803007" y="-8467"/>
            <a:ext cx="2105573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7259412" y="3048000"/>
            <a:ext cx="2649169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589698" y="-8467"/>
            <a:ext cx="2318883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862676" y="-8467"/>
            <a:ext cx="1045905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8890199" y="-8468"/>
            <a:ext cx="1032342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0" y="-16933"/>
            <a:ext cx="701858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8429175" y="3589868"/>
            <a:ext cx="1479406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4811" y="2404534"/>
            <a:ext cx="631227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4811" y="4050834"/>
            <a:ext cx="631227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31C3-1D6C-4C94-9ADF-52F9CD79EAD1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ACSI - FERREIRA Justine, GUY-COICHARD Flora, THAOKY Nicolas.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69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7615931" y="0"/>
            <a:ext cx="990858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034601" y="3681414"/>
            <a:ext cx="3871399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478" y="609600"/>
            <a:ext cx="6986612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478" y="4470400"/>
            <a:ext cx="6986612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3D3F-8B90-43B1-B6B4-FF71D8408439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ACSI - FERREIRA Justine, GUY-COICHARD Flora, THAOKY Nicolas.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Freeform 8"/>
          <p:cNvSpPr/>
          <p:nvPr/>
        </p:nvSpPr>
        <p:spPr>
          <a:xfrm>
            <a:off x="7465840" y="-8467"/>
            <a:ext cx="2442741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803007" y="-8467"/>
            <a:ext cx="2105573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7259412" y="3048000"/>
            <a:ext cx="2649169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589698" y="-8467"/>
            <a:ext cx="2318883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862676" y="-8467"/>
            <a:ext cx="1045905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8890199" y="-8468"/>
            <a:ext cx="1032342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8429175" y="3589868"/>
            <a:ext cx="1479406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6881" y="4013201"/>
            <a:ext cx="371572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7615931" y="0"/>
            <a:ext cx="990858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034601" y="3681414"/>
            <a:ext cx="3871399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906" y="609600"/>
            <a:ext cx="6578197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478" y="4470400"/>
            <a:ext cx="6986612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CFBC-C167-424E-B9F1-54911F58D88B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ACSI - FERREIRA Justine, GUY-COICHARD Flora, THAOKY Nicolas.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Freeform 8"/>
          <p:cNvSpPr/>
          <p:nvPr/>
        </p:nvSpPr>
        <p:spPr>
          <a:xfrm>
            <a:off x="7465840" y="-8467"/>
            <a:ext cx="2442741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803007" y="-8467"/>
            <a:ext cx="2105573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7259412" y="3048000"/>
            <a:ext cx="2649169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589698" y="-8467"/>
            <a:ext cx="2318883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862676" y="-8467"/>
            <a:ext cx="1045905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8890199" y="-8468"/>
            <a:ext cx="1032342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8429175" y="3589868"/>
            <a:ext cx="1479406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6881" y="4013201"/>
            <a:ext cx="371572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0277" y="3632200"/>
            <a:ext cx="587145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0384" y="790378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27454" y="2886556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771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7615931" y="0"/>
            <a:ext cx="990858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034601" y="3681414"/>
            <a:ext cx="3871399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478" y="1931988"/>
            <a:ext cx="6986612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478" y="4527448"/>
            <a:ext cx="6986612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13CED-4938-4682-89F4-D2B866291E86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ACSI - FERREIRA Justine, GUY-COICHARD Flora, THAOKY Nicolas.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Freeform 8"/>
          <p:cNvSpPr/>
          <p:nvPr/>
        </p:nvSpPr>
        <p:spPr>
          <a:xfrm>
            <a:off x="7465840" y="-8467"/>
            <a:ext cx="2442741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803007" y="-8467"/>
            <a:ext cx="2105573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7259412" y="3048000"/>
            <a:ext cx="2649169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589698" y="-8467"/>
            <a:ext cx="2318883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862676" y="-8467"/>
            <a:ext cx="1045905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8890199" y="-8468"/>
            <a:ext cx="1032342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8429175" y="3589868"/>
            <a:ext cx="1479406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6881" y="4013201"/>
            <a:ext cx="371572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70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7615931" y="0"/>
            <a:ext cx="990858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034601" y="3681414"/>
            <a:ext cx="3871399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906" y="609600"/>
            <a:ext cx="6578197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478" y="4527448"/>
            <a:ext cx="6986612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F977-0336-4353-8EF0-9356E98092E0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ACSI - FERREIRA Justine, GUY-COICHARD Flora, THAOKY Nicolas.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Freeform 8"/>
          <p:cNvSpPr/>
          <p:nvPr/>
        </p:nvSpPr>
        <p:spPr>
          <a:xfrm>
            <a:off x="7465840" y="-8467"/>
            <a:ext cx="2442741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803007" y="-8467"/>
            <a:ext cx="2105573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7259412" y="3048000"/>
            <a:ext cx="2649169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589698" y="-8467"/>
            <a:ext cx="2318883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862676" y="-8467"/>
            <a:ext cx="1045905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8890199" y="-8468"/>
            <a:ext cx="1032342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8429175" y="3589868"/>
            <a:ext cx="1479406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6881" y="4013201"/>
            <a:ext cx="371572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0476" y="4013200"/>
            <a:ext cx="6986613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0384" y="790378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27454" y="2886556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42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7615931" y="0"/>
            <a:ext cx="990858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034601" y="3681414"/>
            <a:ext cx="3871399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357" y="609600"/>
            <a:ext cx="697973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478" y="4527448"/>
            <a:ext cx="6986612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B33D-9790-404F-B142-E1A1509779DE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ACSI - FERREIRA Justine, GUY-COICHARD Flora, THAOKY Nicolas.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Freeform 8"/>
          <p:cNvSpPr/>
          <p:nvPr/>
        </p:nvSpPr>
        <p:spPr>
          <a:xfrm>
            <a:off x="7465840" y="-8467"/>
            <a:ext cx="2442741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803007" y="-8467"/>
            <a:ext cx="2105573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7259412" y="3048000"/>
            <a:ext cx="2649169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589698" y="-8467"/>
            <a:ext cx="2318883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862676" y="-8467"/>
            <a:ext cx="1045905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8890199" y="-8468"/>
            <a:ext cx="1032342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8429175" y="3589868"/>
            <a:ext cx="1479406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6881" y="4013201"/>
            <a:ext cx="371572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0476" y="4013200"/>
            <a:ext cx="6986613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1506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7615931" y="0"/>
            <a:ext cx="990858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034601" y="3681414"/>
            <a:ext cx="3871399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7465840" y="-8467"/>
            <a:ext cx="2442741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803007" y="-8467"/>
            <a:ext cx="2105573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7259412" y="3048000"/>
            <a:ext cx="2649169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589698" y="-8467"/>
            <a:ext cx="2318883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862676" y="-8467"/>
            <a:ext cx="1045905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8890199" y="-8468"/>
            <a:ext cx="1032342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8429175" y="3589868"/>
            <a:ext cx="1479406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6881" y="4013201"/>
            <a:ext cx="371572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B14C-43FB-48FB-A224-094FD7B3F4B4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ACSI - FERREIRA Justine, GUY-COICHARD Flora, THAOKY Nicolas.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412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7615931" y="0"/>
            <a:ext cx="990858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034601" y="3681414"/>
            <a:ext cx="3871399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5421" y="609600"/>
            <a:ext cx="1060380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0478" y="609600"/>
            <a:ext cx="5737866" cy="543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0C0D-DE38-4695-A9FD-93298C62FCE3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ACSI - FERREIRA Justine, GUY-COICHARD Flora, THAOKY Nicolas.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Freeform 8"/>
          <p:cNvSpPr/>
          <p:nvPr/>
        </p:nvSpPr>
        <p:spPr>
          <a:xfrm>
            <a:off x="7465840" y="-8467"/>
            <a:ext cx="2442741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803007" y="-8467"/>
            <a:ext cx="2105573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7259412" y="3048000"/>
            <a:ext cx="2649169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589698" y="-8467"/>
            <a:ext cx="2318883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862676" y="-8467"/>
            <a:ext cx="1045905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8890199" y="-8468"/>
            <a:ext cx="1032342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8429175" y="3589868"/>
            <a:ext cx="1479406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6881" y="4013201"/>
            <a:ext cx="371572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9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7615931" y="0"/>
            <a:ext cx="990858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034601" y="3681414"/>
            <a:ext cx="3871399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7465840" y="-8467"/>
            <a:ext cx="2442741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803007" y="-8467"/>
            <a:ext cx="2105573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7259412" y="3048000"/>
            <a:ext cx="2649169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589698" y="-8467"/>
            <a:ext cx="2318883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862676" y="-8467"/>
            <a:ext cx="1045905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8890199" y="-8468"/>
            <a:ext cx="1032342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8429175" y="3589868"/>
            <a:ext cx="1479406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6881" y="4013201"/>
            <a:ext cx="371572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A753-838B-41DE-AED6-78F70C119538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ACSI - FERREIRA Justine, GUY-COICHARD Flora, THAOKY Nicolas.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84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7615931" y="0"/>
            <a:ext cx="990858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034601" y="3681414"/>
            <a:ext cx="3871399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478" y="2700868"/>
            <a:ext cx="6986612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478" y="4527448"/>
            <a:ext cx="6986612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0639-2776-4693-A7EE-2691D5BC12F8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ACSI - FERREIRA Justine, GUY-COICHARD Flora, THAOKY Nicolas.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Freeform 8"/>
          <p:cNvSpPr/>
          <p:nvPr/>
        </p:nvSpPr>
        <p:spPr>
          <a:xfrm>
            <a:off x="7465840" y="-8467"/>
            <a:ext cx="2442741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803007" y="-8467"/>
            <a:ext cx="2105573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7259412" y="3048000"/>
            <a:ext cx="2649169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589698" y="-8467"/>
            <a:ext cx="2318883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862676" y="-8467"/>
            <a:ext cx="1045905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8890199" y="-8468"/>
            <a:ext cx="1032342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8429175" y="3589868"/>
            <a:ext cx="1479406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6881" y="4013201"/>
            <a:ext cx="371572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6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7615931" y="0"/>
            <a:ext cx="990858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034601" y="3681414"/>
            <a:ext cx="3871399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7465840" y="-8467"/>
            <a:ext cx="2442741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7803007" y="-8467"/>
            <a:ext cx="2105573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259412" y="3048000"/>
            <a:ext cx="2649169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589698" y="-8467"/>
            <a:ext cx="2318883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8862676" y="-8467"/>
            <a:ext cx="1045905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8890199" y="-8468"/>
            <a:ext cx="1032342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8429175" y="3589868"/>
            <a:ext cx="1479406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-6881" y="4013201"/>
            <a:ext cx="371572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478" y="609600"/>
            <a:ext cx="6986612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478" y="2160589"/>
            <a:ext cx="3400414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6677" y="2160590"/>
            <a:ext cx="3400413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9ABF-E31F-4F99-95B9-CB7968EA6FF2}" type="datetime1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ACSI - FERREIRA Justine, GUY-COICHARD Flora, THAOKY Nicolas.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21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7615931" y="0"/>
            <a:ext cx="990858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034601" y="3681414"/>
            <a:ext cx="3871399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7465840" y="-8467"/>
            <a:ext cx="2442741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803007" y="-8467"/>
            <a:ext cx="2105573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7259412" y="3048000"/>
            <a:ext cx="2649169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7589698" y="-8467"/>
            <a:ext cx="2318883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8862676" y="-8467"/>
            <a:ext cx="1045905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8890199" y="-8468"/>
            <a:ext cx="1032342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8429175" y="3589868"/>
            <a:ext cx="1479406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-6881" y="4013201"/>
            <a:ext cx="371572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843" y="2160983"/>
            <a:ext cx="311204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186" y="2737246"/>
            <a:ext cx="3401705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3756" y="2160983"/>
            <a:ext cx="3113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35389" y="2737246"/>
            <a:ext cx="3401700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DD79-732C-4957-BBD5-78DB99BE3132}" type="datetime1">
              <a:rPr lang="en-US" smtClean="0"/>
              <a:t>11/13/2012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ACSI - FERREIRA Justine, GUY-COICHARD Flora, THAOKY Nicolas.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29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7615931" y="0"/>
            <a:ext cx="990858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034601" y="3681414"/>
            <a:ext cx="3871399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7465840" y="-8467"/>
            <a:ext cx="2442741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7803007" y="-8467"/>
            <a:ext cx="2105573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259412" y="3048000"/>
            <a:ext cx="2649169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7589698" y="-8467"/>
            <a:ext cx="2318883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862676" y="-8467"/>
            <a:ext cx="1045905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890199" y="-8468"/>
            <a:ext cx="1032342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8429175" y="3589868"/>
            <a:ext cx="1479406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-6881" y="4013201"/>
            <a:ext cx="371572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477" y="609600"/>
            <a:ext cx="6986612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946A-86EE-4AFA-B344-08DD7E084CE9}" type="datetime1">
              <a:rPr lang="en-US" smtClean="0"/>
              <a:t>11/13/2012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ACSI - FERREIRA Justine, GUY-COICHARD Flora, THAOKY Nicolas.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21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7615931" y="0"/>
            <a:ext cx="990858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034601" y="3681414"/>
            <a:ext cx="3871399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7465840" y="-8467"/>
            <a:ext cx="2442741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7803007" y="-8467"/>
            <a:ext cx="2105573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259412" y="3048000"/>
            <a:ext cx="2649169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7589698" y="-8467"/>
            <a:ext cx="2318883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862676" y="-8467"/>
            <a:ext cx="1045905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890199" y="-8468"/>
            <a:ext cx="1032342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8429175" y="3589868"/>
            <a:ext cx="1479406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2D7A-D339-4E58-A16B-5A7172BCC398}" type="datetime1">
              <a:rPr lang="en-US" smtClean="0"/>
              <a:t>11/13/2012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ACSI - FERREIRA Justine, GUY-COICHARD Flora, THAOKY Nicolas.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Freeform 15"/>
          <p:cNvSpPr/>
          <p:nvPr/>
        </p:nvSpPr>
        <p:spPr>
          <a:xfrm>
            <a:off x="-6881" y="4013201"/>
            <a:ext cx="371572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7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7615931" y="0"/>
            <a:ext cx="990858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034601" y="3681414"/>
            <a:ext cx="3871399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7465840" y="-8467"/>
            <a:ext cx="2442741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7803007" y="-8467"/>
            <a:ext cx="2105573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259412" y="3048000"/>
            <a:ext cx="2649169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589698" y="-8467"/>
            <a:ext cx="2318883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8862676" y="-8467"/>
            <a:ext cx="1045905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8890199" y="-8468"/>
            <a:ext cx="1032342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8429175" y="3589868"/>
            <a:ext cx="1479406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-6881" y="4013201"/>
            <a:ext cx="371572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477" y="1498604"/>
            <a:ext cx="3132620" cy="127846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8883" y="514925"/>
            <a:ext cx="3668207" cy="5526437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0477" y="2777070"/>
            <a:ext cx="3132620" cy="25844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DFA0E-B46D-46B3-BA69-6483B2CC650D}" type="datetime1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ACSI - FERREIRA Justine, GUY-COICHARD Flora, THAOKY Nicolas.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599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7615931" y="0"/>
            <a:ext cx="990858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034601" y="3681414"/>
            <a:ext cx="3871399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7465840" y="-8467"/>
            <a:ext cx="2442741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7803007" y="-8467"/>
            <a:ext cx="2105573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259412" y="3048000"/>
            <a:ext cx="2649169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589698" y="-8467"/>
            <a:ext cx="2318883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8862676" y="-8467"/>
            <a:ext cx="1045905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8890199" y="-8468"/>
            <a:ext cx="1032342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8429175" y="3589868"/>
            <a:ext cx="1479406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-6881" y="4013201"/>
            <a:ext cx="371572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478" y="4800600"/>
            <a:ext cx="6986611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477" y="609600"/>
            <a:ext cx="6986612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0478" y="5367338"/>
            <a:ext cx="6986611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3399-85B7-40B7-8EE4-99ACA558C2C8}" type="datetime1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ACSI - FERREIRA Justine, GUY-COICHARD Flora, THAOKY Nicolas.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17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477" y="609600"/>
            <a:ext cx="698661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477" y="2160590"/>
            <a:ext cx="698661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55696" y="6041363"/>
            <a:ext cx="741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0243D-85C5-4888-A756-92A8C4A0148B}" type="datetime1">
              <a:rPr lang="en-US" smtClean="0"/>
              <a:t>11/13/2012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0477" y="6041363"/>
            <a:ext cx="5118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Presentation ACSI - FERREIRA Justine, GUY-COICHARD Flora, THAOKY Nicolas.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1732" y="6041363"/>
            <a:ext cx="555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41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des AGL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Et de Modelio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ACSI - FERREIRA Justine, GUY-COICHARD Flora, THAOKY Nicolas.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3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diagrammes de classe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2" y="1589315"/>
            <a:ext cx="6669336" cy="4332968"/>
          </a:xfr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ACSI - FERREIRA Justine, GUY-COICHARD Flora, THAOKY Nicolas.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2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diagrammes </a:t>
            </a:r>
            <a:r>
              <a:rPr lang="fr-FR" dirty="0" smtClean="0"/>
              <a:t>de séquence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56" y="1600201"/>
            <a:ext cx="6665594" cy="4365625"/>
          </a:xfr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ACSI - FERREIRA Justine, GUY-COICHARD Flora, THAOKY Nicolas.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3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diagrammes de </a:t>
            </a:r>
            <a:r>
              <a:rPr lang="fr-FR" dirty="0" smtClean="0"/>
              <a:t>cas d’utilisation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71" y="1814057"/>
            <a:ext cx="6741987" cy="4387396"/>
          </a:xfr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550477" y="6296006"/>
            <a:ext cx="5118143" cy="365125"/>
          </a:xfrm>
        </p:spPr>
        <p:txBody>
          <a:bodyPr/>
          <a:lstStyle/>
          <a:p>
            <a:r>
              <a:rPr lang="en-US" smtClean="0"/>
              <a:t>Presentation ACSI - FERREIRA Justine, GUY-COICHARD Flora, THAOKY Nicolas.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1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455" y="1259987"/>
            <a:ext cx="6986612" cy="5312227"/>
          </a:xfrm>
        </p:spPr>
        <p:txBody>
          <a:bodyPr anchor="ctr">
            <a:normAutofit/>
          </a:bodyPr>
          <a:lstStyle/>
          <a:p>
            <a:r>
              <a:rPr lang="fr-FR" sz="2000" dirty="0" smtClean="0"/>
              <a:t>Outils </a:t>
            </a:r>
            <a:r>
              <a:rPr lang="fr-FR" sz="2000" dirty="0"/>
              <a:t>CASE (Computer-</a:t>
            </a:r>
            <a:r>
              <a:rPr lang="fr-FR" sz="2000" dirty="0" err="1"/>
              <a:t>aided</a:t>
            </a:r>
            <a:r>
              <a:rPr lang="fr-FR" sz="2000" dirty="0"/>
              <a:t> Software </a:t>
            </a:r>
            <a:r>
              <a:rPr lang="fr-FR" sz="2000" dirty="0" smtClean="0"/>
              <a:t>Engineering)</a:t>
            </a:r>
            <a:endParaRPr lang="fr-FR" sz="2000" dirty="0"/>
          </a:p>
          <a:p>
            <a:pPr lvl="1"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fr-FR" sz="1800" dirty="0"/>
              <a:t>conception générale du projet</a:t>
            </a:r>
          </a:p>
          <a:p>
            <a:pPr lvl="1"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fr-FR" sz="1800" dirty="0" smtClean="0"/>
              <a:t>développement</a:t>
            </a:r>
            <a:endParaRPr lang="fr-FR" sz="1800" dirty="0"/>
          </a:p>
          <a:p>
            <a:pPr lvl="1"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v"/>
            </a:pPr>
            <a:r>
              <a:rPr lang="fr-FR" sz="1800" dirty="0" smtClean="0"/>
              <a:t>débogage </a:t>
            </a:r>
            <a:r>
              <a:rPr lang="fr-FR" sz="1800" dirty="0"/>
              <a:t>de logiciels</a:t>
            </a:r>
            <a:r>
              <a:rPr lang="fr-FR" sz="1800" dirty="0" smtClean="0"/>
              <a:t>.</a:t>
            </a:r>
          </a:p>
          <a:p>
            <a:endParaRPr lang="fr-FR" sz="2000" dirty="0"/>
          </a:p>
          <a:p>
            <a:r>
              <a:rPr lang="fr-FR" sz="2000" dirty="0"/>
              <a:t>Un AGL est basé sur un dictionnaire de </a:t>
            </a:r>
            <a:r>
              <a:rPr lang="fr-FR" sz="2000" dirty="0" smtClean="0"/>
              <a:t>données.</a:t>
            </a:r>
          </a:p>
          <a:p>
            <a:pPr lvl="1">
              <a:buFont typeface="Wingdings" pitchFamily="2" charset="2"/>
              <a:buChar char="v"/>
            </a:pPr>
            <a:r>
              <a:rPr lang="fr-FR" sz="1800" dirty="0" smtClean="0"/>
              <a:t>lié </a:t>
            </a:r>
            <a:r>
              <a:rPr lang="fr-FR" sz="1800" dirty="0"/>
              <a:t>une interface graphique permettant la </a:t>
            </a:r>
            <a:r>
              <a:rPr lang="fr-FR" sz="1800" dirty="0" smtClean="0"/>
              <a:t>modélisation</a:t>
            </a:r>
          </a:p>
          <a:p>
            <a:pPr lvl="1">
              <a:buFont typeface="Wingdings" pitchFamily="2" charset="2"/>
              <a:buChar char="v"/>
            </a:pPr>
            <a:r>
              <a:rPr lang="fr-FR" sz="1800" dirty="0" smtClean="0"/>
              <a:t>Automatise la mise </a:t>
            </a:r>
            <a:r>
              <a:rPr lang="fr-FR" sz="1800" dirty="0"/>
              <a:t>en forme, et </a:t>
            </a:r>
            <a:r>
              <a:rPr lang="fr-FR" sz="1800" dirty="0" smtClean="0"/>
              <a:t>la lisibilité d’un schéma.</a:t>
            </a:r>
          </a:p>
          <a:p>
            <a:endParaRPr lang="fr-FR" sz="2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ACSI - FERREIRA Justine, GUY-COICHARD Flora, THAOKY Nicolas.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3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/>
              <a:t>Les fonctionnalités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477" y="1284515"/>
            <a:ext cx="6986612" cy="5301342"/>
          </a:xfrm>
        </p:spPr>
        <p:txBody>
          <a:bodyPr anchor="ctr">
            <a:normAutofit fontScale="55000" lnSpcReduction="20000"/>
          </a:bodyPr>
          <a:lstStyle/>
          <a:p>
            <a:pPr marL="0" indent="0">
              <a:buNone/>
            </a:pPr>
            <a:r>
              <a:rPr lang="fr-FR" sz="2800" dirty="0"/>
              <a:t>Particularité d'un AGL comparé à un simple compilateur :</a:t>
            </a:r>
          </a:p>
          <a:p>
            <a:endParaRPr lang="fr-FR" sz="2800" dirty="0"/>
          </a:p>
          <a:p>
            <a:r>
              <a:rPr lang="fr-F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conception générale du projet, étapes ou phases de réalisation.</a:t>
            </a:r>
          </a:p>
          <a:p>
            <a:r>
              <a:rPr lang="fr-F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composition et organisation de l'équipe projet.</a:t>
            </a:r>
          </a:p>
          <a:p>
            <a:r>
              <a:rPr lang="fr-FR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calendrier, charges de travail, moyens et budgets.</a:t>
            </a:r>
          </a:p>
          <a:p>
            <a:r>
              <a:rPr lang="fr-F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conventions de nommage des données et des sous-ensembles de programmes.</a:t>
            </a:r>
          </a:p>
          <a:p>
            <a:r>
              <a:rPr lang="fr-FR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structuration des données.</a:t>
            </a:r>
          </a:p>
          <a:p>
            <a:r>
              <a:rPr lang="fr-FR" sz="2800" dirty="0">
                <a:solidFill>
                  <a:srgbClr val="3366FF"/>
                </a:solidFill>
              </a:rPr>
              <a:t>aide à l'édition de programmes dans différents langages.</a:t>
            </a:r>
          </a:p>
          <a:p>
            <a:r>
              <a:rPr lang="fr-FR" sz="2800" dirty="0">
                <a:solidFill>
                  <a:srgbClr val="3366FF"/>
                </a:solidFill>
              </a:rPr>
              <a:t>compilation.</a:t>
            </a:r>
          </a:p>
          <a:p>
            <a:r>
              <a:rPr lang="fr-FR" sz="2800" dirty="0">
                <a:solidFill>
                  <a:srgbClr val="3366FF"/>
                </a:solidFill>
              </a:rPr>
              <a:t>génération de code optimisé.</a:t>
            </a:r>
          </a:p>
          <a:p>
            <a:r>
              <a:rPr lang="fr-FR" sz="2800" dirty="0">
                <a:solidFill>
                  <a:srgbClr val="3366FF"/>
                </a:solidFill>
              </a:rPr>
              <a:t>édition de liens.</a:t>
            </a:r>
          </a:p>
          <a:p>
            <a:r>
              <a:rPr lang="fr-FR" sz="2800" dirty="0">
                <a:solidFill>
                  <a:srgbClr val="3366FF"/>
                </a:solidFill>
              </a:rPr>
              <a:t>aide aux tests et suivi des corrections.</a:t>
            </a:r>
          </a:p>
          <a:p>
            <a:r>
              <a:rPr lang="fr-FR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bibliothèques de sous-ensembles pouvant être réutilisées dans plusieurs projets.</a:t>
            </a:r>
          </a:p>
          <a:p>
            <a:r>
              <a:rPr lang="fr-FR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gestion </a:t>
            </a:r>
            <a:r>
              <a:rPr lang="fr-FR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des versions successives ou des variantes d'un même programme</a:t>
            </a:r>
            <a:r>
              <a:rPr lang="fr-FR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fr-FR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documentations.</a:t>
            </a:r>
          </a:p>
          <a:p>
            <a:endParaRPr lang="fr-FR" sz="28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fr-FR" sz="2800" dirty="0"/>
          </a:p>
        </p:txBody>
      </p:sp>
      <p:sp>
        <p:nvSpPr>
          <p:cNvPr id="4" name="Rogner un rectangle avec un coin diagonal 3"/>
          <p:cNvSpPr/>
          <p:nvPr/>
        </p:nvSpPr>
        <p:spPr>
          <a:xfrm>
            <a:off x="5389717" y="2071317"/>
            <a:ext cx="2417316" cy="642258"/>
          </a:xfrm>
          <a:prstGeom prst="snip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Planification et gestion des ressources</a:t>
            </a:r>
            <a:endParaRPr lang="fr-FR" sz="1600" dirty="0"/>
          </a:p>
        </p:txBody>
      </p:sp>
      <p:sp>
        <p:nvSpPr>
          <p:cNvPr id="5" name="Rogner un rectangle avec un coin diagonal 4"/>
          <p:cNvSpPr/>
          <p:nvPr/>
        </p:nvSpPr>
        <p:spPr>
          <a:xfrm>
            <a:off x="6146170" y="3087138"/>
            <a:ext cx="1574444" cy="639910"/>
          </a:xfrm>
          <a:prstGeom prst="snip2DiagRect">
            <a:avLst>
              <a:gd name="adj1" fmla="val 23729"/>
              <a:gd name="adj2" fmla="val 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Gestion des données</a:t>
            </a:r>
            <a:endParaRPr lang="fr-FR" sz="1600" dirty="0"/>
          </a:p>
        </p:txBody>
      </p:sp>
      <p:sp>
        <p:nvSpPr>
          <p:cNvPr id="6" name="Rogner un rectangle avec un coin diagonal 5"/>
          <p:cNvSpPr/>
          <p:nvPr/>
        </p:nvSpPr>
        <p:spPr>
          <a:xfrm>
            <a:off x="5122382" y="4009250"/>
            <a:ext cx="2343289" cy="642258"/>
          </a:xfrm>
          <a:prstGeom prst="snip2DiagRect">
            <a:avLst/>
          </a:prstGeom>
          <a:gradFill flip="none" rotWithShape="1">
            <a:gsLst>
              <a:gs pos="18000">
                <a:srgbClr val="126BEE">
                  <a:tint val="66000"/>
                  <a:satMod val="160000"/>
                </a:srgbClr>
              </a:gs>
              <a:gs pos="70000">
                <a:srgbClr val="126BEE">
                  <a:tint val="44500"/>
                  <a:satMod val="160000"/>
                </a:srgbClr>
              </a:gs>
              <a:gs pos="100000">
                <a:srgbClr val="126BEE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3366FF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Gestion du code et des corrections</a:t>
            </a:r>
            <a:endParaRPr lang="fr-FR" sz="1600" dirty="0"/>
          </a:p>
        </p:txBody>
      </p:sp>
      <p:sp>
        <p:nvSpPr>
          <p:cNvPr id="7" name="Rogner un rectangle avec un coin diagonal 6"/>
          <p:cNvSpPr/>
          <p:nvPr/>
        </p:nvSpPr>
        <p:spPr>
          <a:xfrm>
            <a:off x="4098594" y="5819309"/>
            <a:ext cx="2047576" cy="642258"/>
          </a:xfrm>
          <a:prstGeom prst="snip2DiagRect">
            <a:avLst>
              <a:gd name="adj1" fmla="val 27033"/>
              <a:gd name="adj2" fmla="val 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Gestion de la doc et des versions</a:t>
            </a:r>
            <a:endParaRPr lang="fr-FR" sz="160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81029" y="6461567"/>
            <a:ext cx="5118143" cy="365125"/>
          </a:xfrm>
        </p:spPr>
        <p:txBody>
          <a:bodyPr/>
          <a:lstStyle/>
          <a:p>
            <a:r>
              <a:rPr lang="en-US" dirty="0" smtClean="0"/>
              <a:t>Presentation ACSI - FERREIRA Justine, GUY-COICHARD Flora, THAOKY Nicolas.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69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/>
              <a:t>Les avantages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1456" y="1619629"/>
            <a:ext cx="6986612" cy="4266992"/>
          </a:xfrm>
        </p:spPr>
        <p:txBody>
          <a:bodyPr>
            <a:normAutofit/>
          </a:bodyPr>
          <a:lstStyle/>
          <a:p>
            <a:r>
              <a:rPr lang="fr-FR" sz="2000" dirty="0" smtClean="0"/>
              <a:t>Documentation rapide et maintenance de celle-ci rapide et simple lors de la conception du logiciel.</a:t>
            </a:r>
            <a:endParaRPr lang="fr-FR" sz="2000" dirty="0"/>
          </a:p>
          <a:p>
            <a:r>
              <a:rPr lang="fr-FR" sz="2000" dirty="0" smtClean="0"/>
              <a:t>Simplifier les composants de l’application pour les rendre lisibles et ré-employables.</a:t>
            </a:r>
          </a:p>
          <a:p>
            <a:r>
              <a:rPr lang="fr-FR" sz="2000" dirty="0"/>
              <a:t>Certains AGL permettent la génération de codes</a:t>
            </a:r>
          </a:p>
          <a:p>
            <a:pPr lvl="1">
              <a:buFont typeface="Wingdings" pitchFamily="2" charset="2"/>
              <a:buChar char="v"/>
            </a:pPr>
            <a:r>
              <a:rPr lang="fr-FR" sz="1800" dirty="0"/>
              <a:t>Parfois même la génération de jeux de test</a:t>
            </a:r>
          </a:p>
          <a:p>
            <a:r>
              <a:rPr lang="fr-FR" sz="2000" dirty="0" smtClean="0"/>
              <a:t>Facilite la collaboration des programmeurs (urbanisme informatique)</a:t>
            </a:r>
          </a:p>
          <a:p>
            <a:pPr lvl="1">
              <a:buFont typeface="Wingdings" pitchFamily="2" charset="2"/>
              <a:buChar char="v"/>
            </a:pPr>
            <a:r>
              <a:rPr lang="fr-FR" sz="1800" dirty="0" smtClean="0"/>
              <a:t>Maintenance simplifiée car on incite à </a:t>
            </a:r>
            <a:r>
              <a:rPr lang="fr-FR" sz="1800" dirty="0" err="1" smtClean="0"/>
              <a:t>ré-utiliser</a:t>
            </a:r>
            <a:r>
              <a:rPr lang="fr-FR" sz="1800" dirty="0" smtClean="0"/>
              <a:t> les codes déjà créer.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ACSI - FERREIRA Justine, GUY-COICHARD Flora, THAOKY Nicolas.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9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7794" y="185057"/>
            <a:ext cx="6986612" cy="1320800"/>
          </a:xfrm>
        </p:spPr>
        <p:txBody>
          <a:bodyPr/>
          <a:lstStyle/>
          <a:p>
            <a:pPr lvl="0"/>
            <a:r>
              <a:rPr lang="fr" dirty="0"/>
              <a:t>Rappel</a:t>
            </a:r>
            <a:br>
              <a:rPr lang="fr" dirty="0"/>
            </a:br>
            <a:r>
              <a:rPr lang="fr" dirty="0"/>
              <a:t>Les 13 diagrammes UML</a:t>
            </a:r>
            <a:endParaRPr lang="fr-FR" dirty="0"/>
          </a:p>
        </p:txBody>
      </p:sp>
      <p:sp>
        <p:nvSpPr>
          <p:cNvPr id="5" name="Shape 53"/>
          <p:cNvSpPr/>
          <p:nvPr/>
        </p:nvSpPr>
        <p:spPr>
          <a:xfrm>
            <a:off x="231494" y="1257647"/>
            <a:ext cx="8198759" cy="511104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ACSI - FERREIRA Justine, GUY-COICHARD Flora, THAOKY Nicolas.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3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9708" y="435429"/>
            <a:ext cx="6986612" cy="1320800"/>
          </a:xfrm>
        </p:spPr>
        <p:txBody>
          <a:bodyPr/>
          <a:lstStyle/>
          <a:p>
            <a:r>
              <a:rPr lang="fr" dirty="0"/>
              <a:t>Quelques AGL</a:t>
            </a:r>
            <a:endParaRPr lang="fr-FR" dirty="0"/>
          </a:p>
        </p:txBody>
      </p:sp>
      <p:sp>
        <p:nvSpPr>
          <p:cNvPr id="4" name="Shape 59"/>
          <p:cNvSpPr/>
          <p:nvPr/>
        </p:nvSpPr>
        <p:spPr>
          <a:xfrm>
            <a:off x="653787" y="1387776"/>
            <a:ext cx="8061950" cy="437641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ACSI - FERREIRA Justine, GUY-COICHARD Flora, THAOKY Nicolas.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7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AGL : Modelio</a:t>
            </a:r>
            <a:endParaRPr lang="fr-F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07" y="1490515"/>
            <a:ext cx="4518804" cy="4185064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155249" y="1211466"/>
            <a:ext cx="3400413" cy="3880773"/>
          </a:xfrm>
        </p:spPr>
        <p:txBody>
          <a:bodyPr anchor="ctr"/>
          <a:lstStyle/>
          <a:p>
            <a:r>
              <a:rPr lang="fr-FR" dirty="0" smtClean="0"/>
              <a:t>Version libre (GPL) et gratuite de Modelio</a:t>
            </a:r>
          </a:p>
          <a:p>
            <a:r>
              <a:rPr lang="fr-FR" dirty="0"/>
              <a:t>S</a:t>
            </a:r>
            <a:r>
              <a:rPr lang="fr-FR" dirty="0" smtClean="0"/>
              <a:t>upport </a:t>
            </a:r>
            <a:r>
              <a:rPr lang="fr-FR" dirty="0"/>
              <a:t>complet de la norme UML </a:t>
            </a:r>
            <a:r>
              <a:rPr lang="fr-FR" dirty="0" smtClean="0"/>
              <a:t>2.3 (sauf diagrammes de temps)</a:t>
            </a:r>
          </a:p>
          <a:p>
            <a:r>
              <a:rPr lang="fr-FR" dirty="0" smtClean="0"/>
              <a:t>Interface Eclipse RCP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ACSI - FERREIRA Justine, GUY-COICHARD Flora, THAOKY Nicolas.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1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Modelio</a:t>
            </a:r>
            <a:r>
              <a:rPr lang="fr-FR" dirty="0"/>
              <a:t> </a:t>
            </a:r>
            <a:r>
              <a:rPr lang="fr-FR" dirty="0" smtClean="0"/>
              <a:t>: l’interface</a:t>
            </a:r>
            <a:endParaRPr lang="fr-F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13" y="1309631"/>
            <a:ext cx="7273885" cy="5200433"/>
          </a:xfrm>
        </p:spPr>
      </p:pic>
      <p:sp>
        <p:nvSpPr>
          <p:cNvPr id="7" name="Oval 6"/>
          <p:cNvSpPr/>
          <p:nvPr/>
        </p:nvSpPr>
        <p:spPr>
          <a:xfrm>
            <a:off x="4253856" y="3468414"/>
            <a:ext cx="358759" cy="4414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8" name="Oval 7"/>
          <p:cNvSpPr/>
          <p:nvPr/>
        </p:nvSpPr>
        <p:spPr>
          <a:xfrm>
            <a:off x="978046" y="2527251"/>
            <a:ext cx="358759" cy="4414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978046" y="4027384"/>
            <a:ext cx="358759" cy="4414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7178331" y="2848303"/>
            <a:ext cx="358759" cy="4414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8</a:t>
            </a:r>
            <a:endParaRPr lang="fr-FR" dirty="0"/>
          </a:p>
        </p:txBody>
      </p:sp>
      <p:sp>
        <p:nvSpPr>
          <p:cNvPr id="11" name="Oval 10"/>
          <p:cNvSpPr/>
          <p:nvPr/>
        </p:nvSpPr>
        <p:spPr>
          <a:xfrm>
            <a:off x="7178331" y="4517235"/>
            <a:ext cx="358759" cy="4414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7</a:t>
            </a:r>
            <a:endParaRPr lang="fr-FR" dirty="0"/>
          </a:p>
        </p:txBody>
      </p:sp>
      <p:sp>
        <p:nvSpPr>
          <p:cNvPr id="12" name="Oval 11"/>
          <p:cNvSpPr/>
          <p:nvPr/>
        </p:nvSpPr>
        <p:spPr>
          <a:xfrm>
            <a:off x="7178330" y="5667400"/>
            <a:ext cx="358759" cy="4414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</a:t>
            </a:r>
          </a:p>
        </p:txBody>
      </p:sp>
      <p:sp>
        <p:nvSpPr>
          <p:cNvPr id="13" name="Oval 12"/>
          <p:cNvSpPr/>
          <p:nvPr/>
        </p:nvSpPr>
        <p:spPr>
          <a:xfrm>
            <a:off x="978045" y="5772370"/>
            <a:ext cx="358759" cy="4414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14" name="Oval 13"/>
          <p:cNvSpPr/>
          <p:nvPr/>
        </p:nvSpPr>
        <p:spPr>
          <a:xfrm>
            <a:off x="2810276" y="5800007"/>
            <a:ext cx="358759" cy="4414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609965" y="6492875"/>
            <a:ext cx="5118143" cy="365125"/>
          </a:xfrm>
        </p:spPr>
        <p:txBody>
          <a:bodyPr/>
          <a:lstStyle/>
          <a:p>
            <a:r>
              <a:rPr lang="en-US" smtClean="0"/>
              <a:t>Presentation ACSI - FERREIRA Justine, GUY-COICHARD Flora, THAOKY Nicolas.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00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un diagramme</a:t>
            </a:r>
            <a:endParaRPr lang="fr-F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74" y="1513114"/>
            <a:ext cx="7306560" cy="3984172"/>
          </a:xfr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Presentation ACSI - FERREIRA Justine, GUY-COICHARD Flora, THAOKY Nicolas.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5954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 HD - cor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 HD - cor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Facet HD - cor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340</TotalTime>
  <Words>801</Words>
  <Application>Microsoft Office PowerPoint</Application>
  <PresentationFormat>Format A4 (210 x 297 mm)</PresentationFormat>
  <Paragraphs>114</Paragraphs>
  <Slides>12</Slides>
  <Notes>10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Facet</vt:lpstr>
      <vt:lpstr>Présentation des AGL</vt:lpstr>
      <vt:lpstr>Définition</vt:lpstr>
      <vt:lpstr>Les fonctionnalités</vt:lpstr>
      <vt:lpstr>Les avantages</vt:lpstr>
      <vt:lpstr>Rappel Les 13 diagrammes UML</vt:lpstr>
      <vt:lpstr>Quelques AGL</vt:lpstr>
      <vt:lpstr>Un AGL : Modelio</vt:lpstr>
      <vt:lpstr>Modelio : l’interface</vt:lpstr>
      <vt:lpstr>Créer un diagramme</vt:lpstr>
      <vt:lpstr>Les diagrammes de classe</vt:lpstr>
      <vt:lpstr>Les diagrammes de séquence</vt:lpstr>
      <vt:lpstr>Les diagrammes de cas d’utilisation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des AGL</dc:title>
  <dc:creator>Anon Anonymous</dc:creator>
  <cp:lastModifiedBy>Nicolas THAOKY</cp:lastModifiedBy>
  <cp:revision>84</cp:revision>
  <dcterms:created xsi:type="dcterms:W3CDTF">2012-11-11T13:54:46Z</dcterms:created>
  <dcterms:modified xsi:type="dcterms:W3CDTF">2012-11-13T10:39:20Z</dcterms:modified>
</cp:coreProperties>
</file>