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3"/>
  </p:notesMasterIdLst>
  <p:sldIdLst>
    <p:sldId id="256" r:id="rId2"/>
    <p:sldId id="257" r:id="rId3"/>
    <p:sldId id="260" r:id="rId4"/>
    <p:sldId id="258" r:id="rId5"/>
    <p:sldId id="259" r:id="rId6"/>
    <p:sldId id="262" r:id="rId7"/>
    <p:sldId id="263" r:id="rId8"/>
    <p:sldId id="265" r:id="rId9"/>
    <p:sldId id="266" r:id="rId10"/>
    <p:sldId id="264" r:id="rId11"/>
    <p:sldId id="267"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325" autoAdjust="0"/>
  </p:normalViewPr>
  <p:slideViewPr>
    <p:cSldViewPr>
      <p:cViewPr>
        <p:scale>
          <a:sx n="100" d="100"/>
          <a:sy n="100" d="100"/>
        </p:scale>
        <p:origin x="7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C545F2-A692-47D1-92D0-46D51AAFA1C5}" type="datetimeFigureOut">
              <a:rPr lang="fr-FR" smtClean="0"/>
              <a:pPr/>
              <a:t>13/11/2012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5E7D3D-A758-4647-A16D-021055834345}" type="slidenum">
              <a:rPr lang="fr-FR" smtClean="0"/>
              <a:pPr/>
              <a:t>‹N°›</a:t>
            </a:fld>
            <a:endParaRPr lang="fr-FR"/>
          </a:p>
        </p:txBody>
      </p:sp>
    </p:spTree>
    <p:extLst>
      <p:ext uri="{BB962C8B-B14F-4D97-AF65-F5344CB8AC3E}">
        <p14:creationId xmlns:p14="http://schemas.microsoft.com/office/powerpoint/2010/main" val="3663066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1-4 : Aurel</a:t>
            </a:r>
          </a:p>
          <a:p>
            <a:r>
              <a:rPr lang="fr-FR" dirty="0" smtClean="0"/>
              <a:t>5-9</a:t>
            </a:r>
            <a:r>
              <a:rPr lang="fr-FR" baseline="0" dirty="0" smtClean="0"/>
              <a:t> :</a:t>
            </a:r>
            <a:r>
              <a:rPr lang="fr-FR" dirty="0" smtClean="0"/>
              <a:t> Adrien</a:t>
            </a:r>
          </a:p>
          <a:p>
            <a:r>
              <a:rPr lang="fr-FR" dirty="0" smtClean="0"/>
              <a:t>10-11</a:t>
            </a:r>
            <a:r>
              <a:rPr lang="fr-FR" baseline="0" dirty="0" smtClean="0"/>
              <a:t> : Aurel</a:t>
            </a:r>
            <a:endParaRPr lang="fr-FR" dirty="0"/>
          </a:p>
        </p:txBody>
      </p:sp>
      <p:sp>
        <p:nvSpPr>
          <p:cNvPr id="4" name="Espace réservé du numéro de diapositive 3"/>
          <p:cNvSpPr>
            <a:spLocks noGrp="1"/>
          </p:cNvSpPr>
          <p:nvPr>
            <p:ph type="sldNum" sz="quarter" idx="10"/>
          </p:nvPr>
        </p:nvSpPr>
        <p:spPr/>
        <p:txBody>
          <a:bodyPr/>
          <a:lstStyle/>
          <a:p>
            <a:fld id="{295E7D3D-A758-4647-A16D-021055834345}"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Les plus grands fournisseurs de solutions tels que Oracle, IBM ou plus récemment Microsoft, travaillent au développement d’offres permettant de traiter un volume très important de données.</a:t>
            </a:r>
            <a:endParaRPr lang="fr-FR" dirty="0"/>
          </a:p>
        </p:txBody>
      </p:sp>
      <p:sp>
        <p:nvSpPr>
          <p:cNvPr id="4" name="Espace réservé du numéro de diapositive 3"/>
          <p:cNvSpPr>
            <a:spLocks noGrp="1"/>
          </p:cNvSpPr>
          <p:nvPr>
            <p:ph type="sldNum" sz="quarter" idx="10"/>
          </p:nvPr>
        </p:nvSpPr>
        <p:spPr/>
        <p:txBody>
          <a:bodyPr/>
          <a:lstStyle/>
          <a:p>
            <a:fld id="{295E7D3D-A758-4647-A16D-021055834345}" type="slidenum">
              <a:rPr lang="fr-FR" smtClean="0"/>
              <a:pPr/>
              <a:t>3</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Une proportion important des ces ‘grandes données’ s’agit d’information récoltées sur les consommateurs et citoyens, autrement dit tout de monde. Elles peuvent être fourni consciemment (vous répondez à un questionnaire ou vous complétez une fiche de renseignements demandé par un fournisseur de services) ou de manière ‘demi-consentant’ (lorsque vous achetez un produit ou vous vous abonnez à un service vous vous en doutez que le détaillant/distributeur gardera votre trace) ou – troisième possibilité – vous les donnez de manière inconsciente car vous êtes suivi à la trace dans vos déambulations sur Internet, c’est ce que l’on appelle le ‘</a:t>
            </a:r>
            <a:r>
              <a:rPr lang="fr-FR" sz="1200" b="0" i="0" kern="1200" dirty="0" err="1" smtClean="0">
                <a:solidFill>
                  <a:schemeClr val="tx1"/>
                </a:solidFill>
                <a:latin typeface="+mn-lt"/>
                <a:ea typeface="+mn-ea"/>
                <a:cs typeface="+mn-cs"/>
              </a:rPr>
              <a:t>tracking</a:t>
            </a:r>
            <a:r>
              <a:rPr lang="fr-FR" sz="1200" b="0" i="0" kern="1200" dirty="0" smtClean="0">
                <a:solidFill>
                  <a:schemeClr val="tx1"/>
                </a:solidFill>
                <a:latin typeface="+mn-lt"/>
                <a:ea typeface="+mn-ea"/>
                <a:cs typeface="+mn-cs"/>
              </a:rPr>
              <a:t>’.</a:t>
            </a:r>
            <a:r>
              <a:rPr lang="fr-FR" dirty="0" smtClean="0"/>
              <a:t/>
            </a:r>
            <a:br>
              <a:rPr lang="fr-FR" dirty="0" smtClean="0"/>
            </a:br>
            <a:r>
              <a:rPr lang="fr-FR" sz="1200" b="0" i="0" kern="1200" dirty="0" smtClean="0">
                <a:solidFill>
                  <a:schemeClr val="tx1"/>
                </a:solidFill>
                <a:latin typeface="+mn-lt"/>
                <a:ea typeface="+mn-ea"/>
                <a:cs typeface="+mn-cs"/>
              </a:rPr>
              <a:t>En multipliant toutes les occasions où vous faites un achat, vous appelez un service après vente, vous réglez une facture ou vous visitez des sites Internet vous comprendriez vite que déjà ‘on’ a beaucoup d’informations sur vous.</a:t>
            </a:r>
            <a:endParaRPr lang="fr-FR" dirty="0"/>
          </a:p>
        </p:txBody>
      </p:sp>
      <p:sp>
        <p:nvSpPr>
          <p:cNvPr id="4" name="Espace réservé du numéro de diapositive 3"/>
          <p:cNvSpPr>
            <a:spLocks noGrp="1"/>
          </p:cNvSpPr>
          <p:nvPr>
            <p:ph type="sldNum" sz="quarter" idx="10"/>
          </p:nvPr>
        </p:nvSpPr>
        <p:spPr/>
        <p:txBody>
          <a:bodyPr/>
          <a:lstStyle/>
          <a:p>
            <a:fld id="{295E7D3D-A758-4647-A16D-021055834345}" type="slidenum">
              <a:rPr lang="fr-FR" smtClean="0"/>
              <a:pPr/>
              <a:t>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Utilisation des infos : </a:t>
            </a:r>
            <a:r>
              <a:rPr lang="fr-FR" sz="1200" b="0" i="0" kern="1200" dirty="0" smtClean="0">
                <a:solidFill>
                  <a:schemeClr val="tx1"/>
                </a:solidFill>
                <a:latin typeface="+mn-lt"/>
                <a:ea typeface="+mn-ea"/>
                <a:cs typeface="+mn-cs"/>
              </a:rPr>
              <a:t>vous avez commandé un polar chez Amazon, voici les autres ouvrages de cet auteur, vous avez dépassé votre forfait chez Orange, voici un autre mieux adapté à vos besoins.</a:t>
            </a:r>
            <a:endParaRPr lang="fr-FR" dirty="0"/>
          </a:p>
        </p:txBody>
      </p:sp>
      <p:sp>
        <p:nvSpPr>
          <p:cNvPr id="4" name="Espace réservé du numéro de diapositive 3"/>
          <p:cNvSpPr>
            <a:spLocks noGrp="1"/>
          </p:cNvSpPr>
          <p:nvPr>
            <p:ph type="sldNum" sz="quarter" idx="10"/>
          </p:nvPr>
        </p:nvSpPr>
        <p:spPr/>
        <p:txBody>
          <a:bodyPr/>
          <a:lstStyle/>
          <a:p>
            <a:fld id="{295E7D3D-A758-4647-A16D-021055834345}" type="slidenum">
              <a:rPr lang="fr-FR" smtClean="0"/>
              <a:pPr/>
              <a:t>5</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 : détection de fraude</a:t>
            </a:r>
          </a:p>
          <a:p>
            <a:r>
              <a:rPr lang="fr-FR" dirty="0" smtClean="0"/>
              <a:t>3 : capteurs sur des postes de travail, corréler les données captées avec celle de la production</a:t>
            </a:r>
          </a:p>
          <a:p>
            <a:r>
              <a:rPr lang="fr-FR" dirty="0" smtClean="0"/>
              <a:t>4 :</a:t>
            </a:r>
            <a:r>
              <a:rPr lang="fr-FR" baseline="0" dirty="0" smtClean="0"/>
              <a:t> </a:t>
            </a:r>
            <a:r>
              <a:rPr lang="fr-FR" dirty="0" smtClean="0"/>
              <a:t>biologie et chimie numérique, test laboratoire, séquençage numérique, ex : </a:t>
            </a:r>
            <a:r>
              <a:rPr lang="fr-FR" dirty="0" err="1" smtClean="0"/>
              <a:t>smartphone</a:t>
            </a:r>
            <a:r>
              <a:rPr lang="fr-FR" dirty="0" smtClean="0"/>
              <a:t> routeur de données biométrique</a:t>
            </a:r>
          </a:p>
          <a:p>
            <a:pPr marL="0" indent="0">
              <a:buNone/>
            </a:pPr>
            <a:r>
              <a:rPr lang="fr-FR" dirty="0" smtClean="0"/>
              <a:t> </a:t>
            </a:r>
          </a:p>
          <a:p>
            <a:endParaRPr lang="fr-FR" dirty="0"/>
          </a:p>
        </p:txBody>
      </p:sp>
      <p:sp>
        <p:nvSpPr>
          <p:cNvPr id="4" name="Espace réservé du numéro de diapositive 3"/>
          <p:cNvSpPr>
            <a:spLocks noGrp="1"/>
          </p:cNvSpPr>
          <p:nvPr>
            <p:ph type="sldNum" sz="quarter" idx="10"/>
          </p:nvPr>
        </p:nvSpPr>
        <p:spPr/>
        <p:txBody>
          <a:bodyPr/>
          <a:lstStyle/>
          <a:p>
            <a:fld id="{295E7D3D-A758-4647-A16D-021055834345}" type="slidenum">
              <a:rPr lang="fr-FR" smtClean="0"/>
              <a:pPr/>
              <a:t>7</a:t>
            </a:fld>
            <a:endParaRPr lang="fr-FR"/>
          </a:p>
        </p:txBody>
      </p:sp>
    </p:spTree>
    <p:extLst>
      <p:ext uri="{BB962C8B-B14F-4D97-AF65-F5344CB8AC3E}">
        <p14:creationId xmlns:p14="http://schemas.microsoft.com/office/powerpoint/2010/main" val="2223289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Outil d’analyse de flux en temps réel pour y appliquer des traitements au fil de l’eau</a:t>
            </a:r>
            <a:r>
              <a:rPr lang="fr-FR" dirty="0" smtClean="0"/>
              <a:t/>
            </a:r>
            <a:br>
              <a:rPr lang="fr-FR" dirty="0" smtClean="0"/>
            </a:br>
            <a:r>
              <a:rPr lang="fr-FR" dirty="0" smtClean="0"/>
              <a:t/>
            </a:r>
            <a:br>
              <a:rPr lang="fr-FR" dirty="0" smtClean="0"/>
            </a:br>
            <a:r>
              <a:rPr lang="fr-FR" sz="1200" b="0" i="0" kern="1200" dirty="0" smtClean="0">
                <a:solidFill>
                  <a:schemeClr val="tx1"/>
                </a:solidFill>
                <a:latin typeface="+mn-lt"/>
                <a:ea typeface="+mn-ea"/>
                <a:cs typeface="+mn-cs"/>
              </a:rPr>
              <a:t>Exemple avec 1To/j, ne peut </a:t>
            </a:r>
            <a:r>
              <a:rPr lang="fr-FR" sz="1200" b="0" i="0" kern="1200" dirty="0" err="1" smtClean="0">
                <a:solidFill>
                  <a:schemeClr val="tx1"/>
                </a:solidFill>
                <a:latin typeface="+mn-lt"/>
                <a:ea typeface="+mn-ea"/>
                <a:cs typeface="+mn-cs"/>
              </a:rPr>
              <a:t>etre</a:t>
            </a:r>
            <a:r>
              <a:rPr lang="fr-FR" sz="1200" b="0" i="0" kern="1200" dirty="0" smtClean="0">
                <a:solidFill>
                  <a:schemeClr val="tx1"/>
                </a:solidFill>
                <a:latin typeface="+mn-lt"/>
                <a:ea typeface="+mn-ea"/>
                <a:cs typeface="+mn-cs"/>
              </a:rPr>
              <a:t> géré par un </a:t>
            </a:r>
            <a:r>
              <a:rPr lang="fr-FR" sz="1200" b="0" i="0" kern="1200" dirty="0" err="1" smtClean="0">
                <a:solidFill>
                  <a:schemeClr val="tx1"/>
                </a:solidFill>
                <a:latin typeface="+mn-lt"/>
                <a:ea typeface="+mn-ea"/>
                <a:cs typeface="+mn-cs"/>
              </a:rPr>
              <a:t>datawarehouse</a:t>
            </a:r>
            <a:r>
              <a:rPr lang="fr-FR" sz="1200" b="0" i="0" kern="1200" dirty="0" smtClean="0">
                <a:solidFill>
                  <a:schemeClr val="tx1"/>
                </a:solidFill>
                <a:latin typeface="+mn-lt"/>
                <a:ea typeface="+mn-ea"/>
                <a:cs typeface="+mn-cs"/>
              </a:rPr>
              <a:t>, mm haut de gamme</a:t>
            </a:r>
            <a:endParaRPr lang="fr-FR" dirty="0"/>
          </a:p>
        </p:txBody>
      </p:sp>
      <p:sp>
        <p:nvSpPr>
          <p:cNvPr id="4" name="Espace réservé du numéro de diapositive 3"/>
          <p:cNvSpPr>
            <a:spLocks noGrp="1"/>
          </p:cNvSpPr>
          <p:nvPr>
            <p:ph type="sldNum" sz="quarter" idx="10"/>
          </p:nvPr>
        </p:nvSpPr>
        <p:spPr/>
        <p:txBody>
          <a:bodyPr/>
          <a:lstStyle/>
          <a:p>
            <a:fld id="{295E7D3D-A758-4647-A16D-021055834345}" type="slidenum">
              <a:rPr lang="fr-FR" smtClean="0"/>
              <a:pPr/>
              <a:t>8</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Manque de souplesse</a:t>
            </a:r>
            <a:r>
              <a:rPr lang="fr-FR" baseline="0" dirty="0" smtClean="0"/>
              <a:t> dans le processus d’alimentation de données car, bien que récemment amélioré, reste trop séquentiel.</a:t>
            </a:r>
            <a:endParaRPr lang="fr-FR" dirty="0" smtClean="0"/>
          </a:p>
          <a:p>
            <a:r>
              <a:rPr lang="fr-FR" dirty="0" smtClean="0"/>
              <a:t>Langage SQL peut paraitre démodé,</a:t>
            </a:r>
            <a:r>
              <a:rPr lang="fr-FR" baseline="0" dirty="0" smtClean="0"/>
              <a:t> mais contrairement au </a:t>
            </a:r>
            <a:r>
              <a:rPr lang="fr-FR" baseline="0" dirty="0" err="1" smtClean="0"/>
              <a:t>NoSQL</a:t>
            </a:r>
            <a:r>
              <a:rPr lang="fr-FR" baseline="0" dirty="0" smtClean="0"/>
              <a:t>, il intègre des règles de structuration qui font défaut à Hadoop et plus généralement au </a:t>
            </a:r>
            <a:r>
              <a:rPr lang="fr-FR" baseline="0" dirty="0" err="1" smtClean="0"/>
              <a:t>NoSQL</a:t>
            </a:r>
            <a:r>
              <a:rPr lang="fr-FR" baseline="0" dirty="0" smtClean="0"/>
              <a:t>. Notamment le contrôle d’intégrité.</a:t>
            </a:r>
            <a:endParaRPr lang="fr-FR" dirty="0"/>
          </a:p>
        </p:txBody>
      </p:sp>
      <p:sp>
        <p:nvSpPr>
          <p:cNvPr id="4" name="Espace réservé du numéro de diapositive 3"/>
          <p:cNvSpPr>
            <a:spLocks noGrp="1"/>
          </p:cNvSpPr>
          <p:nvPr>
            <p:ph type="sldNum" sz="quarter" idx="10"/>
          </p:nvPr>
        </p:nvSpPr>
        <p:spPr/>
        <p:txBody>
          <a:bodyPr/>
          <a:lstStyle/>
          <a:p>
            <a:fld id="{295E7D3D-A758-4647-A16D-021055834345}" type="slidenum">
              <a:rPr lang="fr-FR" smtClean="0"/>
              <a:pPr/>
              <a:t>10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Connecteur droit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r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fr-FR" smtClean="0"/>
              <a:t>Modifiez le style du titre</a:t>
            </a:r>
            <a:endParaRPr kumimoji="0" lang="en-US"/>
          </a:p>
        </p:txBody>
      </p:sp>
      <p:sp>
        <p:nvSpPr>
          <p:cNvPr id="25" name="Sous-titr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Modifiez le style des sous-titres du masque</a:t>
            </a:r>
            <a:endParaRPr kumimoji="0" lang="en-US"/>
          </a:p>
        </p:txBody>
      </p:sp>
      <p:sp>
        <p:nvSpPr>
          <p:cNvPr id="31" name="Espace réservé de la date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DD8FE079-BF01-44BD-AF57-CE33E65CCB32}" type="datetime1">
              <a:rPr lang="fr-FR" smtClean="0"/>
              <a:t>13/11/2012</a:t>
            </a:fld>
            <a:endParaRPr lang="fr-BE"/>
          </a:p>
        </p:txBody>
      </p:sp>
      <p:sp>
        <p:nvSpPr>
          <p:cNvPr id="18" name="Espace réservé du pied de page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fr-BE"/>
          </a:p>
        </p:txBody>
      </p:sp>
      <p:sp>
        <p:nvSpPr>
          <p:cNvPr id="29" name="Espace réservé du numéro de diapositive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4BA2B75F-AAA0-42BA-99C2-7C1DBB96CC7C}" type="datetime1">
              <a:rPr lang="fr-FR" smtClean="0"/>
              <a:t>13/11/2012</a:t>
            </a:fld>
            <a:endParaRPr lang="fr-BE"/>
          </a:p>
        </p:txBody>
      </p:sp>
      <p:sp>
        <p:nvSpPr>
          <p:cNvPr id="5" name="Espace réservé du pied de page 4"/>
          <p:cNvSpPr>
            <a:spLocks noGrp="1"/>
          </p:cNvSpPr>
          <p:nvPr>
            <p:ph type="ftr" sz="quarter" idx="11"/>
          </p:nvPr>
        </p:nvSpPr>
        <p:spPr/>
        <p:txBody>
          <a:bodyPr/>
          <a:lstStyle>
            <a:extLst/>
          </a:lstStyle>
          <a:p>
            <a:endParaRPr lang="fr-BE"/>
          </a:p>
        </p:txBody>
      </p:sp>
      <p:sp>
        <p:nvSpPr>
          <p:cNvPr id="6" name="Espace réservé du numéro de diapositive 5"/>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274955"/>
            <a:ext cx="1524000" cy="5851525"/>
          </a:xfrm>
        </p:spPr>
        <p:txBody>
          <a:bodyPr vert="eaVert" anchor="t"/>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42"/>
            <a:ext cx="6019800" cy="5851525"/>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4242816" y="6557946"/>
            <a:ext cx="2002464" cy="226902"/>
          </a:xfrm>
        </p:spPr>
        <p:txBody>
          <a:bodyPr/>
          <a:lstStyle>
            <a:extLst/>
          </a:lstStyle>
          <a:p>
            <a:fld id="{CBD41216-AA40-44C4-A6D0-7D655B196E0B}" type="datetime1">
              <a:rPr lang="fr-FR" smtClean="0"/>
              <a:t>13/11/2012</a:t>
            </a:fld>
            <a:endParaRPr lang="fr-BE"/>
          </a:p>
        </p:txBody>
      </p:sp>
      <p:sp>
        <p:nvSpPr>
          <p:cNvPr id="5" name="Espace réservé du pied de page 4"/>
          <p:cNvSpPr>
            <a:spLocks noGrp="1"/>
          </p:cNvSpPr>
          <p:nvPr>
            <p:ph type="ftr" sz="quarter" idx="11"/>
          </p:nvPr>
        </p:nvSpPr>
        <p:spPr>
          <a:xfrm>
            <a:off x="457200" y="6556248"/>
            <a:ext cx="3657600" cy="228600"/>
          </a:xfrm>
        </p:spPr>
        <p:txBody>
          <a:bodyPr/>
          <a:lstStyle>
            <a:extLst/>
          </a:lstStyle>
          <a:p>
            <a:endParaRPr lang="fr-BE"/>
          </a:p>
        </p:txBody>
      </p:sp>
      <p:sp>
        <p:nvSpPr>
          <p:cNvPr id="6" name="Espace réservé du numéro de diapositive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D18EF8B-F99F-4D4C-8291-E11FAA209F39}" type="datetime1">
              <a:rPr lang="fr-FR" smtClean="0"/>
              <a:t>13/11/2012</a:t>
            </a:fld>
            <a:endParaRPr lang="fr-BE"/>
          </a:p>
        </p:txBody>
      </p:sp>
      <p:sp>
        <p:nvSpPr>
          <p:cNvPr id="5" name="Espace réservé du pied de page 4"/>
          <p:cNvSpPr>
            <a:spLocks noGrp="1"/>
          </p:cNvSpPr>
          <p:nvPr>
            <p:ph type="ftr" sz="quarter" idx="11"/>
          </p:nvPr>
        </p:nvSpPr>
        <p:spPr/>
        <p:txBody>
          <a:bodyPr/>
          <a:lstStyle>
            <a:extLst/>
          </a:lstStyle>
          <a:p>
            <a:endParaRPr lang="fr-BE"/>
          </a:p>
        </p:txBody>
      </p:sp>
      <p:sp>
        <p:nvSpPr>
          <p:cNvPr id="6" name="Espace réservé du numéro de diapositive 5"/>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F5B60BF-4273-4B7D-A1D1-A2DFBA9F5AC7}" type="datetime1">
              <a:rPr lang="fr-FR" smtClean="0"/>
              <a:t>13/11/2012</a:t>
            </a:fld>
            <a:endParaRPr lang="fr-BE"/>
          </a:p>
        </p:txBody>
      </p:sp>
      <p:sp>
        <p:nvSpPr>
          <p:cNvPr id="5" name="Espace réservé du pied de page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fr-BE"/>
          </a:p>
        </p:txBody>
      </p:sp>
      <p:sp>
        <p:nvSpPr>
          <p:cNvPr id="6" name="Espace réservé du numéro de diapositive 5"/>
          <p:cNvSpPr>
            <a:spLocks noGrp="1"/>
          </p:cNvSpPr>
          <p:nvPr>
            <p:ph type="sldNum" sz="quarter" idx="12"/>
          </p:nvPr>
        </p:nvSpPr>
        <p:spPr>
          <a:xfrm>
            <a:off x="6733952" y="6555112"/>
            <a:ext cx="588336" cy="228600"/>
          </a:xfrm>
        </p:spPr>
        <p:txBody>
          <a:bodyPr/>
          <a:lstStyle>
            <a:extLst/>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320040"/>
            <a:ext cx="7242048" cy="1143000"/>
          </a:xfrm>
        </p:spPr>
        <p:txBody>
          <a:bodyPr/>
          <a:lstStyle>
            <a:extLst/>
          </a:lstStyle>
          <a:p>
            <a:r>
              <a:rPr kumimoji="0" lang="fr-FR" smtClean="0"/>
              <a:t>Modifiez le style du titre</a:t>
            </a:r>
            <a:endParaRPr kumimoji="0" lang="en-US"/>
          </a:p>
        </p:txBody>
      </p:sp>
      <p:sp>
        <p:nvSpPr>
          <p:cNvPr id="3" name="Espace réservé du contenu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C2826416-7AE3-4FF7-91D8-D0A13CA73CCF}" type="datetime1">
              <a:rPr lang="fr-FR" smtClean="0"/>
              <a:t>13/11/2012</a:t>
            </a:fld>
            <a:endParaRPr lang="fr-BE"/>
          </a:p>
        </p:txBody>
      </p:sp>
      <p:sp>
        <p:nvSpPr>
          <p:cNvPr id="6" name="Espace réservé du pied de page 5"/>
          <p:cNvSpPr>
            <a:spLocks noGrp="1"/>
          </p:cNvSpPr>
          <p:nvPr>
            <p:ph type="ftr" sz="quarter" idx="11"/>
          </p:nvPr>
        </p:nvSpPr>
        <p:spPr/>
        <p:txBody>
          <a:bodyPr/>
          <a:lstStyle>
            <a:extLst/>
          </a:lstStyle>
          <a:p>
            <a:endParaRPr lang="fr-BE"/>
          </a:p>
        </p:txBody>
      </p:sp>
      <p:sp>
        <p:nvSpPr>
          <p:cNvPr id="7" name="Espace réservé du numéro de diapositive 6"/>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320040"/>
            <a:ext cx="7242048" cy="1143000"/>
          </a:xfrm>
        </p:spPr>
        <p:txBody>
          <a:bodyPr anchor="b"/>
          <a:lstStyle>
            <a:lvl1pPr>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0A50283D-78BB-4367-B26F-36AB5E5E6555}" type="datetime1">
              <a:rPr lang="fr-FR" smtClean="0"/>
              <a:t>13/11/2012</a:t>
            </a:fld>
            <a:endParaRPr lang="fr-BE"/>
          </a:p>
        </p:txBody>
      </p:sp>
      <p:sp>
        <p:nvSpPr>
          <p:cNvPr id="8" name="Espace réservé du pied de page 7"/>
          <p:cNvSpPr>
            <a:spLocks noGrp="1"/>
          </p:cNvSpPr>
          <p:nvPr>
            <p:ph type="ftr" sz="quarter" idx="11"/>
          </p:nvPr>
        </p:nvSpPr>
        <p:spPr/>
        <p:txBody>
          <a:bodyPr/>
          <a:lstStyle>
            <a:extLst/>
          </a:lstStyle>
          <a:p>
            <a:endParaRPr lang="fr-BE"/>
          </a:p>
        </p:txBody>
      </p:sp>
      <p:sp>
        <p:nvSpPr>
          <p:cNvPr id="9" name="Espace réservé du numéro de diapositive 8"/>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320040"/>
            <a:ext cx="7242048" cy="1143000"/>
          </a:xfrm>
        </p:spPr>
        <p:txBody>
          <a:bodyPr/>
          <a:lstStyle>
            <a:extLst/>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extLst/>
          </a:lstStyle>
          <a:p>
            <a:fld id="{130F3A98-B5A4-4E5F-A049-E84DF70D4100}" type="datetime1">
              <a:rPr lang="fr-FR" smtClean="0"/>
              <a:t>13/11/2012</a:t>
            </a:fld>
            <a:endParaRPr lang="fr-BE"/>
          </a:p>
        </p:txBody>
      </p:sp>
      <p:sp>
        <p:nvSpPr>
          <p:cNvPr id="4" name="Espace réservé du pied de page 3"/>
          <p:cNvSpPr>
            <a:spLocks noGrp="1"/>
          </p:cNvSpPr>
          <p:nvPr>
            <p:ph type="ftr" sz="quarter" idx="11"/>
          </p:nvPr>
        </p:nvSpPr>
        <p:spPr/>
        <p:txBody>
          <a:bodyPr/>
          <a:lstStyle>
            <a:extLst/>
          </a:lstStyle>
          <a:p>
            <a:endParaRPr lang="fr-BE"/>
          </a:p>
        </p:txBody>
      </p:sp>
      <p:sp>
        <p:nvSpPr>
          <p:cNvPr id="5" name="Espace réservé du numéro de diapositive 4"/>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solidFill>
                  <a:schemeClr val="tx2"/>
                </a:solidFill>
              </a:defRPr>
            </a:lvl1pPr>
            <a:extLst/>
          </a:lstStyle>
          <a:p>
            <a:fld id="{4C9E53DC-1C53-419E-80CB-74E64C4ED174}" type="datetime1">
              <a:rPr lang="fr-FR" smtClean="0"/>
              <a:t>13/11/2012</a:t>
            </a:fld>
            <a:endParaRPr lang="fr-BE"/>
          </a:p>
        </p:txBody>
      </p:sp>
      <p:sp>
        <p:nvSpPr>
          <p:cNvPr id="3" name="Espace réservé du pied de page 2"/>
          <p:cNvSpPr>
            <a:spLocks noGrp="1"/>
          </p:cNvSpPr>
          <p:nvPr>
            <p:ph type="ftr" sz="quarter" idx="11"/>
          </p:nvPr>
        </p:nvSpPr>
        <p:spPr/>
        <p:txBody>
          <a:bodyPr/>
          <a:lstStyle>
            <a:lvl1pPr>
              <a:defRPr>
                <a:solidFill>
                  <a:schemeClr val="tx2"/>
                </a:solidFill>
              </a:defRPr>
            </a:lvl1pPr>
            <a:extLst/>
          </a:lstStyle>
          <a:p>
            <a:endParaRPr lang="fr-BE"/>
          </a:p>
        </p:txBody>
      </p:sp>
      <p:sp>
        <p:nvSpPr>
          <p:cNvPr id="4" name="Espace réservé du numéro de diapositive 3"/>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fr-FR" smtClean="0"/>
              <a:t>Modifiez le style du titre</a:t>
            </a:r>
            <a:endParaRPr kumimoji="0" lang="en-US"/>
          </a:p>
        </p:txBody>
      </p:sp>
      <p:sp>
        <p:nvSpPr>
          <p:cNvPr id="3" name="Espace réservé du texte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5AE204DF-FA0F-4FC4-B5D0-D0BB480F409B}" type="datetime1">
              <a:rPr lang="fr-FR" smtClean="0"/>
              <a:t>13/11/2012</a:t>
            </a:fld>
            <a:endParaRPr lang="fr-BE"/>
          </a:p>
        </p:txBody>
      </p:sp>
      <p:sp>
        <p:nvSpPr>
          <p:cNvPr id="6" name="Espace réservé du pied de page 5"/>
          <p:cNvSpPr>
            <a:spLocks noGrp="1"/>
          </p:cNvSpPr>
          <p:nvPr>
            <p:ph type="ftr" sz="quarter" idx="11"/>
          </p:nvPr>
        </p:nvSpPr>
        <p:spPr/>
        <p:txBody>
          <a:bodyPr/>
          <a:lstStyle>
            <a:extLst/>
          </a:lstStyle>
          <a:p>
            <a:endParaRPr lang="fr-BE"/>
          </a:p>
        </p:txBody>
      </p:sp>
      <p:sp>
        <p:nvSpPr>
          <p:cNvPr id="7" name="Espace réservé du numéro de diapositive 6"/>
          <p:cNvSpPr>
            <a:spLocks noGrp="1"/>
          </p:cNvSpPr>
          <p:nvPr>
            <p:ph type="sldNum" sz="quarter" idx="12"/>
          </p:nvPr>
        </p:nvSpPr>
        <p:spPr/>
        <p:txBody>
          <a:bodyPr/>
          <a:lstStyle>
            <a:extLst/>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r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fr-FR" smtClean="0"/>
              <a:t>Modifiez le style du titre</a:t>
            </a:r>
            <a:endParaRPr kumimoji="0" lang="en-US" dirty="0"/>
          </a:p>
        </p:txBody>
      </p:sp>
      <p:sp>
        <p:nvSpPr>
          <p:cNvPr id="4" name="Espace réservé du texte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fr-FR" smtClean="0"/>
              <a:t>Modifiez les styles du texte du masque</a:t>
            </a:r>
          </a:p>
        </p:txBody>
      </p:sp>
      <p:sp>
        <p:nvSpPr>
          <p:cNvPr id="5" name="Espace réservé de la date 4"/>
          <p:cNvSpPr>
            <a:spLocks noGrp="1"/>
          </p:cNvSpPr>
          <p:nvPr>
            <p:ph type="dt" sz="half" idx="10"/>
          </p:nvPr>
        </p:nvSpPr>
        <p:spPr/>
        <p:txBody>
          <a:bodyPr/>
          <a:lstStyle>
            <a:extLst/>
          </a:lstStyle>
          <a:p>
            <a:fld id="{A761E5FF-6E98-4D02-A2AE-38F109312AF2}" type="datetime1">
              <a:rPr lang="fr-FR" smtClean="0"/>
              <a:t>13/11/2012</a:t>
            </a:fld>
            <a:endParaRPr lang="fr-BE"/>
          </a:p>
        </p:txBody>
      </p:sp>
      <p:sp>
        <p:nvSpPr>
          <p:cNvPr id="6" name="Espace réservé du pied de page 5"/>
          <p:cNvSpPr>
            <a:spLocks noGrp="1"/>
          </p:cNvSpPr>
          <p:nvPr>
            <p:ph type="ftr" sz="quarter" idx="11"/>
          </p:nvPr>
        </p:nvSpPr>
        <p:spPr/>
        <p:txBody>
          <a:bodyPr/>
          <a:lstStyle>
            <a:extLst/>
          </a:lstStyle>
          <a:p>
            <a:endParaRPr lang="fr-BE"/>
          </a:p>
        </p:txBody>
      </p:sp>
      <p:sp>
        <p:nvSpPr>
          <p:cNvPr id="7" name="Espace réservé du numéro de diapositive 6"/>
          <p:cNvSpPr>
            <a:spLocks noGrp="1"/>
          </p:cNvSpPr>
          <p:nvPr>
            <p:ph type="sldNum" sz="quarter" idx="12"/>
          </p:nvPr>
        </p:nvSpPr>
        <p:spPr/>
        <p:txBody>
          <a:bodyPr/>
          <a:lstStyle>
            <a:extLst/>
          </a:lstStyle>
          <a:p>
            <a:fld id="{CF4668DC-857F-487D-BFFA-8C0CA5037977}" type="slidenum">
              <a:rPr lang="fr-BE" smtClean="0"/>
              <a:pPr/>
              <a:t>‹N°›</a:t>
            </a:fld>
            <a:endParaRPr lang="fr-BE"/>
          </a:p>
        </p:txBody>
      </p:sp>
      <p:sp>
        <p:nvSpPr>
          <p:cNvPr id="10" name="Espace réservé pour une image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fr-FR" smtClean="0"/>
              <a:t>Cliquez sur l'icône pour ajouter une image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Espace réservé du titre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fr-FR" smtClean="0"/>
              <a:t>Modifiez le style du titre</a:t>
            </a:r>
            <a:endParaRPr kumimoji="0" lang="en-US"/>
          </a:p>
        </p:txBody>
      </p:sp>
      <p:sp>
        <p:nvSpPr>
          <p:cNvPr id="31" name="Espace réservé du texte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7" name="Espace réservé de la date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7A2EB37-D170-40B3-AE02-9C48831FD30D}" type="datetime1">
              <a:rPr lang="fr-FR" smtClean="0"/>
              <a:t>13/11/2012</a:t>
            </a:fld>
            <a:endParaRPr lang="fr-BE"/>
          </a:p>
        </p:txBody>
      </p:sp>
      <p:sp>
        <p:nvSpPr>
          <p:cNvPr id="4" name="Espace réservé du pied de page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fr-BE"/>
          </a:p>
        </p:txBody>
      </p:sp>
      <p:sp>
        <p:nvSpPr>
          <p:cNvPr id="16" name="Espace réservé du numéro de diapositive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3779912" y="5085184"/>
            <a:ext cx="5114778" cy="1101248"/>
          </a:xfrm>
        </p:spPr>
        <p:txBody>
          <a:bodyPr>
            <a:normAutofit/>
          </a:bodyPr>
          <a:lstStyle/>
          <a:p>
            <a:r>
              <a:rPr lang="fr-FR" dirty="0" smtClean="0"/>
              <a:t>Aurélien </a:t>
            </a:r>
            <a:r>
              <a:rPr lang="fr-FR" dirty="0" err="1" smtClean="0"/>
              <a:t>Chassereau</a:t>
            </a:r>
            <a:endParaRPr lang="fr-FR" dirty="0" smtClean="0"/>
          </a:p>
          <a:p>
            <a:r>
              <a:rPr lang="fr-FR" dirty="0" smtClean="0"/>
              <a:t>Adrien </a:t>
            </a:r>
            <a:r>
              <a:rPr lang="fr-FR" dirty="0" err="1" smtClean="0"/>
              <a:t>Valin</a:t>
            </a:r>
            <a:endParaRPr lang="fr-FR" dirty="0"/>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pPr/>
              <a:t>1</a:t>
            </a:fld>
            <a:endParaRPr lang="fr-BE"/>
          </a:p>
        </p:txBody>
      </p:sp>
      <p:pic>
        <p:nvPicPr>
          <p:cNvPr id="1026" name="Picture 2" descr="Z:\ACSI\expo\Big-Data-©-Ben-Chams-Fotolia.com_-370x25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4733" y="1268760"/>
            <a:ext cx="4176464" cy="2817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92742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Les limites du </a:t>
            </a:r>
            <a:r>
              <a:rPr lang="fr-FR" dirty="0" err="1" smtClean="0"/>
              <a:t>Big</a:t>
            </a:r>
            <a:r>
              <a:rPr lang="fr-FR" dirty="0" smtClean="0"/>
              <a:t> Data</a:t>
            </a:r>
            <a:endParaRPr lang="fr-FR" dirty="0"/>
          </a:p>
        </p:txBody>
      </p:sp>
      <p:sp>
        <p:nvSpPr>
          <p:cNvPr id="3" name="Espace réservé du contenu 2"/>
          <p:cNvSpPr>
            <a:spLocks noGrp="1"/>
          </p:cNvSpPr>
          <p:nvPr>
            <p:ph idx="1"/>
          </p:nvPr>
        </p:nvSpPr>
        <p:spPr/>
        <p:txBody>
          <a:bodyPr>
            <a:noAutofit/>
          </a:bodyPr>
          <a:lstStyle/>
          <a:p>
            <a:r>
              <a:rPr lang="fr-FR" sz="2800" dirty="0" smtClean="0"/>
              <a:t>Lourd travail d’interprétation</a:t>
            </a:r>
          </a:p>
          <a:p>
            <a:r>
              <a:rPr lang="fr-FR" sz="2800" dirty="0" smtClean="0"/>
              <a:t>Débat éthique</a:t>
            </a:r>
          </a:p>
          <a:p>
            <a:r>
              <a:rPr lang="fr-FR" sz="2800" dirty="0" smtClean="0"/>
              <a:t>Méfiance sur le mythe de variété d’informations</a:t>
            </a:r>
          </a:p>
          <a:p>
            <a:r>
              <a:rPr lang="fr-FR" sz="2800" dirty="0" smtClean="0"/>
              <a:t>Compétences particulières exigées</a:t>
            </a:r>
          </a:p>
          <a:p>
            <a:r>
              <a:rPr lang="fr-FR" sz="2800" dirty="0" smtClean="0"/>
              <a:t>Manque de souplesse (processus d’alimentation)</a:t>
            </a:r>
          </a:p>
          <a:p>
            <a:r>
              <a:rPr lang="fr-FR" sz="2800" dirty="0" smtClean="0"/>
              <a:t>Coût important </a:t>
            </a:r>
          </a:p>
          <a:p>
            <a:endParaRPr lang="fr-FR" sz="28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10</a:t>
            </a:fld>
            <a:endParaRPr lang="fr-BE"/>
          </a:p>
        </p:txBody>
      </p:sp>
    </p:spTree>
    <p:extLst>
      <p:ext uri="{BB962C8B-B14F-4D97-AF65-F5344CB8AC3E}">
        <p14:creationId xmlns:p14="http://schemas.microsoft.com/office/powerpoint/2010/main" val="25545513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Bilan</a:t>
            </a:r>
            <a:endParaRPr lang="fr-FR" dirty="0"/>
          </a:p>
        </p:txBody>
      </p:sp>
      <p:pic>
        <p:nvPicPr>
          <p:cNvPr id="5" name="Espace réservé du contenu 4" descr="Big Data.jpg"/>
          <p:cNvPicPr>
            <a:picLocks noGrp="1" noChangeAspect="1"/>
          </p:cNvPicPr>
          <p:nvPr>
            <p:ph idx="1"/>
          </p:nvPr>
        </p:nvPicPr>
        <p:blipFill>
          <a:blip r:embed="rId2" cstate="print"/>
          <a:stretch>
            <a:fillRect/>
          </a:stretch>
        </p:blipFill>
        <p:spPr>
          <a:xfrm>
            <a:off x="1266825" y="2280444"/>
            <a:ext cx="5619750" cy="3505200"/>
          </a:xfrm>
        </p:spPr>
      </p:pic>
      <p:sp>
        <p:nvSpPr>
          <p:cNvPr id="3" name="Espace réservé du numéro de diapositive 2"/>
          <p:cNvSpPr>
            <a:spLocks noGrp="1"/>
          </p:cNvSpPr>
          <p:nvPr>
            <p:ph type="sldNum" sz="quarter" idx="12"/>
          </p:nvPr>
        </p:nvSpPr>
        <p:spPr/>
        <p:txBody>
          <a:bodyPr/>
          <a:lstStyle/>
          <a:p>
            <a:fld id="{CF4668DC-857F-487D-BFFA-8C0CA5037977}" type="slidenum">
              <a:rPr lang="fr-BE" smtClean="0"/>
              <a:pPr/>
              <a:t>11</a:t>
            </a:fld>
            <a:endParaRPr lang="fr-BE"/>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Sommaire</a:t>
            </a:r>
            <a:endParaRPr lang="fr-FR" dirty="0"/>
          </a:p>
        </p:txBody>
      </p:sp>
      <p:sp>
        <p:nvSpPr>
          <p:cNvPr id="3" name="Espace réservé du contenu 2"/>
          <p:cNvSpPr>
            <a:spLocks noGrp="1"/>
          </p:cNvSpPr>
          <p:nvPr>
            <p:ph idx="1"/>
          </p:nvPr>
        </p:nvSpPr>
        <p:spPr/>
        <p:txBody>
          <a:bodyPr>
            <a:normAutofit/>
          </a:bodyPr>
          <a:lstStyle/>
          <a:p>
            <a:r>
              <a:rPr lang="fr-FR" sz="2800" dirty="0" smtClean="0"/>
              <a:t>Présentation du concept</a:t>
            </a:r>
          </a:p>
          <a:p>
            <a:r>
              <a:rPr lang="fr-FR" sz="2800" dirty="0" smtClean="0"/>
              <a:t>Les enjeux</a:t>
            </a:r>
          </a:p>
          <a:p>
            <a:r>
              <a:rPr lang="fr-FR" sz="2800" dirty="0" smtClean="0"/>
              <a:t>La référence </a:t>
            </a:r>
            <a:r>
              <a:rPr lang="fr-FR" sz="2800" dirty="0" err="1" smtClean="0"/>
              <a:t>Big</a:t>
            </a:r>
            <a:r>
              <a:rPr lang="fr-FR" sz="2800" dirty="0" smtClean="0"/>
              <a:t> Data : Hadoop</a:t>
            </a:r>
          </a:p>
          <a:p>
            <a:r>
              <a:rPr lang="fr-FR" sz="2800" dirty="0" smtClean="0"/>
              <a:t>Les solutions offertes</a:t>
            </a:r>
          </a:p>
          <a:p>
            <a:r>
              <a:rPr lang="fr-FR" sz="2800" dirty="0" smtClean="0"/>
              <a:t>Les limites</a:t>
            </a:r>
          </a:p>
          <a:p>
            <a:endParaRPr lang="fr-FR" sz="2800" dirty="0" smtClean="0"/>
          </a:p>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a:t>
            </a:fld>
            <a:endParaRPr lang="fr-BE"/>
          </a:p>
        </p:txBody>
      </p:sp>
      <p:pic>
        <p:nvPicPr>
          <p:cNvPr id="1026" name="Picture 2" descr="Z:\Yahoo-hadoop-cluster_OSCON_200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3933056"/>
            <a:ext cx="5071808" cy="2193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10339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 </a:t>
            </a:r>
            <a:r>
              <a:rPr lang="fr-FR" dirty="0" err="1" smtClean="0"/>
              <a:t>Big</a:t>
            </a:r>
            <a:r>
              <a:rPr lang="fr-FR" dirty="0" smtClean="0"/>
              <a:t> Data, c’est quoi?</a:t>
            </a:r>
            <a:endParaRPr lang="fr-FR" dirty="0"/>
          </a:p>
        </p:txBody>
      </p:sp>
      <p:sp>
        <p:nvSpPr>
          <p:cNvPr id="3" name="Espace réservé du contenu 2"/>
          <p:cNvSpPr>
            <a:spLocks noGrp="1"/>
          </p:cNvSpPr>
          <p:nvPr>
            <p:ph idx="1"/>
          </p:nvPr>
        </p:nvSpPr>
        <p:spPr/>
        <p:txBody>
          <a:bodyPr>
            <a:normAutofit fontScale="92500" lnSpcReduction="20000"/>
          </a:bodyPr>
          <a:lstStyle/>
          <a:p>
            <a:pPr lvl="1"/>
            <a:endParaRPr lang="fr-FR" dirty="0"/>
          </a:p>
          <a:p>
            <a:r>
              <a:rPr lang="fr-FR" dirty="0"/>
              <a:t>Ensemble de données très </a:t>
            </a:r>
            <a:r>
              <a:rPr lang="fr-FR" dirty="0" smtClean="0"/>
              <a:t>volumineux</a:t>
            </a:r>
          </a:p>
          <a:p>
            <a:r>
              <a:rPr lang="fr-FR" dirty="0" smtClean="0"/>
              <a:t>Tend à dépasser les limites des bases de données traditionnelles (relationnelles)</a:t>
            </a:r>
          </a:p>
          <a:p>
            <a:pPr marL="0" indent="0">
              <a:buNone/>
            </a:pPr>
            <a:r>
              <a:rPr lang="fr-FR" dirty="0" smtClean="0"/>
              <a:t>        </a:t>
            </a:r>
          </a:p>
          <a:p>
            <a:pPr marL="0" indent="0">
              <a:buNone/>
            </a:pPr>
            <a:endParaRPr lang="fr-FR" dirty="0" smtClean="0"/>
          </a:p>
          <a:p>
            <a:r>
              <a:rPr lang="fr-FR" dirty="0" smtClean="0"/>
              <a:t>Les grands domaines du Big Data</a:t>
            </a:r>
          </a:p>
          <a:p>
            <a:pPr lvl="1"/>
            <a:r>
              <a:rPr lang="fr-FR" dirty="0" smtClean="0"/>
              <a:t>Industrie manufacturière</a:t>
            </a:r>
          </a:p>
          <a:p>
            <a:pPr lvl="1"/>
            <a:r>
              <a:rPr lang="fr-FR" dirty="0" smtClean="0"/>
              <a:t>Secteur public</a:t>
            </a:r>
          </a:p>
          <a:p>
            <a:pPr lvl="1"/>
            <a:r>
              <a:rPr lang="fr-FR" dirty="0" smtClean="0"/>
              <a:t>Communication et média</a:t>
            </a:r>
          </a:p>
          <a:p>
            <a:pPr lvl="1"/>
            <a:r>
              <a:rPr lang="fr-FR" dirty="0" smtClean="0"/>
              <a:t>Industrie et </a:t>
            </a:r>
            <a:r>
              <a:rPr lang="fr-FR" dirty="0" err="1" smtClean="0"/>
              <a:t>process</a:t>
            </a:r>
            <a:endParaRPr lang="fr-FR" dirty="0" smtClean="0"/>
          </a:p>
          <a:p>
            <a:pPr lvl="1"/>
            <a:r>
              <a:rPr lang="fr-FR" dirty="0" smtClean="0"/>
              <a:t>Banque</a:t>
            </a:r>
          </a:p>
          <a:p>
            <a:pPr lvl="1"/>
            <a:r>
              <a:rPr lang="fr-FR" dirty="0" smtClean="0"/>
              <a:t>Santé</a:t>
            </a:r>
          </a:p>
          <a:p>
            <a:pPr lvl="1"/>
            <a:r>
              <a:rPr lang="fr-FR" dirty="0" smtClean="0"/>
              <a:t>Grande distribution</a:t>
            </a:r>
          </a:p>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a:t>
            </a:fld>
            <a:endParaRPr lang="fr-BE"/>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8662" y="2928934"/>
            <a:ext cx="23431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http://www.smart-http.com/wp-content/uploads/2012/07/ibm.jpg"/>
          <p:cNvPicPr>
            <a:picLocks noChangeAspect="1" noChangeArrowheads="1"/>
          </p:cNvPicPr>
          <p:nvPr/>
        </p:nvPicPr>
        <p:blipFill>
          <a:blip r:embed="rId4" cstate="print"/>
          <a:srcRect/>
          <a:stretch>
            <a:fillRect/>
          </a:stretch>
        </p:blipFill>
        <p:spPr bwMode="auto">
          <a:xfrm>
            <a:off x="6516216" y="3005131"/>
            <a:ext cx="1404922" cy="1046298"/>
          </a:xfrm>
          <a:prstGeom prst="rect">
            <a:avLst/>
          </a:prstGeom>
          <a:noFill/>
        </p:spPr>
      </p:pic>
      <p:pic>
        <p:nvPicPr>
          <p:cNvPr id="1030" name="Picture 6" descr="http://web-tech.fr/wp-content/uploads/2012/07/Microsoft.jpg"/>
          <p:cNvPicPr>
            <a:picLocks noChangeAspect="1" noChangeArrowheads="1"/>
          </p:cNvPicPr>
          <p:nvPr/>
        </p:nvPicPr>
        <p:blipFill>
          <a:blip r:embed="rId5" cstate="print"/>
          <a:srcRect/>
          <a:stretch>
            <a:fillRect/>
          </a:stretch>
        </p:blipFill>
        <p:spPr bwMode="auto">
          <a:xfrm>
            <a:off x="6420966" y="4509120"/>
            <a:ext cx="1595422" cy="1595422"/>
          </a:xfrm>
          <a:prstGeom prst="rect">
            <a:avLst/>
          </a:prstGeom>
          <a:noFill/>
        </p:spPr>
      </p:pic>
    </p:spTree>
    <p:extLst>
      <p:ext uri="{BB962C8B-B14F-4D97-AF65-F5344CB8AC3E}">
        <p14:creationId xmlns:p14="http://schemas.microsoft.com/office/powerpoint/2010/main" val="293372102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600200"/>
          </a:xfrm>
        </p:spPr>
        <p:txBody>
          <a:bodyPr/>
          <a:lstStyle/>
          <a:p>
            <a:pPr algn="ctr"/>
            <a:r>
              <a:rPr lang="fr-FR" dirty="0" smtClean="0"/>
              <a:t>D’où viennent les données ?</a:t>
            </a:r>
            <a:endParaRPr lang="fr-FR" dirty="0"/>
          </a:p>
        </p:txBody>
      </p:sp>
      <p:pic>
        <p:nvPicPr>
          <p:cNvPr id="2050" name="Picture 2" descr="Z:\ACSI\expo\where-does-big-data-come-from.jp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819150" y="1689894"/>
            <a:ext cx="6515100" cy="46863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Espace réservé du numéro de diapositive 2"/>
          <p:cNvSpPr>
            <a:spLocks noGrp="1"/>
          </p:cNvSpPr>
          <p:nvPr>
            <p:ph type="sldNum" sz="quarter" idx="12"/>
          </p:nvPr>
        </p:nvSpPr>
        <p:spPr/>
        <p:txBody>
          <a:bodyPr/>
          <a:lstStyle/>
          <a:p>
            <a:fld id="{CF4668DC-857F-487D-BFFA-8C0CA5037977}" type="slidenum">
              <a:rPr lang="fr-BE" smtClean="0"/>
              <a:pPr/>
              <a:t>4</a:t>
            </a:fld>
            <a:endParaRPr lang="fr-BE"/>
          </a:p>
        </p:txBody>
      </p:sp>
      <p:sp>
        <p:nvSpPr>
          <p:cNvPr id="4" name="ZoneTexte 3"/>
          <p:cNvSpPr txBox="1"/>
          <p:nvPr/>
        </p:nvSpPr>
        <p:spPr>
          <a:xfrm>
            <a:off x="2483768" y="6165304"/>
            <a:ext cx="4896544" cy="369332"/>
          </a:xfrm>
          <a:prstGeom prst="rect">
            <a:avLst/>
          </a:prstGeom>
          <a:noFill/>
        </p:spPr>
        <p:txBody>
          <a:bodyPr wrap="square" rtlCol="0">
            <a:spAutoFit/>
          </a:bodyPr>
          <a:lstStyle/>
          <a:p>
            <a:r>
              <a:rPr lang="fr-FR"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Big Data = capture des données + traitement</a:t>
            </a:r>
            <a:endParaRPr lang="fr-F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200211082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Traitements des données</a:t>
            </a:r>
            <a:endParaRPr lang="fr-FR" dirty="0"/>
          </a:p>
        </p:txBody>
      </p:sp>
      <p:sp>
        <p:nvSpPr>
          <p:cNvPr id="3" name="Espace réservé du contenu 2"/>
          <p:cNvSpPr>
            <a:spLocks noGrp="1"/>
          </p:cNvSpPr>
          <p:nvPr>
            <p:ph idx="1"/>
          </p:nvPr>
        </p:nvSpPr>
        <p:spPr/>
        <p:txBody>
          <a:bodyPr>
            <a:normAutofit/>
          </a:bodyPr>
          <a:lstStyle/>
          <a:p>
            <a:endParaRPr lang="fr-FR" dirty="0" smtClean="0"/>
          </a:p>
          <a:p>
            <a:r>
              <a:rPr lang="fr-FR" dirty="0" smtClean="0"/>
              <a:t>Indexation</a:t>
            </a:r>
          </a:p>
          <a:p>
            <a:r>
              <a:rPr lang="fr-FR" dirty="0" smtClean="0"/>
              <a:t>Transformation</a:t>
            </a:r>
          </a:p>
          <a:p>
            <a:r>
              <a:rPr lang="fr-FR" dirty="0" smtClean="0"/>
              <a:t>Recherche</a:t>
            </a:r>
          </a:p>
          <a:p>
            <a:r>
              <a:rPr lang="fr-FR" dirty="0" smtClean="0"/>
              <a:t>Calcul</a:t>
            </a:r>
          </a:p>
          <a:p>
            <a:r>
              <a:rPr lang="fr-FR" dirty="0" smtClean="0"/>
              <a:t>Élaboration de modèles</a:t>
            </a:r>
          </a:p>
          <a:p>
            <a:r>
              <a:rPr lang="fr-FR" dirty="0" smtClean="0"/>
              <a:t>Exécution d’algorithmes</a:t>
            </a:r>
          </a:p>
          <a:p>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5</a:t>
            </a:fld>
            <a:endParaRPr lang="fr-BE"/>
          </a:p>
        </p:txBody>
      </p:sp>
    </p:spTree>
    <p:extLst>
      <p:ext uri="{BB962C8B-B14F-4D97-AF65-F5344CB8AC3E}">
        <p14:creationId xmlns:p14="http://schemas.microsoft.com/office/powerpoint/2010/main" val="384548723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endParaRPr lang="fr-FR" dirty="0"/>
          </a:p>
        </p:txBody>
      </p:sp>
      <p:sp>
        <p:nvSpPr>
          <p:cNvPr id="3" name="Espace réservé du contenu 2"/>
          <p:cNvSpPr>
            <a:spLocks noGrp="1"/>
          </p:cNvSpPr>
          <p:nvPr>
            <p:ph idx="1"/>
          </p:nvPr>
        </p:nvSpPr>
        <p:spPr/>
        <p:txBody>
          <a:bodyPr>
            <a:normAutofit/>
          </a:bodyPr>
          <a:lstStyle/>
          <a:p>
            <a:endParaRPr lang="fr-FR" dirty="0" smtClean="0"/>
          </a:p>
          <a:p>
            <a:r>
              <a:rPr lang="fr-FR" dirty="0" smtClean="0"/>
              <a:t>framework </a:t>
            </a:r>
            <a:r>
              <a:rPr lang="fr-FR" dirty="0"/>
              <a:t>Java libre destiné à faciliter la création d'applications </a:t>
            </a:r>
            <a:r>
              <a:rPr lang="fr-FR" dirty="0" smtClean="0"/>
              <a:t>distribuées</a:t>
            </a:r>
          </a:p>
          <a:p>
            <a:pPr marL="0" indent="0">
              <a:buNone/>
            </a:pPr>
            <a:endParaRPr lang="fr-FR" dirty="0" smtClean="0"/>
          </a:p>
          <a:p>
            <a:r>
              <a:rPr lang="fr-FR" dirty="0"/>
              <a:t>permet aux applications de travailler avec des milliers de nœuds et </a:t>
            </a:r>
            <a:r>
              <a:rPr lang="fr-FR" dirty="0" smtClean="0"/>
              <a:t>des pétaoctets de données</a:t>
            </a:r>
          </a:p>
          <a:p>
            <a:pPr marL="0" indent="0">
              <a:buNone/>
            </a:pPr>
            <a:endParaRPr lang="fr-FR" dirty="0"/>
          </a:p>
          <a:p>
            <a:r>
              <a:rPr lang="fr-FR" b="1" dirty="0" smtClean="0"/>
              <a:t>Incarne à lui seul le concept de Big Data</a:t>
            </a:r>
            <a:endParaRPr lang="fr-FR" b="1"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6</a:t>
            </a:fld>
            <a:endParaRPr lang="fr-BE"/>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1" y="548680"/>
            <a:ext cx="436036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458315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Les enjeux</a:t>
            </a:r>
            <a:endParaRPr lang="fr-FR" dirty="0"/>
          </a:p>
        </p:txBody>
      </p:sp>
      <p:sp>
        <p:nvSpPr>
          <p:cNvPr id="3" name="Espace réservé du contenu 2"/>
          <p:cNvSpPr>
            <a:spLocks noGrp="1"/>
          </p:cNvSpPr>
          <p:nvPr>
            <p:ph idx="1"/>
          </p:nvPr>
        </p:nvSpPr>
        <p:spPr/>
        <p:txBody>
          <a:bodyPr>
            <a:normAutofit fontScale="70000" lnSpcReduction="20000"/>
          </a:bodyPr>
          <a:lstStyle/>
          <a:p>
            <a:endParaRPr lang="fr-FR" dirty="0" smtClean="0"/>
          </a:p>
          <a:p>
            <a:r>
              <a:rPr lang="fr-FR" dirty="0" smtClean="0"/>
              <a:t>Secteur financier, assurance </a:t>
            </a:r>
          </a:p>
          <a:p>
            <a:endParaRPr lang="fr-FR" dirty="0" smtClean="0"/>
          </a:p>
          <a:p>
            <a:r>
              <a:rPr lang="fr-FR" dirty="0" smtClean="0"/>
              <a:t>Suivi des consommations d’énergie en temps réel</a:t>
            </a:r>
          </a:p>
          <a:p>
            <a:endParaRPr lang="fr-FR" dirty="0" smtClean="0"/>
          </a:p>
          <a:p>
            <a:r>
              <a:rPr lang="fr-FR" dirty="0" smtClean="0"/>
              <a:t>Industrie </a:t>
            </a:r>
          </a:p>
          <a:p>
            <a:endParaRPr lang="fr-FR" dirty="0" smtClean="0"/>
          </a:p>
          <a:p>
            <a:endParaRPr lang="fr-FR" dirty="0" smtClean="0"/>
          </a:p>
          <a:p>
            <a:r>
              <a:rPr lang="fr-FR" dirty="0" smtClean="0"/>
              <a:t>Santé</a:t>
            </a:r>
          </a:p>
          <a:p>
            <a:endParaRPr lang="fr-FR" dirty="0" smtClean="0"/>
          </a:p>
          <a:p>
            <a:r>
              <a:rPr lang="fr-FR" dirty="0" smtClean="0"/>
              <a:t>Analyse d’opinions, tendances industrielles, lutte contre la criminalité</a:t>
            </a:r>
          </a:p>
          <a:p>
            <a:endParaRPr lang="fr-FR" dirty="0" smtClean="0"/>
          </a:p>
          <a:p>
            <a:r>
              <a:rPr lang="fr-FR" dirty="0" smtClean="0"/>
              <a:t>Montée en puissance des réseaux sociaux</a:t>
            </a:r>
          </a:p>
          <a:p>
            <a:pPr lvl="1"/>
            <a:r>
              <a:rPr lang="fr-FR" dirty="0" smtClean="0"/>
              <a:t> analyse poussée ouvre d’immense perspectives au marché	</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7</a:t>
            </a:fld>
            <a:endParaRPr lang="fr-BE"/>
          </a:p>
        </p:txBody>
      </p:sp>
      <p:pic>
        <p:nvPicPr>
          <p:cNvPr id="3074" name="Picture 2" descr="Z:\9UODsFYZlAmNYboP_D0ScTl72eJkfbmt4t8yenImKBVaiQDB_Rd1H6kmuBWtceBJ.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852936"/>
            <a:ext cx="3031033" cy="159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85932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Les solutions</a:t>
            </a:r>
            <a:endParaRPr lang="fr-FR" dirty="0"/>
          </a:p>
        </p:txBody>
      </p:sp>
      <p:sp>
        <p:nvSpPr>
          <p:cNvPr id="3" name="Espace réservé du contenu 2"/>
          <p:cNvSpPr>
            <a:spLocks noGrp="1"/>
          </p:cNvSpPr>
          <p:nvPr>
            <p:ph idx="1"/>
          </p:nvPr>
        </p:nvSpPr>
        <p:spPr/>
        <p:txBody>
          <a:bodyPr>
            <a:normAutofit/>
          </a:bodyPr>
          <a:lstStyle/>
          <a:p>
            <a:endParaRPr lang="fr-FR" dirty="0" smtClean="0"/>
          </a:p>
          <a:p>
            <a:r>
              <a:rPr lang="fr-FR" dirty="0" err="1" smtClean="0"/>
              <a:t>Infosphere</a:t>
            </a:r>
            <a:r>
              <a:rPr lang="fr-FR" dirty="0" smtClean="0"/>
              <a:t> </a:t>
            </a:r>
            <a:r>
              <a:rPr lang="fr-FR" dirty="0" err="1" smtClean="0"/>
              <a:t>Streams</a:t>
            </a:r>
            <a:endParaRPr lang="fr-FR" dirty="0" smtClean="0"/>
          </a:p>
          <a:p>
            <a:endParaRPr lang="fr-FR" dirty="0" smtClean="0"/>
          </a:p>
          <a:p>
            <a:r>
              <a:rPr lang="fr-FR" dirty="0" smtClean="0"/>
              <a:t>Socle d’archivage, écriture distribué</a:t>
            </a:r>
          </a:p>
          <a:p>
            <a:endParaRPr lang="fr-FR" dirty="0" smtClean="0"/>
          </a:p>
          <a:p>
            <a:r>
              <a:rPr lang="fr-FR" dirty="0" smtClean="0"/>
              <a:t>Equilibre entre investissement et bénéfices récoltés</a:t>
            </a:r>
          </a:p>
          <a:p>
            <a:endParaRPr lang="fr-FR" dirty="0" smtClean="0"/>
          </a:p>
          <a:p>
            <a:r>
              <a:rPr lang="fr-FR" dirty="0"/>
              <a:t>Ce qu'apporte le </a:t>
            </a:r>
            <a:r>
              <a:rPr lang="fr-FR" dirty="0" err="1"/>
              <a:t>Big</a:t>
            </a:r>
            <a:r>
              <a:rPr lang="fr-FR" dirty="0"/>
              <a:t> Data </a:t>
            </a:r>
            <a:r>
              <a:rPr lang="fr-FR" dirty="0" smtClean="0"/>
              <a:t>?</a:t>
            </a:r>
          </a:p>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8</a:t>
            </a:fld>
            <a:endParaRPr lang="fr-BE"/>
          </a:p>
        </p:txBody>
      </p:sp>
      <p:pic>
        <p:nvPicPr>
          <p:cNvPr id="2051" name="Picture 3" descr="Z:\7594836824_675bd145d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4581128"/>
            <a:ext cx="1517468" cy="19366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endParaRPr lang="fr-FR"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9</a:t>
            </a:fld>
            <a:endParaRPr lang="fr-BE"/>
          </a:p>
        </p:txBody>
      </p:sp>
      <p:pic>
        <p:nvPicPr>
          <p:cNvPr id="2050" name="Picture 2" descr="C:\Users\Aurel\Desktop\hadoop.png"/>
          <p:cNvPicPr>
            <a:picLocks noChangeAspect="1" noChangeArrowheads="1"/>
          </p:cNvPicPr>
          <p:nvPr/>
        </p:nvPicPr>
        <p:blipFill>
          <a:blip r:embed="rId2" cstate="print"/>
          <a:srcRect/>
          <a:stretch>
            <a:fillRect/>
          </a:stretch>
        </p:blipFill>
        <p:spPr bwMode="auto">
          <a:xfrm>
            <a:off x="0" y="1052736"/>
            <a:ext cx="9144000" cy="4764942"/>
          </a:xfrm>
          <a:prstGeom prst="rect">
            <a:avLst/>
          </a:prstGeom>
          <a:noFill/>
        </p:spPr>
      </p:pic>
    </p:spTree>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524</TotalTime>
  <Words>538</Words>
  <Application>Microsoft Office PowerPoint</Application>
  <PresentationFormat>Affichage à l'écran (4:3)</PresentationFormat>
  <Paragraphs>104</Paragraphs>
  <Slides>11</Slides>
  <Notes>7</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Opulent</vt:lpstr>
      <vt:lpstr>Présentation PowerPoint</vt:lpstr>
      <vt:lpstr>Sommaire</vt:lpstr>
      <vt:lpstr>Le Big Data, c’est quoi?</vt:lpstr>
      <vt:lpstr>D’où viennent les données ?</vt:lpstr>
      <vt:lpstr>Traitements des données</vt:lpstr>
      <vt:lpstr> </vt:lpstr>
      <vt:lpstr>Les enjeux</vt:lpstr>
      <vt:lpstr>Les solutions</vt:lpstr>
      <vt:lpstr>  </vt:lpstr>
      <vt:lpstr>Les limites du Big Data</vt:lpstr>
      <vt:lpstr>Bilan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Adrien VALIN</dc:creator>
  <cp:lastModifiedBy>Aurélien CHASSEREAU</cp:lastModifiedBy>
  <cp:revision>40</cp:revision>
  <dcterms:created xsi:type="dcterms:W3CDTF">2012-11-06T10:24:20Z</dcterms:created>
  <dcterms:modified xsi:type="dcterms:W3CDTF">2012-11-13T09:06:03Z</dcterms:modified>
</cp:coreProperties>
</file>