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DFB93-B959-4844-9E70-B840650ED4A7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25CB5-D529-4680-81EE-94473DFE23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2707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1er schéma : classes</a:t>
            </a:r>
          </a:p>
          <a:p>
            <a:pPr lvl="0" rtl="0">
              <a:buNone/>
            </a:pPr>
            <a:r>
              <a:rPr lang="en"/>
              <a:t>2eme schéma : relations</a:t>
            </a:r>
          </a:p>
          <a:p>
            <a:endParaRPr/>
          </a:p>
          <a:p>
            <a:pPr lvl="0" rtl="0">
              <a:buNone/>
            </a:pPr>
            <a:r>
              <a:rPr lang="en"/>
              <a:t>Individus : Bart instance de Garçon, Lisa instance de Fille, Homer instance d'Homme</a:t>
            </a:r>
          </a:p>
          <a:p>
            <a:endParaRPr/>
          </a:p>
          <a:p>
            <a:pPr lvl="0" rtl="0">
              <a:buNone/>
            </a:pPr>
            <a:r>
              <a:rPr lang="en"/>
              <a:t>On peut donc facilement répondre aux questions : est-ce que Lisa est la soeur de Bart? qui est le père de Lisa?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298450" rtl="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RDF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Description des ressources / métadonnées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Différentes syntaxes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Triplets sujet/prédicat/objet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RDF Schema</a:t>
            </a:r>
          </a:p>
          <a:p>
            <a:pPr marL="457200" lvl="0" indent="-29845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OWL (Web Ontology Language)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Fondé sur RDF/XML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Confère une plus grande capacité d'interprétation aux machines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3 sous langages :</a:t>
            </a:r>
          </a:p>
          <a:p>
            <a:pPr marL="1371600" lvl="2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OWL Lite : simple, convient aux hiérarchies de concepts simples</a:t>
            </a:r>
          </a:p>
          <a:p>
            <a:pPr marL="1371600" lvl="2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OWL DL (Description Logics) :  plus complexe</a:t>
            </a:r>
          </a:p>
          <a:p>
            <a:pPr marL="1828800" lvl="3" indent="-29845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complétude des raisonnements</a:t>
            </a:r>
          </a:p>
          <a:p>
            <a:pPr marL="1828800" lvl="3" indent="-29845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décidabilité des raisonnements</a:t>
            </a:r>
          </a:p>
          <a:p>
            <a:pPr marL="1371600" lvl="2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OWL Full : haut niveau d'expressivité, possibilité d'étendre OWL</a:t>
            </a:r>
          </a:p>
          <a:p>
            <a:pPr marL="457200" lvl="0" indent="-29845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SPARQL (SPARQL Protocol And Query Language)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Equivalent de SQL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Possibilité d'accéder à n'importe quelle donnée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Requêtes interrogatives, constructives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8BDBE4E-D427-4608-8DE2-1F8FA5B802B0}" type="datetime1">
              <a:rPr lang="fr-FR" smtClean="0"/>
              <a:t>13/11/2012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088" y="6486937"/>
            <a:ext cx="772135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E2A1-A63D-46EA-8D56-B5F4D0583D26}" type="datetime1">
              <a:rPr lang="fr-FR" smtClean="0"/>
              <a:t>13/11/2012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A092-5CD7-47AD-8872-28127D1474E7}" type="datetime1">
              <a:rPr lang="fr-FR" smtClean="0"/>
              <a:t>13/11/2012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>
                <a:solidFill>
                  <a:schemeClr val="dk1"/>
                </a:solidFill>
              </a:defRPr>
            </a:lvl1pPr>
            <a:lvl2pPr rtl="0">
              <a:defRPr sz="3600">
                <a:solidFill>
                  <a:schemeClr val="dk1"/>
                </a:solidFill>
              </a:defRPr>
            </a:lvl2pPr>
            <a:lvl3pPr rtl="0">
              <a:defRPr sz="3600">
                <a:solidFill>
                  <a:schemeClr val="dk1"/>
                </a:solidFill>
              </a:defRPr>
            </a:lvl3pPr>
            <a:lvl4pPr rtl="0">
              <a:defRPr sz="3600">
                <a:solidFill>
                  <a:schemeClr val="dk1"/>
                </a:solidFill>
              </a:defRPr>
            </a:lvl4pPr>
            <a:lvl5pPr rtl="0">
              <a:defRPr sz="3600">
                <a:solidFill>
                  <a:schemeClr val="dk1"/>
                </a:solidFill>
              </a:defRPr>
            </a:lvl5pPr>
            <a:lvl6pPr rtl="0">
              <a:defRPr sz="3600">
                <a:solidFill>
                  <a:schemeClr val="dk1"/>
                </a:solidFill>
              </a:defRPr>
            </a:lvl6pPr>
            <a:lvl7pPr rtl="0">
              <a:defRPr sz="3600">
                <a:solidFill>
                  <a:schemeClr val="dk1"/>
                </a:solidFill>
              </a:defRPr>
            </a:lvl7pPr>
            <a:lvl8pPr rtl="0">
              <a:defRPr sz="3600">
                <a:solidFill>
                  <a:schemeClr val="dk1"/>
                </a:solidFill>
              </a:defRPr>
            </a:lvl8pPr>
            <a:lvl9pPr rtl="0">
              <a:defRPr sz="3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19EF7790-03F7-468B-A65B-A361A08D885C}" type="datetime1">
              <a:rPr lang="fr-FR" smtClean="0"/>
              <a:t>13/11/2012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7E-C80C-4BAB-8DB8-675B08389814}" type="datetime1">
              <a:rPr lang="fr-FR" smtClean="0"/>
              <a:t>13/11/2012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EEA6-76FC-483A-A7DE-2EAFE7C0E5CA}" type="datetime1">
              <a:rPr lang="fr-FR" smtClean="0"/>
              <a:t>13/11/2012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F3BE-1345-40A8-9B88-2D17CAAB75D2}" type="datetime1">
              <a:rPr lang="fr-FR" smtClean="0"/>
              <a:t>13/11/2012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C1B0-6625-496A-8C6B-6484E9504B25}" type="datetime1">
              <a:rPr lang="fr-FR" smtClean="0"/>
              <a:t>13/11/2012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C23-8722-4960-9C32-6AE1422B7815}" type="datetime1">
              <a:rPr lang="fr-FR" smtClean="0"/>
              <a:t>13/11/2012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350-1954-49E0-9CBE-B8B37C9E43AA}" type="datetime1">
              <a:rPr lang="fr-FR" smtClean="0"/>
              <a:t>13/11/2012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5CA-64A7-44F5-9039-9D198448E5AE}" type="datetime1">
              <a:rPr lang="fr-FR" smtClean="0"/>
              <a:t>13/11/2012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31D-230D-4EC2-8524-93A8A83B010B}" type="datetime1">
              <a:rPr lang="fr-FR" smtClean="0"/>
              <a:t>13/11/2012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D51109-571E-49FB-A08D-C309C57C49E2}" type="datetime1">
              <a:rPr lang="fr-FR" smtClean="0"/>
              <a:t>13/11/2012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0" y="980728"/>
            <a:ext cx="6406200" cy="8822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Le web sémantique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5366320" y="3717032"/>
            <a:ext cx="2158008" cy="1015632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/>
              <a:t>John BENCHETRIT</a:t>
            </a:r>
            <a:br>
              <a:rPr lang="en" dirty="0"/>
            </a:br>
            <a:r>
              <a:rPr lang="en" dirty="0"/>
              <a:t>Cyrille PEROIS</a:t>
            </a:r>
            <a:br>
              <a:rPr lang="en" dirty="0"/>
            </a:br>
            <a:r>
              <a:rPr lang="en" dirty="0"/>
              <a:t>Nadia ZOUINE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20072" y="24928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IUT Paris Descartes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66844" y="692696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>
                <a:solidFill>
                  <a:schemeClr val="accent1"/>
                </a:solidFill>
              </a:rPr>
              <a:t>Le potentiel </a:t>
            </a:r>
            <a:r>
              <a:rPr lang="en" dirty="0">
                <a:solidFill>
                  <a:schemeClr val="accent1"/>
                </a:solidFill>
              </a:rPr>
              <a:t>du Web sémantique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199" y="1772816"/>
            <a:ext cx="8229600" cy="232676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indent="457200" rtl="0">
              <a:buNone/>
            </a:pPr>
            <a:r>
              <a:rPr lang="en" dirty="0" smtClean="0">
                <a:solidFill>
                  <a:schemeClr val="accent1"/>
                </a:solidFill>
              </a:rPr>
              <a:t>1</a:t>
            </a:r>
            <a:r>
              <a:rPr lang="en" dirty="0">
                <a:solidFill>
                  <a:schemeClr val="accent1"/>
                </a:solidFill>
              </a:rPr>
              <a:t>)  </a:t>
            </a:r>
            <a:r>
              <a:rPr lang="en" dirty="0"/>
              <a:t>Les avantages et les inconvénients</a:t>
            </a:r>
          </a:p>
          <a:p>
            <a:endParaRPr dirty="0"/>
          </a:p>
          <a:p>
            <a:pPr lvl="0" indent="457200" rtl="0">
              <a:buNone/>
            </a:pPr>
            <a:r>
              <a:rPr lang="en" dirty="0">
                <a:solidFill>
                  <a:schemeClr val="accent1"/>
                </a:solidFill>
              </a:rPr>
              <a:t>2)  </a:t>
            </a:r>
            <a:r>
              <a:rPr lang="en" dirty="0"/>
              <a:t>Le rôle du Web sémantique dans le Web 3.0 ?</a:t>
            </a:r>
          </a:p>
          <a:p>
            <a:endParaRPr dirty="0"/>
          </a:p>
          <a:p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2771800" y="3501008"/>
            <a:ext cx="3819689" cy="26466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2AC082D0-B4E1-4036-B392-522884D04450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4550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500" dirty="0" smtClean="0">
                <a:solidFill>
                  <a:schemeClr val="accent1"/>
                </a:solidFill>
              </a:rPr>
              <a:t>1)  </a:t>
            </a:r>
            <a:r>
              <a:rPr lang="en" sz="2500" dirty="0" smtClean="0"/>
              <a:t>Les </a:t>
            </a:r>
            <a:r>
              <a:rPr lang="en" sz="2500" dirty="0"/>
              <a:t>avantages et les </a:t>
            </a:r>
            <a:r>
              <a:rPr lang="en" sz="2500" dirty="0" smtClean="0"/>
              <a:t>inconvénients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 smtClean="0"/>
              <a:t>Avantages</a:t>
            </a:r>
          </a:p>
          <a:p>
            <a:pPr lvl="2">
              <a:buFont typeface="Wingdings" pitchFamily="2" charset="2"/>
              <a:buChar char="ü"/>
            </a:pPr>
            <a:r>
              <a:rPr lang="en" sz="2200" dirty="0" smtClean="0"/>
              <a:t>Faciliter la recherche d’information</a:t>
            </a:r>
            <a:endParaRPr lang="en" sz="2200" dirty="0"/>
          </a:p>
          <a:p>
            <a:pPr lvl="2">
              <a:buFont typeface="Wingdings" pitchFamily="2" charset="2"/>
              <a:buChar char="ü"/>
            </a:pPr>
            <a:r>
              <a:rPr lang="en" sz="2200" dirty="0" smtClean="0"/>
              <a:t>Permet aux Hommes et aux machines de coopérer</a:t>
            </a:r>
            <a:endParaRPr lang="en" sz="2200" b="1" dirty="0"/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 smtClean="0"/>
              <a:t>Inconvénients</a:t>
            </a:r>
          </a:p>
          <a:p>
            <a:pPr lvl="2">
              <a:buFont typeface="Wingdings" pitchFamily="2" charset="2"/>
              <a:buChar char="ü"/>
            </a:pPr>
            <a:r>
              <a:rPr lang="en" sz="2200" dirty="0"/>
              <a:t>Problèmes de sécurité et de confidentialité</a:t>
            </a:r>
            <a:endParaRPr lang="en" sz="2200" b="1" dirty="0"/>
          </a:p>
          <a:p>
            <a:pPr lvl="2">
              <a:buFont typeface="Wingdings" pitchFamily="2" charset="2"/>
              <a:buChar char="ü"/>
            </a:pPr>
            <a:r>
              <a:rPr lang="en" sz="2200" dirty="0"/>
              <a:t>Lourdeur des syntaxes pour les </a:t>
            </a:r>
            <a:r>
              <a:rPr lang="en" sz="2200" dirty="0" smtClean="0"/>
              <a:t>developpeur</a:t>
            </a:r>
            <a:endParaRPr lang="en" sz="2200" dirty="0"/>
          </a:p>
        </p:txBody>
      </p:sp>
      <p:sp>
        <p:nvSpPr>
          <p:cNvPr id="5" name="Shape 94"/>
          <p:cNvSpPr txBox="1">
            <a:spLocks noGrp="1"/>
          </p:cNvSpPr>
          <p:nvPr>
            <p:ph type="title"/>
          </p:nvPr>
        </p:nvSpPr>
        <p:spPr>
          <a:xfrm>
            <a:off x="566844" y="692696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>
                <a:solidFill>
                  <a:schemeClr val="accent1"/>
                </a:solidFill>
              </a:rPr>
              <a:t>Le potentiel </a:t>
            </a:r>
            <a:r>
              <a:rPr lang="en" dirty="0">
                <a:solidFill>
                  <a:schemeClr val="accent1"/>
                </a:solidFill>
              </a:rPr>
              <a:t>du Web sémantique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B9EC485B-BB34-4273-B18D-9712E7A98206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6580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500" dirty="0" smtClean="0">
                <a:solidFill>
                  <a:schemeClr val="accent1"/>
                </a:solidFill>
              </a:rPr>
              <a:t> 2)  </a:t>
            </a:r>
            <a:r>
              <a:rPr lang="en" sz="2500" dirty="0" smtClean="0"/>
              <a:t>Le </a:t>
            </a:r>
            <a:r>
              <a:rPr lang="en" sz="2500" dirty="0"/>
              <a:t>rôle du Web sémantique dans le Web 3.0 </a:t>
            </a:r>
            <a:r>
              <a:rPr lang="en" sz="2500" dirty="0" smtClean="0"/>
              <a:t>?</a:t>
            </a:r>
          </a:p>
          <a:p>
            <a:pPr lvl="0" rtl="0">
              <a:buNone/>
            </a:pPr>
            <a:endParaRPr lang="en" sz="2500" dirty="0"/>
          </a:p>
          <a:p>
            <a:pPr lvl="1">
              <a:buFont typeface="Wingdings" pitchFamily="2" charset="2"/>
              <a:buChar char="q"/>
            </a:pPr>
            <a:r>
              <a:rPr lang="en" sz="2100" dirty="0"/>
              <a:t>Web 1.0 (1990) : Internet liant les pages web entre elles</a:t>
            </a:r>
          </a:p>
          <a:p>
            <a:pPr lvl="1">
              <a:buFont typeface="Wingdings" pitchFamily="2" charset="2"/>
              <a:buChar char="q"/>
            </a:pPr>
            <a:r>
              <a:rPr lang="en" sz="2100" dirty="0"/>
              <a:t>Web 2.0 (2005) : Internet liant les personnes entre elles</a:t>
            </a:r>
          </a:p>
          <a:p>
            <a:pPr lvl="1">
              <a:buFont typeface="Wingdings" pitchFamily="2" charset="2"/>
              <a:buChar char="q"/>
            </a:pPr>
            <a:r>
              <a:rPr lang="en" sz="2100" dirty="0"/>
              <a:t>Web 3.0 (?) : Internet des Objets ou Web sémantique ?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09" name="Shape 109"/>
          <p:cNvSpPr/>
          <p:nvPr/>
        </p:nvSpPr>
        <p:spPr>
          <a:xfrm>
            <a:off x="2135481" y="4077072"/>
            <a:ext cx="4781686" cy="20129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Shape 94"/>
          <p:cNvSpPr txBox="1">
            <a:spLocks noGrp="1"/>
          </p:cNvSpPr>
          <p:nvPr>
            <p:ph type="title"/>
          </p:nvPr>
        </p:nvSpPr>
        <p:spPr>
          <a:xfrm>
            <a:off x="566844" y="692696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>
                <a:solidFill>
                  <a:schemeClr val="accent1"/>
                </a:solidFill>
              </a:rPr>
              <a:t>Le potentiel </a:t>
            </a:r>
            <a:r>
              <a:rPr lang="en" dirty="0">
                <a:solidFill>
                  <a:schemeClr val="accent1"/>
                </a:solidFill>
              </a:rPr>
              <a:t>du Web sémantique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491BA947-0B8F-469D-86E1-A61CA3250E39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3929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rgbClr val="F07F09"/>
              </a:buClr>
              <a:buFont typeface="Wingdings" pitchFamily="2" charset="2"/>
              <a:buChar char="q"/>
            </a:pPr>
            <a:r>
              <a:rPr lang="fr-FR" sz="2400" dirty="0">
                <a:solidFill>
                  <a:srgbClr val="323232"/>
                </a:solidFill>
              </a:rPr>
              <a:t>Le web </a:t>
            </a:r>
            <a:r>
              <a:rPr lang="fr-FR" sz="2400" dirty="0" smtClean="0">
                <a:solidFill>
                  <a:srgbClr val="323232"/>
                </a:solidFill>
              </a:rPr>
              <a:t>d'aujourd'hui</a:t>
            </a:r>
          </a:p>
          <a:p>
            <a:pPr lvl="2">
              <a:buClr>
                <a:srgbClr val="F07F09"/>
              </a:buClr>
              <a:buFont typeface="Wingdings" pitchFamily="2" charset="2"/>
              <a:buChar char="ü"/>
            </a:pPr>
            <a:r>
              <a:rPr lang="en" sz="2400" dirty="0"/>
              <a:t>Ensemble de données</a:t>
            </a:r>
          </a:p>
          <a:p>
            <a:pPr lvl="2">
              <a:buClr>
                <a:srgbClr val="F07F09"/>
              </a:buClr>
              <a:buFont typeface="Wingdings" pitchFamily="2" charset="2"/>
              <a:buChar char="ü"/>
            </a:pPr>
            <a:r>
              <a:rPr lang="en" sz="2400" dirty="0"/>
              <a:t>Données comprises par l'Homme</a:t>
            </a:r>
          </a:p>
          <a:p>
            <a:pPr lvl="1">
              <a:lnSpc>
                <a:spcPct val="150000"/>
              </a:lnSpc>
              <a:buClr>
                <a:srgbClr val="F07F09"/>
              </a:buClr>
              <a:buFont typeface="Wingdings" pitchFamily="2" charset="2"/>
              <a:buChar char="q"/>
            </a:pPr>
            <a:r>
              <a:rPr lang="en" sz="2400" dirty="0"/>
              <a:t>Le web de </a:t>
            </a:r>
            <a:r>
              <a:rPr lang="en" sz="2400" dirty="0" smtClean="0"/>
              <a:t>demain</a:t>
            </a:r>
          </a:p>
          <a:p>
            <a:pPr lvl="2">
              <a:buClr>
                <a:srgbClr val="F07F09"/>
              </a:buClr>
              <a:buFont typeface="Wingdings" pitchFamily="2" charset="2"/>
              <a:buChar char="ü"/>
            </a:pPr>
            <a:r>
              <a:rPr lang="en" sz="2400" dirty="0"/>
              <a:t>Ensemble de connaissances</a:t>
            </a:r>
          </a:p>
          <a:p>
            <a:pPr lvl="2">
              <a:buClr>
                <a:srgbClr val="F07F09"/>
              </a:buClr>
              <a:buFont typeface="Wingdings" pitchFamily="2" charset="2"/>
              <a:buChar char="ü"/>
            </a:pPr>
            <a:r>
              <a:rPr lang="en" sz="2400" dirty="0"/>
              <a:t>Données comprise par les </a:t>
            </a:r>
            <a:r>
              <a:rPr lang="en" sz="2400" dirty="0" smtClean="0"/>
              <a:t>machines</a:t>
            </a:r>
            <a:endParaRPr lang="e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1D1906D3-C4B7-4FE5-99E4-E29D9DDEEA29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548803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>
                <a:solidFill>
                  <a:schemeClr val="accent1"/>
                </a:solidFill>
              </a:rPr>
              <a:t>Sommaire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7544" y="1988840"/>
            <a:ext cx="8229600" cy="312390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300" dirty="0" smtClean="0">
                <a:solidFill>
                  <a:schemeClr val="accent1"/>
                </a:solidFill>
              </a:rPr>
              <a:t>	I</a:t>
            </a:r>
            <a:r>
              <a:rPr lang="en" sz="2300" dirty="0">
                <a:solidFill>
                  <a:schemeClr val="accent1"/>
                </a:solidFill>
              </a:rPr>
              <a:t>.   </a:t>
            </a:r>
            <a:r>
              <a:rPr lang="en" sz="2300" dirty="0"/>
              <a:t>Objectifs du Web sémantique</a:t>
            </a:r>
          </a:p>
          <a:p>
            <a:pPr lvl="0" rtl="0">
              <a:buNone/>
            </a:pPr>
            <a:r>
              <a:rPr lang="en" sz="2300" dirty="0" smtClean="0">
                <a:solidFill>
                  <a:schemeClr val="accent1"/>
                </a:solidFill>
              </a:rPr>
              <a:t>	II</a:t>
            </a:r>
            <a:r>
              <a:rPr lang="en" sz="2300" dirty="0">
                <a:solidFill>
                  <a:schemeClr val="accent1"/>
                </a:solidFill>
              </a:rPr>
              <a:t>.  </a:t>
            </a:r>
            <a:r>
              <a:rPr lang="en" sz="2300" dirty="0"/>
              <a:t>Les moyens de mise en œuvre du Web sémantique</a:t>
            </a:r>
          </a:p>
          <a:p>
            <a:pPr lvl="0" rtl="0">
              <a:buNone/>
            </a:pPr>
            <a:r>
              <a:rPr lang="en" sz="2300" dirty="0" smtClean="0">
                <a:solidFill>
                  <a:schemeClr val="accent1"/>
                </a:solidFill>
              </a:rPr>
              <a:t>	III</a:t>
            </a:r>
            <a:r>
              <a:rPr lang="en" sz="2300" dirty="0">
                <a:solidFill>
                  <a:schemeClr val="accent1"/>
                </a:solidFill>
              </a:rPr>
              <a:t>. </a:t>
            </a:r>
            <a:r>
              <a:rPr lang="en" sz="2300" smtClean="0"/>
              <a:t>Le potentiel </a:t>
            </a:r>
            <a:r>
              <a:rPr lang="en" sz="2300" dirty="0"/>
              <a:t>du Web sémantique</a:t>
            </a:r>
          </a:p>
          <a:p>
            <a:endParaRPr sz="2300" dirty="0"/>
          </a:p>
          <a:p>
            <a:pPr lvl="0" rtl="0">
              <a:buNone/>
            </a:pPr>
            <a:r>
              <a:rPr lang="en" sz="2300" dirty="0" smtClean="0"/>
              <a:t>	Conclusion</a:t>
            </a:r>
            <a:endParaRPr lang="en" sz="2300" dirty="0"/>
          </a:p>
          <a:p>
            <a:endParaRPr dirty="0"/>
          </a:p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690A8C51-9D84-41EE-BFC0-21F8EE1FE5D4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>Objectifs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du Web sémantique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32676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indent="457200" rtl="0"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
</a:t>
            </a:r>
          </a:p>
          <a:p>
            <a:pPr lvl="0" indent="457200" rtl="0">
              <a:buNone/>
            </a:pPr>
            <a:r>
              <a:rPr lang="en" sz="2400" dirty="0">
                <a:solidFill>
                  <a:schemeClr val="accent1"/>
                </a:solidFill>
              </a:rPr>
              <a:t>1)  </a:t>
            </a:r>
            <a:r>
              <a:rPr lang="en" sz="2400" dirty="0"/>
              <a:t>Un web de données</a:t>
            </a:r>
          </a:p>
          <a:p>
            <a:endParaRPr dirty="0"/>
          </a:p>
          <a:p>
            <a:pPr lvl="0" indent="45720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accent1"/>
                </a:solidFill>
              </a:rPr>
              <a:t>2)  </a:t>
            </a:r>
            <a:r>
              <a:rPr lang="en" sz="2400" dirty="0"/>
              <a:t>Les défis du web sémantique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938A459D-E71A-4F8C-888F-B9F9E10C671E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67544" y="1484784"/>
            <a:ext cx="8241300" cy="358248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dirty="0" smtClean="0">
                <a:solidFill>
                  <a:schemeClr val="accent1"/>
                </a:solidFill>
              </a:rPr>
              <a:t> 1)  </a:t>
            </a:r>
            <a:r>
              <a:rPr lang="en" sz="2400" dirty="0" smtClean="0"/>
              <a:t>Un </a:t>
            </a:r>
            <a:r>
              <a:rPr lang="en" sz="2400" dirty="0"/>
              <a:t>web de </a:t>
            </a:r>
            <a:r>
              <a:rPr lang="en" sz="2400" dirty="0" smtClean="0"/>
              <a:t>données</a:t>
            </a:r>
          </a:p>
          <a:p>
            <a:pPr lvl="0" rtl="0">
              <a:buNone/>
            </a:pPr>
            <a:endParaRPr lang="en" sz="2400" dirty="0"/>
          </a:p>
          <a:p>
            <a:pPr lvl="1">
              <a:buFont typeface="Wingdings" pitchFamily="2" charset="2"/>
              <a:buChar char="q"/>
            </a:pPr>
            <a:r>
              <a:rPr lang="en" sz="2000" dirty="0"/>
              <a:t>Tim Berners </a:t>
            </a:r>
            <a:r>
              <a:rPr lang="en" sz="2000" dirty="0" smtClean="0"/>
              <a:t>Lee</a:t>
            </a:r>
          </a:p>
          <a:p>
            <a:pPr lvl="1">
              <a:buFont typeface="Wingdings" pitchFamily="2" charset="2"/>
              <a:buChar char="q"/>
            </a:pPr>
            <a:r>
              <a:rPr lang="en" sz="2000" dirty="0" smtClean="0"/>
              <a:t>Definition </a:t>
            </a:r>
            <a:r>
              <a:rPr lang="en" sz="2000" dirty="0"/>
              <a:t>du web </a:t>
            </a:r>
            <a:r>
              <a:rPr lang="en" sz="2000" dirty="0" smtClean="0"/>
              <a:t>sémantique</a:t>
            </a:r>
            <a:endParaRPr lang="en" sz="2000" dirty="0"/>
          </a:p>
          <a:p>
            <a:pPr lvl="2">
              <a:buFont typeface="Wingdings" pitchFamily="2" charset="2"/>
              <a:buChar char="ü"/>
            </a:pPr>
            <a:r>
              <a:rPr lang="en" dirty="0" smtClean="0"/>
              <a:t>“Sémantique”</a:t>
            </a:r>
          </a:p>
          <a:p>
            <a:pPr lvl="2">
              <a:buFont typeface="Wingdings" pitchFamily="2" charset="2"/>
              <a:buChar char="ü"/>
            </a:pPr>
            <a:r>
              <a:rPr lang="en" dirty="0"/>
              <a:t>Accèder de manière optimale a toutes  les </a:t>
            </a:r>
            <a:r>
              <a:rPr lang="en" dirty="0" smtClean="0"/>
              <a:t>informations</a:t>
            </a:r>
          </a:p>
          <a:p>
            <a:pPr lvl="2">
              <a:buFont typeface="Wingdings" pitchFamily="2" charset="2"/>
              <a:buChar char="ü"/>
            </a:pPr>
            <a:r>
              <a:rPr lang="en" dirty="0" smtClean="0"/>
              <a:t>L'hypertexte </a:t>
            </a:r>
            <a:r>
              <a:rPr lang="en" dirty="0"/>
              <a:t>doit </a:t>
            </a:r>
            <a:r>
              <a:rPr lang="en" dirty="0" smtClean="0"/>
              <a:t>evolué</a:t>
            </a:r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M</a:t>
            </a:r>
            <a:r>
              <a:rPr lang="en" dirty="0" smtClean="0"/>
              <a:t>étadonnées</a:t>
            </a:r>
          </a:p>
          <a:p>
            <a:pPr lvl="2">
              <a:buFont typeface="Wingdings" pitchFamily="2" charset="2"/>
              <a:buChar char="ü"/>
            </a:pPr>
            <a:r>
              <a:rPr lang="en" dirty="0" smtClean="0"/>
              <a:t>Avenir </a:t>
            </a:r>
            <a:r>
              <a:rPr lang="en" dirty="0"/>
              <a:t>potentiel du web </a:t>
            </a:r>
            <a:r>
              <a:rPr lang="en" dirty="0" smtClean="0"/>
              <a:t>semantique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2771800" y="5085184"/>
            <a:ext cx="3528392" cy="14281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" name="Shape 48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>Objectifs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du Web sémantique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B1BB4D59-3217-4287-B040-582E8B79A079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422753"/>
            <a:ext cx="8229600" cy="332395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None/>
            </a:pPr>
            <a:r>
              <a:rPr lang="en" dirty="0" smtClean="0">
                <a:solidFill>
                  <a:schemeClr val="accent1"/>
                </a:solidFill>
              </a:rPr>
              <a:t> 2)  </a:t>
            </a:r>
            <a:r>
              <a:rPr lang="en" dirty="0" smtClean="0"/>
              <a:t>Les défis du web sémantique</a:t>
            </a:r>
            <a:endParaRPr lang="en" dirty="0"/>
          </a:p>
          <a:p>
            <a:pPr marL="68580" lvl="0" indent="0" rtl="0">
              <a:buNone/>
            </a:pPr>
            <a:endParaRPr lang="e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" sz="2400" dirty="0" smtClean="0"/>
              <a:t>Immensité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" sz="2400" dirty="0" smtClean="0"/>
              <a:t>Incertitude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" sz="2400" dirty="0" smtClean="0"/>
              <a:t>Tromperie</a:t>
            </a:r>
            <a:endParaRPr lang="en" sz="2400" dirty="0"/>
          </a:p>
          <a:p>
            <a:pPr marL="68580" indent="0">
              <a:buNone/>
            </a:pPr>
            <a:endParaRPr dirty="0"/>
          </a:p>
        </p:txBody>
      </p:sp>
      <p:sp>
        <p:nvSpPr>
          <p:cNvPr id="63" name="Shape 63"/>
          <p:cNvSpPr/>
          <p:nvPr/>
        </p:nvSpPr>
        <p:spPr>
          <a:xfrm>
            <a:off x="3678682" y="2102226"/>
            <a:ext cx="5008117" cy="35762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Shape 48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solidFill>
                  <a:schemeClr val="accent1"/>
                </a:solidFill>
              </a:rPr>
              <a:t>Objectifs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du Web sémantique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C0357E40-B8AE-40F4-BA73-7C72D93F1CCF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67544" y="666175"/>
            <a:ext cx="8229600" cy="116952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3200" dirty="0">
                <a:solidFill>
                  <a:schemeClr val="accent1"/>
                </a:solidFill>
              </a:rPr>
              <a:t>Les moyens de mise en oeuvre du Web sémantique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2345227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
</a:t>
            </a:r>
          </a:p>
          <a:p>
            <a:pPr marL="0" lvl="0" indent="0" rtl="0">
              <a:buNone/>
            </a:pPr>
            <a:r>
              <a:rPr lang="en" sz="2500" dirty="0" smtClean="0">
                <a:solidFill>
                  <a:schemeClr val="accent1"/>
                </a:solidFill>
              </a:rPr>
              <a:t>   </a:t>
            </a:r>
            <a:r>
              <a:rPr lang="en" dirty="0" smtClean="0">
                <a:solidFill>
                  <a:schemeClr val="accent1"/>
                </a:solidFill>
              </a:rPr>
              <a:t>1</a:t>
            </a:r>
            <a:r>
              <a:rPr lang="en" dirty="0">
                <a:solidFill>
                  <a:schemeClr val="accent1"/>
                </a:solidFill>
              </a:rPr>
              <a:t>) </a:t>
            </a:r>
            <a:r>
              <a:rPr lang="en" dirty="0"/>
              <a:t>L'ontologie, principe de base du </a:t>
            </a:r>
            <a:r>
              <a:rPr lang="en" dirty="0" smtClean="0"/>
              <a:t>web sémantique</a:t>
            </a:r>
            <a:endParaRPr lang="en" dirty="0"/>
          </a:p>
          <a:p>
            <a:endParaRPr dirty="0"/>
          </a:p>
          <a:p>
            <a:pPr marL="0" lvl="0" indent="0">
              <a:buClr>
                <a:srgbClr val="000000"/>
              </a:buClr>
              <a:buSzPct val="44000"/>
              <a:buFont typeface="Arial"/>
              <a:buNone/>
            </a:pPr>
            <a:r>
              <a:rPr lang="en" dirty="0" smtClean="0">
                <a:solidFill>
                  <a:schemeClr val="accent1"/>
                </a:solidFill>
              </a:rPr>
              <a:t>   2</a:t>
            </a:r>
            <a:r>
              <a:rPr lang="en" dirty="0">
                <a:solidFill>
                  <a:schemeClr val="accent1"/>
                </a:solidFill>
              </a:rPr>
              <a:t>) </a:t>
            </a:r>
            <a:r>
              <a:rPr lang="en" dirty="0" smtClean="0"/>
              <a:t>Les </a:t>
            </a:r>
            <a:r>
              <a:rPr lang="en" dirty="0"/>
              <a:t>technologies existantes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BDF83DBE-B8E5-45EB-8875-65DE13BD214B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67544" y="1844824"/>
            <a:ext cx="8229600" cy="545069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500" dirty="0" smtClean="0">
                <a:solidFill>
                  <a:schemeClr val="accent1"/>
                </a:solidFill>
              </a:rPr>
              <a:t>1) </a:t>
            </a:r>
            <a:r>
              <a:rPr lang="en" dirty="0" smtClean="0"/>
              <a:t>L'ontologie</a:t>
            </a:r>
            <a:r>
              <a:rPr lang="en" dirty="0"/>
              <a:t>, principe de base du web </a:t>
            </a:r>
            <a:r>
              <a:rPr lang="en" dirty="0" smtClean="0"/>
              <a:t>sémantique</a:t>
            </a:r>
          </a:p>
          <a:p>
            <a:pPr lvl="0" rtl="0">
              <a:buNone/>
            </a:pPr>
            <a:endParaRPr lang="en" dirty="0"/>
          </a:p>
          <a:p>
            <a:pPr lvl="1">
              <a:buFont typeface="Wingdings" pitchFamily="2" charset="2"/>
              <a:buChar char="q"/>
            </a:pPr>
            <a:r>
              <a:rPr lang="en" dirty="0" smtClean="0"/>
              <a:t>Représenter </a:t>
            </a:r>
            <a:r>
              <a:rPr lang="en" dirty="0"/>
              <a:t>les connaissances de notre monde</a:t>
            </a:r>
          </a:p>
          <a:p>
            <a:pPr lvl="1">
              <a:buFont typeface="Wingdings" pitchFamily="2" charset="2"/>
              <a:buChar char="q"/>
            </a:pPr>
            <a:r>
              <a:rPr lang="en" dirty="0"/>
              <a:t>Différents concepts </a:t>
            </a:r>
            <a:r>
              <a:rPr lang="en" dirty="0" smtClean="0"/>
              <a:t>:</a:t>
            </a:r>
          </a:p>
          <a:p>
            <a:pPr lvl="2">
              <a:buFont typeface="Wingdings" pitchFamily="2" charset="2"/>
              <a:buChar char="ü"/>
            </a:pPr>
            <a:r>
              <a:rPr lang="en" sz="2200" dirty="0"/>
              <a:t>Individus : objets de base</a:t>
            </a:r>
          </a:p>
          <a:p>
            <a:pPr lvl="2">
              <a:buFont typeface="Wingdings" pitchFamily="2" charset="2"/>
              <a:buChar char="ü"/>
            </a:pPr>
            <a:r>
              <a:rPr lang="en" sz="2200" dirty="0"/>
              <a:t>Classes : ensembles d'objets</a:t>
            </a:r>
          </a:p>
          <a:p>
            <a:pPr lvl="2">
              <a:buFont typeface="Wingdings" pitchFamily="2" charset="2"/>
              <a:buChar char="ü"/>
            </a:pPr>
            <a:r>
              <a:rPr lang="en" sz="2200" dirty="0"/>
              <a:t>Attributs : caractéristiques propres aux objets</a:t>
            </a:r>
          </a:p>
          <a:p>
            <a:pPr lvl="2">
              <a:buFont typeface="Wingdings" pitchFamily="2" charset="2"/>
              <a:buChar char="ü"/>
            </a:pPr>
            <a:r>
              <a:rPr lang="en" sz="2200" dirty="0"/>
              <a:t>Relations : liens entre objets</a:t>
            </a:r>
          </a:p>
          <a:p>
            <a:pPr lvl="2">
              <a:buFont typeface="Wingdings" pitchFamily="2" charset="2"/>
              <a:buChar char="ü"/>
            </a:pPr>
            <a:r>
              <a:rPr lang="en" sz="2200" dirty="0"/>
              <a:t>Evènements : changements subis par des attributs ou des relations</a:t>
            </a:r>
          </a:p>
          <a:p>
            <a:pPr lvl="2">
              <a:buFont typeface="Wingdings" pitchFamily="2" charset="2"/>
              <a:buChar char="q"/>
            </a:pPr>
            <a:endParaRPr lang="en" dirty="0"/>
          </a:p>
          <a:p>
            <a:endParaRPr dirty="0" smtClean="0"/>
          </a:p>
          <a:p>
            <a:pPr marL="38100" lvl="0" indent="0" rtl="0">
              <a:buClr>
                <a:schemeClr val="dk2"/>
              </a:buClr>
              <a:buSzPct val="166666"/>
              <a:buNone/>
            </a:pPr>
            <a:endParaRPr lang="en" dirty="0"/>
          </a:p>
        </p:txBody>
      </p:sp>
      <p:sp>
        <p:nvSpPr>
          <p:cNvPr id="5" name="Shape 68"/>
          <p:cNvSpPr txBox="1">
            <a:spLocks noGrp="1"/>
          </p:cNvSpPr>
          <p:nvPr>
            <p:ph type="title"/>
          </p:nvPr>
        </p:nvSpPr>
        <p:spPr>
          <a:xfrm>
            <a:off x="467544" y="666175"/>
            <a:ext cx="8229600" cy="116952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3200" dirty="0">
                <a:solidFill>
                  <a:schemeClr val="accent1"/>
                </a:solidFill>
              </a:rPr>
              <a:t>Les moyens de mise en oeuvre du Web sémantique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4C044D15-6E1D-469C-B51B-67EFC4DF7D68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21511" y="1777446"/>
            <a:ext cx="5429250" cy="2171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3300295" y="3174713"/>
            <a:ext cx="5349810" cy="329631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" name="Shape 68"/>
          <p:cNvSpPr txBox="1">
            <a:spLocks noGrp="1"/>
          </p:cNvSpPr>
          <p:nvPr>
            <p:ph type="title"/>
          </p:nvPr>
        </p:nvSpPr>
        <p:spPr>
          <a:xfrm>
            <a:off x="467544" y="666175"/>
            <a:ext cx="8229600" cy="116952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3200" dirty="0">
                <a:solidFill>
                  <a:schemeClr val="accent1"/>
                </a:solidFill>
              </a:rPr>
              <a:t>Les moyens de mise en oeuvre du Web sémantique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4CC5C7EE-459B-41FC-913E-F11129924AF5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7544" y="1758817"/>
            <a:ext cx="8229600" cy="529680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500" dirty="0">
                <a:solidFill>
                  <a:schemeClr val="accent1"/>
                </a:solidFill>
              </a:rPr>
              <a:t> </a:t>
            </a:r>
            <a:r>
              <a:rPr lang="en" sz="2500" dirty="0" smtClean="0">
                <a:solidFill>
                  <a:schemeClr val="accent1"/>
                </a:solidFill>
              </a:rPr>
              <a:t>2</a:t>
            </a:r>
            <a:r>
              <a:rPr lang="en" sz="2500" dirty="0">
                <a:solidFill>
                  <a:schemeClr val="accent1"/>
                </a:solidFill>
              </a:rPr>
              <a:t>) </a:t>
            </a:r>
            <a:r>
              <a:rPr lang="en" sz="2500" dirty="0"/>
              <a:t>Les technologies </a:t>
            </a:r>
            <a:r>
              <a:rPr lang="en" sz="2500" dirty="0" smtClean="0"/>
              <a:t>existantes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/>
              <a:t>RDF (Resource Description </a:t>
            </a:r>
            <a:r>
              <a:rPr lang="en"/>
              <a:t>Framework</a:t>
            </a:r>
            <a:r>
              <a:rPr lang="en" smtClean="0"/>
              <a:t>)</a:t>
            </a:r>
            <a:br>
              <a:rPr lang="en" smtClean="0"/>
            </a:br>
            <a:r>
              <a:rPr lang="en" smtClean="0"/>
              <a:t/>
            </a:r>
            <a:br>
              <a:rPr lang="en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endParaRPr lang="en" dirty="0"/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/>
              <a:t>OWL (Web Ontology Language)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" dirty="0"/>
              <a:t>SPARQL (SPARQL Protocol And Query Language)</a:t>
            </a:r>
          </a:p>
          <a:p>
            <a:pPr lvl="0" rtl="0">
              <a:buFont typeface="Wingdings" pitchFamily="2" charset="2"/>
              <a:buChar char="q"/>
            </a:pPr>
            <a:endParaRPr lang="en" sz="2500" dirty="0"/>
          </a:p>
        </p:txBody>
      </p:sp>
      <p:sp>
        <p:nvSpPr>
          <p:cNvPr id="89" name="Shape 89"/>
          <p:cNvSpPr/>
          <p:nvPr/>
        </p:nvSpPr>
        <p:spPr>
          <a:xfrm>
            <a:off x="1907704" y="2780928"/>
            <a:ext cx="5335389" cy="25860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Shape 68"/>
          <p:cNvSpPr txBox="1">
            <a:spLocks noGrp="1"/>
          </p:cNvSpPr>
          <p:nvPr>
            <p:ph type="title"/>
          </p:nvPr>
        </p:nvSpPr>
        <p:spPr>
          <a:xfrm>
            <a:off x="467544" y="666175"/>
            <a:ext cx="8229600" cy="116952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3200" dirty="0">
                <a:solidFill>
                  <a:schemeClr val="accent1"/>
                </a:solidFill>
              </a:rPr>
              <a:t>Les moyens de mise en oeuvre du Web sémantique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</p:spPr>
        <p:txBody>
          <a:bodyPr/>
          <a:lstStyle/>
          <a:p>
            <a:fld id="{6D2366E7-1D63-42AA-B46C-7A3638AF1D98}" type="datetime1">
              <a:rPr lang="fr-FR" smtClean="0"/>
              <a:t>13/11/2012</a:t>
            </a:fld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r>
              <a:rPr lang="en-US" dirty="0" smtClean="0"/>
              <a:t> / 13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133</TotalTime>
  <Words>488</Words>
  <Application>Microsoft Office PowerPoint</Application>
  <PresentationFormat>Affichage à l'écran (4:3)</PresentationFormat>
  <Paragraphs>128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Austin</vt:lpstr>
      <vt:lpstr>Le web sémantique</vt:lpstr>
      <vt:lpstr>Sommaire</vt:lpstr>
      <vt:lpstr>Objectifs du Web sémantique</vt:lpstr>
      <vt:lpstr>Objectifs du Web sémantique</vt:lpstr>
      <vt:lpstr>Objectifs du Web sémantique</vt:lpstr>
      <vt:lpstr>Les moyens de mise en oeuvre du Web sémantique</vt:lpstr>
      <vt:lpstr>Les moyens de mise en oeuvre du Web sémantique</vt:lpstr>
      <vt:lpstr>Les moyens de mise en oeuvre du Web sémantique</vt:lpstr>
      <vt:lpstr>Les moyens de mise en oeuvre du Web sémantique</vt:lpstr>
      <vt:lpstr>Le potentiel du Web sémantique</vt:lpstr>
      <vt:lpstr>Le potentiel du Web sémantique</vt:lpstr>
      <vt:lpstr>Le potentiel du Web sémantique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web sémantique</dc:title>
  <dc:creator>John</dc:creator>
  <cp:lastModifiedBy>John</cp:lastModifiedBy>
  <cp:revision>18</cp:revision>
  <dcterms:modified xsi:type="dcterms:W3CDTF">2012-11-13T10:11:44Z</dcterms:modified>
</cp:coreProperties>
</file>