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8" r:id="rId3"/>
    <p:sldId id="260" r:id="rId4"/>
    <p:sldId id="274" r:id="rId5"/>
    <p:sldId id="275" r:id="rId6"/>
    <p:sldId id="276" r:id="rId7"/>
    <p:sldId id="261" r:id="rId8"/>
    <p:sldId id="264" r:id="rId9"/>
    <p:sldId id="268" r:id="rId10"/>
    <p:sldId id="266" r:id="rId11"/>
    <p:sldId id="267" r:id="rId12"/>
    <p:sldId id="262" r:id="rId13"/>
    <p:sldId id="269" r:id="rId14"/>
    <p:sldId id="270" r:id="rId15"/>
    <p:sldId id="271" r:id="rId16"/>
    <p:sldId id="272" r:id="rId17"/>
    <p:sldId id="273" r:id="rId18"/>
    <p:sldId id="26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BE96D8-583F-4293-ABCD-2414F4DA031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D67EBC4C-FFBA-444E-AD03-7F76E08298D4}">
      <dgm:prSet phldrT="[Texte]"/>
      <dgm:spPr/>
      <dgm:t>
        <a:bodyPr/>
        <a:lstStyle/>
        <a:p>
          <a:r>
            <a:rPr lang="fr-FR"/>
            <a:t>Enregistrement</a:t>
          </a:r>
        </a:p>
      </dgm:t>
    </dgm:pt>
    <dgm:pt modelId="{B2110913-71E2-40B4-BAF4-CFB503975F14}" type="parTrans" cxnId="{B6E57230-7534-46F7-BEB7-5B6D386F91C3}">
      <dgm:prSet/>
      <dgm:spPr/>
      <dgm:t>
        <a:bodyPr/>
        <a:lstStyle/>
        <a:p>
          <a:endParaRPr lang="fr-FR"/>
        </a:p>
      </dgm:t>
    </dgm:pt>
    <dgm:pt modelId="{3CD05FC5-418A-4190-8CE2-1AD0D967BD16}" type="sibTrans" cxnId="{B6E57230-7534-46F7-BEB7-5B6D386F91C3}">
      <dgm:prSet/>
      <dgm:spPr/>
      <dgm:t>
        <a:bodyPr/>
        <a:lstStyle/>
        <a:p>
          <a:endParaRPr lang="fr-FR"/>
        </a:p>
      </dgm:t>
    </dgm:pt>
    <dgm:pt modelId="{24EAA7C5-025B-4DCD-9BCD-02C3F04FB19B}">
      <dgm:prSet phldrT="[Texte]"/>
      <dgm:spPr/>
      <dgm:t>
        <a:bodyPr/>
        <a:lstStyle/>
        <a:p>
          <a:r>
            <a:rPr lang="fr-FR"/>
            <a:t>Planification / ordonnancement</a:t>
          </a:r>
        </a:p>
      </dgm:t>
    </dgm:pt>
    <dgm:pt modelId="{CECC1066-9BE7-4B55-BFCB-52ABED99FB91}" type="parTrans" cxnId="{448AA43C-1811-44B0-AFB2-3AD42739F8D6}">
      <dgm:prSet/>
      <dgm:spPr/>
      <dgm:t>
        <a:bodyPr/>
        <a:lstStyle/>
        <a:p>
          <a:endParaRPr lang="fr-FR"/>
        </a:p>
      </dgm:t>
    </dgm:pt>
    <dgm:pt modelId="{8C54A519-35A5-45BB-AD68-565D74DC7A75}" type="sibTrans" cxnId="{448AA43C-1811-44B0-AFB2-3AD42739F8D6}">
      <dgm:prSet/>
      <dgm:spPr/>
      <dgm:t>
        <a:bodyPr/>
        <a:lstStyle/>
        <a:p>
          <a:endParaRPr lang="fr-FR"/>
        </a:p>
      </dgm:t>
    </dgm:pt>
    <dgm:pt modelId="{946A0534-1A89-4E29-AC67-E5E46321603E}">
      <dgm:prSet phldrT="[Texte]"/>
      <dgm:spPr/>
      <dgm:t>
        <a:bodyPr/>
        <a:lstStyle/>
        <a:p>
          <a:r>
            <a:rPr lang="fr-FR"/>
            <a:t>Préparation</a:t>
          </a:r>
        </a:p>
      </dgm:t>
    </dgm:pt>
    <dgm:pt modelId="{96D18C0A-011D-45EB-B448-33E8519246D4}" type="parTrans" cxnId="{FDD80E2B-E1C8-449F-AB49-97207D50BFEB}">
      <dgm:prSet/>
      <dgm:spPr/>
      <dgm:t>
        <a:bodyPr/>
        <a:lstStyle/>
        <a:p>
          <a:endParaRPr lang="fr-FR"/>
        </a:p>
      </dgm:t>
    </dgm:pt>
    <dgm:pt modelId="{49818E98-B268-4EA2-AD1B-37E2537461BB}" type="sibTrans" cxnId="{FDD80E2B-E1C8-449F-AB49-97207D50BFEB}">
      <dgm:prSet/>
      <dgm:spPr/>
      <dgm:t>
        <a:bodyPr/>
        <a:lstStyle/>
        <a:p>
          <a:endParaRPr lang="fr-FR"/>
        </a:p>
      </dgm:t>
    </dgm:pt>
    <dgm:pt modelId="{62727537-543A-464E-B4A0-C2F2D64FE1BE}">
      <dgm:prSet phldrT="[Texte]"/>
      <dgm:spPr/>
      <dgm:t>
        <a:bodyPr/>
        <a:lstStyle/>
        <a:p>
          <a:r>
            <a:rPr lang="fr-FR"/>
            <a:t>Livraison</a:t>
          </a:r>
        </a:p>
      </dgm:t>
    </dgm:pt>
    <dgm:pt modelId="{02079D93-D2FE-47B4-B308-6C832FC64F0B}" type="parTrans" cxnId="{77555300-B08E-4F33-AC87-371BA15DF351}">
      <dgm:prSet/>
      <dgm:spPr/>
      <dgm:t>
        <a:bodyPr/>
        <a:lstStyle/>
        <a:p>
          <a:endParaRPr lang="fr-FR"/>
        </a:p>
      </dgm:t>
    </dgm:pt>
    <dgm:pt modelId="{41B85EBB-A5AA-412E-BAE7-25CAD922333E}" type="sibTrans" cxnId="{77555300-B08E-4F33-AC87-371BA15DF351}">
      <dgm:prSet/>
      <dgm:spPr/>
      <dgm:t>
        <a:bodyPr/>
        <a:lstStyle/>
        <a:p>
          <a:endParaRPr lang="fr-FR"/>
        </a:p>
      </dgm:t>
    </dgm:pt>
    <dgm:pt modelId="{7462A821-3BB3-465E-B858-0C7E2F580F54}">
      <dgm:prSet phldrT="[Texte]"/>
      <dgm:spPr/>
      <dgm:t>
        <a:bodyPr/>
        <a:lstStyle/>
        <a:p>
          <a:r>
            <a:rPr lang="fr-FR"/>
            <a:t>Facturation</a:t>
          </a:r>
        </a:p>
      </dgm:t>
    </dgm:pt>
    <dgm:pt modelId="{7F674827-3926-4E52-B8D3-A4C60CE47D1D}" type="parTrans" cxnId="{3BD058A4-36DA-48E6-8662-52A2C6397E80}">
      <dgm:prSet/>
      <dgm:spPr/>
      <dgm:t>
        <a:bodyPr/>
        <a:lstStyle/>
        <a:p>
          <a:endParaRPr lang="fr-FR"/>
        </a:p>
      </dgm:t>
    </dgm:pt>
    <dgm:pt modelId="{694D7833-E9CE-4DFB-9C74-AA3895EB5183}" type="sibTrans" cxnId="{3BD058A4-36DA-48E6-8662-52A2C6397E80}">
      <dgm:prSet/>
      <dgm:spPr/>
      <dgm:t>
        <a:bodyPr/>
        <a:lstStyle/>
        <a:p>
          <a:endParaRPr lang="fr-FR"/>
        </a:p>
      </dgm:t>
    </dgm:pt>
    <dgm:pt modelId="{36458C1F-B9A5-4C73-BF7D-48845F66A09E}">
      <dgm:prSet phldrT="[Texte]"/>
      <dgm:spPr/>
      <dgm:t>
        <a:bodyPr/>
        <a:lstStyle/>
        <a:p>
          <a:r>
            <a:rPr lang="fr-FR"/>
            <a:t>Recouvrement</a:t>
          </a:r>
        </a:p>
      </dgm:t>
    </dgm:pt>
    <dgm:pt modelId="{4AFD5339-B2AD-4267-8EA8-683282BB30A5}" type="parTrans" cxnId="{1AE852D5-9F64-4AF7-A973-1D9F9F7AA3C7}">
      <dgm:prSet/>
      <dgm:spPr/>
      <dgm:t>
        <a:bodyPr/>
        <a:lstStyle/>
        <a:p>
          <a:endParaRPr lang="fr-FR"/>
        </a:p>
      </dgm:t>
    </dgm:pt>
    <dgm:pt modelId="{B3E0BBE5-E12A-410D-996D-19D22356AB68}" type="sibTrans" cxnId="{1AE852D5-9F64-4AF7-A973-1D9F9F7AA3C7}">
      <dgm:prSet/>
      <dgm:spPr/>
      <dgm:t>
        <a:bodyPr/>
        <a:lstStyle/>
        <a:p>
          <a:endParaRPr lang="fr-FR"/>
        </a:p>
      </dgm:t>
    </dgm:pt>
    <dgm:pt modelId="{108BE900-D28B-4E8E-AC91-95EC6566FD45}">
      <dgm:prSet phldrT="[Texte]"/>
      <dgm:spPr/>
      <dgm:t>
        <a:bodyPr/>
        <a:lstStyle/>
        <a:p>
          <a:r>
            <a:rPr lang="fr-FR" dirty="0"/>
            <a:t>Conditionnement</a:t>
          </a:r>
        </a:p>
      </dgm:t>
    </dgm:pt>
    <dgm:pt modelId="{3D5BB3EF-5E9C-4FBF-A3FE-E98FA0A183AC}" type="sibTrans" cxnId="{605F1179-D2E5-4645-97C4-9B72097D1FFB}">
      <dgm:prSet/>
      <dgm:spPr/>
      <dgm:t>
        <a:bodyPr/>
        <a:lstStyle/>
        <a:p>
          <a:endParaRPr lang="fr-FR"/>
        </a:p>
      </dgm:t>
    </dgm:pt>
    <dgm:pt modelId="{2F34A961-679D-48E0-AFE7-183226136379}" type="parTrans" cxnId="{605F1179-D2E5-4645-97C4-9B72097D1FFB}">
      <dgm:prSet/>
      <dgm:spPr/>
      <dgm:t>
        <a:bodyPr/>
        <a:lstStyle/>
        <a:p>
          <a:endParaRPr lang="fr-FR"/>
        </a:p>
      </dgm:t>
    </dgm:pt>
    <dgm:pt modelId="{D3C9F0FE-3AF6-4370-86BF-5369BD51168A}" type="pres">
      <dgm:prSet presAssocID="{54BE96D8-583F-4293-ABCD-2414F4DA0310}" presName="CompostProcess" presStyleCnt="0">
        <dgm:presLayoutVars>
          <dgm:dir/>
          <dgm:resizeHandles val="exact"/>
        </dgm:presLayoutVars>
      </dgm:prSet>
      <dgm:spPr/>
    </dgm:pt>
    <dgm:pt modelId="{6A6FF202-A86A-42A1-B9AF-A566AA39C12A}" type="pres">
      <dgm:prSet presAssocID="{54BE96D8-583F-4293-ABCD-2414F4DA0310}" presName="arrow" presStyleLbl="bgShp" presStyleIdx="0" presStyleCnt="1"/>
      <dgm:spPr/>
    </dgm:pt>
    <dgm:pt modelId="{1B1657BB-4209-4D39-B49F-AA625BE03077}" type="pres">
      <dgm:prSet presAssocID="{54BE96D8-583F-4293-ABCD-2414F4DA0310}" presName="linearProcess" presStyleCnt="0"/>
      <dgm:spPr/>
    </dgm:pt>
    <dgm:pt modelId="{6CA64D1E-F5A9-43CA-AF7A-24AD9DD6CFA6}" type="pres">
      <dgm:prSet presAssocID="{D67EBC4C-FFBA-444E-AD03-7F76E08298D4}" presName="tex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082E5AB-EABE-4BDA-A7DE-94B99C405CF2}" type="pres">
      <dgm:prSet presAssocID="{3CD05FC5-418A-4190-8CE2-1AD0D967BD16}" presName="sibTrans" presStyleCnt="0"/>
      <dgm:spPr/>
    </dgm:pt>
    <dgm:pt modelId="{83463123-91EF-48FD-BF1A-8F1E211402CF}" type="pres">
      <dgm:prSet presAssocID="{24EAA7C5-025B-4DCD-9BCD-02C3F04FB19B}" presName="text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45EDC0C-BFF6-441A-BF63-D2B0614250C2}" type="pres">
      <dgm:prSet presAssocID="{8C54A519-35A5-45BB-AD68-565D74DC7A75}" presName="sibTrans" presStyleCnt="0"/>
      <dgm:spPr/>
    </dgm:pt>
    <dgm:pt modelId="{75A2D89E-4B37-44CA-81AF-E9DF927D4ADD}" type="pres">
      <dgm:prSet presAssocID="{946A0534-1A89-4E29-AC67-E5E46321603E}" presName="text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3BD46B0-A88F-4CB2-BD2D-3445F12AD7B8}" type="pres">
      <dgm:prSet presAssocID="{49818E98-B268-4EA2-AD1B-37E2537461BB}" presName="sibTrans" presStyleCnt="0"/>
      <dgm:spPr/>
    </dgm:pt>
    <dgm:pt modelId="{FFE04F27-EB4A-4DCA-AEA2-8E2D576E316F}" type="pres">
      <dgm:prSet presAssocID="{108BE900-D28B-4E8E-AC91-95EC6566FD45}" presName="text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B82A920-E12A-4F1C-A14C-8A5B58411478}" type="pres">
      <dgm:prSet presAssocID="{3D5BB3EF-5E9C-4FBF-A3FE-E98FA0A183AC}" presName="sibTrans" presStyleCnt="0"/>
      <dgm:spPr/>
    </dgm:pt>
    <dgm:pt modelId="{BD942E16-82DF-40F2-9A97-C097D2809FA3}" type="pres">
      <dgm:prSet presAssocID="{62727537-543A-464E-B4A0-C2F2D64FE1BE}" presName="text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B93FBC1-BFAD-4A00-A63F-2335F52F7789}" type="pres">
      <dgm:prSet presAssocID="{41B85EBB-A5AA-412E-BAE7-25CAD922333E}" presName="sibTrans" presStyleCnt="0"/>
      <dgm:spPr/>
    </dgm:pt>
    <dgm:pt modelId="{2F027667-C1FF-48DE-9894-61F3E8CF4B98}" type="pres">
      <dgm:prSet presAssocID="{7462A821-3BB3-465E-B858-0C7E2F580F54}" presName="text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C5C5627-C0C7-4A41-BEF8-7AA3179759DC}" type="pres">
      <dgm:prSet presAssocID="{694D7833-E9CE-4DFB-9C74-AA3895EB5183}" presName="sibTrans" presStyleCnt="0"/>
      <dgm:spPr/>
    </dgm:pt>
    <dgm:pt modelId="{EB114D4E-A0C1-422B-88C0-6DA57BE30C21}" type="pres">
      <dgm:prSet presAssocID="{36458C1F-B9A5-4C73-BF7D-48845F66A09E}" presName="text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05F1179-D2E5-4645-97C4-9B72097D1FFB}" srcId="{54BE96D8-583F-4293-ABCD-2414F4DA0310}" destId="{108BE900-D28B-4E8E-AC91-95EC6566FD45}" srcOrd="3" destOrd="0" parTransId="{2F34A961-679D-48E0-AFE7-183226136379}" sibTransId="{3D5BB3EF-5E9C-4FBF-A3FE-E98FA0A183AC}"/>
    <dgm:cxn modelId="{3BD058A4-36DA-48E6-8662-52A2C6397E80}" srcId="{54BE96D8-583F-4293-ABCD-2414F4DA0310}" destId="{7462A821-3BB3-465E-B858-0C7E2F580F54}" srcOrd="5" destOrd="0" parTransId="{7F674827-3926-4E52-B8D3-A4C60CE47D1D}" sibTransId="{694D7833-E9CE-4DFB-9C74-AA3895EB5183}"/>
    <dgm:cxn modelId="{BF6A82D3-AA71-4777-AAE1-A7D3A6235FC4}" type="presOf" srcId="{108BE900-D28B-4E8E-AC91-95EC6566FD45}" destId="{FFE04F27-EB4A-4DCA-AEA2-8E2D576E316F}" srcOrd="0" destOrd="0" presId="urn:microsoft.com/office/officeart/2005/8/layout/hProcess9"/>
    <dgm:cxn modelId="{B6E57230-7534-46F7-BEB7-5B6D386F91C3}" srcId="{54BE96D8-583F-4293-ABCD-2414F4DA0310}" destId="{D67EBC4C-FFBA-444E-AD03-7F76E08298D4}" srcOrd="0" destOrd="0" parTransId="{B2110913-71E2-40B4-BAF4-CFB503975F14}" sibTransId="{3CD05FC5-418A-4190-8CE2-1AD0D967BD16}"/>
    <dgm:cxn modelId="{FDD80E2B-E1C8-449F-AB49-97207D50BFEB}" srcId="{54BE96D8-583F-4293-ABCD-2414F4DA0310}" destId="{946A0534-1A89-4E29-AC67-E5E46321603E}" srcOrd="2" destOrd="0" parTransId="{96D18C0A-011D-45EB-B448-33E8519246D4}" sibTransId="{49818E98-B268-4EA2-AD1B-37E2537461BB}"/>
    <dgm:cxn modelId="{18A07262-49EB-47F7-ADA9-7170640A93ED}" type="presOf" srcId="{7462A821-3BB3-465E-B858-0C7E2F580F54}" destId="{2F027667-C1FF-48DE-9894-61F3E8CF4B98}" srcOrd="0" destOrd="0" presId="urn:microsoft.com/office/officeart/2005/8/layout/hProcess9"/>
    <dgm:cxn modelId="{529E30B6-00A1-419C-B963-785BFF360293}" type="presOf" srcId="{62727537-543A-464E-B4A0-C2F2D64FE1BE}" destId="{BD942E16-82DF-40F2-9A97-C097D2809FA3}" srcOrd="0" destOrd="0" presId="urn:microsoft.com/office/officeart/2005/8/layout/hProcess9"/>
    <dgm:cxn modelId="{BC9CACA9-AECA-4934-9755-69E02F04DEB9}" type="presOf" srcId="{54BE96D8-583F-4293-ABCD-2414F4DA0310}" destId="{D3C9F0FE-3AF6-4370-86BF-5369BD51168A}" srcOrd="0" destOrd="0" presId="urn:microsoft.com/office/officeart/2005/8/layout/hProcess9"/>
    <dgm:cxn modelId="{632CB189-0B34-4E16-B1B3-97406D5DF7CE}" type="presOf" srcId="{D67EBC4C-FFBA-444E-AD03-7F76E08298D4}" destId="{6CA64D1E-F5A9-43CA-AF7A-24AD9DD6CFA6}" srcOrd="0" destOrd="0" presId="urn:microsoft.com/office/officeart/2005/8/layout/hProcess9"/>
    <dgm:cxn modelId="{033FA381-C39B-4DA9-B8B8-8741DE613ABB}" type="presOf" srcId="{24EAA7C5-025B-4DCD-9BCD-02C3F04FB19B}" destId="{83463123-91EF-48FD-BF1A-8F1E211402CF}" srcOrd="0" destOrd="0" presId="urn:microsoft.com/office/officeart/2005/8/layout/hProcess9"/>
    <dgm:cxn modelId="{8299D1E9-D6EF-4F5A-8C40-92ED36F7A263}" type="presOf" srcId="{36458C1F-B9A5-4C73-BF7D-48845F66A09E}" destId="{EB114D4E-A0C1-422B-88C0-6DA57BE30C21}" srcOrd="0" destOrd="0" presId="urn:microsoft.com/office/officeart/2005/8/layout/hProcess9"/>
    <dgm:cxn modelId="{1AE852D5-9F64-4AF7-A973-1D9F9F7AA3C7}" srcId="{54BE96D8-583F-4293-ABCD-2414F4DA0310}" destId="{36458C1F-B9A5-4C73-BF7D-48845F66A09E}" srcOrd="6" destOrd="0" parTransId="{4AFD5339-B2AD-4267-8EA8-683282BB30A5}" sibTransId="{B3E0BBE5-E12A-410D-996D-19D22356AB68}"/>
    <dgm:cxn modelId="{A6FA1B77-57D6-47F3-8C69-B51A1300DAAF}" type="presOf" srcId="{946A0534-1A89-4E29-AC67-E5E46321603E}" destId="{75A2D89E-4B37-44CA-81AF-E9DF927D4ADD}" srcOrd="0" destOrd="0" presId="urn:microsoft.com/office/officeart/2005/8/layout/hProcess9"/>
    <dgm:cxn modelId="{77555300-B08E-4F33-AC87-371BA15DF351}" srcId="{54BE96D8-583F-4293-ABCD-2414F4DA0310}" destId="{62727537-543A-464E-B4A0-C2F2D64FE1BE}" srcOrd="4" destOrd="0" parTransId="{02079D93-D2FE-47B4-B308-6C832FC64F0B}" sibTransId="{41B85EBB-A5AA-412E-BAE7-25CAD922333E}"/>
    <dgm:cxn modelId="{448AA43C-1811-44B0-AFB2-3AD42739F8D6}" srcId="{54BE96D8-583F-4293-ABCD-2414F4DA0310}" destId="{24EAA7C5-025B-4DCD-9BCD-02C3F04FB19B}" srcOrd="1" destOrd="0" parTransId="{CECC1066-9BE7-4B55-BFCB-52ABED99FB91}" sibTransId="{8C54A519-35A5-45BB-AD68-565D74DC7A75}"/>
    <dgm:cxn modelId="{73FC30B0-42EF-4FE6-AABE-F09310018AD1}" type="presParOf" srcId="{D3C9F0FE-3AF6-4370-86BF-5369BD51168A}" destId="{6A6FF202-A86A-42A1-B9AF-A566AA39C12A}" srcOrd="0" destOrd="0" presId="urn:microsoft.com/office/officeart/2005/8/layout/hProcess9"/>
    <dgm:cxn modelId="{A76121B9-0E02-4886-AC4A-EBD836AE1E76}" type="presParOf" srcId="{D3C9F0FE-3AF6-4370-86BF-5369BD51168A}" destId="{1B1657BB-4209-4D39-B49F-AA625BE03077}" srcOrd="1" destOrd="0" presId="urn:microsoft.com/office/officeart/2005/8/layout/hProcess9"/>
    <dgm:cxn modelId="{01B00E4D-1318-4E27-981F-DB241274ED3F}" type="presParOf" srcId="{1B1657BB-4209-4D39-B49F-AA625BE03077}" destId="{6CA64D1E-F5A9-43CA-AF7A-24AD9DD6CFA6}" srcOrd="0" destOrd="0" presId="urn:microsoft.com/office/officeart/2005/8/layout/hProcess9"/>
    <dgm:cxn modelId="{6058A228-7A92-42DB-8499-901CB7ABBCCF}" type="presParOf" srcId="{1B1657BB-4209-4D39-B49F-AA625BE03077}" destId="{D082E5AB-EABE-4BDA-A7DE-94B99C405CF2}" srcOrd="1" destOrd="0" presId="urn:microsoft.com/office/officeart/2005/8/layout/hProcess9"/>
    <dgm:cxn modelId="{D55076BC-9C6A-4373-838C-2C2B6DEB6BA1}" type="presParOf" srcId="{1B1657BB-4209-4D39-B49F-AA625BE03077}" destId="{83463123-91EF-48FD-BF1A-8F1E211402CF}" srcOrd="2" destOrd="0" presId="urn:microsoft.com/office/officeart/2005/8/layout/hProcess9"/>
    <dgm:cxn modelId="{7A5EDA26-1AF4-48F6-B0C3-DB60A7D541E1}" type="presParOf" srcId="{1B1657BB-4209-4D39-B49F-AA625BE03077}" destId="{745EDC0C-BFF6-441A-BF63-D2B0614250C2}" srcOrd="3" destOrd="0" presId="urn:microsoft.com/office/officeart/2005/8/layout/hProcess9"/>
    <dgm:cxn modelId="{951925D4-19E8-40A5-A582-E4DC564C3F3E}" type="presParOf" srcId="{1B1657BB-4209-4D39-B49F-AA625BE03077}" destId="{75A2D89E-4B37-44CA-81AF-E9DF927D4ADD}" srcOrd="4" destOrd="0" presId="urn:microsoft.com/office/officeart/2005/8/layout/hProcess9"/>
    <dgm:cxn modelId="{7DDEFC3C-6287-4310-B4AD-1C7AA4F4C2FE}" type="presParOf" srcId="{1B1657BB-4209-4D39-B49F-AA625BE03077}" destId="{63BD46B0-A88F-4CB2-BD2D-3445F12AD7B8}" srcOrd="5" destOrd="0" presId="urn:microsoft.com/office/officeart/2005/8/layout/hProcess9"/>
    <dgm:cxn modelId="{9A345897-FB8D-4DE5-B6B0-22BFCE5703F7}" type="presParOf" srcId="{1B1657BB-4209-4D39-B49F-AA625BE03077}" destId="{FFE04F27-EB4A-4DCA-AEA2-8E2D576E316F}" srcOrd="6" destOrd="0" presId="urn:microsoft.com/office/officeart/2005/8/layout/hProcess9"/>
    <dgm:cxn modelId="{B9DFB997-5B04-4630-907F-13A02AC3830F}" type="presParOf" srcId="{1B1657BB-4209-4D39-B49F-AA625BE03077}" destId="{0B82A920-E12A-4F1C-A14C-8A5B58411478}" srcOrd="7" destOrd="0" presId="urn:microsoft.com/office/officeart/2005/8/layout/hProcess9"/>
    <dgm:cxn modelId="{67150F05-D573-4AE9-BD0D-DC511E978C85}" type="presParOf" srcId="{1B1657BB-4209-4D39-B49F-AA625BE03077}" destId="{BD942E16-82DF-40F2-9A97-C097D2809FA3}" srcOrd="8" destOrd="0" presId="urn:microsoft.com/office/officeart/2005/8/layout/hProcess9"/>
    <dgm:cxn modelId="{24F07EC4-134D-4A4B-B68C-B8486A8A3E7E}" type="presParOf" srcId="{1B1657BB-4209-4D39-B49F-AA625BE03077}" destId="{AB93FBC1-BFAD-4A00-A63F-2335F52F7789}" srcOrd="9" destOrd="0" presId="urn:microsoft.com/office/officeart/2005/8/layout/hProcess9"/>
    <dgm:cxn modelId="{47E80030-066C-4941-B5DC-A14811783CF8}" type="presParOf" srcId="{1B1657BB-4209-4D39-B49F-AA625BE03077}" destId="{2F027667-C1FF-48DE-9894-61F3E8CF4B98}" srcOrd="10" destOrd="0" presId="urn:microsoft.com/office/officeart/2005/8/layout/hProcess9"/>
    <dgm:cxn modelId="{E6F30AAE-14B6-4E91-A08A-ABA7F5B71A90}" type="presParOf" srcId="{1B1657BB-4209-4D39-B49F-AA625BE03077}" destId="{9C5C5627-C0C7-4A41-BEF8-7AA3179759DC}" srcOrd="11" destOrd="0" presId="urn:microsoft.com/office/officeart/2005/8/layout/hProcess9"/>
    <dgm:cxn modelId="{66F40475-1299-4A9F-A293-7D001E2C36D0}" type="presParOf" srcId="{1B1657BB-4209-4D39-B49F-AA625BE03077}" destId="{EB114D4E-A0C1-422B-88C0-6DA57BE30C21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FF202-A86A-42A1-B9AF-A566AA39C12A}">
      <dsp:nvSpPr>
        <dsp:cNvPr id="0" name=""/>
        <dsp:cNvSpPr/>
      </dsp:nvSpPr>
      <dsp:spPr>
        <a:xfrm>
          <a:off x="411479" y="0"/>
          <a:ext cx="4663440" cy="32004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A64D1E-F5A9-43CA-AF7A-24AD9DD6CFA6}">
      <dsp:nvSpPr>
        <dsp:cNvPr id="0" name=""/>
        <dsp:cNvSpPr/>
      </dsp:nvSpPr>
      <dsp:spPr>
        <a:xfrm>
          <a:off x="468" y="960120"/>
          <a:ext cx="751433" cy="1280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/>
            <a:t>Enregistrement</a:t>
          </a:r>
        </a:p>
      </dsp:txBody>
      <dsp:txXfrm>
        <a:off x="37150" y="996802"/>
        <a:ext cx="678069" cy="1206796"/>
      </dsp:txXfrm>
    </dsp:sp>
    <dsp:sp modelId="{83463123-91EF-48FD-BF1A-8F1E211402CF}">
      <dsp:nvSpPr>
        <dsp:cNvPr id="0" name=""/>
        <dsp:cNvSpPr/>
      </dsp:nvSpPr>
      <dsp:spPr>
        <a:xfrm>
          <a:off x="789473" y="960120"/>
          <a:ext cx="751433" cy="1280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/>
            <a:t>Planification / ordonnancement</a:t>
          </a:r>
        </a:p>
      </dsp:txBody>
      <dsp:txXfrm>
        <a:off x="826155" y="996802"/>
        <a:ext cx="678069" cy="1206796"/>
      </dsp:txXfrm>
    </dsp:sp>
    <dsp:sp modelId="{75A2D89E-4B37-44CA-81AF-E9DF927D4ADD}">
      <dsp:nvSpPr>
        <dsp:cNvPr id="0" name=""/>
        <dsp:cNvSpPr/>
      </dsp:nvSpPr>
      <dsp:spPr>
        <a:xfrm>
          <a:off x="1578478" y="960120"/>
          <a:ext cx="751433" cy="1280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/>
            <a:t>Préparation</a:t>
          </a:r>
        </a:p>
      </dsp:txBody>
      <dsp:txXfrm>
        <a:off x="1615160" y="996802"/>
        <a:ext cx="678069" cy="1206796"/>
      </dsp:txXfrm>
    </dsp:sp>
    <dsp:sp modelId="{FFE04F27-EB4A-4DCA-AEA2-8E2D576E316F}">
      <dsp:nvSpPr>
        <dsp:cNvPr id="0" name=""/>
        <dsp:cNvSpPr/>
      </dsp:nvSpPr>
      <dsp:spPr>
        <a:xfrm>
          <a:off x="2367483" y="960120"/>
          <a:ext cx="751433" cy="1280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/>
            <a:t>Conditionnement</a:t>
          </a:r>
        </a:p>
      </dsp:txBody>
      <dsp:txXfrm>
        <a:off x="2404165" y="996802"/>
        <a:ext cx="678069" cy="1206796"/>
      </dsp:txXfrm>
    </dsp:sp>
    <dsp:sp modelId="{BD942E16-82DF-40F2-9A97-C097D2809FA3}">
      <dsp:nvSpPr>
        <dsp:cNvPr id="0" name=""/>
        <dsp:cNvSpPr/>
      </dsp:nvSpPr>
      <dsp:spPr>
        <a:xfrm>
          <a:off x="3156488" y="960120"/>
          <a:ext cx="751433" cy="1280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/>
            <a:t>Livraison</a:t>
          </a:r>
        </a:p>
      </dsp:txBody>
      <dsp:txXfrm>
        <a:off x="3193170" y="996802"/>
        <a:ext cx="678069" cy="1206796"/>
      </dsp:txXfrm>
    </dsp:sp>
    <dsp:sp modelId="{2F027667-C1FF-48DE-9894-61F3E8CF4B98}">
      <dsp:nvSpPr>
        <dsp:cNvPr id="0" name=""/>
        <dsp:cNvSpPr/>
      </dsp:nvSpPr>
      <dsp:spPr>
        <a:xfrm>
          <a:off x="3945493" y="960120"/>
          <a:ext cx="751433" cy="1280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/>
            <a:t>Facturation</a:t>
          </a:r>
        </a:p>
      </dsp:txBody>
      <dsp:txXfrm>
        <a:off x="3982175" y="996802"/>
        <a:ext cx="678069" cy="1206796"/>
      </dsp:txXfrm>
    </dsp:sp>
    <dsp:sp modelId="{EB114D4E-A0C1-422B-88C0-6DA57BE30C21}">
      <dsp:nvSpPr>
        <dsp:cNvPr id="0" name=""/>
        <dsp:cNvSpPr/>
      </dsp:nvSpPr>
      <dsp:spPr>
        <a:xfrm>
          <a:off x="4734497" y="960120"/>
          <a:ext cx="751433" cy="1280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/>
            <a:t>Recouvrement</a:t>
          </a:r>
        </a:p>
      </dsp:txBody>
      <dsp:txXfrm>
        <a:off x="4771179" y="996802"/>
        <a:ext cx="678069" cy="12067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7377C-1601-4E41-80E4-45D938AA643F}" type="datetimeFigureOut">
              <a:rPr lang="fr-FR" smtClean="0"/>
              <a:t>05/11/2013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EE83D1-47BC-42A4-B7C3-701B7D1BC0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7578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ctangle à coins arrondi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844A-3174-4DD7-9D56-78F4933BED69}" type="datetime1">
              <a:rPr lang="en-US" smtClean="0"/>
              <a:t>11/5/2013</a:t>
            </a:fld>
            <a:endParaRPr lang="en-US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pPr/>
              <a:t>‹N°›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EC15-E075-406D-BFFA-6E72D039147D}" type="datetime1">
              <a:rPr lang="en-US" smtClean="0"/>
              <a:t>11/5/2013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5284-A412-4620-96AD-C4588A812488}" type="datetime1">
              <a:rPr lang="en-US" smtClean="0"/>
              <a:t>11/5/2013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CF6E-EAB7-4F3E-8F2F-606AD230A693}" type="datetime1">
              <a:rPr lang="en-US" smtClean="0"/>
              <a:t>11/5/2013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ctangle à coins arrondi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192F4-CDA6-4FC5-B9CE-E6C5EEBF216D}" type="datetime1">
              <a:rPr lang="en-US" smtClean="0"/>
              <a:t>11/5/2013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‹N°›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CDBB-A7DC-47B6-8D9F-4A388DAC4FA7}" type="datetime1">
              <a:rPr lang="en-US" smtClean="0"/>
              <a:t>11/5/2013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7EE1-337B-429F-91A3-19CEC088DD1C}" type="datetime1">
              <a:rPr lang="en-US" smtClean="0"/>
              <a:t>11/5/2013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44EF-C6DA-4EF4-8CC2-6C3F2B8F3244}" type="datetime1">
              <a:rPr lang="en-US" smtClean="0"/>
              <a:t>11/5/2013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A054-FA32-4E40-A166-37CF5A2124E3}" type="datetime1">
              <a:rPr lang="en-US" smtClean="0"/>
              <a:t>11/5/2013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ctangle à coins arrondi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8867-FA88-4FF7-B835-49C69A1494B7}" type="datetime1">
              <a:rPr lang="en-US" smtClean="0"/>
              <a:t>11/5/2013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A4906-F6D4-45FE-8393-6FEC347F7708}" type="datetime1">
              <a:rPr lang="en-US" smtClean="0"/>
              <a:t>11/5/2013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‹N°›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ctangle à coins arrondi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760867A0-97CA-4EA2-A875-1876488A07C7}" type="datetime1">
              <a:rPr lang="en-US" smtClean="0"/>
              <a:t>11/5/2013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‹N°›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323528" y="6309320"/>
            <a:ext cx="8568952" cy="304056"/>
          </a:xfrm>
        </p:spPr>
        <p:txBody>
          <a:bodyPr>
            <a:normAutofit fontScale="92500" lnSpcReduction="10000"/>
          </a:bodyPr>
          <a:lstStyle/>
          <a:p>
            <a:r>
              <a:rPr lang="fr-FR" sz="1600" i="1" dirty="0" smtClean="0"/>
              <a:t>Estelle ALPAND, Maxime ABIVEN,  Karim SADKI     -    Année Universitaire 2013 – 2014   -    L3 MIAGE Alternance</a:t>
            </a:r>
            <a:endParaRPr lang="fr-FR" sz="1600" i="1" dirty="0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Processus métier et </a:t>
            </a:r>
            <a:r>
              <a:rPr lang="fr-FR" b="1" dirty="0" smtClean="0"/>
              <a:t>BPMN 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1026" name="Picture 2" descr="http://www.iut.parisdescartes.fr/var/parisdescartes/storage/images/media/iut/images/logo-2012-iut-paris-descartes/76090-1-fre-FR/logo-2012-IUT-Paris-Descartes_referenc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5733255"/>
            <a:ext cx="1317824" cy="39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archive.modeliosoft.com/images/logo-modeli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802434"/>
            <a:ext cx="1584176" cy="1584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webratio.com/portal/cmsresource/fr/logos/3209/BPMN%20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54463"/>
            <a:ext cx="228731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dret.net/lectures/services-fall06/img/bpmn-discussio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944442"/>
            <a:ext cx="3152773" cy="130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87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dirty="0"/>
              <a:t>C </a:t>
            </a:r>
            <a:r>
              <a:rPr lang="fr-FR" sz="2800" dirty="0" smtClean="0"/>
              <a:t>– Comparaison de deux outils </a:t>
            </a:r>
            <a:r>
              <a:rPr lang="fr-FR" sz="2800" dirty="0"/>
              <a:t/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4" name="ZoneTexte 3"/>
          <p:cNvSpPr txBox="1"/>
          <p:nvPr/>
        </p:nvSpPr>
        <p:spPr>
          <a:xfrm>
            <a:off x="1043608" y="1412776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A - BPMN Composer</a:t>
            </a:r>
            <a:endParaRPr lang="fr-FR" b="1" dirty="0"/>
          </a:p>
        </p:txBody>
      </p:sp>
      <p:pic>
        <p:nvPicPr>
          <p:cNvPr id="3074" name="Picture 2" descr="http://manurenaux.wp.mines-telecom.fr/files/2012/09/bpmn_compos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988840"/>
            <a:ext cx="6264696" cy="4426581"/>
          </a:xfrm>
          <a:prstGeom prst="rect">
            <a:avLst/>
          </a:prstGeom>
          <a:noFill/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10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3941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dirty="0"/>
              <a:t>C </a:t>
            </a:r>
            <a:r>
              <a:rPr lang="fr-FR" sz="2800" dirty="0" smtClean="0"/>
              <a:t>– Comparaison de deux outils </a:t>
            </a:r>
            <a:r>
              <a:rPr lang="fr-FR" sz="2800" dirty="0"/>
              <a:t/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4" name="ZoneTexte 3"/>
          <p:cNvSpPr txBox="1"/>
          <p:nvPr/>
        </p:nvSpPr>
        <p:spPr>
          <a:xfrm>
            <a:off x="1043608" y="1412776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B - Business Process Visual Architect</a:t>
            </a:r>
            <a:endParaRPr lang="fr-FR" b="1" dirty="0"/>
          </a:p>
        </p:txBody>
      </p:sp>
      <p:pic>
        <p:nvPicPr>
          <p:cNvPr id="23554" name="Picture 2" descr="http://manurenaux.wp.mines-telecom.fr/files/2012/09/visue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060848"/>
            <a:ext cx="6667500" cy="4324351"/>
          </a:xfrm>
          <a:prstGeom prst="rect">
            <a:avLst/>
          </a:prstGeom>
          <a:noFill/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11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39419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692696"/>
            <a:ext cx="7772400" cy="724942"/>
          </a:xfrm>
        </p:spPr>
        <p:txBody>
          <a:bodyPr>
            <a:normAutofit/>
          </a:bodyPr>
          <a:lstStyle/>
          <a:p>
            <a:pPr algn="ctr"/>
            <a:r>
              <a:rPr lang="fr-FR" sz="3200" dirty="0"/>
              <a:t>III – L’outil sur </a:t>
            </a:r>
            <a:r>
              <a:rPr lang="fr-FR" sz="3200" dirty="0" err="1"/>
              <a:t>Modelio</a:t>
            </a:r>
            <a:endParaRPr lang="fr-FR" sz="32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827584" y="2889448"/>
            <a:ext cx="7772400" cy="4572000"/>
          </a:xfrm>
        </p:spPr>
        <p:txBody>
          <a:bodyPr/>
          <a:lstStyle/>
          <a:p>
            <a:r>
              <a:rPr lang="fr-FR" dirty="0" smtClean="0"/>
              <a:t>A – L’outil Modelio ?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B – L’approche Modelio à BPMN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C – Exemples de l’utilisation BPMN avec Modelio</a:t>
            </a:r>
          </a:p>
          <a:p>
            <a:pPr>
              <a:buNone/>
            </a:pPr>
            <a:endParaRPr lang="fr-FR" dirty="0"/>
          </a:p>
        </p:txBody>
      </p:sp>
      <p:pic>
        <p:nvPicPr>
          <p:cNvPr id="4" name="Picture 4" descr="http://archive.modeliosoft.com/images/logo-modeli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412776"/>
            <a:ext cx="1260139" cy="1260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www.webratio.com/portal/cmsresource/fr/logos/3209/BPMN%20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628800"/>
            <a:ext cx="1783254" cy="842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èche en arc 5"/>
          <p:cNvSpPr/>
          <p:nvPr/>
        </p:nvSpPr>
        <p:spPr>
          <a:xfrm>
            <a:off x="3419872" y="1484784"/>
            <a:ext cx="2016224" cy="1296144"/>
          </a:xfrm>
          <a:prstGeom prst="circularArrow">
            <a:avLst>
              <a:gd name="adj1" fmla="val 9274"/>
              <a:gd name="adj2" fmla="val 1142319"/>
              <a:gd name="adj3" fmla="val 20277777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Flèche courbée vers le bas 6"/>
          <p:cNvSpPr/>
          <p:nvPr/>
        </p:nvSpPr>
        <p:spPr>
          <a:xfrm rot="10800000">
            <a:off x="3419872" y="2132856"/>
            <a:ext cx="1944216" cy="57606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12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55479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0" name="Picture 4" descr="http://www.yoann-ciabaud.fr/wp-content/uploads/2011/03/opensource_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6021288"/>
            <a:ext cx="1348474" cy="652686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dirty="0" smtClean="0"/>
              <a:t>A – L’outil Modelio ?</a:t>
            </a:r>
            <a:br>
              <a:rPr lang="fr-FR" sz="2800" dirty="0" smtClean="0"/>
            </a:b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899592" y="1340768"/>
            <a:ext cx="3441576" cy="541040"/>
          </a:xfrm>
        </p:spPr>
        <p:txBody>
          <a:bodyPr/>
          <a:lstStyle/>
          <a:p>
            <a:r>
              <a:rPr lang="fr-FR" dirty="0" smtClean="0"/>
              <a:t>Qu’est ce que Modelio?</a:t>
            </a:r>
            <a:endParaRPr lang="fr-FR" dirty="0"/>
          </a:p>
        </p:txBody>
      </p:sp>
      <p:pic>
        <p:nvPicPr>
          <p:cNvPr id="24578" name="Picture 2" descr="http://1.bp.blogspot.com/_B2Z8BTMUkrc/TL7FrFMXD0I/AAAAAAAAFNg/6mddpMSx5TA/s1600/bonhomme_interrogation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4368" y="476672"/>
            <a:ext cx="723650" cy="1482176"/>
          </a:xfrm>
          <a:prstGeom prst="rect">
            <a:avLst/>
          </a:prstGeom>
          <a:noFill/>
        </p:spPr>
      </p:pic>
      <p:sp>
        <p:nvSpPr>
          <p:cNvPr id="5" name="Vertical Scroll 5"/>
          <p:cNvSpPr/>
          <p:nvPr/>
        </p:nvSpPr>
        <p:spPr>
          <a:xfrm>
            <a:off x="395536" y="2204864"/>
            <a:ext cx="4248472" cy="3816424"/>
          </a:xfrm>
          <a:prstGeom prst="verticalScroll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Outil open sources :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Modélisation Orientée Objet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Méthodologies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Développement guidé par le modèle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Architectures logicielles</a:t>
            </a:r>
          </a:p>
          <a:p>
            <a:pPr algn="ctr"/>
            <a:endParaRPr lang="fr-FR" dirty="0"/>
          </a:p>
        </p:txBody>
      </p:sp>
      <p:sp>
        <p:nvSpPr>
          <p:cNvPr id="6" name="Vertical Scroll 6"/>
          <p:cNvSpPr/>
          <p:nvPr/>
        </p:nvSpPr>
        <p:spPr>
          <a:xfrm>
            <a:off x="4499992" y="2276872"/>
            <a:ext cx="4248472" cy="3816424"/>
          </a:xfrm>
          <a:prstGeom prst="verticalScroll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Technologies supportées: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UML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MDA</a:t>
            </a:r>
            <a:endParaRPr lang="fr-FR" dirty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SOA</a:t>
            </a:r>
            <a:endParaRPr lang="fr-FR" dirty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BPMN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EA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Analyst</a:t>
            </a:r>
          </a:p>
          <a:p>
            <a:endParaRPr lang="fr-FR" dirty="0"/>
          </a:p>
        </p:txBody>
      </p:sp>
      <p:pic>
        <p:nvPicPr>
          <p:cNvPr id="24582" name="Picture 6" descr="http://clg-soutine-saint-prest.tice.ac-orleans-tours.fr/eva/sites/clg-soutine-saint-prest/IMG/userfiles/image/Les%20mati%C3%A8res/Logo_Technologie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40352" y="5733256"/>
            <a:ext cx="1209672" cy="816721"/>
          </a:xfrm>
          <a:prstGeom prst="rect">
            <a:avLst/>
          </a:prstGeom>
          <a:noFill/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13</a:t>
            </a:fld>
            <a:endParaRPr kumimoji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dirty="0" smtClean="0"/>
              <a:t>B – L’approche Modelio à BPMN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Modelio inclus l’architecture d’entreprise et la modélisation de processus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Modelio intègre le support d'UML2 et de BPMN2 dans un seul et unique méta-modèle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Modelio fournit aussi la modélisation de plans de processus 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14</a:t>
            </a:fld>
            <a:endParaRPr kumimoji="0"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Légende des diagrammes BPMN</a:t>
            </a:r>
            <a:endParaRPr lang="fr-FR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fr-FR" sz="2000" dirty="0"/>
              <a:t>Les diagrammes BPMN spécifient les détails d'un processus, d'une séquence, des évènements, des tâches, des </a:t>
            </a:r>
            <a:r>
              <a:rPr lang="fr-FR" sz="2000" dirty="0" err="1"/>
              <a:t>gates</a:t>
            </a:r>
            <a:r>
              <a:rPr lang="fr-FR" sz="2000" dirty="0"/>
              <a:t>, des </a:t>
            </a:r>
            <a:r>
              <a:rPr lang="fr-FR" sz="2000" dirty="0" err="1"/>
              <a:t>lanes</a:t>
            </a:r>
            <a:r>
              <a:rPr lang="fr-FR" sz="2000" dirty="0"/>
              <a:t>, des pools, et ainsi de suite</a:t>
            </a:r>
            <a:r>
              <a:rPr lang="fr-FR" sz="2000" dirty="0" smtClean="0"/>
              <a:t>.</a:t>
            </a:r>
          </a:p>
          <a:p>
            <a:r>
              <a:rPr lang="fr-FR" dirty="0" smtClean="0"/>
              <a:t>Légende:</a:t>
            </a:r>
          </a:p>
          <a:p>
            <a:endParaRPr lang="fr-FR" dirty="0" smtClean="0"/>
          </a:p>
          <a:p>
            <a:pPr>
              <a:buNone/>
            </a:pPr>
            <a:endParaRPr lang="fr-FR" dirty="0"/>
          </a:p>
        </p:txBody>
      </p:sp>
      <p:grpSp>
        <p:nvGrpSpPr>
          <p:cNvPr id="5" name="Group 5"/>
          <p:cNvGrpSpPr/>
          <p:nvPr/>
        </p:nvGrpSpPr>
        <p:grpSpPr>
          <a:xfrm>
            <a:off x="539552" y="3429000"/>
            <a:ext cx="2232248" cy="1017404"/>
            <a:chOff x="683568" y="4581128"/>
            <a:chExt cx="2232248" cy="1017404"/>
          </a:xfrm>
        </p:grpSpPr>
        <p:pic>
          <p:nvPicPr>
            <p:cNvPr id="6" name="Picture 3" descr="BPMN_plain_event_types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592" y="4581128"/>
              <a:ext cx="1451898" cy="456258"/>
            </a:xfrm>
            <a:prstGeom prst="rect">
              <a:avLst/>
            </a:prstGeom>
          </p:spPr>
        </p:pic>
        <p:sp>
          <p:nvSpPr>
            <p:cNvPr id="7" name="TextBox 4"/>
            <p:cNvSpPr txBox="1"/>
            <p:nvPr/>
          </p:nvSpPr>
          <p:spPr>
            <a:xfrm>
              <a:off x="683568" y="5229200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Types d’événements</a:t>
              </a:r>
              <a:endParaRPr lang="fr-FR" dirty="0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3419872" y="3140968"/>
            <a:ext cx="3053531" cy="1161420"/>
            <a:chOff x="2915816" y="4437112"/>
            <a:chExt cx="3125539" cy="1161420"/>
          </a:xfrm>
        </p:grpSpPr>
        <p:pic>
          <p:nvPicPr>
            <p:cNvPr id="9" name="Picture 6" descr="légende2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15816" y="4437112"/>
              <a:ext cx="3125539" cy="644355"/>
            </a:xfrm>
            <a:prstGeom prst="rect">
              <a:avLst/>
            </a:prstGeom>
          </p:spPr>
        </p:pic>
        <p:sp>
          <p:nvSpPr>
            <p:cNvPr id="10" name="TextBox 7"/>
            <p:cNvSpPr txBox="1"/>
            <p:nvPr/>
          </p:nvSpPr>
          <p:spPr>
            <a:xfrm>
              <a:off x="3419872" y="522920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Activités</a:t>
              </a:r>
              <a:endParaRPr lang="fr-FR" dirty="0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020272" y="3068960"/>
            <a:ext cx="2016224" cy="1809492"/>
            <a:chOff x="5796136" y="3933056"/>
            <a:chExt cx="2160240" cy="1809492"/>
          </a:xfrm>
        </p:grpSpPr>
        <p:pic>
          <p:nvPicPr>
            <p:cNvPr id="12" name="Picture 9" descr="BPMN_gateway_types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12160" y="3933056"/>
              <a:ext cx="1211120" cy="1376273"/>
            </a:xfrm>
            <a:prstGeom prst="rect">
              <a:avLst/>
            </a:prstGeom>
          </p:spPr>
        </p:pic>
        <p:sp>
          <p:nvSpPr>
            <p:cNvPr id="13" name="TextBox 10"/>
            <p:cNvSpPr txBox="1"/>
            <p:nvPr/>
          </p:nvSpPr>
          <p:spPr>
            <a:xfrm>
              <a:off x="5796136" y="5373216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Type de conditions</a:t>
              </a:r>
              <a:endParaRPr lang="fr-FR" dirty="0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4644008" y="4509120"/>
            <a:ext cx="1322478" cy="1593468"/>
            <a:chOff x="7596336" y="4005064"/>
            <a:chExt cx="1322478" cy="1593468"/>
          </a:xfrm>
        </p:grpSpPr>
        <p:pic>
          <p:nvPicPr>
            <p:cNvPr id="15" name="Picture 12" descr="Different_Types_of_BPMN_connections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96336" y="4005064"/>
              <a:ext cx="1271762" cy="1112338"/>
            </a:xfrm>
            <a:prstGeom prst="rect">
              <a:avLst/>
            </a:prstGeom>
          </p:spPr>
        </p:pic>
        <p:sp>
          <p:nvSpPr>
            <p:cNvPr id="16" name="TextBox 13"/>
            <p:cNvSpPr txBox="1"/>
            <p:nvPr/>
          </p:nvSpPr>
          <p:spPr>
            <a:xfrm>
              <a:off x="7596336" y="5229200"/>
              <a:ext cx="1322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connections</a:t>
              </a:r>
              <a:endParaRPr lang="fr-FR" dirty="0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547664" y="4869160"/>
            <a:ext cx="1008112" cy="1305436"/>
            <a:chOff x="323528" y="4653136"/>
            <a:chExt cx="1008112" cy="1305436"/>
          </a:xfrm>
        </p:grpSpPr>
        <p:pic>
          <p:nvPicPr>
            <p:cNvPr id="18" name="Picture 15" descr="Data_object_-_BPMN_2.0_Artifacts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3568" y="4653136"/>
              <a:ext cx="543001" cy="847843"/>
            </a:xfrm>
            <a:prstGeom prst="rect">
              <a:avLst/>
            </a:prstGeom>
          </p:spPr>
        </p:pic>
        <p:sp>
          <p:nvSpPr>
            <p:cNvPr id="19" name="TextBox 16"/>
            <p:cNvSpPr txBox="1"/>
            <p:nvPr/>
          </p:nvSpPr>
          <p:spPr>
            <a:xfrm>
              <a:off x="323528" y="5589240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Classes</a:t>
              </a:r>
              <a:endParaRPr lang="fr-FR" dirty="0"/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15</a:t>
            </a:fld>
            <a:endParaRPr kumimoji="0"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C – Exemples de l’utilisation BPMN avec </a:t>
            </a:r>
            <a:r>
              <a:rPr lang="fr-FR" sz="2800" dirty="0" err="1"/>
              <a:t>Modelio</a:t>
            </a:r>
            <a:endParaRPr lang="fr-FR" sz="2800" dirty="0"/>
          </a:p>
        </p:txBody>
      </p:sp>
      <p:pic>
        <p:nvPicPr>
          <p:cNvPr id="4" name="Content Placeholder 3" descr="exemple_BPMN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1772816"/>
            <a:ext cx="7772400" cy="4420422"/>
          </a:xfr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16</a:t>
            </a:fld>
            <a:endParaRPr kumimoji="0"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dirty="0" smtClean="0"/>
              <a:t>Exemple 2: Processus de collection de vote</a:t>
            </a:r>
            <a:endParaRPr lang="fr-FR" sz="2800" dirty="0"/>
          </a:p>
        </p:txBody>
      </p:sp>
      <p:pic>
        <p:nvPicPr>
          <p:cNvPr id="5" name="Content Placeholder 3" descr="exemple2_BPM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19572" y="1600200"/>
            <a:ext cx="4704855" cy="4525963"/>
          </a:xfr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17</a:t>
            </a:fld>
            <a:endParaRPr kumimoji="0"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lèche courbée vers le haut 15"/>
          <p:cNvSpPr/>
          <p:nvPr/>
        </p:nvSpPr>
        <p:spPr>
          <a:xfrm rot="16200000">
            <a:off x="2195736" y="1340768"/>
            <a:ext cx="1368152" cy="93610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8" name="Picture 2" descr="http://bernartze.unblog.fr/files/2013/06/bonhomme-seul-face-a-son-ord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4221088"/>
            <a:ext cx="1855490" cy="1855491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7772400" cy="638944"/>
          </a:xfrm>
        </p:spPr>
        <p:txBody>
          <a:bodyPr>
            <a:normAutofit/>
          </a:bodyPr>
          <a:lstStyle/>
          <a:p>
            <a:pPr algn="ctr"/>
            <a:r>
              <a:rPr lang="fr-FR" sz="3200" b="1" dirty="0" smtClean="0"/>
              <a:t>Conclusion</a:t>
            </a:r>
            <a:endParaRPr lang="fr-FR" sz="3200" b="1" dirty="0"/>
          </a:p>
        </p:txBody>
      </p:sp>
      <p:pic>
        <p:nvPicPr>
          <p:cNvPr id="4" name="Content Placeholder 3" descr="exemple2_BPMN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 rot="1995409">
            <a:off x="7759027" y="2361857"/>
            <a:ext cx="1171837" cy="1127281"/>
          </a:xfrm>
        </p:spPr>
      </p:pic>
      <p:pic>
        <p:nvPicPr>
          <p:cNvPr id="5" name="Content Placeholder 3" descr="exemple_BPM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0019703">
            <a:off x="5025373" y="2446574"/>
            <a:ext cx="1256847" cy="714811"/>
          </a:xfrm>
          <a:prstGeom prst="rect">
            <a:avLst/>
          </a:prstGeom>
        </p:spPr>
      </p:pic>
      <p:pic>
        <p:nvPicPr>
          <p:cNvPr id="1026" name="Picture 2" descr="http://bernartze.unblog.fr/files/2013/06/bonhomme-seul-face-a-son-ord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4221088"/>
            <a:ext cx="1855490" cy="1855491"/>
          </a:xfrm>
          <a:prstGeom prst="rect">
            <a:avLst/>
          </a:prstGeom>
          <a:noFill/>
        </p:spPr>
      </p:pic>
      <p:pic>
        <p:nvPicPr>
          <p:cNvPr id="1028" name="Picture 4" descr="http://ecrire-et-senrichir.com/wp-content/uploads/2012/09/logo-bonhomme-r%C3%A9union-%C3%A9crire-et-senrichi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15616" y="2420888"/>
            <a:ext cx="2785492" cy="1872208"/>
          </a:xfrm>
          <a:prstGeom prst="rect">
            <a:avLst/>
          </a:prstGeom>
          <a:noFill/>
        </p:spPr>
      </p:pic>
      <p:pic>
        <p:nvPicPr>
          <p:cNvPr id="9" name="Content Placeholder 3" descr="exemple2_BPM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995409">
            <a:off x="7161399" y="1641777"/>
            <a:ext cx="1171837" cy="1127281"/>
          </a:xfrm>
          <a:prstGeom prst="rect">
            <a:avLst/>
          </a:prstGeom>
        </p:spPr>
      </p:pic>
      <p:pic>
        <p:nvPicPr>
          <p:cNvPr id="10" name="Content Placeholder 3" descr="exemple2_BPM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995409">
            <a:off x="6873368" y="2505873"/>
            <a:ext cx="1171837" cy="1127281"/>
          </a:xfrm>
          <a:prstGeom prst="rect">
            <a:avLst/>
          </a:prstGeom>
        </p:spPr>
      </p:pic>
      <p:pic>
        <p:nvPicPr>
          <p:cNvPr id="11" name="Content Placeholder 3" descr="exemple_BPM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0019703">
            <a:off x="5601438" y="1798502"/>
            <a:ext cx="1256847" cy="714811"/>
          </a:xfrm>
          <a:prstGeom prst="rect">
            <a:avLst/>
          </a:prstGeom>
        </p:spPr>
      </p:pic>
      <p:pic>
        <p:nvPicPr>
          <p:cNvPr id="12" name="Content Placeholder 3" descr="exemple_BPM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0019703">
            <a:off x="5601437" y="2590590"/>
            <a:ext cx="1256847" cy="714811"/>
          </a:xfrm>
          <a:prstGeom prst="rect">
            <a:avLst/>
          </a:prstGeom>
        </p:spPr>
      </p:pic>
      <p:sp>
        <p:nvSpPr>
          <p:cNvPr id="13" name="Bulle ronde 12"/>
          <p:cNvSpPr/>
          <p:nvPr/>
        </p:nvSpPr>
        <p:spPr>
          <a:xfrm>
            <a:off x="4716016" y="1268760"/>
            <a:ext cx="4427984" cy="2592288"/>
          </a:xfrm>
          <a:prstGeom prst="wedgeEllipseCallout">
            <a:avLst>
              <a:gd name="adj1" fmla="val -24448"/>
              <a:gd name="adj2" fmla="val 7865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angle droit à deux pointes 13"/>
          <p:cNvSpPr/>
          <p:nvPr/>
        </p:nvSpPr>
        <p:spPr>
          <a:xfrm rot="5400000">
            <a:off x="2051720" y="4221088"/>
            <a:ext cx="1728192" cy="1872208"/>
          </a:xfrm>
          <a:prstGeom prst="leftUpArrow">
            <a:avLst>
              <a:gd name="adj1" fmla="val 17332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0" name="Picture 6" descr="http://helpmenow.fr/wp-content/uploads/2013/02/logo-bonhomme-validation3-%C3%A9crire-et-senrichi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7584" y="836712"/>
            <a:ext cx="1571625" cy="1590675"/>
          </a:xfrm>
          <a:prstGeom prst="rect">
            <a:avLst/>
          </a:prstGeom>
          <a:noFill/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18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01640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914400" y="1593304"/>
            <a:ext cx="7772400" cy="4572000"/>
          </a:xfrm>
        </p:spPr>
        <p:txBody>
          <a:bodyPr>
            <a:normAutofit/>
          </a:bodyPr>
          <a:lstStyle/>
          <a:p>
            <a:r>
              <a:rPr lang="fr-FR" dirty="0" smtClean="0"/>
              <a:t>I </a:t>
            </a:r>
            <a:r>
              <a:rPr lang="fr-FR" dirty="0"/>
              <a:t>– </a:t>
            </a:r>
            <a:r>
              <a:rPr lang="fr-FR" dirty="0" smtClean="0"/>
              <a:t>  Définition d’un </a:t>
            </a:r>
            <a:r>
              <a:rPr lang="fr-FR" dirty="0"/>
              <a:t>processus </a:t>
            </a:r>
            <a:r>
              <a:rPr lang="fr-FR" dirty="0" smtClean="0"/>
              <a:t>métier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II – </a:t>
            </a:r>
            <a:r>
              <a:rPr lang="fr-FR" dirty="0" smtClean="0"/>
              <a:t> Le </a:t>
            </a:r>
            <a:r>
              <a:rPr lang="fr-FR" dirty="0"/>
              <a:t>BPMN et les outils qui le </a:t>
            </a:r>
            <a:r>
              <a:rPr lang="fr-FR" dirty="0" smtClean="0"/>
              <a:t>supportent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III – L’outil sur </a:t>
            </a:r>
            <a:r>
              <a:rPr lang="fr-FR" dirty="0"/>
              <a:t>Modelio 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930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620688"/>
            <a:ext cx="7772400" cy="796950"/>
          </a:xfrm>
        </p:spPr>
        <p:txBody>
          <a:bodyPr>
            <a:normAutofit/>
          </a:bodyPr>
          <a:lstStyle/>
          <a:p>
            <a:pPr algn="ctr"/>
            <a:r>
              <a:rPr lang="fr-FR" sz="3200" b="1" dirty="0"/>
              <a:t>I – Qu’est ce qu’un processus métier </a:t>
            </a:r>
            <a:r>
              <a:rPr lang="fr-FR" sz="3200" b="1" dirty="0" smtClean="0"/>
              <a:t>?</a:t>
            </a:r>
            <a:endParaRPr lang="fr-FR" sz="32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A – Définitions  </a:t>
            </a:r>
            <a:r>
              <a:rPr lang="fr-FR" smtClean="0"/>
              <a:t>d’un </a:t>
            </a:r>
            <a:r>
              <a:rPr lang="fr-FR" smtClean="0"/>
              <a:t>processus (Norme ISO 9000)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B – Processus métier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C – Comparaison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3685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sz="2800" dirty="0" smtClean="0"/>
              <a:t>Exemple d’un processus métier pour un site web de vente en ligne</a:t>
            </a:r>
            <a:r>
              <a:rPr lang="fr-FR" sz="2800" dirty="0"/>
              <a:t/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4</a:t>
            </a:fld>
            <a:endParaRPr kumimoji="0" lang="en-US"/>
          </a:p>
        </p:txBody>
      </p:sp>
      <p:graphicFrame>
        <p:nvGraphicFramePr>
          <p:cNvPr id="5" name="Diagramme 4"/>
          <p:cNvGraphicFramePr/>
          <p:nvPr/>
        </p:nvGraphicFramePr>
        <p:xfrm>
          <a:off x="1828800" y="1828800"/>
          <a:ext cx="54864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3656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dirty="0" smtClean="0"/>
              <a:t>Autre exemple</a:t>
            </a:r>
            <a:endParaRPr lang="fr-FR" sz="28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5</a:t>
            </a:fld>
            <a:endParaRPr kumimoji="0" lang="en-US"/>
          </a:p>
        </p:txBody>
      </p:sp>
      <p:sp>
        <p:nvSpPr>
          <p:cNvPr id="4" name="AutoShape 2" descr="https://scontent-b.xx.fbcdn.net/hphotos-prn2/v/1422837_549976081751481_587709007_n.jpg?oh=3ed91a73990efc81e815feab3e64f06c&amp;oe=527A54A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https://scontent-b.xx.fbcdn.net/hphotos-prn2/v/1422837_549976081751481_587709007_n.jpg?oh=3ed91a73990efc81e815feab3e64f06c&amp;oe=527A54A4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6" descr="https://scontent-b.xx.fbcdn.net/hphotos-prn2/v/1422837_549976081751481_587709007_n.jpg?oh=3ed91a73990efc81e815feab3e64f06c&amp;oe=527A54A4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31" name="Picture 7" descr="C:\Users\sadki\Desktop\1422837_549976081751481_587709007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1603898"/>
            <a:ext cx="7740352" cy="445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877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dirty="0" smtClean="0"/>
              <a:t>Différentes notations processus métier</a:t>
            </a:r>
            <a:endParaRPr lang="fr-FR" sz="28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6</a:t>
            </a:fld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914400" y="1665312"/>
            <a:ext cx="7772400" cy="4572000"/>
          </a:xfrm>
        </p:spPr>
        <p:txBody>
          <a:bodyPr/>
          <a:lstStyle/>
          <a:p>
            <a:r>
              <a:rPr lang="fr-FR" dirty="0" smtClean="0"/>
              <a:t>UML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  <a:p>
            <a:r>
              <a:rPr lang="fr-FR" dirty="0" smtClean="0"/>
              <a:t>MERISE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  <a:p>
            <a:r>
              <a:rPr lang="fr-FR" dirty="0" smtClean="0"/>
              <a:t>BPMN</a:t>
            </a:r>
            <a:endParaRPr lang="fr-FR" dirty="0"/>
          </a:p>
        </p:txBody>
      </p:sp>
      <p:pic>
        <p:nvPicPr>
          <p:cNvPr id="1028" name="Picture 4" descr="http://merise.developpez.com/faq/images/MCD_UML_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79396">
            <a:off x="3983736" y="3466512"/>
            <a:ext cx="2014608" cy="159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osengine.free.fr/diagra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98503">
            <a:off x="2381680" y="1765201"/>
            <a:ext cx="2054079" cy="1333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1.bp.blogspot.com/_B2Z8BTMUkrc/TL7FrFMXD0I/AAAAAAAAFNg/6mddpMSx5TA/s1600/bonhomme_interrogation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4869160"/>
            <a:ext cx="723650" cy="14821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28607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60648"/>
            <a:ext cx="7772400" cy="1156990"/>
          </a:xfrm>
        </p:spPr>
        <p:txBody>
          <a:bodyPr>
            <a:normAutofit/>
          </a:bodyPr>
          <a:lstStyle/>
          <a:p>
            <a:pPr algn="ctr"/>
            <a:r>
              <a:rPr lang="fr-FR" sz="3200" b="1" dirty="0"/>
              <a:t>II – Le BPMN et les outils qui le supportent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A – L’histoire du BPMN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B – </a:t>
            </a:r>
            <a:r>
              <a:rPr lang="fr-FR" sz="2400" dirty="0" smtClean="0"/>
              <a:t>Concept </a:t>
            </a:r>
            <a:r>
              <a:rPr lang="fr-FR" sz="2400" dirty="0"/>
              <a:t>d’utilisation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C – Comparaison de deux outils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0206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274638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fr-FR" sz="2800" dirty="0"/>
              <a:t>A – L’histoire du BPMN</a:t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4" name="Flèche droite 3"/>
          <p:cNvSpPr/>
          <p:nvPr/>
        </p:nvSpPr>
        <p:spPr>
          <a:xfrm>
            <a:off x="467544" y="2492896"/>
            <a:ext cx="8064896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8"/>
          <p:cNvSpPr/>
          <p:nvPr/>
        </p:nvSpPr>
        <p:spPr>
          <a:xfrm rot="16200000">
            <a:off x="652425" y="3172113"/>
            <a:ext cx="540059" cy="18973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 rot="16200000">
            <a:off x="4849073" y="3225460"/>
            <a:ext cx="540059" cy="18973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droite 11"/>
          <p:cNvSpPr/>
          <p:nvPr/>
        </p:nvSpPr>
        <p:spPr>
          <a:xfrm rot="5400000">
            <a:off x="7133143" y="2232522"/>
            <a:ext cx="540059" cy="18973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384874" y="3861048"/>
            <a:ext cx="12648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Février 2006</a:t>
            </a:r>
          </a:p>
          <a:p>
            <a:pPr algn="ctr"/>
            <a:r>
              <a:rPr lang="fr-FR" dirty="0"/>
              <a:t>v</a:t>
            </a:r>
            <a:r>
              <a:rPr lang="fr-FR" dirty="0" smtClean="0"/>
              <a:t>1.0</a:t>
            </a:r>
            <a:endParaRPr lang="fr-FR" dirty="0"/>
          </a:p>
        </p:txBody>
      </p:sp>
      <p:sp>
        <p:nvSpPr>
          <p:cNvPr id="15" name="Flèche droite 14"/>
          <p:cNvSpPr/>
          <p:nvPr/>
        </p:nvSpPr>
        <p:spPr>
          <a:xfrm rot="5400000">
            <a:off x="2452623" y="2232522"/>
            <a:ext cx="540059" cy="18973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2090203" y="1412776"/>
            <a:ext cx="12648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Février 2008</a:t>
            </a:r>
          </a:p>
          <a:p>
            <a:pPr algn="ctr"/>
            <a:r>
              <a:rPr lang="fr-FR" dirty="0" smtClean="0"/>
              <a:t>v1.1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4499991" y="3763230"/>
            <a:ext cx="12382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Janvier 2009</a:t>
            </a:r>
          </a:p>
          <a:p>
            <a:pPr algn="ctr"/>
            <a:r>
              <a:rPr lang="fr-FR" dirty="0" smtClean="0"/>
              <a:t>v.1.2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6784060" y="1412776"/>
            <a:ext cx="12382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Janvier 2011</a:t>
            </a:r>
          </a:p>
          <a:p>
            <a:pPr algn="ctr"/>
            <a:r>
              <a:rPr lang="fr-FR" dirty="0"/>
              <a:t>v</a:t>
            </a:r>
            <a:r>
              <a:rPr lang="fr-FR" dirty="0" smtClean="0"/>
              <a:t>2.0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384874" y="5229200"/>
            <a:ext cx="33230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v1.0 : Mise en place de la notation</a:t>
            </a:r>
          </a:p>
          <a:p>
            <a:r>
              <a:rPr lang="fr-FR" dirty="0" smtClean="0"/>
              <a:t>v1.1 </a:t>
            </a:r>
            <a:r>
              <a:rPr lang="fr-FR" dirty="0"/>
              <a:t>: </a:t>
            </a:r>
            <a:r>
              <a:rPr lang="fr-FR" dirty="0" smtClean="0"/>
              <a:t>Inclus </a:t>
            </a:r>
            <a:r>
              <a:rPr lang="fr-FR" dirty="0"/>
              <a:t>le BPEL4WS </a:t>
            </a:r>
            <a:r>
              <a:rPr lang="fr-FR" dirty="0" smtClean="0"/>
              <a:t>1.1</a:t>
            </a:r>
          </a:p>
          <a:p>
            <a:r>
              <a:rPr lang="fr-FR" dirty="0" smtClean="0"/>
              <a:t>v1.2 : Vers des exécutables</a:t>
            </a:r>
          </a:p>
          <a:p>
            <a:r>
              <a:rPr lang="fr-FR" dirty="0" smtClean="0"/>
              <a:t>v2.0 : Perfectionne la version1.2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6603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dirty="0"/>
              <a:t>B – </a:t>
            </a:r>
            <a:r>
              <a:rPr lang="fr-FR" sz="2800" dirty="0" smtClean="0"/>
              <a:t>Concept d’utilisation</a:t>
            </a:r>
            <a:r>
              <a:rPr lang="fr-FR" sz="2800" dirty="0"/>
              <a:t/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251520" y="1196752"/>
            <a:ext cx="1944216" cy="2304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Objets de flux :</a:t>
            </a:r>
          </a:p>
          <a:p>
            <a:pPr algn="ctr"/>
            <a:r>
              <a:rPr lang="fr-FR" dirty="0" smtClean="0"/>
              <a:t>Evènements</a:t>
            </a:r>
          </a:p>
          <a:p>
            <a:pPr algn="ctr"/>
            <a:r>
              <a:rPr lang="fr-FR" dirty="0" smtClean="0"/>
              <a:t>Les Activités</a:t>
            </a:r>
          </a:p>
          <a:p>
            <a:pPr algn="ctr"/>
            <a:r>
              <a:rPr lang="fr-FR" dirty="0" smtClean="0"/>
              <a:t>Les ponts</a:t>
            </a:r>
          </a:p>
        </p:txBody>
      </p:sp>
      <p:sp>
        <p:nvSpPr>
          <p:cNvPr id="22" name="Rectangle à coins arrondis 21"/>
          <p:cNvSpPr/>
          <p:nvPr/>
        </p:nvSpPr>
        <p:spPr>
          <a:xfrm>
            <a:off x="2483768" y="1196752"/>
            <a:ext cx="1872208" cy="2304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Objets de connexion :</a:t>
            </a:r>
          </a:p>
          <a:p>
            <a:pPr algn="ctr"/>
            <a:r>
              <a:rPr lang="fr-FR" dirty="0" smtClean="0"/>
              <a:t>Flux séquentiel</a:t>
            </a:r>
          </a:p>
          <a:p>
            <a:pPr algn="ctr"/>
            <a:r>
              <a:rPr lang="fr-FR" dirty="0" smtClean="0"/>
              <a:t>Flux de message</a:t>
            </a:r>
          </a:p>
          <a:p>
            <a:pPr algn="ctr"/>
            <a:r>
              <a:rPr lang="fr-FR" dirty="0" smtClean="0"/>
              <a:t> Association</a:t>
            </a:r>
          </a:p>
        </p:txBody>
      </p:sp>
      <p:sp>
        <p:nvSpPr>
          <p:cNvPr id="23" name="Rectangle à coins arrondis 22"/>
          <p:cNvSpPr/>
          <p:nvPr/>
        </p:nvSpPr>
        <p:spPr>
          <a:xfrm>
            <a:off x="4716016" y="1196752"/>
            <a:ext cx="1872208" cy="2304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Couloirs d’activités :</a:t>
            </a:r>
          </a:p>
          <a:p>
            <a:pPr algn="ctr"/>
            <a:r>
              <a:rPr lang="fr-FR" dirty="0" smtClean="0"/>
              <a:t>Evènements</a:t>
            </a:r>
          </a:p>
          <a:p>
            <a:pPr algn="ctr"/>
            <a:r>
              <a:rPr lang="fr-FR" dirty="0" smtClean="0"/>
              <a:t>Les Activités</a:t>
            </a:r>
          </a:p>
          <a:p>
            <a:pPr algn="ctr"/>
            <a:r>
              <a:rPr lang="fr-FR" dirty="0" smtClean="0"/>
              <a:t>Les ponts</a:t>
            </a:r>
          </a:p>
        </p:txBody>
      </p:sp>
      <p:sp>
        <p:nvSpPr>
          <p:cNvPr id="24" name="Rectangle à coins arrondis 23"/>
          <p:cNvSpPr/>
          <p:nvPr/>
        </p:nvSpPr>
        <p:spPr>
          <a:xfrm>
            <a:off x="6983760" y="1196752"/>
            <a:ext cx="1908720" cy="2304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Artefacts :</a:t>
            </a:r>
            <a:r>
              <a:rPr lang="fr-FR" dirty="0" smtClean="0"/>
              <a:t> </a:t>
            </a:r>
          </a:p>
          <a:p>
            <a:pPr algn="ctr"/>
            <a:r>
              <a:rPr lang="fr-FR" dirty="0" smtClean="0"/>
              <a:t>Objet de données</a:t>
            </a:r>
          </a:p>
          <a:p>
            <a:pPr algn="ctr"/>
            <a:r>
              <a:rPr lang="fr-FR" dirty="0" smtClean="0"/>
              <a:t>Groupe</a:t>
            </a:r>
          </a:p>
          <a:p>
            <a:pPr algn="ctr"/>
            <a:r>
              <a:rPr lang="fr-FR" dirty="0" smtClean="0"/>
              <a:t>Annotation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861047"/>
            <a:ext cx="43204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4" descr="Catching intermediate ev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365104"/>
            <a:ext cx="432048" cy="43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Throwing intermediate even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861048"/>
            <a:ext cx="414954" cy="41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End even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365104"/>
            <a:ext cx="432048" cy="43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0" descr="Elementary task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013176"/>
            <a:ext cx="1008112" cy="73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2" descr="Embedded proces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013176"/>
            <a:ext cx="1041276" cy="7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4" descr="Gateway or decision block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805264"/>
            <a:ext cx="55245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/>
          <p:cNvSpPr/>
          <p:nvPr/>
        </p:nvSpPr>
        <p:spPr>
          <a:xfrm>
            <a:off x="2267744" y="4077072"/>
            <a:ext cx="144016" cy="23042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4518992" y="4077072"/>
            <a:ext cx="144016" cy="23042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6804248" y="4077072"/>
            <a:ext cx="144016" cy="23042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6" name="Picture 16" descr="Sequence flow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861048"/>
            <a:ext cx="752475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8" descr="Message flow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725144"/>
            <a:ext cx="752475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0" descr="Associatio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5661248"/>
            <a:ext cx="752475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2" descr="Pool and 2 lanes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129809" y="4239344"/>
            <a:ext cx="1008112" cy="9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à coins arrondis 39"/>
          <p:cNvSpPr/>
          <p:nvPr/>
        </p:nvSpPr>
        <p:spPr>
          <a:xfrm>
            <a:off x="5148064" y="5517232"/>
            <a:ext cx="1008112" cy="57606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" name="Picture 24" descr="Data Object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933056"/>
            <a:ext cx="619125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6" descr="Group Activities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869160"/>
            <a:ext cx="1728192" cy="62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8" descr="Annotation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5733256"/>
            <a:ext cx="723470" cy="52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8169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ux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362</TotalTime>
  <Words>376</Words>
  <Application>Microsoft Office PowerPoint</Application>
  <PresentationFormat>Affichage à l'écran (4:3)</PresentationFormat>
  <Paragraphs>136</Paragraphs>
  <Slides>18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Capitaux</vt:lpstr>
      <vt:lpstr> Processus métier et BPMN  </vt:lpstr>
      <vt:lpstr>Sommaire</vt:lpstr>
      <vt:lpstr>I – Qu’est ce qu’un processus métier ?</vt:lpstr>
      <vt:lpstr>Exemple d’un processus métier pour un site web de vente en ligne </vt:lpstr>
      <vt:lpstr>Autre exemple</vt:lpstr>
      <vt:lpstr>Différentes notations processus métier</vt:lpstr>
      <vt:lpstr>II – Le BPMN et les outils qui le supportent</vt:lpstr>
      <vt:lpstr>A – L’histoire du BPMN </vt:lpstr>
      <vt:lpstr>B – Concept d’utilisation </vt:lpstr>
      <vt:lpstr>C – Comparaison de deux outils  </vt:lpstr>
      <vt:lpstr>C – Comparaison de deux outils  </vt:lpstr>
      <vt:lpstr>III – L’outil sur Modelio</vt:lpstr>
      <vt:lpstr>A – L’outil Modelio ? </vt:lpstr>
      <vt:lpstr>B – L’approche Modelio à BPMN</vt:lpstr>
      <vt:lpstr>Légende des diagrammes BPMN</vt:lpstr>
      <vt:lpstr>C – Exemples de l’utilisation BPMN avec Modelio</vt:lpstr>
      <vt:lpstr>Exemple 2: Processus de collection de vote</vt:lpstr>
      <vt:lpstr>Conclusion</vt:lpstr>
    </vt:vector>
  </TitlesOfParts>
  <Company>IUT PARIS DESCARTES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Processus métier et BPMN</dc:title>
  <dc:creator>Karim SADKI</dc:creator>
  <cp:lastModifiedBy>Estelle ALPAND</cp:lastModifiedBy>
  <cp:revision>51</cp:revision>
  <dcterms:created xsi:type="dcterms:W3CDTF">2013-11-04T08:59:36Z</dcterms:created>
  <dcterms:modified xsi:type="dcterms:W3CDTF">2013-11-05T09:17:11Z</dcterms:modified>
</cp:coreProperties>
</file>