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8363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fr"/>
              <a:t>test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373250" y="296125"/>
            <a:ext cx="8295000" cy="234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buNone/>
            </a:pPr>
            <a:r>
              <a:rPr lang="fr" sz="5000"/>
              <a:t>Comparatif de solutions </a:t>
            </a:r>
          </a:p>
          <a:p>
            <a:pPr lvl="0" algn="l" rtl="0">
              <a:buNone/>
            </a:pPr>
            <a:r>
              <a:rPr lang="fr" sz="5000"/>
              <a:t>“Cloud Computing” </a:t>
            </a:r>
          </a:p>
          <a:p>
            <a:pPr algn="l">
              <a:buNone/>
            </a:pPr>
            <a:r>
              <a:rPr lang="fr" sz="5000"/>
              <a:t>pour les particuliers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627025"/>
            <a:ext cx="2017199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buNone/>
            </a:pPr>
            <a:r>
              <a:rPr lang="fr" sz="1400"/>
              <a:t>Aurélien BERNIER</a:t>
            </a:r>
          </a:p>
          <a:p>
            <a:pPr lvl="0" algn="l" rtl="0">
              <a:lnSpc>
                <a:spcPct val="115000"/>
              </a:lnSpc>
              <a:buNone/>
            </a:pPr>
            <a:r>
              <a:rPr lang="fr" sz="1400"/>
              <a:t>Bruno KRISHNAN</a:t>
            </a:r>
          </a:p>
          <a:p>
            <a:pPr lvl="0" algn="l" rtl="0">
              <a:lnSpc>
                <a:spcPct val="115000"/>
              </a:lnSpc>
              <a:buNone/>
            </a:pPr>
            <a:r>
              <a:rPr lang="fr" sz="1400"/>
              <a:t>Alexandre STOCQ</a:t>
            </a:r>
          </a:p>
        </p:txBody>
      </p:sp>
      <p:sp>
        <p:nvSpPr>
          <p:cNvPr id="35" name="Shape 35"/>
          <p:cNvSpPr/>
          <p:nvPr/>
        </p:nvSpPr>
        <p:spPr>
          <a:xfrm>
            <a:off x="140575" y="4623850"/>
            <a:ext cx="711299" cy="4089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6" name="Shape 36"/>
          <p:cNvSpPr/>
          <p:nvPr/>
        </p:nvSpPr>
        <p:spPr>
          <a:xfrm>
            <a:off x="986875" y="4623862"/>
            <a:ext cx="1283975" cy="3187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7" name="Shape 37"/>
          <p:cNvSpPr/>
          <p:nvPr/>
        </p:nvSpPr>
        <p:spPr>
          <a:xfrm>
            <a:off x="3022150" y="4516212"/>
            <a:ext cx="929625" cy="5340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8" name="Shape 38"/>
          <p:cNvSpPr/>
          <p:nvPr/>
        </p:nvSpPr>
        <p:spPr>
          <a:xfrm>
            <a:off x="2405850" y="4623837"/>
            <a:ext cx="481300" cy="4089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x="4086775" y="4530072"/>
            <a:ext cx="811749" cy="50267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40" name="Shape 40"/>
          <p:cNvSpPr/>
          <p:nvPr/>
        </p:nvSpPr>
        <p:spPr>
          <a:xfrm>
            <a:off x="5033525" y="4576962"/>
            <a:ext cx="811750" cy="502675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41" name="Shape 41"/>
          <p:cNvSpPr/>
          <p:nvPr/>
        </p:nvSpPr>
        <p:spPr>
          <a:xfrm>
            <a:off x="5845275" y="4530075"/>
            <a:ext cx="711299" cy="502676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42" name="Shape 42"/>
          <p:cNvSpPr txBox="1"/>
          <p:nvPr/>
        </p:nvSpPr>
        <p:spPr>
          <a:xfrm>
            <a:off x="5089925" y="3679025"/>
            <a:ext cx="3643200" cy="722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>
              <a:buNone/>
            </a:pPr>
            <a:r>
              <a:rPr lang="fr" sz="3000">
                <a:solidFill>
                  <a:schemeClr val="dk2"/>
                </a:solidFill>
              </a:rPr>
              <a:t>2013/2014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fr"/>
              <a:t>Questions ?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1130775"/>
            <a:ext cx="9144000" cy="48653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 dirty="0"/>
              <a:t>Plan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75606"/>
            <a:ext cx="8318399" cy="387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fr" sz="2600" dirty="0" smtClean="0"/>
              <a:t>Introduction</a:t>
            </a:r>
            <a:endParaRPr lang="fr" sz="2600" dirty="0"/>
          </a:p>
          <a:p>
            <a:pPr marL="457200" lvl="0" indent="0" rtl="0">
              <a:buNone/>
            </a:pPr>
            <a:r>
              <a:rPr lang="fr" sz="1800" dirty="0"/>
              <a:t>- Présentation du Cloud</a:t>
            </a:r>
          </a:p>
          <a:p>
            <a:pPr lvl="0" rtl="0">
              <a:buNone/>
            </a:pPr>
            <a:r>
              <a:rPr lang="fr" sz="1800" dirty="0"/>
              <a:t>	</a:t>
            </a:r>
            <a:r>
              <a:rPr lang="fr" sz="1800" dirty="0"/>
              <a:t> </a:t>
            </a:r>
            <a:r>
              <a:rPr lang="fr" sz="1800" dirty="0" smtClean="0"/>
              <a:t> </a:t>
            </a:r>
            <a:r>
              <a:rPr lang="fr" sz="1800" dirty="0" smtClean="0"/>
              <a:t>- </a:t>
            </a:r>
            <a:r>
              <a:rPr lang="fr" sz="1800" dirty="0"/>
              <a:t>Types de Cloud pour particuliers</a:t>
            </a:r>
          </a:p>
          <a:p>
            <a:endParaRPr lang="fr" sz="1800" dirty="0"/>
          </a:p>
          <a:p>
            <a:pPr lvl="0" rtl="0">
              <a:buNone/>
            </a:pPr>
            <a:r>
              <a:rPr lang="fr" sz="2600" dirty="0" smtClean="0"/>
              <a:t>I - </a:t>
            </a:r>
            <a:r>
              <a:rPr lang="fr" sz="2600" dirty="0"/>
              <a:t>Infrastructure as a Service (IAAS)</a:t>
            </a:r>
          </a:p>
          <a:p>
            <a:pPr lvl="0" rtl="0">
              <a:buNone/>
            </a:pPr>
            <a:r>
              <a:rPr lang="fr" sz="2600" dirty="0"/>
              <a:t>II - Software as a Service (SAAS)</a:t>
            </a:r>
          </a:p>
          <a:p>
            <a:endParaRPr lang="fr" sz="2600" dirty="0"/>
          </a:p>
          <a:p>
            <a:pPr>
              <a:buNone/>
            </a:pPr>
            <a:r>
              <a:rPr lang="fr" sz="2600" dirty="0"/>
              <a:t>Conclusion: Sondage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Introduction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fr" dirty="0"/>
              <a:t>Définition</a:t>
            </a:r>
            <a:r>
              <a:rPr lang="fr" dirty="0" smtClean="0"/>
              <a:t>:</a:t>
            </a:r>
          </a:p>
          <a:p>
            <a:pPr lvl="0" rtl="0">
              <a:buNone/>
            </a:pPr>
            <a:r>
              <a:rPr lang="fr" sz="1800" dirty="0"/>
              <a:t>	</a:t>
            </a:r>
            <a:r>
              <a:rPr lang="fr" sz="1800" dirty="0" smtClean="0"/>
              <a:t>- </a:t>
            </a:r>
            <a:r>
              <a:rPr lang="fr" sz="1800" dirty="0"/>
              <a:t>Concept qui consiste à accéder à des données et services sur un serveur distant</a:t>
            </a:r>
          </a:p>
          <a:p>
            <a:pPr lvl="0" rtl="0">
              <a:buNone/>
            </a:pPr>
            <a:r>
              <a:rPr lang="fr" dirty="0"/>
              <a:t>Avantages:</a:t>
            </a:r>
          </a:p>
          <a:p>
            <a:pPr lvl="0" rtl="0">
              <a:buNone/>
            </a:pPr>
            <a:r>
              <a:rPr lang="fr" dirty="0"/>
              <a:t>	</a:t>
            </a:r>
            <a:r>
              <a:rPr lang="fr" sz="1800" dirty="0"/>
              <a:t>- Souplesse d’évolution</a:t>
            </a:r>
          </a:p>
          <a:p>
            <a:pPr lvl="0" rtl="0">
              <a:buNone/>
            </a:pPr>
            <a:r>
              <a:rPr lang="fr" sz="1800" dirty="0"/>
              <a:t>	- Mutualisation des ressources</a:t>
            </a:r>
          </a:p>
          <a:p>
            <a:pPr lvl="0" rtl="0">
              <a:buNone/>
            </a:pPr>
            <a:r>
              <a:rPr lang="fr" sz="1800" dirty="0"/>
              <a:t>	- Liberté de changer</a:t>
            </a:r>
          </a:p>
          <a:p>
            <a:endParaRPr lang="fr" sz="1800" dirty="0"/>
          </a:p>
          <a:p>
            <a:endParaRPr lang="fr" sz="18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Types de Cloud 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0" indent="457200" rtl="0">
              <a:buNone/>
            </a:pPr>
            <a:r>
              <a:rPr lang="fr" dirty="0"/>
              <a:t>- IaaS: Infrastructure as a Service</a:t>
            </a:r>
          </a:p>
          <a:p>
            <a:pPr lvl="0" rtl="0">
              <a:buNone/>
            </a:pPr>
            <a:r>
              <a:rPr lang="fr" dirty="0"/>
              <a:t>				</a:t>
            </a:r>
            <a:r>
              <a:rPr lang="fr" sz="1800" dirty="0"/>
              <a:t>- Dropbox</a:t>
            </a:r>
          </a:p>
          <a:p>
            <a:pPr lvl="0" rtl="0">
              <a:buNone/>
            </a:pPr>
            <a:r>
              <a:rPr lang="fr" sz="1800" dirty="0"/>
              <a:t>	- 			- iCloud</a:t>
            </a:r>
          </a:p>
          <a:p>
            <a:endParaRPr lang="fr" sz="1800" dirty="0"/>
          </a:p>
          <a:p>
            <a:pPr lvl="0" rtl="0">
              <a:buNone/>
            </a:pPr>
            <a:r>
              <a:rPr lang="fr" dirty="0"/>
              <a:t>- SaaS: Software as a Service</a:t>
            </a:r>
          </a:p>
          <a:p>
            <a:pPr lvl="0" rtl="0">
              <a:buNone/>
            </a:pPr>
            <a:r>
              <a:rPr lang="fr" dirty="0"/>
              <a:t>	</a:t>
            </a:r>
            <a:r>
              <a:rPr lang="fr" sz="1800" dirty="0"/>
              <a:t>-Deezer</a:t>
            </a:r>
          </a:p>
          <a:p>
            <a:pPr>
              <a:buNone/>
            </a:pPr>
            <a:r>
              <a:rPr lang="fr" sz="1800" dirty="0"/>
              <a:t>	-Office 365</a:t>
            </a:r>
          </a:p>
        </p:txBody>
      </p:sp>
      <p:sp>
        <p:nvSpPr>
          <p:cNvPr id="61" name="Shape 61"/>
          <p:cNvSpPr/>
          <p:nvPr/>
        </p:nvSpPr>
        <p:spPr>
          <a:xfrm>
            <a:off x="6012160" y="3172125"/>
            <a:ext cx="1854849" cy="17537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2" name="Shape 62"/>
          <p:cNvSpPr/>
          <p:nvPr/>
        </p:nvSpPr>
        <p:spPr>
          <a:xfrm>
            <a:off x="181275" y="1200150"/>
            <a:ext cx="1854849" cy="17537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3" name="Shape 63"/>
          <p:cNvSpPr/>
          <p:nvPr/>
        </p:nvSpPr>
        <p:spPr>
          <a:xfrm>
            <a:off x="2376300" y="3653850"/>
            <a:ext cx="711299" cy="4089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4" name="Shape 64"/>
          <p:cNvSpPr/>
          <p:nvPr/>
        </p:nvSpPr>
        <p:spPr>
          <a:xfrm>
            <a:off x="2264450" y="4140225"/>
            <a:ext cx="1283975" cy="31877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65" name="Shape 65"/>
          <p:cNvSpPr/>
          <p:nvPr/>
        </p:nvSpPr>
        <p:spPr>
          <a:xfrm>
            <a:off x="4644008" y="1809975"/>
            <a:ext cx="929625" cy="53407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66" name="Shape 66"/>
          <p:cNvSpPr/>
          <p:nvPr/>
        </p:nvSpPr>
        <p:spPr>
          <a:xfrm>
            <a:off x="4627520" y="2344049"/>
            <a:ext cx="481300" cy="4089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Infrastructure as a Service</a:t>
            </a:r>
          </a:p>
        </p:txBody>
      </p:sp>
      <p:sp>
        <p:nvSpPr>
          <p:cNvPr id="72" name="Shape 72"/>
          <p:cNvSpPr/>
          <p:nvPr/>
        </p:nvSpPr>
        <p:spPr>
          <a:xfrm>
            <a:off x="118324" y="1367525"/>
            <a:ext cx="8907349" cy="35416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202450" y="2296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Software as a Service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9000" y="1200137"/>
            <a:ext cx="9006000" cy="38849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Conclusion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fr"/>
              <a:t>Sondage:</a:t>
            </a:r>
          </a:p>
          <a:p>
            <a:endParaRPr lang="fr"/>
          </a:p>
          <a:p>
            <a:pPr lvl="0" rtl="0">
              <a:buNone/>
            </a:pPr>
            <a:r>
              <a:rPr lang="fr" sz="1800"/>
              <a:t>1 - </a:t>
            </a:r>
            <a:r>
              <a:rPr lang="fr" sz="1800">
                <a:solidFill>
                  <a:srgbClr val="222222"/>
                </a:solidFill>
              </a:rPr>
              <a:t>Dans les solutions de stockage en ligne décrites ci-dessous, lesquelles utilisez-vous ?</a:t>
            </a:r>
          </a:p>
          <a:p>
            <a:pPr lvl="0" rtl="0">
              <a:buNone/>
            </a:pPr>
            <a:r>
              <a:rPr lang="fr" sz="1800">
                <a:solidFill>
                  <a:srgbClr val="222222"/>
                </a:solidFill>
              </a:rPr>
              <a:t>2 - Pour quels usages ?</a:t>
            </a:r>
          </a:p>
          <a:p>
            <a:pPr lvl="0" rtl="0">
              <a:buNone/>
            </a:pPr>
            <a:r>
              <a:rPr lang="fr" sz="1800">
                <a:solidFill>
                  <a:srgbClr val="222222"/>
                </a:solidFill>
              </a:rPr>
              <a:t>3 - Parmi ces solutions en ligne, lesquelles utilisez-vous ?</a:t>
            </a:r>
          </a:p>
          <a:p>
            <a:pPr lvl="0" rtl="0">
              <a:buNone/>
            </a:pPr>
            <a:r>
              <a:rPr lang="fr" sz="1800">
                <a:solidFill>
                  <a:srgbClr val="222222"/>
                </a:solidFill>
              </a:rPr>
              <a:t>4 - Payez-vous aujourd'hui pour une de ces solutions ? (Stockages en ligne, Applications en ligne)</a:t>
            </a:r>
          </a:p>
          <a:p>
            <a:pPr lvl="0" rtl="0">
              <a:buNone/>
            </a:pPr>
            <a:r>
              <a:rPr lang="fr" sz="1800">
                <a:solidFill>
                  <a:srgbClr val="222222"/>
                </a:solidFill>
              </a:rPr>
              <a:t>5 - Seriez-vous prêt à payer pour profiter de plus de services 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Réponses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0" rtl="0">
              <a:buNone/>
            </a:pPr>
            <a:r>
              <a:rPr lang="fr" sz="1800" dirty="0"/>
              <a:t>
Solutions de stockage utilisées</a:t>
            </a:r>
          </a:p>
          <a:p>
            <a:endParaRPr lang="fr" sz="1800" dirty="0"/>
          </a:p>
          <a:p>
            <a:endParaRPr lang="fr" sz="1800" dirty="0"/>
          </a:p>
          <a:p>
            <a:endParaRPr lang="fr" sz="1800" dirty="0"/>
          </a:p>
          <a:p>
            <a:pPr lvl="0" rtl="0">
              <a:buNone/>
            </a:pPr>
            <a:r>
              <a:rPr lang="fr" dirty="0"/>
              <a:t>						</a:t>
            </a:r>
            <a:r>
              <a:rPr lang="fr" sz="1800" dirty="0"/>
              <a:t>	</a:t>
            </a:r>
          </a:p>
          <a:p>
            <a:pPr marL="2743200" lvl="0" indent="457200" rtl="0">
              <a:buNone/>
            </a:pPr>
            <a:r>
              <a:rPr lang="fr" sz="1800" dirty="0"/>
              <a:t>Les usages</a:t>
            </a:r>
          </a:p>
        </p:txBody>
      </p:sp>
      <p:sp>
        <p:nvSpPr>
          <p:cNvPr id="92" name="Shape 92"/>
          <p:cNvSpPr/>
          <p:nvPr/>
        </p:nvSpPr>
        <p:spPr>
          <a:xfrm>
            <a:off x="390275" y="2808400"/>
            <a:ext cx="3282100" cy="22577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3" name="Shape 93"/>
          <p:cNvSpPr/>
          <p:nvPr/>
        </p:nvSpPr>
        <p:spPr>
          <a:xfrm>
            <a:off x="4572750" y="1224905"/>
            <a:ext cx="3448050" cy="20669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fr"/>
              <a:t>Réponses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fr" dirty="0"/>
              <a:t>
</a:t>
            </a:r>
            <a:r>
              <a:rPr lang="fr" sz="1800" dirty="0"/>
              <a:t>Les applications en ligne utilisées	</a:t>
            </a:r>
          </a:p>
          <a:p>
            <a:endParaRPr lang="fr" sz="1800" dirty="0"/>
          </a:p>
          <a:p>
            <a:endParaRPr lang="fr" sz="1800" dirty="0"/>
          </a:p>
          <a:p>
            <a:pPr marL="3657600" lvl="0" indent="457200" rtl="0">
              <a:buNone/>
            </a:pPr>
            <a:r>
              <a:rPr lang="fr" sz="1800" dirty="0"/>
              <a:t>              0% utilise un abonnement payant</a:t>
            </a:r>
          </a:p>
          <a:p>
            <a:pPr marL="5029200" lvl="0" indent="0" rtl="0">
              <a:buNone/>
            </a:pPr>
            <a:r>
              <a:rPr lang="fr" sz="1800" dirty="0"/>
              <a:t>18% prêt à payer	</a:t>
            </a:r>
            <a:r>
              <a:rPr lang="fr" dirty="0"/>
              <a:t>									</a:t>
            </a:r>
          </a:p>
        </p:txBody>
      </p:sp>
      <p:sp>
        <p:nvSpPr>
          <p:cNvPr id="100" name="Shape 100"/>
          <p:cNvSpPr/>
          <p:nvPr/>
        </p:nvSpPr>
        <p:spPr>
          <a:xfrm>
            <a:off x="905686" y="2332650"/>
            <a:ext cx="3090250" cy="22617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1" name="Shape 101"/>
          <p:cNvSpPr/>
          <p:nvPr/>
        </p:nvSpPr>
        <p:spPr>
          <a:xfrm>
            <a:off x="5796136" y="1200150"/>
            <a:ext cx="2842850" cy="1705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116</Words>
  <Application>Microsoft Office PowerPoint</Application>
  <PresentationFormat>Affichage à l'écran (16:9)</PresentationFormat>
  <Paragraphs>56</Paragraphs>
  <Slides>10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biz</vt:lpstr>
      <vt:lpstr>Comparatif de solutions  “Cloud Computing”  pour les particuliers</vt:lpstr>
      <vt:lpstr>Plan</vt:lpstr>
      <vt:lpstr>Introduction</vt:lpstr>
      <vt:lpstr>Types de Cloud </vt:lpstr>
      <vt:lpstr>Infrastructure as a Service</vt:lpstr>
      <vt:lpstr>Software as a Service</vt:lpstr>
      <vt:lpstr>Conclusion </vt:lpstr>
      <vt:lpstr>Réponses</vt:lpstr>
      <vt:lpstr>Réponses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Comparatif de solutions  “Cloud Computing”  pour les particuliers</dc:title>
  <cp:lastModifiedBy>Aurélien BERNIER</cp:lastModifiedBy>
  <cp:revision>2</cp:revision>
  <dcterms:modified xsi:type="dcterms:W3CDTF">2013-11-05T11:29:08Z</dcterms:modified>
</cp:coreProperties>
</file>