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648" r:id="rId2"/>
    <p:sldMasterId id="2147483739" r:id="rId3"/>
    <p:sldMasterId id="2147483748" r:id="rId4"/>
    <p:sldMasterId id="2147483757" r:id="rId5"/>
    <p:sldMasterId id="2147483826" r:id="rId6"/>
    <p:sldMasterId id="2147483766" r:id="rId7"/>
    <p:sldMasterId id="2147483775" r:id="rId8"/>
    <p:sldMasterId id="2147483895" r:id="rId9"/>
  </p:sldMasterIdLst>
  <p:sldIdLst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8" r:id="rId18"/>
    <p:sldId id="265" r:id="rId19"/>
    <p:sldId id="266" r:id="rId20"/>
    <p:sldId id="267" r:id="rId21"/>
    <p:sldId id="271" r:id="rId22"/>
    <p:sldId id="269" r:id="rId23"/>
    <p:sldId id="27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5" hasCustomPrompt="1"/>
          </p:nvPr>
        </p:nvSpPr>
        <p:spPr>
          <a:xfrm>
            <a:off x="180000" y="180000"/>
            <a:ext cx="8784000" cy="649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nl-NL" dirty="0" smtClean="0"/>
              <a:t>Click the icon in the center to </a:t>
            </a:r>
            <a:r>
              <a:rPr lang="nl-NL" dirty="0" err="1" smtClean="0"/>
              <a:t>insert</a:t>
            </a:r>
            <a:r>
              <a:rPr lang="nl-NL" dirty="0" smtClean="0"/>
              <a:t> a picture</a:t>
            </a:r>
            <a:endParaRPr lang="nl-NL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180000" y="4267200"/>
            <a:ext cx="5400000" cy="1225649"/>
          </a:xfrm>
          <a:solidFill>
            <a:schemeClr val="bg1"/>
          </a:solidFill>
        </p:spPr>
        <p:txBody>
          <a:bodyPr lIns="180000" tIns="0" rIns="108000" bIns="18000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80000" y="5464274"/>
            <a:ext cx="5400000" cy="482400"/>
          </a:xfrm>
          <a:prstGeom prst="rect">
            <a:avLst/>
          </a:prstGeom>
          <a:solidFill>
            <a:schemeClr val="bg1"/>
          </a:solidFill>
        </p:spPr>
        <p:txBody>
          <a:bodyPr lIns="180000" rIns="10800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1" name="Espace réservé pour une image  10" descr="logo.png"/>
          <p:cNvPicPr>
            <a:picLocks noChangeAspect="1"/>
          </p:cNvPicPr>
          <p:nvPr userDrawn="1"/>
        </p:nvPicPr>
        <p:blipFill>
          <a:blip r:embed="rId2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1258888" y="1628774"/>
            <a:ext cx="7561262" cy="4824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900113" y="5310188"/>
            <a:ext cx="3455863" cy="1143147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0" y="893465"/>
            <a:ext cx="4248150" cy="6633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6"/>
          </p:nvPr>
        </p:nvSpPr>
        <p:spPr>
          <a:xfrm>
            <a:off x="360000" y="900000"/>
            <a:ext cx="3996000" cy="417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7"/>
          </p:nvPr>
        </p:nvSpPr>
        <p:spPr>
          <a:xfrm>
            <a:off x="4572000" y="1620000"/>
            <a:ext cx="4248150" cy="483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2800" y="5814244"/>
            <a:ext cx="6444000" cy="639092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10" name="Espace réservé du graphique 9"/>
          <p:cNvSpPr>
            <a:spLocks noGrp="1"/>
          </p:cNvSpPr>
          <p:nvPr>
            <p:ph type="chart" sz="quarter" idx="13"/>
          </p:nvPr>
        </p:nvSpPr>
        <p:spPr>
          <a:xfrm>
            <a:off x="1252800" y="2348880"/>
            <a:ext cx="6444000" cy="3384376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1252800" y="1620000"/>
            <a:ext cx="7567200" cy="719137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5" y="908720"/>
            <a:ext cx="4069209" cy="66332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6"/>
          </p:nvPr>
        </p:nvSpPr>
        <p:spPr>
          <a:xfrm>
            <a:off x="4572000" y="908050"/>
            <a:ext cx="4248150" cy="554513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358775" y="1557338"/>
            <a:ext cx="4069209" cy="48958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3045600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4"/>
          </p:nvPr>
        </p:nvSpPr>
        <p:spPr>
          <a:xfrm>
            <a:off x="3582938" y="496800"/>
            <a:ext cx="5237212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4" y="4509121"/>
            <a:ext cx="8461375" cy="432048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5"/>
          </p:nvPr>
        </p:nvSpPr>
        <p:spPr>
          <a:xfrm>
            <a:off x="341312" y="4941168"/>
            <a:ext cx="8461375" cy="14401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814244"/>
            <a:ext cx="8424000" cy="63909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8460150" cy="5176800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1340768"/>
            <a:ext cx="8064000" cy="1487785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81512"/>
            <a:ext cx="8064000" cy="702000"/>
          </a:xfr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14" name="ZoneTexte 13"/>
          <p:cNvSpPr txBox="1"/>
          <p:nvPr userDrawn="1"/>
        </p:nvSpPr>
        <p:spPr bwMode="white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smtClean="0">
                <a:solidFill>
                  <a:schemeClr val="bg1"/>
                </a:solidFill>
              </a:rPr>
              <a:t>Manutan -</a:t>
            </a:r>
            <a:endParaRPr lang="en-US" sz="900" b="1" noProof="0">
              <a:solidFill>
                <a:schemeClr val="bg1"/>
              </a:solidFill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81000"/>
            <a:ext cx="1079672" cy="887760"/>
          </a:xfrm>
        </p:spPr>
        <p:txBody>
          <a:bodyPr anchor="t" anchorCtr="0"/>
          <a:lstStyle>
            <a:lvl1pPr marL="0" indent="0">
              <a:buFontTx/>
              <a:buNone/>
              <a:defRPr sz="5600">
                <a:solidFill>
                  <a:srgbClr val="F5ADAA"/>
                </a:solidFill>
              </a:defRPr>
            </a:lvl1pPr>
          </a:lstStyle>
          <a:p>
            <a:pPr lvl="0"/>
            <a:r>
              <a:rPr lang="en-US" noProof="0" dirty="0" smtClean="0"/>
              <a:t>01</a:t>
            </a:r>
            <a:endParaRPr lang="en-US" noProof="0" dirty="0"/>
          </a:p>
        </p:txBody>
      </p:sp>
      <p:pic>
        <p:nvPicPr>
          <p:cNvPr id="19" name="Image 18" descr="picto_texte_blanc.png"/>
          <p:cNvPicPr>
            <a:picLocks noChangeAspect="1"/>
          </p:cNvPicPr>
          <p:nvPr userDrawn="1"/>
        </p:nvPicPr>
        <p:blipFill>
          <a:blip r:embed="rId2" cstate="print"/>
          <a:srcRect r="4500"/>
          <a:stretch>
            <a:fillRect/>
          </a:stretch>
        </p:blipFill>
        <p:spPr>
          <a:xfrm>
            <a:off x="7768800" y="6303600"/>
            <a:ext cx="1375200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1258888" y="1628774"/>
            <a:ext cx="7561262" cy="4824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527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30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nd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357039"/>
            <a:ext cx="5400000" cy="1225649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1679079"/>
            <a:ext cx="5400000" cy="72000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2" name="Espace réservé pour une image  10" descr="logo.png"/>
          <p:cNvPicPr>
            <a:picLocks noChangeAspect="1"/>
          </p:cNvPicPr>
          <p:nvPr userDrawn="1"/>
        </p:nvPicPr>
        <p:blipFill>
          <a:blip r:embed="rId3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73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900113" y="5310188"/>
            <a:ext cx="3455863" cy="1143147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0" y="893465"/>
            <a:ext cx="4248150" cy="6633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6"/>
          </p:nvPr>
        </p:nvSpPr>
        <p:spPr>
          <a:xfrm>
            <a:off x="360000" y="900000"/>
            <a:ext cx="3996000" cy="417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7"/>
          </p:nvPr>
        </p:nvSpPr>
        <p:spPr>
          <a:xfrm>
            <a:off x="4572000" y="1620000"/>
            <a:ext cx="4248150" cy="483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78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2800" y="5814244"/>
            <a:ext cx="6444000" cy="639092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10" name="Espace réservé du graphique 9"/>
          <p:cNvSpPr>
            <a:spLocks noGrp="1"/>
          </p:cNvSpPr>
          <p:nvPr>
            <p:ph type="chart" sz="quarter" idx="13"/>
          </p:nvPr>
        </p:nvSpPr>
        <p:spPr>
          <a:xfrm>
            <a:off x="1252800" y="2348880"/>
            <a:ext cx="6444000" cy="3384376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1252800" y="1620000"/>
            <a:ext cx="7567200" cy="719137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113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5" y="908720"/>
            <a:ext cx="4069209" cy="66332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6"/>
          </p:nvPr>
        </p:nvSpPr>
        <p:spPr>
          <a:xfrm>
            <a:off x="4572000" y="908050"/>
            <a:ext cx="4248150" cy="554513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358775" y="1557338"/>
            <a:ext cx="4069209" cy="48958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1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3045600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4"/>
          </p:nvPr>
        </p:nvSpPr>
        <p:spPr>
          <a:xfrm>
            <a:off x="3582938" y="496800"/>
            <a:ext cx="5237212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4" y="4509121"/>
            <a:ext cx="8461375" cy="432048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5"/>
          </p:nvPr>
        </p:nvSpPr>
        <p:spPr>
          <a:xfrm>
            <a:off x="341312" y="4941168"/>
            <a:ext cx="8461375" cy="14401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1749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814244"/>
            <a:ext cx="8424000" cy="63909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8460150" cy="5176800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2113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1340768"/>
            <a:ext cx="8064000" cy="1487785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81512"/>
            <a:ext cx="8064000" cy="702000"/>
          </a:xfr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14" name="ZoneTexte 13"/>
          <p:cNvSpPr txBox="1"/>
          <p:nvPr userDrawn="1"/>
        </p:nvSpPr>
        <p:spPr bwMode="white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smtClean="0">
                <a:solidFill>
                  <a:schemeClr val="bg1"/>
                </a:solidFill>
              </a:rPr>
              <a:t>Manutan -</a:t>
            </a:r>
            <a:endParaRPr lang="en-US" sz="900" b="1" noProof="0">
              <a:solidFill>
                <a:schemeClr val="bg1"/>
              </a:solidFill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81000"/>
            <a:ext cx="1079672" cy="887760"/>
          </a:xfrm>
        </p:spPr>
        <p:txBody>
          <a:bodyPr anchor="t" anchorCtr="0"/>
          <a:lstStyle>
            <a:lvl1pPr marL="0" indent="0">
              <a:buFontTx/>
              <a:buNone/>
              <a:defRPr sz="5600">
                <a:solidFill>
                  <a:srgbClr val="F599CB"/>
                </a:solidFill>
              </a:defRPr>
            </a:lvl1pPr>
          </a:lstStyle>
          <a:p>
            <a:pPr lvl="0"/>
            <a:r>
              <a:rPr lang="en-US" noProof="0" dirty="0" smtClean="0"/>
              <a:t>01</a:t>
            </a:r>
            <a:endParaRPr lang="en-US" noProof="0" dirty="0"/>
          </a:p>
        </p:txBody>
      </p:sp>
      <p:pic>
        <p:nvPicPr>
          <p:cNvPr id="19" name="Image 18" descr="picto_texte_blanc.png"/>
          <p:cNvPicPr>
            <a:picLocks noChangeAspect="1"/>
          </p:cNvPicPr>
          <p:nvPr userDrawn="1"/>
        </p:nvPicPr>
        <p:blipFill>
          <a:blip r:embed="rId2" cstate="print"/>
          <a:srcRect r="4500"/>
          <a:stretch>
            <a:fillRect/>
          </a:stretch>
        </p:blipFill>
        <p:spPr>
          <a:xfrm>
            <a:off x="7768800" y="6303600"/>
            <a:ext cx="1375200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0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1258888" y="1628774"/>
            <a:ext cx="7561262" cy="4824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918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Clr>
                <a:schemeClr val="accent3"/>
              </a:buClr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490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900113" y="5310188"/>
            <a:ext cx="3455863" cy="1143147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0" y="893465"/>
            <a:ext cx="4248150" cy="6633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6"/>
          </p:nvPr>
        </p:nvSpPr>
        <p:spPr>
          <a:xfrm>
            <a:off x="360000" y="900000"/>
            <a:ext cx="3996000" cy="417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7"/>
          </p:nvPr>
        </p:nvSpPr>
        <p:spPr>
          <a:xfrm>
            <a:off x="4572000" y="1620000"/>
            <a:ext cx="4248150" cy="483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2663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2800" y="5814244"/>
            <a:ext cx="6444000" cy="639092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10" name="Espace réservé du graphique 9"/>
          <p:cNvSpPr>
            <a:spLocks noGrp="1"/>
          </p:cNvSpPr>
          <p:nvPr>
            <p:ph type="chart" sz="quarter" idx="13"/>
          </p:nvPr>
        </p:nvSpPr>
        <p:spPr>
          <a:xfrm>
            <a:off x="1252800" y="2348880"/>
            <a:ext cx="6444000" cy="3384376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1252800" y="1620000"/>
            <a:ext cx="7567200" cy="719137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64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nd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2583955"/>
            <a:ext cx="5580000" cy="1133078"/>
          </a:xfrm>
          <a:solidFill>
            <a:schemeClr val="bg1"/>
          </a:solidFill>
        </p:spPr>
        <p:txBody>
          <a:bodyPr lIns="540000" tIns="0" bIns="9000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3714352"/>
            <a:ext cx="5580000" cy="533797"/>
          </a:xfrm>
          <a:prstGeom prst="rect">
            <a:avLst/>
          </a:prstGeom>
          <a:solidFill>
            <a:schemeClr val="bg1"/>
          </a:solidFill>
        </p:spPr>
        <p:txBody>
          <a:bodyPr lIns="54000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9" name="Espace réservé pour une image  10" descr="logo.png"/>
          <p:cNvPicPr>
            <a:picLocks noChangeAspect="1"/>
          </p:cNvPicPr>
          <p:nvPr userDrawn="1"/>
        </p:nvPicPr>
        <p:blipFill>
          <a:blip r:embed="rId3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5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5" y="908720"/>
            <a:ext cx="4069209" cy="66332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6"/>
          </p:nvPr>
        </p:nvSpPr>
        <p:spPr>
          <a:xfrm>
            <a:off x="4572000" y="908050"/>
            <a:ext cx="4248150" cy="554513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358775" y="1557338"/>
            <a:ext cx="4069209" cy="48958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936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3045600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4"/>
          </p:nvPr>
        </p:nvSpPr>
        <p:spPr>
          <a:xfrm>
            <a:off x="3582938" y="496800"/>
            <a:ext cx="5237212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4" y="4509121"/>
            <a:ext cx="8461375" cy="432048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5"/>
          </p:nvPr>
        </p:nvSpPr>
        <p:spPr>
          <a:xfrm>
            <a:off x="341312" y="4941168"/>
            <a:ext cx="8461375" cy="14401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88570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814244"/>
            <a:ext cx="8424000" cy="63909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8460150" cy="5176800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3861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1340768"/>
            <a:ext cx="8064000" cy="1487785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81512"/>
            <a:ext cx="8064000" cy="702000"/>
          </a:xfr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14" name="ZoneTexte 13"/>
          <p:cNvSpPr txBox="1"/>
          <p:nvPr userDrawn="1"/>
        </p:nvSpPr>
        <p:spPr bwMode="white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smtClean="0">
                <a:solidFill>
                  <a:schemeClr val="bg1"/>
                </a:solidFill>
              </a:rPr>
              <a:t>Manutan -</a:t>
            </a:r>
            <a:endParaRPr lang="en-US" sz="900" b="1" noProof="0">
              <a:solidFill>
                <a:schemeClr val="bg1"/>
              </a:solidFill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81000"/>
            <a:ext cx="1079672" cy="887760"/>
          </a:xfrm>
        </p:spPr>
        <p:txBody>
          <a:bodyPr anchor="t" anchorCtr="0"/>
          <a:lstStyle>
            <a:lvl1pPr marL="0" indent="0">
              <a:buFontTx/>
              <a:buNone/>
              <a:defRPr sz="5600">
                <a:solidFill>
                  <a:srgbClr val="AFDDF3"/>
                </a:solidFill>
              </a:defRPr>
            </a:lvl1pPr>
          </a:lstStyle>
          <a:p>
            <a:pPr lvl="0"/>
            <a:r>
              <a:rPr lang="en-US" noProof="0" dirty="0" smtClean="0"/>
              <a:t>01</a:t>
            </a:r>
            <a:endParaRPr lang="en-US" noProof="0" dirty="0"/>
          </a:p>
        </p:txBody>
      </p:sp>
      <p:pic>
        <p:nvPicPr>
          <p:cNvPr id="19" name="Image 18" descr="picto_texte_blanc.png"/>
          <p:cNvPicPr>
            <a:picLocks noChangeAspect="1"/>
          </p:cNvPicPr>
          <p:nvPr userDrawn="1"/>
        </p:nvPicPr>
        <p:blipFill>
          <a:blip r:embed="rId2" cstate="print"/>
          <a:srcRect r="4500"/>
          <a:stretch>
            <a:fillRect/>
          </a:stretch>
        </p:blipFill>
        <p:spPr>
          <a:xfrm>
            <a:off x="7768800" y="6303600"/>
            <a:ext cx="1375200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73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1258888" y="1628774"/>
            <a:ext cx="7561262" cy="4824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0595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Clr>
                <a:schemeClr val="accent4"/>
              </a:buClr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1817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900113" y="5310188"/>
            <a:ext cx="3455863" cy="1143147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0" y="893465"/>
            <a:ext cx="4248150" cy="6633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6"/>
          </p:nvPr>
        </p:nvSpPr>
        <p:spPr>
          <a:xfrm>
            <a:off x="360000" y="900000"/>
            <a:ext cx="3996000" cy="417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7"/>
          </p:nvPr>
        </p:nvSpPr>
        <p:spPr>
          <a:xfrm>
            <a:off x="4572000" y="1620000"/>
            <a:ext cx="4248150" cy="483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080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2800" y="5814244"/>
            <a:ext cx="6444000" cy="639092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10" name="Espace réservé du graphique 9"/>
          <p:cNvSpPr>
            <a:spLocks noGrp="1"/>
          </p:cNvSpPr>
          <p:nvPr>
            <p:ph type="chart" sz="quarter" idx="13"/>
          </p:nvPr>
        </p:nvSpPr>
        <p:spPr>
          <a:xfrm>
            <a:off x="1252800" y="2348880"/>
            <a:ext cx="6444000" cy="3384376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1252800" y="1620000"/>
            <a:ext cx="7567200" cy="719137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228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5" y="908720"/>
            <a:ext cx="4069209" cy="66332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6"/>
          </p:nvPr>
        </p:nvSpPr>
        <p:spPr>
          <a:xfrm>
            <a:off x="4572000" y="908050"/>
            <a:ext cx="4248150" cy="554513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358775" y="1557338"/>
            <a:ext cx="4069209" cy="48958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652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3045600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4"/>
          </p:nvPr>
        </p:nvSpPr>
        <p:spPr>
          <a:xfrm>
            <a:off x="3582938" y="496800"/>
            <a:ext cx="5237212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4" y="4509121"/>
            <a:ext cx="8461375" cy="432048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5"/>
          </p:nvPr>
        </p:nvSpPr>
        <p:spPr>
          <a:xfrm>
            <a:off x="341312" y="4941168"/>
            <a:ext cx="8461375" cy="14401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49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nd_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2583955"/>
            <a:ext cx="6629400" cy="1133078"/>
          </a:xfrm>
          <a:solidFill>
            <a:schemeClr val="bg1"/>
          </a:solidFill>
        </p:spPr>
        <p:txBody>
          <a:bodyPr lIns="540000" tIns="0" bIns="9000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3714352"/>
            <a:ext cx="6631200" cy="533797"/>
          </a:xfrm>
          <a:prstGeom prst="rect">
            <a:avLst/>
          </a:prstGeom>
          <a:solidFill>
            <a:schemeClr val="bg1"/>
          </a:solidFill>
        </p:spPr>
        <p:txBody>
          <a:bodyPr lIns="54000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9" name="Espace réservé pour une image  10" descr="logo.png"/>
          <p:cNvPicPr>
            <a:picLocks noChangeAspect="1"/>
          </p:cNvPicPr>
          <p:nvPr userDrawn="1"/>
        </p:nvPicPr>
        <p:blipFill>
          <a:blip r:embed="rId3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75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814244"/>
            <a:ext cx="8424000" cy="63909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8460150" cy="5176800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9523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5" hasCustomPrompt="1"/>
          </p:nvPr>
        </p:nvSpPr>
        <p:spPr>
          <a:xfrm>
            <a:off x="180000" y="180000"/>
            <a:ext cx="8784000" cy="649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nl-NL" dirty="0" smtClean="0"/>
              <a:t>Click the icon in the center to </a:t>
            </a:r>
            <a:r>
              <a:rPr lang="nl-NL" dirty="0" err="1" smtClean="0"/>
              <a:t>insert</a:t>
            </a:r>
            <a:r>
              <a:rPr lang="nl-NL" dirty="0" smtClean="0"/>
              <a:t> a picture</a:t>
            </a:r>
            <a:endParaRPr lang="nl-NL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180000" y="4267200"/>
            <a:ext cx="5400000" cy="1225649"/>
          </a:xfrm>
          <a:solidFill>
            <a:schemeClr val="bg1"/>
          </a:solidFill>
        </p:spPr>
        <p:txBody>
          <a:bodyPr lIns="180000" tIns="0" rIns="108000" bIns="18000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80000" y="5464274"/>
            <a:ext cx="5400000" cy="482400"/>
          </a:xfrm>
          <a:prstGeom prst="rect">
            <a:avLst/>
          </a:prstGeom>
          <a:solidFill>
            <a:schemeClr val="bg1"/>
          </a:solidFill>
        </p:spPr>
        <p:txBody>
          <a:bodyPr lIns="180000" rIns="10800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1" name="Espace réservé pour une image  10" descr="logo.png"/>
          <p:cNvPicPr>
            <a:picLocks noChangeAspect="1"/>
          </p:cNvPicPr>
          <p:nvPr userDrawn="1"/>
        </p:nvPicPr>
        <p:blipFill>
          <a:blip r:embed="rId2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608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1340768"/>
            <a:ext cx="8064000" cy="1487785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81512"/>
            <a:ext cx="8064000" cy="702000"/>
          </a:xfr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14" name="ZoneTexte 13"/>
          <p:cNvSpPr txBox="1"/>
          <p:nvPr userDrawn="1"/>
        </p:nvSpPr>
        <p:spPr bwMode="white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smtClean="0">
                <a:solidFill>
                  <a:schemeClr val="bg1"/>
                </a:solidFill>
              </a:rPr>
              <a:t>Manutan -</a:t>
            </a:r>
            <a:endParaRPr lang="en-US" sz="900" b="1" noProof="0">
              <a:solidFill>
                <a:schemeClr val="bg1"/>
              </a:solidFill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81000"/>
            <a:ext cx="1079672" cy="887760"/>
          </a:xfrm>
        </p:spPr>
        <p:txBody>
          <a:bodyPr anchor="t" anchorCtr="0"/>
          <a:lstStyle>
            <a:lvl1pPr marL="0" indent="0">
              <a:buFontTx/>
              <a:buNone/>
              <a:defRPr sz="5600">
                <a:solidFill>
                  <a:srgbClr val="E9ED99"/>
                </a:solidFill>
              </a:defRPr>
            </a:lvl1pPr>
          </a:lstStyle>
          <a:p>
            <a:pPr lvl="0"/>
            <a:r>
              <a:rPr lang="en-US" noProof="0" dirty="0" smtClean="0"/>
              <a:t>01</a:t>
            </a:r>
            <a:endParaRPr lang="en-US" noProof="0" dirty="0"/>
          </a:p>
        </p:txBody>
      </p:sp>
      <p:pic>
        <p:nvPicPr>
          <p:cNvPr id="19" name="Image 18" descr="picto_texte_blanc.png"/>
          <p:cNvPicPr>
            <a:picLocks noChangeAspect="1"/>
          </p:cNvPicPr>
          <p:nvPr userDrawn="1"/>
        </p:nvPicPr>
        <p:blipFill>
          <a:blip r:embed="rId2" cstate="print"/>
          <a:srcRect r="4500"/>
          <a:stretch>
            <a:fillRect/>
          </a:stretch>
        </p:blipFill>
        <p:spPr>
          <a:xfrm>
            <a:off x="7768800" y="6303600"/>
            <a:ext cx="1375200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1258888" y="1628774"/>
            <a:ext cx="7561262" cy="4824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969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Clr>
                <a:schemeClr val="accent5"/>
              </a:buClr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9605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900113" y="5310188"/>
            <a:ext cx="3455863" cy="1143147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0" y="893465"/>
            <a:ext cx="4248150" cy="6633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6"/>
          </p:nvPr>
        </p:nvSpPr>
        <p:spPr>
          <a:xfrm>
            <a:off x="360000" y="900000"/>
            <a:ext cx="3996000" cy="417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7"/>
          </p:nvPr>
        </p:nvSpPr>
        <p:spPr>
          <a:xfrm>
            <a:off x="4572000" y="1620000"/>
            <a:ext cx="4248150" cy="483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5015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2800" y="5814244"/>
            <a:ext cx="6444000" cy="639092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10" name="Espace réservé du graphique 9"/>
          <p:cNvSpPr>
            <a:spLocks noGrp="1"/>
          </p:cNvSpPr>
          <p:nvPr>
            <p:ph type="chart" sz="quarter" idx="13"/>
          </p:nvPr>
        </p:nvSpPr>
        <p:spPr>
          <a:xfrm>
            <a:off x="1252800" y="2348880"/>
            <a:ext cx="6444000" cy="3384376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1252800" y="1620000"/>
            <a:ext cx="7567200" cy="719137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9844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5" y="908720"/>
            <a:ext cx="4069209" cy="66332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6"/>
          </p:nvPr>
        </p:nvSpPr>
        <p:spPr>
          <a:xfrm>
            <a:off x="4572000" y="908050"/>
            <a:ext cx="4248150" cy="554513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358775" y="1557338"/>
            <a:ext cx="4069209" cy="48958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1225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3045600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4"/>
          </p:nvPr>
        </p:nvSpPr>
        <p:spPr>
          <a:xfrm>
            <a:off x="3582938" y="496800"/>
            <a:ext cx="5237212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4" y="4509121"/>
            <a:ext cx="8461375" cy="432048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5"/>
          </p:nvPr>
        </p:nvSpPr>
        <p:spPr>
          <a:xfrm>
            <a:off x="341312" y="4941168"/>
            <a:ext cx="8461375" cy="14401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4580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814244"/>
            <a:ext cx="8424000" cy="63909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8460150" cy="5176800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01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nd_5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3440040"/>
            <a:ext cx="5724128" cy="1133078"/>
          </a:xfrm>
          <a:noFill/>
        </p:spPr>
        <p:txBody>
          <a:bodyPr lIns="540000" tIns="0" bIns="9000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4570437"/>
            <a:ext cx="5724128" cy="533797"/>
          </a:xfrm>
          <a:prstGeom prst="rect">
            <a:avLst/>
          </a:prstGeom>
          <a:noFill/>
        </p:spPr>
        <p:txBody>
          <a:bodyPr lIns="54000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9" name="Espace réservé pour une image  10" descr="logo.png"/>
          <p:cNvPicPr>
            <a:picLocks noChangeAspect="1"/>
          </p:cNvPicPr>
          <p:nvPr userDrawn="1"/>
        </p:nvPicPr>
        <p:blipFill>
          <a:blip r:embed="rId3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8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5" hasCustomPrompt="1"/>
          </p:nvPr>
        </p:nvSpPr>
        <p:spPr>
          <a:xfrm>
            <a:off x="180000" y="180000"/>
            <a:ext cx="8784000" cy="649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nl-NL" dirty="0" smtClean="0"/>
              <a:t>Click the icon in the center to </a:t>
            </a:r>
            <a:r>
              <a:rPr lang="nl-NL" dirty="0" err="1" smtClean="0"/>
              <a:t>insert</a:t>
            </a:r>
            <a:r>
              <a:rPr lang="nl-NL" dirty="0" smtClean="0"/>
              <a:t> a picture</a:t>
            </a:r>
            <a:endParaRPr lang="nl-NL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180000" y="4267200"/>
            <a:ext cx="5400000" cy="1225649"/>
          </a:xfrm>
          <a:solidFill>
            <a:schemeClr val="bg1"/>
          </a:solidFill>
        </p:spPr>
        <p:txBody>
          <a:bodyPr lIns="180000" tIns="0" rIns="108000" bIns="18000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80000" y="5464274"/>
            <a:ext cx="5400000" cy="482400"/>
          </a:xfrm>
          <a:prstGeom prst="rect">
            <a:avLst/>
          </a:prstGeom>
          <a:solidFill>
            <a:schemeClr val="bg1"/>
          </a:solidFill>
        </p:spPr>
        <p:txBody>
          <a:bodyPr lIns="180000" rIns="10800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1" name="Espace réservé pour une image  10" descr="logo.png"/>
          <p:cNvPicPr>
            <a:picLocks noChangeAspect="1"/>
          </p:cNvPicPr>
          <p:nvPr userDrawn="1"/>
        </p:nvPicPr>
        <p:blipFill>
          <a:blip r:embed="rId2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608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 bwMode="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1340768"/>
            <a:ext cx="8064000" cy="1487785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81512"/>
            <a:ext cx="8064000" cy="702000"/>
          </a:xfr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14" name="ZoneTexte 13"/>
          <p:cNvSpPr txBox="1"/>
          <p:nvPr userDrawn="1"/>
        </p:nvSpPr>
        <p:spPr bwMode="white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1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1"/>
                </a:solidFill>
              </a:rPr>
              <a:t> -</a:t>
            </a:r>
            <a:endParaRPr lang="en-US" sz="900" b="1" noProof="0" dirty="0">
              <a:solidFill>
                <a:schemeClr val="bg1"/>
              </a:solidFill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81000"/>
            <a:ext cx="1079672" cy="887760"/>
          </a:xfrm>
        </p:spPr>
        <p:txBody>
          <a:bodyPr anchor="t" anchorCtr="0"/>
          <a:lstStyle>
            <a:lvl1pPr marL="0" indent="0">
              <a:buFontTx/>
              <a:buNone/>
              <a:defRPr sz="5600">
                <a:solidFill>
                  <a:srgbClr val="CDAED1"/>
                </a:solidFill>
              </a:defRPr>
            </a:lvl1pPr>
          </a:lstStyle>
          <a:p>
            <a:pPr lvl="0"/>
            <a:r>
              <a:rPr lang="en-US" noProof="0" dirty="0" smtClean="0"/>
              <a:t>01</a:t>
            </a:r>
            <a:endParaRPr lang="en-US" noProof="0" dirty="0"/>
          </a:p>
        </p:txBody>
      </p:sp>
      <p:pic>
        <p:nvPicPr>
          <p:cNvPr id="19" name="Image 18" descr="picto_texte_blanc.png"/>
          <p:cNvPicPr>
            <a:picLocks noChangeAspect="1"/>
          </p:cNvPicPr>
          <p:nvPr userDrawn="1"/>
        </p:nvPicPr>
        <p:blipFill>
          <a:blip r:embed="rId2" cstate="print"/>
          <a:srcRect r="4500"/>
          <a:stretch>
            <a:fillRect/>
          </a:stretch>
        </p:blipFill>
        <p:spPr>
          <a:xfrm>
            <a:off x="7768800" y="6303600"/>
            <a:ext cx="1375200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81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1258888" y="1628774"/>
            <a:ext cx="7561262" cy="4824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9201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Clr>
                <a:schemeClr val="accent6"/>
              </a:buClr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383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900113" y="5310188"/>
            <a:ext cx="3455863" cy="1143147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0" y="893465"/>
            <a:ext cx="4248150" cy="6633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6"/>
          </p:nvPr>
        </p:nvSpPr>
        <p:spPr>
          <a:xfrm>
            <a:off x="360000" y="900000"/>
            <a:ext cx="3996000" cy="417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7"/>
          </p:nvPr>
        </p:nvSpPr>
        <p:spPr>
          <a:xfrm>
            <a:off x="4572000" y="1620000"/>
            <a:ext cx="4248150" cy="483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9294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2800" y="5814244"/>
            <a:ext cx="6444000" cy="639092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10" name="Espace réservé du graphique 9"/>
          <p:cNvSpPr>
            <a:spLocks noGrp="1"/>
          </p:cNvSpPr>
          <p:nvPr>
            <p:ph type="chart" sz="quarter" idx="13"/>
          </p:nvPr>
        </p:nvSpPr>
        <p:spPr>
          <a:xfrm>
            <a:off x="1252800" y="2348880"/>
            <a:ext cx="6444000" cy="3384376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1252800" y="1620000"/>
            <a:ext cx="7567200" cy="719137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1192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5" y="908720"/>
            <a:ext cx="4069209" cy="66332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6"/>
          </p:nvPr>
        </p:nvSpPr>
        <p:spPr>
          <a:xfrm>
            <a:off x="4572000" y="908050"/>
            <a:ext cx="4248150" cy="554513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358775" y="1557338"/>
            <a:ext cx="4069209" cy="48958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8009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3045600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4"/>
          </p:nvPr>
        </p:nvSpPr>
        <p:spPr>
          <a:xfrm>
            <a:off x="3582938" y="496800"/>
            <a:ext cx="5237212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4" y="4509121"/>
            <a:ext cx="8461375" cy="432048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5"/>
          </p:nvPr>
        </p:nvSpPr>
        <p:spPr>
          <a:xfrm>
            <a:off x="341312" y="4941168"/>
            <a:ext cx="8461375" cy="14401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78155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814244"/>
            <a:ext cx="8424000" cy="63909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8460150" cy="5176800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69545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1340768"/>
            <a:ext cx="8064000" cy="1487785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81512"/>
            <a:ext cx="8064000" cy="702000"/>
          </a:xfr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14" name="ZoneTexte 13"/>
          <p:cNvSpPr txBox="1"/>
          <p:nvPr userDrawn="1"/>
        </p:nvSpPr>
        <p:spPr bwMode="white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1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1"/>
                </a:solidFill>
              </a:rPr>
              <a:t> -</a:t>
            </a:r>
            <a:endParaRPr lang="en-US" sz="900" b="1" noProof="0" dirty="0">
              <a:solidFill>
                <a:schemeClr val="bg1"/>
              </a:solidFill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81000"/>
            <a:ext cx="1079672" cy="887760"/>
          </a:xfrm>
        </p:spPr>
        <p:txBody>
          <a:bodyPr anchor="t" anchorCtr="0"/>
          <a:lstStyle>
            <a:lvl1pPr marL="0" indent="0">
              <a:buFontTx/>
              <a:buNone/>
              <a:defRPr sz="5600">
                <a:solidFill>
                  <a:srgbClr val="BCBCBB"/>
                </a:solidFill>
              </a:defRPr>
            </a:lvl1pPr>
          </a:lstStyle>
          <a:p>
            <a:pPr lvl="0"/>
            <a:r>
              <a:rPr lang="en-US" noProof="0" dirty="0" smtClean="0"/>
              <a:t>01</a:t>
            </a:r>
            <a:endParaRPr lang="en-US" noProof="0" dirty="0"/>
          </a:p>
        </p:txBody>
      </p:sp>
      <p:pic>
        <p:nvPicPr>
          <p:cNvPr id="19" name="Image 18" descr="picto_texte_blanc.png"/>
          <p:cNvPicPr>
            <a:picLocks noChangeAspect="1"/>
          </p:cNvPicPr>
          <p:nvPr userDrawn="1"/>
        </p:nvPicPr>
        <p:blipFill>
          <a:blip r:embed="rId2" cstate="print"/>
          <a:srcRect r="4500"/>
          <a:stretch>
            <a:fillRect/>
          </a:stretch>
        </p:blipFill>
        <p:spPr>
          <a:xfrm>
            <a:off x="7768800" y="6303600"/>
            <a:ext cx="1375200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fond_6_v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2636912"/>
            <a:ext cx="4139952" cy="1565126"/>
          </a:xfrm>
          <a:noFill/>
        </p:spPr>
        <p:txBody>
          <a:bodyPr lIns="540000" tIns="0" bIns="90000" anchor="b" anchorCtr="0"/>
          <a:lstStyle>
            <a:lvl1pPr>
              <a:lnSpc>
                <a:spcPct val="100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4199357"/>
            <a:ext cx="4139952" cy="597795"/>
          </a:xfrm>
          <a:prstGeom prst="rect">
            <a:avLst/>
          </a:prstGeom>
          <a:noFill/>
        </p:spPr>
        <p:txBody>
          <a:bodyPr lIns="540000"/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9" name="Espace réservé pour une image  10" descr="logo.png"/>
          <p:cNvPicPr>
            <a:picLocks noChangeAspect="1"/>
          </p:cNvPicPr>
          <p:nvPr userDrawn="1"/>
        </p:nvPicPr>
        <p:blipFill>
          <a:blip r:embed="rId3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546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1258888" y="1628774"/>
            <a:ext cx="7561262" cy="4824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1707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58393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900113" y="5310188"/>
            <a:ext cx="3455863" cy="1143147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0" y="893465"/>
            <a:ext cx="4248150" cy="6633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6"/>
          </p:nvPr>
        </p:nvSpPr>
        <p:spPr>
          <a:xfrm>
            <a:off x="360000" y="900000"/>
            <a:ext cx="3996000" cy="4176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7"/>
          </p:nvPr>
        </p:nvSpPr>
        <p:spPr>
          <a:xfrm>
            <a:off x="4572000" y="1620000"/>
            <a:ext cx="4248150" cy="483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0021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2800" y="5814244"/>
            <a:ext cx="6444000" cy="639092"/>
          </a:xfr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10" name="Espace réservé du graphique 9"/>
          <p:cNvSpPr>
            <a:spLocks noGrp="1"/>
          </p:cNvSpPr>
          <p:nvPr>
            <p:ph type="chart" sz="quarter" idx="13"/>
          </p:nvPr>
        </p:nvSpPr>
        <p:spPr>
          <a:xfrm>
            <a:off x="1252800" y="2348880"/>
            <a:ext cx="6444000" cy="3384376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1252800" y="1620000"/>
            <a:ext cx="7567200" cy="719137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0004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5" y="908720"/>
            <a:ext cx="4069209" cy="663327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6"/>
          </p:nvPr>
        </p:nvSpPr>
        <p:spPr>
          <a:xfrm>
            <a:off x="4572000" y="908050"/>
            <a:ext cx="4248150" cy="554513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358775" y="1557338"/>
            <a:ext cx="4069209" cy="48958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59958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3045600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4"/>
          </p:nvPr>
        </p:nvSpPr>
        <p:spPr>
          <a:xfrm>
            <a:off x="3582938" y="496800"/>
            <a:ext cx="5237212" cy="3868304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8774" y="4509121"/>
            <a:ext cx="8461375" cy="432048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5"/>
          </p:nvPr>
        </p:nvSpPr>
        <p:spPr>
          <a:xfrm>
            <a:off x="341312" y="4941168"/>
            <a:ext cx="8461375" cy="14401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2407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814244"/>
            <a:ext cx="8424000" cy="63909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9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Legend</a:t>
            </a:r>
            <a:endParaRPr lang="en-US" noProof="0" dirty="0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360000" y="496800"/>
            <a:ext cx="8460150" cy="5176800"/>
          </a:xfrm>
          <a:solidFill>
            <a:schemeClr val="bg2">
              <a:lumMod val="20000"/>
              <a:lumOff val="80000"/>
            </a:schemeClr>
          </a:solidFill>
        </p:spPr>
        <p:txBody>
          <a:bodyPr anchor="t" anchorCtr="0"/>
          <a:lstStyle>
            <a:lvl1pPr marL="0" indent="0" algn="l">
              <a:buFont typeface="Arial" pitchFamily="34" charset="0"/>
              <a:buNone/>
              <a:defRPr b="0"/>
            </a:lvl1pPr>
          </a:lstStyle>
          <a:p>
            <a:endParaRPr lang="en-US" noProof="0" dirty="0"/>
          </a:p>
        </p:txBody>
      </p:sp>
      <p:sp>
        <p:nvSpPr>
          <p:cNvPr id="10" name="Tijdelijke aanduiding voor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118800"/>
            <a:ext cx="8460150" cy="360000"/>
          </a:xfrm>
        </p:spPr>
        <p:txBody>
          <a:bodyPr anchor="ctr" anchorCtr="0"/>
          <a:lstStyle>
            <a:lvl1pPr marL="0" indent="0">
              <a:buFontTx/>
              <a:buNone/>
              <a:defRPr sz="1000" b="1"/>
            </a:lvl1pPr>
          </a:lstStyle>
          <a:p>
            <a:pPr lvl="0"/>
            <a:r>
              <a:rPr lang="nl-NL" dirty="0" smtClean="0"/>
              <a:t>Type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47704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7D3102-AD23-4BFF-87AE-61567A0BE8E3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68DB90A-5AB2-4BF4-8147-F4CADCC03FE3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252800" y="1620000"/>
            <a:ext cx="7567672" cy="483408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00000"/>
              </a:lnSpc>
              <a:spcAft>
                <a:spcPts val="1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800"/>
            </a:lvl1pPr>
            <a:lvl2pPr marL="684000" indent="-342900">
              <a:lnSpc>
                <a:spcPct val="100000"/>
              </a:lnSpc>
              <a:spcAft>
                <a:spcPts val="1300"/>
              </a:spcAft>
              <a:buClr>
                <a:schemeClr val="bg2"/>
              </a:buClr>
              <a:buFont typeface="+mj-lt"/>
              <a:buAutoNum type="alphaLcPeriod"/>
              <a:defRPr sz="1800"/>
            </a:lvl2pPr>
            <a:lvl3pPr marL="1026000" indent="-342000">
              <a:lnSpc>
                <a:spcPct val="100000"/>
              </a:lnSpc>
              <a:spcAft>
                <a:spcPts val="1300"/>
              </a:spcAft>
              <a:buClr>
                <a:schemeClr val="bg2"/>
              </a:buClr>
              <a:buFont typeface="Arial" pitchFamily="34" charset="0"/>
              <a:buChar char="•"/>
              <a:defRPr sz="1800"/>
            </a:lvl3pPr>
            <a:lvl4pPr marL="0" indent="0">
              <a:lnSpc>
                <a:spcPct val="100000"/>
              </a:lnSpc>
              <a:spcAft>
                <a:spcPts val="1300"/>
              </a:spcAft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FontTx/>
              <a:buNone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00" u="sng"/>
            </a:lvl1pPr>
          </a:lstStyle>
          <a:p>
            <a:r>
              <a:rPr lang="fr-FR" smtClean="0"/>
              <a:t>Modifiez le style du titre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91038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11/5/2013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0" descr="fond_dernie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2060847"/>
            <a:ext cx="4139952" cy="472157"/>
          </a:xfrm>
          <a:noFill/>
        </p:spPr>
        <p:txBody>
          <a:bodyPr lIns="540000" tIns="0" bIns="90000" anchor="b" anchorCtr="0"/>
          <a:lstStyle>
            <a:lvl1pPr>
              <a:lnSpc>
                <a:spcPct val="100000"/>
              </a:lnSpc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3573016"/>
            <a:ext cx="4139952" cy="3013703"/>
          </a:xfrm>
          <a:prstGeom prst="rect">
            <a:avLst/>
          </a:prstGeom>
          <a:noFill/>
        </p:spPr>
        <p:txBody>
          <a:bodyPr lIns="540000" anchor="b"/>
          <a:lstStyle>
            <a:lvl1pPr marL="0" indent="0" algn="l">
              <a:lnSpc>
                <a:spcPts val="1200"/>
              </a:lnSpc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pic>
        <p:nvPicPr>
          <p:cNvPr id="9" name="Espace réservé pour une image  10" descr="logo.png"/>
          <p:cNvPicPr>
            <a:picLocks noChangeAspect="1"/>
          </p:cNvPicPr>
          <p:nvPr userDrawn="1"/>
        </p:nvPicPr>
        <p:blipFill>
          <a:blip r:embed="rId3" cstate="print"/>
          <a:srcRect t="67" b="67"/>
          <a:stretch>
            <a:fillRect/>
          </a:stretch>
        </p:blipFill>
        <p:spPr>
          <a:xfrm>
            <a:off x="7236296" y="5136218"/>
            <a:ext cx="136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0000" y="1340768"/>
            <a:ext cx="8064000" cy="1487785"/>
          </a:xfrm>
          <a:noFill/>
        </p:spPr>
        <p:txBody>
          <a:bodyPr lIns="0" tIns="0" bIns="0" anchor="b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81512"/>
            <a:ext cx="8064000" cy="702000"/>
          </a:xfrm>
          <a:noFill/>
        </p:spPr>
        <p:txBody>
          <a:bodyPr lIns="0"/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14" name="ZoneTexte 13"/>
          <p:cNvSpPr txBox="1"/>
          <p:nvPr userDrawn="1"/>
        </p:nvSpPr>
        <p:spPr bwMode="white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smtClean="0">
                <a:solidFill>
                  <a:schemeClr val="bg1"/>
                </a:solidFill>
              </a:rPr>
              <a:t>Manutan -</a:t>
            </a:r>
            <a:endParaRPr lang="en-US" sz="900" b="1" noProof="0">
              <a:solidFill>
                <a:schemeClr val="bg1"/>
              </a:solidFill>
            </a:endParaRP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81000"/>
            <a:ext cx="1079672" cy="887760"/>
          </a:xfrm>
        </p:spPr>
        <p:txBody>
          <a:bodyPr anchor="t" anchorCtr="0"/>
          <a:lstStyle>
            <a:lvl1pPr marL="0" indent="0">
              <a:buFontTx/>
              <a:buNone/>
              <a:defRPr sz="5600">
                <a:solidFill>
                  <a:srgbClr val="FDE0AD"/>
                </a:solidFill>
              </a:defRPr>
            </a:lvl1pPr>
          </a:lstStyle>
          <a:p>
            <a:pPr lvl="0"/>
            <a:r>
              <a:rPr lang="en-US" noProof="0" dirty="0" smtClean="0"/>
              <a:t>01</a:t>
            </a:r>
            <a:endParaRPr lang="en-US" noProof="0" dirty="0"/>
          </a:p>
        </p:txBody>
      </p:sp>
      <p:pic>
        <p:nvPicPr>
          <p:cNvPr id="19" name="Image 18" descr="picto_texte_blanc.png"/>
          <p:cNvPicPr>
            <a:picLocks noChangeAspect="1"/>
          </p:cNvPicPr>
          <p:nvPr userDrawn="1"/>
        </p:nvPicPr>
        <p:blipFill>
          <a:blip r:embed="rId2" cstate="print"/>
          <a:srcRect r="4500"/>
          <a:stretch>
            <a:fillRect/>
          </a:stretch>
        </p:blipFill>
        <p:spPr>
          <a:xfrm>
            <a:off x="7768800" y="6303600"/>
            <a:ext cx="1375200" cy="5394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6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5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0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2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3" r:id="rId7"/>
    <p:sldLayoutId id="2147483842" r:id="rId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SzPct val="120000"/>
        <a:buFontTx/>
        <a:buBlip>
          <a:blip r:embed="rId11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0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252800" y="1620000"/>
            <a:ext cx="7567672" cy="4833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0"/>
            <a:ext cx="2700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6" r:id="rId2"/>
    <p:sldLayoutId id="2147483661" r:id="rId3"/>
    <p:sldLayoutId id="2147483657" r:id="rId4"/>
    <p:sldLayoutId id="2147483658" r:id="rId5"/>
    <p:sldLayoutId id="2147483659" r:id="rId6"/>
    <p:sldLayoutId id="2147483660" r:id="rId7"/>
    <p:sldLayoutId id="2147483654" r:id="rId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20000"/>
        <a:buFontTx/>
        <a:buBlip>
          <a:blip r:embed="rId11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0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252800" y="1620000"/>
            <a:ext cx="7567672" cy="4833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0"/>
            <a:ext cx="270000" cy="49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4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20000"/>
        <a:buFontTx/>
        <a:buBlip>
          <a:blip r:embed="rId11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441450" indent="-171450" algn="l" defTabSz="914400" rtl="0" eaLnBrk="1" latinLnBrk="0" hangingPunct="1">
        <a:spcBef>
          <a:spcPts val="0"/>
        </a:spcBef>
        <a:spcAft>
          <a:spcPts val="1400"/>
        </a:spcAft>
        <a:buClr>
          <a:schemeClr val="accent2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2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2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2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0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252800" y="1620000"/>
            <a:ext cx="7567672" cy="4833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0"/>
            <a:ext cx="270000" cy="4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228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20000"/>
        <a:buFontTx/>
        <a:buBlip>
          <a:blip r:embed="rId11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441450" indent="-171450" algn="l" defTabSz="914400" rtl="0" eaLnBrk="1" latinLnBrk="0" hangingPunct="1">
        <a:spcBef>
          <a:spcPts val="0"/>
        </a:spcBef>
        <a:spcAft>
          <a:spcPts val="1400"/>
        </a:spcAft>
        <a:buClr>
          <a:schemeClr val="accent3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3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3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3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1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252800" y="1620000"/>
            <a:ext cx="7567672" cy="4833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0"/>
            <a:ext cx="270000" cy="49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345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45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20000"/>
        <a:buFontTx/>
        <a:buBlip>
          <a:blip r:embed="rId12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4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4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4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4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1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252800" y="1620000"/>
            <a:ext cx="7567672" cy="4833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0"/>
            <a:ext cx="270000" cy="49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80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44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20000"/>
        <a:buFontTx/>
        <a:buBlip>
          <a:blip r:embed="rId12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5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5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5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5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0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252800" y="1620000"/>
            <a:ext cx="7567672" cy="4833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0"/>
            <a:ext cx="270000" cy="49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57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20000"/>
        <a:buFontTx/>
        <a:buBlip>
          <a:blip r:embed="rId11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6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6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6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accent6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icto_texte.png"/>
          <p:cNvPicPr>
            <a:picLocks noChangeAspect="1"/>
          </p:cNvPicPr>
          <p:nvPr/>
        </p:nvPicPr>
        <p:blipFill>
          <a:blip r:embed="rId10" cstate="print"/>
          <a:srcRect r="4520"/>
          <a:stretch>
            <a:fillRect/>
          </a:stretch>
        </p:blipFill>
        <p:spPr>
          <a:xfrm>
            <a:off x="7769087" y="6302522"/>
            <a:ext cx="1374913" cy="53942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252800" y="893465"/>
            <a:ext cx="7567672" cy="663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252800" y="1620000"/>
            <a:ext cx="7567672" cy="4833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252800" y="6490800"/>
            <a:ext cx="6564859" cy="24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91918"/>
            <a:ext cx="302400" cy="249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545902" y="6545760"/>
            <a:ext cx="65723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1" noProof="0" dirty="0" err="1" smtClean="0">
                <a:solidFill>
                  <a:schemeClr val="bg2"/>
                </a:solidFill>
              </a:rPr>
              <a:t>Manutan</a:t>
            </a:r>
            <a:r>
              <a:rPr lang="en-US" sz="900" b="1" noProof="0" dirty="0" smtClean="0">
                <a:solidFill>
                  <a:schemeClr val="bg2"/>
                </a:solidFill>
              </a:rPr>
              <a:t> -</a:t>
            </a:r>
            <a:endParaRPr lang="en-US" sz="900" b="1" noProof="0" dirty="0">
              <a:solidFill>
                <a:schemeClr val="bg2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0"/>
            <a:ext cx="270000" cy="49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143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ts val="0"/>
        </a:spcBef>
        <a:spcAft>
          <a:spcPts val="1400"/>
        </a:spcAft>
        <a:buClr>
          <a:schemeClr val="accent1"/>
        </a:buClr>
        <a:buSzPct val="120000"/>
        <a:buFontTx/>
        <a:buBlip>
          <a:blip r:embed="rId11"/>
        </a:buBlip>
        <a:defRPr sz="1150" kern="120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bg2"/>
        </a:buClr>
        <a:buSzPct val="100000"/>
        <a:buFont typeface="Arial" pitchFamily="34" charset="0"/>
        <a:buChar char="•"/>
        <a:defRPr lang="en-US" sz="1150" kern="1200" noProof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bg2"/>
        </a:buClr>
        <a:buFont typeface="Arial" pitchFamily="34" charset="0"/>
        <a:buChar char="-"/>
        <a:defRPr sz="1150" kern="1200">
          <a:solidFill>
            <a:schemeClr val="bg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bg2"/>
        </a:buClr>
        <a:buFont typeface="Arial" pitchFamily="34" charset="0"/>
        <a:buChar char="◦"/>
        <a:defRPr sz="1150" kern="1200">
          <a:solidFill>
            <a:schemeClr val="bg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1400"/>
        </a:spcAft>
        <a:buClr>
          <a:schemeClr val="bg2"/>
        </a:buClr>
        <a:buFont typeface="Arial" pitchFamily="34" charset="0"/>
        <a:buChar char="▪"/>
        <a:defRPr sz="115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To insert footer: tab Insert, click Header and Footer</a:t>
            </a:r>
            <a:endParaRPr lang="en-US" noProof="0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858401-1896-4F80-9B2B-186795E41C27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youtube.com/watch?v=rE-Fge3gN9w" TargetMode="Externa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youtube.com/watch?v=rE-Fge3gN9w" TargetMode="Externa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jeux sérieux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Serious</a:t>
            </a:r>
            <a:r>
              <a:rPr lang="fr-FR" dirty="0" smtClean="0"/>
              <a:t> Game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6775"/>
            <a:ext cx="7272808" cy="285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52" y="6237312"/>
            <a:ext cx="1257556" cy="3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83768" y="6340138"/>
            <a:ext cx="373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/>
              <a:t>Siravuth</a:t>
            </a:r>
            <a:r>
              <a:rPr lang="fr-FR" sz="1200" dirty="0"/>
              <a:t> </a:t>
            </a:r>
            <a:r>
              <a:rPr lang="fr-FR" sz="1200" dirty="0" smtClean="0"/>
              <a:t>DUONG - Jérémy </a:t>
            </a:r>
            <a:r>
              <a:rPr lang="fr-FR" sz="1200" dirty="0"/>
              <a:t>ROBERT - Damien BESNIER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38180" y="638132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L3 </a:t>
            </a:r>
            <a:r>
              <a:rPr lang="fr-FR" sz="1200" dirty="0" err="1" smtClean="0"/>
              <a:t>Miage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04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Secteur de l’enseignement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sz="2400" dirty="0" smtClean="0"/>
              <a:t>L’apprentissage </a:t>
            </a:r>
            <a:r>
              <a:rPr lang="fr-FR" sz="2400" dirty="0"/>
              <a:t>avec des </a:t>
            </a:r>
            <a:r>
              <a:rPr lang="fr-FR" sz="2400" dirty="0" err="1"/>
              <a:t>serious</a:t>
            </a:r>
            <a:r>
              <a:rPr lang="fr-FR" sz="2400" dirty="0"/>
              <a:t> </a:t>
            </a:r>
            <a:r>
              <a:rPr lang="fr-FR" sz="2400" dirty="0" err="1"/>
              <a:t>game</a:t>
            </a:r>
            <a:endParaRPr lang="fr-FR" sz="2400" dirty="0"/>
          </a:p>
          <a:p>
            <a:pPr lvl="1"/>
            <a:r>
              <a:rPr lang="fr-FR" sz="2000" dirty="0" smtClean="0"/>
              <a:t>Motivation </a:t>
            </a:r>
            <a:r>
              <a:rPr lang="fr-FR" sz="2000" dirty="0"/>
              <a:t>des élèves</a:t>
            </a:r>
          </a:p>
          <a:p>
            <a:pPr lvl="1"/>
            <a:r>
              <a:rPr lang="fr-FR" sz="2000" dirty="0" smtClean="0"/>
              <a:t>Peu </a:t>
            </a:r>
            <a:r>
              <a:rPr lang="fr-FR" sz="2000" dirty="0"/>
              <a:t>répandu et peu </a:t>
            </a:r>
            <a:r>
              <a:rPr lang="fr-FR" sz="2000" dirty="0" smtClean="0"/>
              <a:t>utilisé</a:t>
            </a:r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Programme de recherche du MIT</a:t>
            </a:r>
          </a:p>
          <a:p>
            <a:pPr lvl="1"/>
            <a:r>
              <a:rPr lang="fr-FR" sz="2000" dirty="0" smtClean="0"/>
              <a:t>Partenariat </a:t>
            </a:r>
            <a:r>
              <a:rPr lang="fr-FR" sz="2000" dirty="0"/>
              <a:t>avec les entreprises</a:t>
            </a:r>
          </a:p>
          <a:p>
            <a:pPr lvl="1"/>
            <a:r>
              <a:rPr lang="fr-FR" sz="2000" dirty="0" smtClean="0"/>
              <a:t>Création </a:t>
            </a:r>
            <a:r>
              <a:rPr lang="fr-FR" sz="2000" dirty="0"/>
              <a:t>d’un besoin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Secteur de la formation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AXA </a:t>
            </a:r>
            <a:r>
              <a:rPr lang="fr-FR" sz="2400" dirty="0"/>
              <a:t>: Simulation d’entretien</a:t>
            </a:r>
          </a:p>
          <a:p>
            <a:pPr lvl="1"/>
            <a:r>
              <a:rPr lang="fr-FR" sz="2000" dirty="0" smtClean="0"/>
              <a:t>Formation </a:t>
            </a:r>
            <a:r>
              <a:rPr lang="fr-FR" sz="2000" dirty="0"/>
              <a:t>des </a:t>
            </a:r>
            <a:r>
              <a:rPr lang="fr-FR" sz="2000" dirty="0" smtClean="0"/>
              <a:t>managers</a:t>
            </a:r>
          </a:p>
          <a:p>
            <a:pPr marL="274320" lvl="1" indent="0">
              <a:buNone/>
            </a:pPr>
            <a:endParaRPr lang="fr-FR" sz="2000" dirty="0"/>
          </a:p>
          <a:p>
            <a:r>
              <a:rPr lang="fr-FR" sz="2400" dirty="0" err="1"/>
              <a:t>Serious</a:t>
            </a:r>
            <a:r>
              <a:rPr lang="fr-FR" sz="2400" dirty="0"/>
              <a:t> </a:t>
            </a:r>
            <a:r>
              <a:rPr lang="fr-FR" sz="2400" dirty="0" err="1"/>
              <a:t>game</a:t>
            </a:r>
            <a:r>
              <a:rPr lang="fr-FR" sz="2400" dirty="0"/>
              <a:t> dans de nombreux domaines</a:t>
            </a:r>
          </a:p>
          <a:p>
            <a:pPr lvl="1"/>
            <a:r>
              <a:rPr lang="fr-FR" sz="2000" dirty="0" smtClean="0"/>
              <a:t>Médicaux</a:t>
            </a:r>
            <a:endParaRPr lang="fr-FR" sz="2000" dirty="0"/>
          </a:p>
          <a:p>
            <a:pPr lvl="1"/>
            <a:r>
              <a:rPr lang="fr-FR" sz="2000" dirty="0" smtClean="0"/>
              <a:t>Développement </a:t>
            </a:r>
            <a:r>
              <a:rPr lang="fr-FR" sz="2000" dirty="0"/>
              <a:t>durable</a:t>
            </a:r>
          </a:p>
          <a:p>
            <a:pPr lvl="1"/>
            <a:r>
              <a:rPr lang="fr-FR" sz="2000" dirty="0" smtClean="0"/>
              <a:t>Forces commerciales</a:t>
            </a:r>
          </a:p>
          <a:p>
            <a:pPr lvl="1"/>
            <a:endParaRPr lang="fr-FR" sz="2000" dirty="0"/>
          </a:p>
          <a:p>
            <a:r>
              <a:rPr lang="fr-FR" sz="2400" dirty="0"/>
              <a:t>Simulateur de vol, Flight </a:t>
            </a:r>
            <a:r>
              <a:rPr lang="fr-FR" sz="2400" dirty="0" err="1"/>
              <a:t>Experience</a:t>
            </a:r>
            <a:endParaRPr lang="fr-FR" sz="2400" dirty="0"/>
          </a:p>
          <a:p>
            <a:pPr lvl="1"/>
            <a:r>
              <a:rPr lang="fr-FR" sz="2000" dirty="0" smtClean="0"/>
              <a:t>Grand </a:t>
            </a:r>
            <a:r>
              <a:rPr lang="fr-FR" sz="2000" dirty="0"/>
              <a:t>public, à partir de 12 ans</a:t>
            </a:r>
          </a:p>
          <a:p>
            <a:pPr lvl="1"/>
            <a:r>
              <a:rPr lang="fr-FR" sz="2000" dirty="0" smtClean="0"/>
              <a:t>Formation </a:t>
            </a:r>
            <a:r>
              <a:rPr lang="fr-FR" sz="2000" dirty="0"/>
              <a:t>et simulation</a:t>
            </a:r>
          </a:p>
          <a:p>
            <a:endParaRPr lang="fr-FR" dirty="0"/>
          </a:p>
        </p:txBody>
      </p:sp>
      <p:pic>
        <p:nvPicPr>
          <p:cNvPr id="6" name="image0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176" y="4855494"/>
            <a:ext cx="1800200" cy="13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63272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Secteur de la simulation et de l’entrainement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 smtClean="0"/>
              <a:t> </a:t>
            </a:r>
            <a:r>
              <a:rPr lang="fr-FR" dirty="0" err="1"/>
              <a:t>Serious</a:t>
            </a:r>
            <a:r>
              <a:rPr lang="fr-FR" dirty="0"/>
              <a:t> Game </a:t>
            </a:r>
            <a:r>
              <a:rPr lang="fr-FR" smtClean="0"/>
              <a:t>vs.Serious</a:t>
            </a:r>
            <a:r>
              <a:rPr lang="fr-FR" dirty="0" smtClean="0"/>
              <a:t> Play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Simulateur </a:t>
            </a:r>
            <a:r>
              <a:rPr lang="fr-FR" dirty="0"/>
              <a:t>de Formule 1 vs Flight Simulator</a:t>
            </a:r>
          </a:p>
          <a:p>
            <a:endParaRPr lang="fr-FR" u="sng" dirty="0" smtClean="0">
              <a:hlinkClick r:id="rId2"/>
            </a:endParaRPr>
          </a:p>
          <a:p>
            <a:endParaRPr lang="fr-FR" u="sng" dirty="0" smtClean="0">
              <a:hlinkClick r:id="rId2"/>
            </a:endParaRPr>
          </a:p>
          <a:p>
            <a:endParaRPr lang="fr-FR" u="sng" dirty="0">
              <a:hlinkClick r:id="rId2"/>
            </a:endParaRPr>
          </a:p>
          <a:p>
            <a:endParaRPr lang="fr-FR" u="sng" dirty="0" smtClean="0">
              <a:hlinkClick r:id="rId2"/>
            </a:endParaRPr>
          </a:p>
          <a:p>
            <a:endParaRPr lang="fr-FR" u="sng" dirty="0">
              <a:hlinkClick r:id="rId2"/>
            </a:endParaRPr>
          </a:p>
          <a:p>
            <a:r>
              <a:rPr lang="fr-FR" u="sng" dirty="0" smtClean="0">
                <a:hlinkClick r:id="rId2"/>
              </a:rPr>
              <a:t>http</a:t>
            </a:r>
            <a:r>
              <a:rPr lang="fr-FR" u="sng" dirty="0">
                <a:hlinkClick r:id="rId2"/>
              </a:rPr>
              <a:t>://www.youtube.com/watch?v=rE-Fge3gN9w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0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3499495"/>
            <a:ext cx="2771775" cy="1581150"/>
          </a:xfrm>
          <a:prstGeom prst="rect">
            <a:avLst/>
          </a:prstGeom>
        </p:spPr>
      </p:pic>
      <p:pic>
        <p:nvPicPr>
          <p:cNvPr id="7" name="image00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4290070"/>
            <a:ext cx="3095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63272" cy="990600"/>
          </a:xfrm>
        </p:spPr>
        <p:txBody>
          <a:bodyPr>
            <a:normAutofit fontScale="90000"/>
          </a:bodyPr>
          <a:lstStyle/>
          <a:p>
            <a:r>
              <a:rPr lang="fr-FR" dirty="0"/>
              <a:t>Développement et diffusion des jeux sérieux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Les </a:t>
            </a:r>
            <a:r>
              <a:rPr lang="en-US" dirty="0" err="1">
                <a:solidFill>
                  <a:srgbClr val="464653"/>
                </a:solidFill>
              </a:rPr>
              <a:t>jeux</a:t>
            </a:r>
            <a:r>
              <a:rPr lang="en-US" dirty="0">
                <a:solidFill>
                  <a:srgbClr val="464653"/>
                </a:solidFill>
              </a:rPr>
              <a:t> </a:t>
            </a:r>
            <a:r>
              <a:rPr lang="en-US" dirty="0" err="1">
                <a:solidFill>
                  <a:srgbClr val="464653"/>
                </a:solidFill>
              </a:rPr>
              <a:t>sérieux</a:t>
            </a:r>
            <a:endParaRPr lang="en-US" dirty="0">
              <a:solidFill>
                <a:srgbClr val="464653"/>
              </a:solidFill>
            </a:endParaRPr>
          </a:p>
          <a:p>
            <a:endParaRPr lang="en-US" dirty="0">
              <a:solidFill>
                <a:srgbClr val="464653"/>
              </a:solidFill>
            </a:endParaRP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smtClean="0">
                <a:solidFill>
                  <a:srgbClr val="464653"/>
                </a:solidFill>
              </a:rPr>
              <a:pPr/>
              <a:t>13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 smtClean="0"/>
              <a:t> </a:t>
            </a:r>
            <a:r>
              <a:rPr lang="fr-FR" dirty="0"/>
              <a:t>Marché de </a:t>
            </a:r>
            <a:r>
              <a:rPr lang="fr-FR"/>
              <a:t>niche </a:t>
            </a:r>
            <a:r>
              <a:rPr lang="fr-FR" smtClean="0"/>
              <a:t>mais </a:t>
            </a:r>
            <a:r>
              <a:rPr lang="fr-FR" dirty="0" smtClean="0"/>
              <a:t>impacts financiers importants</a:t>
            </a:r>
            <a:endParaRPr lang="fr-FR" dirty="0"/>
          </a:p>
          <a:p>
            <a:r>
              <a:rPr lang="fr-FR" dirty="0" smtClean="0"/>
              <a:t>Expos ouvertes aux entreprises ET au grand public</a:t>
            </a:r>
            <a:endParaRPr lang="fr-FR" dirty="0"/>
          </a:p>
          <a:p>
            <a:endParaRPr lang="fr-FR" u="sng" dirty="0" smtClean="0">
              <a:hlinkClick r:id="rId2"/>
            </a:endParaRPr>
          </a:p>
          <a:p>
            <a:endParaRPr lang="fr-FR" u="sng" dirty="0" smtClean="0">
              <a:hlinkClick r:id="rId2"/>
            </a:endParaRP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56992"/>
            <a:ext cx="3569970" cy="283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0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8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423601" y="191683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Merci pour votre attention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3635896" y="3645024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Avez-vous des questions 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387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>
                <a:latin typeface="+mj-lt"/>
              </a:rPr>
              <a:t>Problématique :</a:t>
            </a:r>
          </a:p>
          <a:p>
            <a:r>
              <a:rPr lang="fr-FR" dirty="0"/>
              <a:t>Que sont les</a:t>
            </a:r>
            <a:r>
              <a:rPr lang="fr-FR" i="1" dirty="0"/>
              <a:t> </a:t>
            </a:r>
            <a:r>
              <a:rPr lang="fr-FR" i="1" dirty="0" err="1"/>
              <a:t>Serious</a:t>
            </a:r>
            <a:r>
              <a:rPr lang="fr-FR" i="1" dirty="0"/>
              <a:t> Game </a:t>
            </a:r>
            <a:r>
              <a:rPr lang="fr-FR" dirty="0"/>
              <a:t>? </a:t>
            </a:r>
          </a:p>
          <a:p>
            <a:r>
              <a:rPr lang="fr-FR" dirty="0"/>
              <a:t>Quel est le public visé par ce type de jeux et donc leur(s) but(s) ?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Les </a:t>
            </a:r>
            <a:r>
              <a:rPr lang="en-US" noProof="0" dirty="0" err="1" smtClean="0"/>
              <a:t>jeux</a:t>
            </a:r>
            <a:r>
              <a:rPr lang="en-US" noProof="0" dirty="0" smtClean="0"/>
              <a:t> </a:t>
            </a:r>
            <a:r>
              <a:rPr lang="en-US" noProof="0" dirty="0" err="1" smtClean="0"/>
              <a:t>sérieux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5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263691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) Un historique des jeux sérieux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4197" y="3469650"/>
            <a:ext cx="571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II ) Les facteurs de succès d’un </a:t>
            </a:r>
            <a:r>
              <a:rPr lang="fr-FR" sz="2400" dirty="0" err="1"/>
              <a:t>serious</a:t>
            </a:r>
            <a:r>
              <a:rPr lang="fr-FR" sz="2400" dirty="0"/>
              <a:t> </a:t>
            </a:r>
            <a:r>
              <a:rPr lang="fr-FR" sz="2400" dirty="0" err="1" smtClean="0"/>
              <a:t>game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569043" y="4293096"/>
            <a:ext cx="522709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III ) Les différents secteurs d’application</a:t>
            </a:r>
          </a:p>
          <a:p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580970" y="4924038"/>
            <a:ext cx="6511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</a:t>
            </a:r>
            <a:r>
              <a:rPr lang="fr-FR" sz="2400" dirty="0" smtClean="0"/>
              <a:t>V </a:t>
            </a:r>
            <a:r>
              <a:rPr lang="fr-FR" sz="2400" dirty="0" smtClean="0"/>
              <a:t>) Développement et diffusion des jeux sérieux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7998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historique des jeux sérieux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  <a:p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6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historique des jeux sérieux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1973 </a:t>
            </a:r>
            <a:r>
              <a:rPr lang="fr-FR" sz="2000" dirty="0"/>
              <a:t>: The Oregon </a:t>
            </a:r>
            <a:r>
              <a:rPr lang="fr-FR" sz="2000" dirty="0" err="1"/>
              <a:t>Trail</a:t>
            </a:r>
            <a:r>
              <a:rPr lang="fr-FR" sz="2000" dirty="0"/>
              <a:t> ou Limonade Stand, les premières applications à but </a:t>
            </a:r>
            <a:r>
              <a:rPr lang="fr-FR" sz="2000" dirty="0" smtClean="0"/>
              <a:t>éducatif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1981 : Simulation militaire The Bradley </a:t>
            </a:r>
            <a:r>
              <a:rPr lang="fr-FR" sz="2000" dirty="0" smtClean="0"/>
              <a:t>Trainer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1982-83 : Jeux à orientations </a:t>
            </a:r>
            <a:r>
              <a:rPr lang="fr-FR" sz="2000" dirty="0" smtClean="0"/>
              <a:t>publicitaires</a:t>
            </a:r>
          </a:p>
          <a:p>
            <a:endParaRPr lang="fr-FR" sz="2000" dirty="0"/>
          </a:p>
          <a:p>
            <a:r>
              <a:rPr lang="fr-FR" sz="2000" dirty="0"/>
              <a:t>2002 : Avènement du </a:t>
            </a:r>
            <a:r>
              <a:rPr lang="fr-FR" sz="2000" dirty="0" err="1"/>
              <a:t>serious</a:t>
            </a:r>
            <a:r>
              <a:rPr lang="fr-FR" sz="2000" dirty="0"/>
              <a:t> </a:t>
            </a:r>
            <a:r>
              <a:rPr lang="fr-FR" sz="2000" dirty="0" err="1" smtClean="0"/>
              <a:t>game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Aujourd’hui : Le </a:t>
            </a:r>
            <a:r>
              <a:rPr lang="fr-FR" sz="2000" dirty="0" err="1"/>
              <a:t>serious</a:t>
            </a:r>
            <a:r>
              <a:rPr lang="fr-FR" sz="2000" dirty="0"/>
              <a:t> </a:t>
            </a:r>
            <a:r>
              <a:rPr lang="fr-FR" sz="2000" dirty="0" err="1"/>
              <a:t>game</a:t>
            </a:r>
            <a:r>
              <a:rPr lang="fr-FR" sz="2000" dirty="0"/>
              <a:t> dans les entreprises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40968"/>
            <a:ext cx="1862336" cy="18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3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facteurs de succès d’un </a:t>
            </a:r>
            <a:r>
              <a:rPr lang="fr-FR" dirty="0" err="1" smtClean="0"/>
              <a:t>serious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7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facteurs de succès d’un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 Scénario utilitaire + scénario </a:t>
            </a:r>
            <a:r>
              <a:rPr lang="fr-FR" sz="2400" dirty="0" err="1" smtClean="0"/>
              <a:t>vidéoludique</a:t>
            </a:r>
            <a:r>
              <a:rPr lang="fr-FR" sz="2400" dirty="0" smtClean="0"/>
              <a:t> = </a:t>
            </a:r>
            <a:r>
              <a:rPr lang="fr-FR" sz="2400" dirty="0" err="1" smtClean="0"/>
              <a:t>Serious</a:t>
            </a:r>
            <a:r>
              <a:rPr lang="fr-FR" sz="2400" dirty="0" smtClean="0"/>
              <a:t> </a:t>
            </a:r>
            <a:r>
              <a:rPr lang="fr-FR" sz="2400" dirty="0" err="1" smtClean="0"/>
              <a:t>game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Scénario utilitaire</a:t>
            </a:r>
          </a:p>
          <a:p>
            <a:endParaRPr lang="fr-FR" sz="2400" dirty="0"/>
          </a:p>
          <a:p>
            <a:r>
              <a:rPr lang="fr-FR" sz="2400" dirty="0" smtClean="0"/>
              <a:t>Scénario </a:t>
            </a:r>
            <a:r>
              <a:rPr lang="fr-FR" sz="2400" dirty="0" err="1" smtClean="0"/>
              <a:t>vidéoludique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3 facteurs clés de réussite : </a:t>
            </a:r>
          </a:p>
          <a:p>
            <a:pPr lvl="1"/>
            <a:r>
              <a:rPr lang="fr-FR" sz="1800" dirty="0"/>
              <a:t> </a:t>
            </a:r>
            <a:r>
              <a:rPr lang="fr-FR" sz="1800" dirty="0" smtClean="0"/>
              <a:t>Fixer des objectifs</a:t>
            </a:r>
          </a:p>
          <a:p>
            <a:pPr lvl="1"/>
            <a:r>
              <a:rPr lang="fr-FR" sz="1800" dirty="0"/>
              <a:t> </a:t>
            </a:r>
            <a:r>
              <a:rPr lang="fr-FR" sz="1800" dirty="0" smtClean="0"/>
              <a:t>Faire face à des obstacles</a:t>
            </a:r>
          </a:p>
          <a:p>
            <a:pPr lvl="1"/>
            <a:r>
              <a:rPr lang="fr-FR" sz="1800" dirty="0"/>
              <a:t> </a:t>
            </a:r>
            <a:r>
              <a:rPr lang="fr-FR" sz="1800" dirty="0" smtClean="0"/>
              <a:t>Manipuler des outils </a:t>
            </a:r>
            <a:endParaRPr lang="fr-FR" sz="18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383868" y="2833205"/>
            <a:ext cx="720080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743908" y="3212976"/>
            <a:ext cx="360040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103948" y="321297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32040" y="3022226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Serious</a:t>
            </a:r>
            <a:r>
              <a:rPr lang="fr-FR" sz="2400" dirty="0" smtClean="0"/>
              <a:t> </a:t>
            </a:r>
            <a:r>
              <a:rPr lang="fr-FR" sz="2400" dirty="0" err="1" smtClean="0"/>
              <a:t>game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230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différents secteurs d’application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L’enseignement – La santé – La simulation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6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Secteur de la santé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jeux</a:t>
            </a:r>
            <a:r>
              <a:rPr lang="en-US" dirty="0"/>
              <a:t> </a:t>
            </a:r>
            <a:r>
              <a:rPr lang="en-US" dirty="0" err="1"/>
              <a:t>sérieux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8401-1896-4F80-9B2B-186795E41C2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La santé </a:t>
            </a:r>
          </a:p>
          <a:p>
            <a:pPr lvl="1"/>
            <a:r>
              <a:rPr lang="fr-FR" sz="2100" dirty="0" smtClean="0"/>
              <a:t>fortement </a:t>
            </a:r>
            <a:r>
              <a:rPr lang="fr-FR" sz="2100" dirty="0"/>
              <a:t>investi </a:t>
            </a:r>
            <a:r>
              <a:rPr lang="fr-FR" sz="2100" dirty="0" smtClean="0"/>
              <a:t>par les concepteurs de </a:t>
            </a:r>
            <a:r>
              <a:rPr lang="fr-FR" sz="2100" dirty="0" err="1" smtClean="0"/>
              <a:t>serious</a:t>
            </a:r>
            <a:r>
              <a:rPr lang="fr-FR" sz="2100" dirty="0" smtClean="0"/>
              <a:t> </a:t>
            </a:r>
            <a:r>
              <a:rPr lang="fr-FR" sz="2100" dirty="0" err="1" smtClean="0"/>
              <a:t>game</a:t>
            </a:r>
            <a:endParaRPr lang="fr-FR" sz="21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400" dirty="0" err="1" smtClean="0"/>
              <a:t>PacMan</a:t>
            </a:r>
            <a:r>
              <a:rPr lang="fr-FR" sz="2400" dirty="0"/>
              <a:t> </a:t>
            </a:r>
            <a:r>
              <a:rPr lang="fr-FR" sz="2400" dirty="0" smtClean="0"/>
              <a:t>est-il un </a:t>
            </a:r>
            <a:r>
              <a:rPr lang="fr-FR" sz="2400" dirty="0" err="1" smtClean="0"/>
              <a:t>serious</a:t>
            </a:r>
            <a:r>
              <a:rPr lang="fr-FR" sz="2400" dirty="0" smtClean="0"/>
              <a:t> </a:t>
            </a:r>
            <a:r>
              <a:rPr lang="fr-FR" sz="2400" dirty="0" err="1" smtClean="0"/>
              <a:t>game</a:t>
            </a:r>
            <a:r>
              <a:rPr lang="fr-FR" sz="2400" dirty="0" smtClean="0"/>
              <a:t> ?</a:t>
            </a:r>
          </a:p>
          <a:p>
            <a:endParaRPr lang="fr-FR" sz="2000" dirty="0"/>
          </a:p>
          <a:p>
            <a:r>
              <a:rPr lang="fr-FR" sz="2400" dirty="0" smtClean="0"/>
              <a:t>L’ intention </a:t>
            </a:r>
          </a:p>
          <a:p>
            <a:pPr lvl="1"/>
            <a:r>
              <a:rPr lang="fr-FR" sz="2100" dirty="0" smtClean="0"/>
              <a:t>améliorer </a:t>
            </a:r>
            <a:r>
              <a:rPr lang="fr-FR" sz="2100" dirty="0"/>
              <a:t>les capacités mentales et physiques des </a:t>
            </a:r>
            <a:r>
              <a:rPr lang="fr-FR" sz="2100" dirty="0" smtClean="0"/>
              <a:t>utilisateurs</a:t>
            </a:r>
          </a:p>
          <a:p>
            <a:pPr lvl="1"/>
            <a:endParaRPr lang="fr-FR" sz="2100" dirty="0"/>
          </a:p>
          <a:p>
            <a:r>
              <a:rPr lang="fr-FR" sz="2700" dirty="0" smtClean="0"/>
              <a:t> </a:t>
            </a:r>
            <a:r>
              <a:rPr lang="fr-FR" sz="2000" i="1" dirty="0"/>
              <a:t>Programme </a:t>
            </a:r>
            <a:r>
              <a:rPr lang="fr-FR" sz="2000" i="1" dirty="0" smtClean="0"/>
              <a:t>d'entraînement </a:t>
            </a:r>
            <a:r>
              <a:rPr lang="fr-FR" sz="2000" i="1" dirty="0"/>
              <a:t>cérébral du Dr </a:t>
            </a:r>
            <a:r>
              <a:rPr lang="fr-FR" sz="2000" i="1" dirty="0" err="1" smtClean="0"/>
              <a:t>Kawashima</a:t>
            </a:r>
            <a:endParaRPr lang="fr-FR" sz="2400" i="1" dirty="0" smtClean="0"/>
          </a:p>
          <a:p>
            <a:pPr lvl="1"/>
            <a:r>
              <a:rPr lang="fr-FR" sz="1800" i="1" dirty="0" smtClean="0"/>
              <a:t>Quel </a:t>
            </a:r>
            <a:r>
              <a:rPr lang="fr-FR" sz="1800" i="1" dirty="0"/>
              <a:t>âge a votre cerveau ?</a:t>
            </a:r>
            <a:endParaRPr lang="fr-FR" sz="18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157" y="2525965"/>
            <a:ext cx="1823864" cy="136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498029" y="30252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NON !</a:t>
            </a:r>
            <a:endParaRPr lang="fr-FR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44" y="4797152"/>
            <a:ext cx="194421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0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theme1.xml><?xml version="1.0" encoding="utf-8"?>
<a:theme xmlns:a="http://schemas.openxmlformats.org/drawingml/2006/main" name="Default Theme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nutan orange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nutan red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nutan pink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nutan blue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nutan green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anutan purple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anutan grey">
  <a:themeElements>
    <a:clrScheme name="MANUTAN">
      <a:dk1>
        <a:sysClr val="windowText" lastClr="000000"/>
      </a:dk1>
      <a:lt1>
        <a:sysClr val="window" lastClr="FFFFFF"/>
      </a:lt1>
      <a:dk2>
        <a:srgbClr val="000000"/>
      </a:dk2>
      <a:lt2>
        <a:srgbClr val="575756"/>
      </a:lt2>
      <a:accent1>
        <a:srgbClr val="F9B233"/>
      </a:accent1>
      <a:accent2>
        <a:srgbClr val="E6332A"/>
      </a:accent2>
      <a:accent3>
        <a:srgbClr val="E6007D"/>
      </a:accent3>
      <a:accent4>
        <a:srgbClr val="36A9E1"/>
      </a:accent4>
      <a:accent5>
        <a:srgbClr val="C8D300"/>
      </a:accent5>
      <a:accent6>
        <a:srgbClr val="82358C"/>
      </a:accent6>
      <a:hlink>
        <a:srgbClr val="7F7F7F"/>
      </a:hlink>
      <a:folHlink>
        <a:srgbClr val="A5A5A5"/>
      </a:folHlink>
    </a:clrScheme>
    <a:fontScheme name="MANUT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87</TotalTime>
  <Words>375</Words>
  <Application>Microsoft Office PowerPoint</Application>
  <PresentationFormat>Affichage à l'écran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Default Theme</vt:lpstr>
      <vt:lpstr>Manutan orange</vt:lpstr>
      <vt:lpstr>Manutan red</vt:lpstr>
      <vt:lpstr>Manutan pink</vt:lpstr>
      <vt:lpstr>Manutan blue</vt:lpstr>
      <vt:lpstr>Manutan green</vt:lpstr>
      <vt:lpstr>Manutan purple</vt:lpstr>
      <vt:lpstr>Manutan grey</vt:lpstr>
      <vt:lpstr>Origine</vt:lpstr>
      <vt:lpstr>Les jeux sérieux</vt:lpstr>
      <vt:lpstr>Introduction</vt:lpstr>
      <vt:lpstr>Agenda</vt:lpstr>
      <vt:lpstr>Un historique des jeux sérieux</vt:lpstr>
      <vt:lpstr>Une historique des jeux sérieux</vt:lpstr>
      <vt:lpstr>Les facteurs de succès d’un serious game</vt:lpstr>
      <vt:lpstr>Les facteurs de succès d’un serious game</vt:lpstr>
      <vt:lpstr>Les différents secteurs d’application </vt:lpstr>
      <vt:lpstr>Secteur de la santé</vt:lpstr>
      <vt:lpstr>Secteur de l’enseignement</vt:lpstr>
      <vt:lpstr>Secteur de la formation</vt:lpstr>
      <vt:lpstr>Secteur de la simulation et de l’entrainement</vt:lpstr>
      <vt:lpstr>Développement et diffusion des jeux sérieux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jeux sérieux</dc:title>
  <dc:creator>Siravuth Duong</dc:creator>
  <cp:lastModifiedBy>Damien BESNIER</cp:lastModifiedBy>
  <cp:revision>16</cp:revision>
  <dcterms:created xsi:type="dcterms:W3CDTF">2013-11-05T05:07:34Z</dcterms:created>
  <dcterms:modified xsi:type="dcterms:W3CDTF">2013-11-05T10:33:21Z</dcterms:modified>
</cp:coreProperties>
</file>