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1390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1" name="Shape 6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164" name="Shape 16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flipH="1">
              <a:off x="187714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flipH="1">
            <a:off x="8964664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7" name="Shape 6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5" name="Shape 7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0" name="Shape 8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-11" y="1000670"/>
            <a:ext cx="7314318" cy="3087224"/>
            <a:chOff x="-11" y="1378675"/>
            <a:chExt cx="7314318" cy="4116299"/>
          </a:xfrm>
        </p:grpSpPr>
        <p:sp>
          <p:nvSpPr>
            <p:cNvPr id="145" name="Shape 145"/>
            <p:cNvSpPr/>
            <p:nvPr/>
          </p:nvSpPr>
          <p:spPr>
            <a:xfrm flipH="1">
              <a:off x="-11" y="1378675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187807" y="1378675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151" name="Shape 151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 flipH="1">
              <a:off x="187714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6245" y="1278512"/>
            <a:ext cx="4038599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2"/>
          </p:nvPr>
        </p:nvSpPr>
        <p:spPr>
          <a:xfrm>
            <a:off x="4648200" y="1278512"/>
            <a:ext cx="4038599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159" name="Shape 159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 flipH="1">
              <a:off x="187714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" name="Shape 6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3" name="Shape 33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4" name="Shape 34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33867" y="-70"/>
            <a:ext cx="3409812" cy="2107678"/>
            <a:chOff x="0" y="1492"/>
            <a:chExt cx="3409812" cy="2810237"/>
          </a:xfrm>
        </p:grpSpPr>
        <p:cxnSp>
          <p:nvCxnSpPr>
            <p:cNvPr id="90" name="Shape 90"/>
            <p:cNvCxnSpPr/>
            <p:nvPr/>
          </p:nvCxnSpPr>
          <p:spPr>
            <a:xfrm>
              <a:off x="0" y="245541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Shape 9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0" y="931341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0" y="1159941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0" y="1388541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Shape 97"/>
            <p:cNvCxnSpPr/>
            <p:nvPr/>
          </p:nvCxnSpPr>
          <p:spPr>
            <a:xfrm>
              <a:off x="0" y="1617141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0" y="1845741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Shape 99"/>
            <p:cNvCxnSpPr/>
            <p:nvPr/>
          </p:nvCxnSpPr>
          <p:spPr>
            <a:xfrm>
              <a:off x="0" y="2074341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0" y="2302942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Shape 101"/>
            <p:cNvCxnSpPr/>
            <p:nvPr/>
          </p:nvCxnSpPr>
          <p:spPr>
            <a:xfrm rot="-5400000">
              <a:off x="-814261" y="1238114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Shape 102"/>
            <p:cNvCxnSpPr/>
            <p:nvPr/>
          </p:nvCxnSpPr>
          <p:spPr>
            <a:xfrm rot="-5400000">
              <a:off x="-357712" y="1014526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 rot="-5400000">
              <a:off x="-853" y="887575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Shape 104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Shape 105"/>
            <p:cNvCxnSpPr/>
            <p:nvPr/>
          </p:nvCxnSpPr>
          <p:spPr>
            <a:xfrm rot="-5400000">
              <a:off x="636516" y="709725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Shape 106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 rot="-5400000">
              <a:off x="1278235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 rot="-5400000">
              <a:off x="1590397" y="440775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Shape 110"/>
            <p:cNvCxnSpPr/>
            <p:nvPr/>
          </p:nvCxnSpPr>
          <p:spPr>
            <a:xfrm rot="-5400000">
              <a:off x="2198065" y="292492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Shape 111"/>
            <p:cNvCxnSpPr/>
            <p:nvPr/>
          </p:nvCxnSpPr>
          <p:spPr>
            <a:xfrm rot="-5400000">
              <a:off x="2521026" y="199375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 rot="-5400000">
              <a:off x="2801687" y="148626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 rot="-5400000">
              <a:off x="3079241" y="102443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 rot="-5400000">
              <a:off x="3324762" y="85075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 rot="10800000">
            <a:off x="5734187" y="3035892"/>
            <a:ext cx="3409812" cy="2107678"/>
            <a:chOff x="0" y="1492"/>
            <a:chExt cx="3409812" cy="2810237"/>
          </a:xfrm>
        </p:grpSpPr>
        <p:cxnSp>
          <p:nvCxnSpPr>
            <p:cNvPr id="118" name="Shape 118"/>
            <p:cNvCxnSpPr/>
            <p:nvPr/>
          </p:nvCxnSpPr>
          <p:spPr>
            <a:xfrm>
              <a:off x="0" y="245541"/>
              <a:ext cx="3251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0" y="931341"/>
              <a:ext cx="18626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0" y="1159941"/>
              <a:ext cx="1490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0" y="1388541"/>
              <a:ext cx="12191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0" y="1617141"/>
              <a:ext cx="990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0" y="1845741"/>
              <a:ext cx="745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0" y="2074341"/>
              <a:ext cx="533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0" y="2302942"/>
              <a:ext cx="262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 rot="-5400000">
              <a:off x="-814261" y="1238114"/>
              <a:ext cx="24683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 rot="-5400000">
              <a:off x="-357712" y="1014526"/>
              <a:ext cx="20180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 rot="-5400000">
              <a:off x="-853" y="887575"/>
              <a:ext cx="17639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Shape 132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 rot="-5400000">
              <a:off x="636516" y="709725"/>
              <a:ext cx="14085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 rot="-5400000">
              <a:off x="1278235" y="527761"/>
              <a:ext cx="10443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 rot="-5400000">
              <a:off x="1590397" y="440775"/>
              <a:ext cx="879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 rot="-5400000">
              <a:off x="2198065" y="292492"/>
              <a:ext cx="583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 rot="-5400000">
              <a:off x="2521026" y="199375"/>
              <a:ext cx="3972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 rot="-5400000">
              <a:off x="2801687" y="148626"/>
              <a:ext cx="2954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 rot="-5400000">
              <a:off x="3079241" y="102443"/>
              <a:ext cx="201599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 rot="-5400000">
              <a:off x="3324762" y="85075"/>
              <a:ext cx="168600" cy="1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33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625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600">
                <a:solidFill>
                  <a:srgbClr val="980000"/>
                </a:solidFill>
              </a:rPr>
              <a:t>Thème de l’exposé : SPLE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 sz="2400" b="1"/>
          </a:p>
          <a:p>
            <a:pPr rtl="0">
              <a:spcBef>
                <a:spcPts val="0"/>
              </a:spcBef>
              <a:buNone/>
            </a:pPr>
            <a:endParaRPr sz="2400" b="1"/>
          </a:p>
          <a:p>
            <a:pPr rtl="0">
              <a:spcBef>
                <a:spcPts val="0"/>
              </a:spcBef>
              <a:buNone/>
            </a:pPr>
            <a:endParaRPr sz="2400" b="1"/>
          </a:p>
          <a:p>
            <a:pPr rtl="0">
              <a:spcBef>
                <a:spcPts val="0"/>
              </a:spcBef>
              <a:buNone/>
            </a:pPr>
            <a:endParaRPr sz="2400" b="1"/>
          </a:p>
          <a:p>
            <a:pPr lvl="0" algn="ctr" rtl="0">
              <a:spcBef>
                <a:spcPts val="0"/>
              </a:spcBef>
              <a:buNone/>
            </a:pPr>
            <a:r>
              <a:rPr lang="fr" b="1"/>
              <a:t>Réalisé par Damien JACQUET, Guillaume THOMAS</a:t>
            </a:r>
            <a:br>
              <a:rPr lang="fr" b="1"/>
            </a:br>
            <a:r>
              <a:rPr lang="fr" b="1"/>
              <a:t>Nicolas NOTARI, Mehdi BATISTA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90000" y="0"/>
            <a:ext cx="7802099" cy="12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</a:rPr>
              <a:t>ACSI - L3 MIAGE 2014/2015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600"/>
              <a:t>Comment utiliser SPLE ?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b="1"/>
              <a:t>Exemple de “Feature Model”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100430"/>
            <a:ext cx="4601187" cy="223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Comment utiliser SPLE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400" b="1"/>
              <a:t>Ingénierie d’application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Comment générer (dériver) un produit spécifique issu d’une ligne de produits 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Le besoin de faire des choix de features.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marL="457200" indent="0">
              <a:spcBef>
                <a:spcPts val="0"/>
              </a:spcBef>
              <a:buNone/>
            </a:pPr>
            <a:r>
              <a:rPr lang="fr"/>
              <a:t>– On parle de configurations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Comment utiliser SPLE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400" b="1"/>
              <a:t>Dérivation de produits</a:t>
            </a:r>
            <a:br>
              <a:rPr lang="fr" sz="2400" b="1"/>
            </a:br>
            <a:endParaRPr lang="fr" sz="2400" b="1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Une « configuration » : une instanciation de feature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– Choix des features optionnelles, alternatives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marL="457200" indent="0">
              <a:spcBef>
                <a:spcPts val="0"/>
              </a:spcBef>
              <a:buNone/>
            </a:pPr>
            <a:r>
              <a:rPr lang="fr"/>
              <a:t>– Mais des choix qui respectent les contraintes de cohérence.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Applications du SPLE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i="1"/>
              <a:t>Le cas Nokia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➢"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 Smartphones actuellement produits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- 6 «protocoles» différents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- Plusieurs composants, plusieurs interfaces, plusieurs   	   	        fonctionnalités …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Découpage de la Production de Smartphones</a:t>
            </a:r>
          </a:p>
        </p:txBody>
      </p:sp>
      <p:sp>
        <p:nvSpPr>
          <p:cNvPr id="257" name="Shape 257"/>
          <p:cNvSpPr/>
          <p:nvPr/>
        </p:nvSpPr>
        <p:spPr>
          <a:xfrm>
            <a:off x="1700475" y="3003798"/>
            <a:ext cx="1872208" cy="1152128"/>
          </a:xfrm>
          <a:prstGeom prst="flowChartPredefinedProcess">
            <a:avLst/>
          </a:prstGeom>
          <a:solidFill>
            <a:schemeClr val="accent6"/>
          </a:solidFill>
          <a:ln w="25400" cap="flat">
            <a:solidFill>
              <a:srgbClr val="6E66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Hardware</a:t>
            </a:r>
          </a:p>
        </p:txBody>
      </p:sp>
      <p:sp>
        <p:nvSpPr>
          <p:cNvPr id="258" name="Shape 258"/>
          <p:cNvSpPr/>
          <p:nvPr/>
        </p:nvSpPr>
        <p:spPr>
          <a:xfrm>
            <a:off x="4355976" y="3003798"/>
            <a:ext cx="1872208" cy="1152128"/>
          </a:xfrm>
          <a:prstGeom prst="flowChartPredefinedProcess">
            <a:avLst/>
          </a:prstGeom>
          <a:solidFill>
            <a:schemeClr val="accent6"/>
          </a:solidFill>
          <a:ln w="25400" cap="flat">
            <a:solidFill>
              <a:srgbClr val="6E663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Software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99591" y="2507703"/>
            <a:ext cx="72728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▪"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Redondance partielle des Composants, des interfaces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23528" y="4227933"/>
            <a:ext cx="79928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Découpage de la Production de Smartphones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12550" y="1261041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➢"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Arborescence des Composants d’un Smartphone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1807859"/>
            <a:ext cx="5423999" cy="325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 rot="2941529">
            <a:off x="6077852" y="2355699"/>
            <a:ext cx="864236" cy="792158"/>
          </a:xfrm>
          <a:prstGeom prst="rtTriangle">
            <a:avLst/>
          </a:prstGeom>
          <a:gradFill>
            <a:gsLst>
              <a:gs pos="0">
                <a:srgbClr val="AECCF1"/>
              </a:gs>
              <a:gs pos="67000">
                <a:srgbClr val="DBE3F3"/>
              </a:gs>
              <a:gs pos="79000">
                <a:srgbClr val="CEE0F6"/>
              </a:gs>
              <a:gs pos="100000">
                <a:srgbClr val="E7F1F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Découpage de la Production de Mobiles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➢"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Comment les différents services sont ajoutés ?</a:t>
            </a:r>
          </a:p>
        </p:txBody>
      </p:sp>
      <p:sp>
        <p:nvSpPr>
          <p:cNvPr id="275" name="Shape 275"/>
          <p:cNvSpPr/>
          <p:nvPr/>
        </p:nvSpPr>
        <p:spPr>
          <a:xfrm>
            <a:off x="899591" y="2427733"/>
            <a:ext cx="2016300" cy="4319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276" name="Shape 276"/>
          <p:cNvSpPr/>
          <p:nvPr/>
        </p:nvSpPr>
        <p:spPr>
          <a:xfrm>
            <a:off x="3203848" y="2499741"/>
            <a:ext cx="1080000" cy="35999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572000" y="2139701"/>
            <a:ext cx="1368299" cy="1223999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SERVEUR</a:t>
            </a:r>
          </a:p>
        </p:txBody>
      </p:sp>
      <p:sp>
        <p:nvSpPr>
          <p:cNvPr id="278" name="Shape 278"/>
          <p:cNvSpPr/>
          <p:nvPr/>
        </p:nvSpPr>
        <p:spPr>
          <a:xfrm>
            <a:off x="6444207" y="1347613"/>
            <a:ext cx="2448300" cy="3312299"/>
          </a:xfrm>
          <a:prstGeom prst="rect">
            <a:avLst/>
          </a:prstGeom>
          <a:solidFill>
            <a:srgbClr val="C4BB9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588224" y="1491629"/>
            <a:ext cx="2160240" cy="936104"/>
          </a:xfrm>
          <a:prstGeom prst="flowChartPredefinedProcess">
            <a:avLst/>
          </a:prstGeom>
          <a:solidFill>
            <a:srgbClr val="7068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</p:txBody>
      </p:sp>
      <p:sp>
        <p:nvSpPr>
          <p:cNvPr id="280" name="Shape 280"/>
          <p:cNvSpPr/>
          <p:nvPr/>
        </p:nvSpPr>
        <p:spPr>
          <a:xfrm>
            <a:off x="6588224" y="2535746"/>
            <a:ext cx="2160240" cy="936104"/>
          </a:xfrm>
          <a:prstGeom prst="flowChartPredefinedProcess">
            <a:avLst/>
          </a:prstGeom>
          <a:solidFill>
            <a:srgbClr val="7068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</p:txBody>
      </p:sp>
      <p:sp>
        <p:nvSpPr>
          <p:cNvPr id="281" name="Shape 281"/>
          <p:cNvSpPr/>
          <p:nvPr/>
        </p:nvSpPr>
        <p:spPr>
          <a:xfrm>
            <a:off x="6588224" y="3588246"/>
            <a:ext cx="2160240" cy="936104"/>
          </a:xfrm>
          <a:prstGeom prst="flowChartPredefinedProcess">
            <a:avLst/>
          </a:prstGeom>
          <a:solidFill>
            <a:srgbClr val="7068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</p:txBody>
      </p:sp>
      <p:sp>
        <p:nvSpPr>
          <p:cNvPr id="282" name="Shape 282"/>
          <p:cNvSpPr/>
          <p:nvPr/>
        </p:nvSpPr>
        <p:spPr>
          <a:xfrm rot="928050">
            <a:off x="1544390" y="2916422"/>
            <a:ext cx="503952" cy="58451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068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899591" y="3435846"/>
            <a:ext cx="1656300" cy="10884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Développement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Avantages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➢"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Gain de Qualité</a:t>
            </a: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➢"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Contrôle de l’architecture des «features»</a:t>
            </a: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➢"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Facilité de réutilisation du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-Gain de Temps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-Maintenance plus facile</a:t>
            </a: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" sz="2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Inconvénients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Noto Symbo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➢"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Nécessite Expert du Domaine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- Architecture complexe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- Temps de création de l’Architecture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- Rentable sur le long terme 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ymbol"/>
              <a:buChar char="➢"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Peu Formalisé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- Adaptation des méthodes à chaque entité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fr"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fr"/>
              <a:t>Transposition du monde de l’industrie automobile</a:t>
            </a:r>
            <a:br>
              <a:rPr lang="fr"/>
            </a:br>
            <a:r>
              <a:rPr lang="fr"/>
              <a:t/>
            </a:r>
            <a:br>
              <a:rPr lang="fr"/>
            </a:br>
            <a:endParaRPr lang="fr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fr"/>
              <a:t>Améliore la réutilisation et la maintenance </a:t>
            </a:r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r>
              <a:rPr lang="fr"/>
              <a:t>	=&gt; des points critiques d’un logiciel</a:t>
            </a:r>
            <a:br>
              <a:rPr lang="fr"/>
            </a:br>
            <a:r>
              <a:rPr lang="fr"/>
              <a:t/>
            </a:r>
            <a:br>
              <a:rPr lang="fr"/>
            </a:br>
            <a:endParaRPr lang="fr"/>
          </a:p>
          <a:p>
            <a:pPr marL="457200" indent="0" algn="ctr" rtl="0">
              <a:spcBef>
                <a:spcPts val="0"/>
              </a:spcBef>
              <a:buNone/>
            </a:pPr>
            <a:r>
              <a:rPr lang="fr"/>
              <a:t>Merci de votre attention.</a:t>
            </a:r>
          </a:p>
          <a:p>
            <a:pPr marL="457200" indent="0" rtl="0">
              <a:spcBef>
                <a:spcPts val="0"/>
              </a:spcBef>
              <a:buNone/>
            </a:pPr>
            <a:endParaRPr/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600"/>
              <a:t>SPLE ?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 sz="2400" b="1"/>
              <a:t>Signification : </a:t>
            </a:r>
            <a:r>
              <a:rPr lang="fr"/>
              <a:t>Software Product Line Engineering ou l’ingénierie des  </a:t>
            </a:r>
            <a:br>
              <a:rPr lang="fr"/>
            </a:br>
            <a:r>
              <a:rPr lang="fr"/>
              <a:t>                                 lignes de produits logiciel</a:t>
            </a:r>
            <a:br>
              <a:rPr lang="fr"/>
            </a:br>
            <a:endParaRPr lang="fr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 sz="2400" b="1"/>
              <a:t>Définition : </a:t>
            </a:r>
            <a:r>
              <a:rPr lang="fr"/>
              <a:t>c’est une notion qui regroupe des mécanismes de modularité</a:t>
            </a:r>
            <a:br>
              <a:rPr lang="fr"/>
            </a:br>
            <a:r>
              <a:rPr lang="fr"/>
              <a:t>                          logiciel tentant d'apporter des réponses aux difficultés de la </a:t>
            </a:r>
            <a:br>
              <a:rPr lang="fr"/>
            </a:br>
            <a:r>
              <a:rPr lang="fr"/>
              <a:t>                          réutilisation des fonctionnalités.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600"/>
              <a:t>Origine (1/2)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fr"/>
              <a:t>Notion d’industrialisation issue de l’automobile et qui a été créée grâce à Henri Ford en 1908.</a:t>
            </a:r>
            <a:br>
              <a:rPr lang="fr"/>
            </a:br>
            <a:endParaRPr lang="fr"/>
          </a:p>
          <a:p>
            <a:pPr marL="457200" indent="0" rtl="0">
              <a:spcBef>
                <a:spcPts val="0"/>
              </a:spcBef>
              <a:buNone/>
            </a:pPr>
            <a:r>
              <a:rPr lang="fr"/>
              <a:t>=&gt; Avant : voiture créée pour chaque client “manuellement”</a:t>
            </a:r>
            <a:br>
              <a:rPr lang="fr"/>
            </a:br>
            <a:endParaRPr lang="fr"/>
          </a:p>
          <a:p>
            <a:pPr marL="457200" indent="0" rtl="0">
              <a:spcBef>
                <a:spcPts val="0"/>
              </a:spcBef>
              <a:buNone/>
            </a:pPr>
            <a:r>
              <a:rPr lang="fr"/>
              <a:t>=&gt; Après : les lignes de production ont permis de produire des voitures</a:t>
            </a:r>
            <a:br>
              <a:rPr lang="fr"/>
            </a:br>
            <a:r>
              <a:rPr lang="fr"/>
              <a:t>                 (non diversifiées) pour un marché de masse</a:t>
            </a:r>
            <a:br>
              <a:rPr lang="fr"/>
            </a:br>
            <a:endParaRPr lang="fr"/>
          </a:p>
          <a:p>
            <a:pPr marL="457200" lvl="0" indent="0" rtl="0">
              <a:spcBef>
                <a:spcPts val="0"/>
              </a:spcBef>
              <a:buNone/>
            </a:pPr>
            <a:r>
              <a:rPr lang="fr" b="1"/>
              <a:t>Problème :</a:t>
            </a:r>
            <a:r>
              <a:rPr lang="fr"/>
              <a:t> comment produire des voitures diversifiées ?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600"/>
              <a:t>Origine (2/2)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80900" y="1225041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indent="0" rtl="0">
              <a:spcBef>
                <a:spcPts val="0"/>
              </a:spcBef>
              <a:buNone/>
            </a:pPr>
            <a:r>
              <a:rPr lang="fr" b="1"/>
              <a:t>Solution :</a:t>
            </a:r>
            <a:r>
              <a:rPr lang="fr"/>
              <a:t> utiliser une plateforme</a:t>
            </a:r>
            <a:br>
              <a:rPr lang="fr"/>
            </a:br>
            <a:endParaRPr lang="fr"/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                =&gt; plusieurs modèles de voitures dépendent d’une même structure,</a:t>
            </a:r>
            <a:br>
              <a:rPr lang="fr"/>
            </a:br>
            <a:r>
              <a:rPr lang="fr"/>
              <a:t>                    sur laquelle nous pouvons ajouter des composants spécifiques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675" y="2895175"/>
            <a:ext cx="2980899" cy="20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600"/>
              <a:t>Domaine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243300" y="1417051"/>
            <a:ext cx="8229600" cy="439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b="1"/>
              <a:t>Définition : </a:t>
            </a:r>
            <a:br>
              <a:rPr lang="fr" sz="2400" b="1"/>
            </a:br>
            <a:r>
              <a:rPr lang="fr" sz="2400" b="1"/>
              <a:t/>
            </a:r>
            <a:br>
              <a:rPr lang="fr" sz="2400" b="1"/>
            </a:br>
            <a:r>
              <a:rPr lang="fr"/>
              <a:t>Un secteur de métier ou de technologies caractérisés par un ensemble de concepts et de terminologies compréhensibles par les utilisateurs de ce secteur.</a:t>
            </a:r>
            <a:r>
              <a:rPr lang="fr" sz="2400" b="1"/>
              <a:t/>
            </a:r>
            <a:br>
              <a:rPr lang="fr" sz="2400" b="1"/>
            </a:br>
            <a:r>
              <a:rPr lang="fr" sz="2400" b="1"/>
              <a:t/>
            </a:r>
            <a:br>
              <a:rPr lang="fr" sz="2400" b="1"/>
            </a:br>
            <a:r>
              <a:rPr lang="fr" sz="2400" b="1"/>
              <a:t>Exemple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fr"/>
              <a:t>Logiciel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fr"/>
              <a:t>Automobile</a:t>
            </a:r>
          </a:p>
          <a:p>
            <a:pPr marL="9144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fr"/>
              <a:t>Etc...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600"/>
              <a:t>Variabilité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278950" y="1358741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r" sz="2400" b="1" dirty="0"/>
              <a:t>Définition : </a:t>
            </a:r>
            <a:br>
              <a:rPr lang="fr" sz="2400" b="1" dirty="0"/>
            </a:br>
            <a:r>
              <a:rPr lang="fr" sz="2400" b="1" dirty="0"/>
              <a:t/>
            </a:r>
            <a:br>
              <a:rPr lang="fr" sz="2400" b="1" dirty="0"/>
            </a:br>
            <a:r>
              <a:rPr lang="fr" dirty="0"/>
              <a:t>La variabilité regroupe l’ensemble des hypothèses montrant comment les produits, membres d’une ligne de produits diffèrent.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2400" b="1" dirty="0" smtClean="0"/>
              <a:t>Exemple :</a:t>
            </a:r>
            <a:r>
              <a:rPr lang="fr" sz="2400" b="1" dirty="0"/>
              <a:t/>
            </a:r>
            <a:br>
              <a:rPr lang="fr" sz="2400" b="1" dirty="0"/>
            </a:br>
            <a:r>
              <a:rPr lang="fr" sz="2400" b="1" dirty="0"/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fr" sz="1100" dirty="0">
                <a:solidFill>
                  <a:schemeClr val="dk1"/>
                </a:solidFill>
              </a:rPr>
              <a:t> </a:t>
            </a:r>
            <a:r>
              <a:rPr lang="fr" dirty="0"/>
              <a:t>Toutes les voitures ont une carrosserie mais elles n’ont pas toutes un système</a:t>
            </a:r>
            <a:br>
              <a:rPr lang="fr" dirty="0"/>
            </a:br>
            <a:r>
              <a:rPr lang="fr" dirty="0"/>
              <a:t> de climatisation.</a:t>
            </a:r>
            <a:r>
              <a:rPr lang="fr" sz="2400" b="1" dirty="0"/>
              <a:t/>
            </a:r>
            <a:br>
              <a:rPr lang="fr" sz="2400" b="1" dirty="0"/>
            </a:br>
            <a:endParaRPr lang="fr" sz="2400" b="1" dirty="0"/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fr" sz="2400" dirty="0"/>
              <a:t/>
            </a:r>
            <a:br>
              <a:rPr lang="fr" sz="2400" dirty="0"/>
            </a:br>
            <a:endParaRPr lang="fr" sz="2400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600"/>
              <a:t>Pourquoi utiliser le SPLE 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b="1"/>
              <a:t>Objectifs :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 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fr"/>
              <a:t>Optimiser le temps de développement</a:t>
            </a:r>
            <a:br>
              <a:rPr lang="fr"/>
            </a:br>
            <a:endParaRPr lang="fr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fr"/>
              <a:t>Optimiser les coûts</a:t>
            </a:r>
            <a:br>
              <a:rPr lang="fr"/>
            </a:br>
            <a:endParaRPr lang="fr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fr"/>
              <a:t>Optimiser la maintenance</a:t>
            </a:r>
            <a:br>
              <a:rPr lang="fr"/>
            </a:br>
            <a:endParaRPr lang="fr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lang="fr"/>
              <a:t>Assurer une continuité de fonctions annexes et/ou importantes à l’utilisateur.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600"/>
              <a:t>Comment utiliser SPLE ?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278525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2400" b="1"/>
              <a:t>Utilisation de SPLE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12" y="1893525"/>
            <a:ext cx="4328575" cy="306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3600"/>
              <a:t>Comment utiliser SPLE ?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81000" y="1202327"/>
            <a:ext cx="8686800" cy="4523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2400" b="1"/>
              <a:t>Ingénierie du domaine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fr"/>
              <a:t>Buts 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/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– Étudier le domaine pour identifier les caractéristiques communes et</a:t>
            </a:r>
            <a:br>
              <a:rPr lang="fr"/>
            </a:br>
            <a:r>
              <a:rPr lang="fr"/>
              <a:t>   variables pour la famille (features =&gt; notion de variabilité).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– Elle nécessite l’intervention des experts du domaine.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Comment 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/>
          </a:p>
          <a:p>
            <a:pPr marL="457200" indent="0">
              <a:spcBef>
                <a:spcPts val="0"/>
              </a:spcBef>
              <a:buNone/>
            </a:pPr>
            <a:r>
              <a:rPr lang="fr"/>
              <a:t>– La définition du « feature model » : </a:t>
            </a:r>
            <a:br>
              <a:rPr lang="fr"/>
            </a:br>
            <a:r>
              <a:rPr lang="fr"/>
              <a:t/>
            </a:r>
            <a:br>
              <a:rPr lang="fr"/>
            </a:br>
            <a:r>
              <a:rPr lang="fr"/>
              <a:t>   	méthode de modélisation des dépendances des concepts et de leurs</a:t>
            </a:r>
            <a:br>
              <a:rPr lang="fr"/>
            </a:br>
            <a:r>
              <a:rPr lang="fr"/>
              <a:t>       interactions.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295</Words>
  <Application>Microsoft Office PowerPoint</Application>
  <PresentationFormat>Affichage à l'écran (16:9)</PresentationFormat>
  <Paragraphs>126</Paragraphs>
  <Slides>19</Slides>
  <Notes>19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lesson-plan</vt:lpstr>
      <vt:lpstr>lesson-plan</vt:lpstr>
      <vt:lpstr>Thème de l’exposé : SPLE</vt:lpstr>
      <vt:lpstr>SPLE ?</vt:lpstr>
      <vt:lpstr>Origine (1/2)</vt:lpstr>
      <vt:lpstr>Origine (2/2)</vt:lpstr>
      <vt:lpstr>Domaine</vt:lpstr>
      <vt:lpstr>Variabilité</vt:lpstr>
      <vt:lpstr>Pourquoi utiliser le SPLE ?</vt:lpstr>
      <vt:lpstr>Comment utiliser SPLE ?</vt:lpstr>
      <vt:lpstr>Comment utiliser SPLE ?</vt:lpstr>
      <vt:lpstr>Comment utiliser SPLE ?</vt:lpstr>
      <vt:lpstr>Comment utiliser SPLE</vt:lpstr>
      <vt:lpstr>Comment utiliser SPLE</vt:lpstr>
      <vt:lpstr>Applications du SPLE</vt:lpstr>
      <vt:lpstr>Le Découpage de la Production de Smartphones</vt:lpstr>
      <vt:lpstr>Le Découpage de la Production de Smartphones</vt:lpstr>
      <vt:lpstr>Le Découpage de la Production de Mobiles</vt:lpstr>
      <vt:lpstr>Avantages</vt:lpstr>
      <vt:lpstr>Inconvénients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Thème de l’exposé : SPLE</dc:title>
  <cp:lastModifiedBy>Mehdi BATISTA</cp:lastModifiedBy>
  <cp:revision>2</cp:revision>
  <dcterms:modified xsi:type="dcterms:W3CDTF">2014-11-04T13:52:55Z</dcterms:modified>
</cp:coreProperties>
</file>