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 id="2147483684" r:id="rId3"/>
    <p:sldMasterId id="2147483672" r:id="rId4"/>
  </p:sldMasterIdLst>
  <p:notesMasterIdLst>
    <p:notesMasterId r:id="rId25"/>
  </p:notesMasterIdLst>
  <p:handoutMasterIdLst>
    <p:handoutMasterId r:id="rId26"/>
  </p:handoutMasterIdLst>
  <p:sldIdLst>
    <p:sldId id="256" r:id="rId5"/>
    <p:sldId id="257" r:id="rId6"/>
    <p:sldId id="269" r:id="rId7"/>
    <p:sldId id="300" r:id="rId8"/>
    <p:sldId id="292" r:id="rId9"/>
    <p:sldId id="277" r:id="rId10"/>
    <p:sldId id="293" r:id="rId11"/>
    <p:sldId id="294" r:id="rId12"/>
    <p:sldId id="299" r:id="rId13"/>
    <p:sldId id="296" r:id="rId14"/>
    <p:sldId id="297" r:id="rId15"/>
    <p:sldId id="298" r:id="rId16"/>
    <p:sldId id="301" r:id="rId17"/>
    <p:sldId id="302" r:id="rId18"/>
    <p:sldId id="303" r:id="rId19"/>
    <p:sldId id="289" r:id="rId20"/>
    <p:sldId id="291" r:id="rId21"/>
    <p:sldId id="304" r:id="rId22"/>
    <p:sldId id="305" r:id="rId23"/>
    <p:sldId id="306" r:id="rId2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42" autoAdjust="0"/>
    <p:restoredTop sz="70833" autoAdjust="0"/>
  </p:normalViewPr>
  <p:slideViewPr>
    <p:cSldViewPr>
      <p:cViewPr varScale="1">
        <p:scale>
          <a:sx n="55" d="100"/>
          <a:sy n="55" d="100"/>
        </p:scale>
        <p:origin x="-1590" y="-78"/>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F9D10E-02FA-4992-B9EC-8507E4C9B6F4}" type="datetimeFigureOut">
              <a:rPr lang="fr-FR" smtClean="0"/>
              <a:pPr/>
              <a:t>19/11/2008</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68F9C8-7400-4137-82E5-D6247FDE9320}" type="slidenum">
              <a:rPr lang="fr-FR" smtClean="0"/>
              <a:pPr/>
              <a:t>‹N°›</a:t>
            </a:fld>
            <a:endParaRPr 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9F8E18-5E07-4063-A07C-7AEBE367B54A}" type="datetimeFigureOut">
              <a:rPr lang="fr-FR" smtClean="0"/>
              <a:pPr/>
              <a:t>19/11/2008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BC83A1-B207-4712-90DC-0E60B759176B}"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fr.wikipedia.org/wiki/Normes_et_standards_industriel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fr.wikipedia.org/wiki/Environnement"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fr.wikipedia.org/wiki/IETF" TargetMode="External"/><Relationship Id="rId3" Type="http://schemas.openxmlformats.org/officeDocument/2006/relationships/hyperlink" Target="http://wiki.univ-paris5.fr/wiki/Internet" TargetMode="External"/><Relationship Id="rId7" Type="http://schemas.openxmlformats.org/officeDocument/2006/relationships/hyperlink" Target="http://fr.wikipedia.org/wiki/World_Wide_Web_Consortium"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fr.wikipedia.org/wiki/Organisme_%C3%A0_but_non_lucratif" TargetMode="External"/><Relationship Id="rId5" Type="http://schemas.openxmlformats.org/officeDocument/2006/relationships/hyperlink" Target="http://fr.wikipedia.org/wiki/Portable_Document_Format" TargetMode="External"/><Relationship Id="rId4" Type="http://schemas.openxmlformats.org/officeDocument/2006/relationships/hyperlink" Target="http://fr.wikipedia.org/wiki/PostScrip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La certification est une procédure destinée a faire reconnaitre par un organisme la conformité a des exigences dans le but de donner confiance à des tiers.</a:t>
            </a: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Quelques dates:</a:t>
            </a:r>
          </a:p>
          <a:p>
            <a:r>
              <a:rPr lang="fr-FR" sz="1200" kern="1200" dirty="0" smtClean="0">
                <a:solidFill>
                  <a:schemeClr val="tx1"/>
                </a:solidFill>
                <a:latin typeface="+mn-lt"/>
                <a:ea typeface="+mn-ea"/>
                <a:cs typeface="+mn-cs"/>
              </a:rPr>
              <a:t>- année 70: certification des langages de programmation.</a:t>
            </a:r>
          </a:p>
          <a:p>
            <a:r>
              <a:rPr lang="fr-FR" sz="1200" kern="1200" dirty="0" smtClean="0">
                <a:solidFill>
                  <a:schemeClr val="tx1"/>
                </a:solidFill>
                <a:latin typeface="+mn-lt"/>
                <a:ea typeface="+mn-ea"/>
                <a:cs typeface="+mn-cs"/>
              </a:rPr>
              <a:t>- année 80: certification des personnes et des chefs de projet.</a:t>
            </a:r>
          </a:p>
          <a:p>
            <a:r>
              <a:rPr lang="fr-FR" sz="1200" kern="1200" dirty="0" smtClean="0">
                <a:solidFill>
                  <a:schemeClr val="tx1"/>
                </a:solidFill>
                <a:latin typeface="+mn-lt"/>
                <a:ea typeface="+mn-ea"/>
                <a:cs typeface="+mn-cs"/>
              </a:rPr>
              <a:t>- année 90: apparition de nouveaux dispositifs de reconnaissance (ISO 9001, EFQM, CMM,...)</a:t>
            </a: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Ce choix de certification n'est pas simple. C'est pourquoi nous allons étudier quelques dispositifs de reconnaissance principalement utilisés en France.</a:t>
            </a:r>
          </a:p>
          <a:p>
            <a:endParaRPr lang="fr-FR" dirty="0"/>
          </a:p>
        </p:txBody>
      </p:sp>
      <p:sp>
        <p:nvSpPr>
          <p:cNvPr id="4" name="Espace réservé du numéro de diapositive 3"/>
          <p:cNvSpPr>
            <a:spLocks noGrp="1"/>
          </p:cNvSpPr>
          <p:nvPr>
            <p:ph type="sldNum" sz="quarter" idx="10"/>
          </p:nvPr>
        </p:nvSpPr>
        <p:spPr/>
        <p:txBody>
          <a:bodyPr/>
          <a:lstStyle/>
          <a:p>
            <a:fld id="{E0BC83A1-B207-4712-90DC-0E60B759176B}" type="slidenum">
              <a:rPr lang="fr-FR" smtClean="0"/>
              <a:pPr/>
              <a:t>2</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Ingénierie des systèmes,</a:t>
            </a:r>
            <a:r>
              <a:rPr lang="fr-FR" baseline="0" dirty="0" smtClean="0"/>
              <a:t> intégration de produits…</a:t>
            </a:r>
            <a:r>
              <a:rPr lang="fr-FR" dirty="0" smtClean="0"/>
              <a:t>   </a:t>
            </a:r>
          </a:p>
          <a:p>
            <a:endParaRPr lang="fr-FR" dirty="0" smtClean="0"/>
          </a:p>
          <a:p>
            <a:r>
              <a:rPr lang="fr-FR" dirty="0" smtClean="0"/>
              <a:t> </a:t>
            </a:r>
            <a:r>
              <a:rPr lang="fr-FR" baseline="0" dirty="0" smtClean="0"/>
              <a:t>   </a:t>
            </a:r>
            <a:r>
              <a:rPr lang="fr-FR" dirty="0" smtClean="0"/>
              <a:t>* SE-CMM (pour System Engineering) ; ingénierie des systèmes</a:t>
            </a:r>
          </a:p>
          <a:p>
            <a:r>
              <a:rPr lang="fr-FR" dirty="0" smtClean="0"/>
              <a:t>    * SA-CMM (pour Software Acquisition) ; acquisition de logiciels</a:t>
            </a:r>
          </a:p>
          <a:p>
            <a:r>
              <a:rPr lang="fr-FR" dirty="0" smtClean="0"/>
              <a:t>    * IPD-CMM (pour </a:t>
            </a:r>
            <a:r>
              <a:rPr lang="fr-FR" dirty="0" err="1" smtClean="0"/>
              <a:t>Integrated</a:t>
            </a:r>
            <a:r>
              <a:rPr lang="fr-FR" dirty="0" smtClean="0"/>
              <a:t> Product </a:t>
            </a:r>
            <a:r>
              <a:rPr lang="fr-FR" dirty="0" err="1" smtClean="0"/>
              <a:t>Development</a:t>
            </a:r>
            <a:r>
              <a:rPr lang="fr-FR" dirty="0" smtClean="0"/>
              <a:t>) ; intégration et développement des produits</a:t>
            </a:r>
          </a:p>
          <a:p>
            <a:r>
              <a:rPr lang="fr-FR" dirty="0" smtClean="0"/>
              <a:t>    * People CMM pour le management des ressources humaines ;</a:t>
            </a:r>
          </a:p>
          <a:p>
            <a:r>
              <a:rPr lang="fr-FR" dirty="0" smtClean="0"/>
              <a:t>    * SS-CMM pour Supplier </a:t>
            </a:r>
            <a:r>
              <a:rPr lang="fr-FR" dirty="0" err="1" smtClean="0"/>
              <a:t>Sourcing</a:t>
            </a:r>
            <a:r>
              <a:rPr lang="fr-FR" baseline="0" dirty="0" smtClean="0"/>
              <a:t> ; fourniture de services</a:t>
            </a:r>
            <a:endParaRPr lang="fr-FR" dirty="0"/>
          </a:p>
        </p:txBody>
      </p:sp>
      <p:sp>
        <p:nvSpPr>
          <p:cNvPr id="4" name="Espace réservé du numéro de diapositive 3"/>
          <p:cNvSpPr>
            <a:spLocks noGrp="1"/>
          </p:cNvSpPr>
          <p:nvPr>
            <p:ph type="sldNum" sz="quarter" idx="10"/>
          </p:nvPr>
        </p:nvSpPr>
        <p:spPr/>
        <p:txBody>
          <a:bodyPr/>
          <a:lstStyle/>
          <a:p>
            <a:fld id="{69E659F7-57F2-41A2-9FBC-6E70EBADBF53}" type="slidenum">
              <a:rPr lang="fr-FR" smtClean="0"/>
              <a:pPr/>
              <a:t>14</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8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fr-FR" sz="1800" dirty="0" smtClean="0"/>
              <a:t>Équipe : groupe de travail, projets, société, institution d'Etat</a:t>
            </a:r>
          </a:p>
          <a:p>
            <a:endParaRPr lang="fr-FR" dirty="0" smtClean="0"/>
          </a:p>
          <a:p>
            <a:r>
              <a:rPr lang="fr-FR" dirty="0" smtClean="0"/>
              <a:t>Initial</a:t>
            </a:r>
            <a:r>
              <a:rPr lang="fr-FR" baseline="0" dirty="0" smtClean="0"/>
              <a:t>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9E659F7-57F2-41A2-9FBC-6E70EBADBF53}" type="slidenum">
              <a:rPr lang="fr-FR" smtClean="0"/>
              <a:pPr/>
              <a:t>15</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1/</a:t>
            </a:r>
            <a:r>
              <a:rPr lang="fr-FR" baseline="0" dirty="0" smtClean="0"/>
              <a:t> Définition</a:t>
            </a:r>
          </a:p>
          <a:p>
            <a:r>
              <a:rPr lang="fr-FR" baseline="0" dirty="0" smtClean="0"/>
              <a:t>-ITIL est l’acronyme de IT Infrastructure Library, développé dans les années 80 sous la pression du gouvernement Thatcher (c’est alors au RU) dans le but d’externaliser tous les services informatiques publics. </a:t>
            </a:r>
          </a:p>
          <a:p>
            <a:r>
              <a:rPr lang="fr-FR" baseline="0" dirty="0" smtClean="0"/>
              <a:t>(externaliser : démarche consistant à sous traiter une partie des activités qui étaient auparavant prise en marche par l’entreprise elle -même)</a:t>
            </a:r>
          </a:p>
          <a:p>
            <a:r>
              <a:rPr lang="fr-FR" baseline="0" dirty="0" smtClean="0"/>
              <a:t>ITIL est alors dans le domaine public depuis son origine</a:t>
            </a:r>
          </a:p>
          <a:p>
            <a:r>
              <a:rPr lang="fr-FR" baseline="0" dirty="0" smtClean="0"/>
              <a:t>ITIL est une collection de livres qui recense, synthétise et détaille les meilleures pratiques pour une direction informatique et ses services.</a:t>
            </a:r>
          </a:p>
          <a:p>
            <a:endParaRPr lang="fr-FR"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fr-FR" dirty="0" smtClean="0"/>
              <a:t>C’est vers</a:t>
            </a:r>
            <a:r>
              <a:rPr lang="fr-FR" baseline="0" dirty="0" smtClean="0"/>
              <a:t> le milieu des année 90 que ITIL a été reconnu comme standard mondial pour la Gestion des Services de l’information</a:t>
            </a:r>
          </a:p>
          <a:p>
            <a:endParaRPr lang="fr-FR" baseline="0" dirty="0" smtClean="0"/>
          </a:p>
          <a:p>
            <a:r>
              <a:rPr lang="fr-FR" baseline="0" dirty="0" smtClean="0"/>
              <a:t>D’après un étude publiée le 8 avril 2008 par Dimension Data, 66% (deux tiers, 2/3) des organisations interrogées du monde ont adopté la méthodologie ITIL.</a:t>
            </a:r>
          </a:p>
          <a:p>
            <a:endParaRPr lang="fr-FR" baseline="0" dirty="0" smtClean="0"/>
          </a:p>
          <a:p>
            <a:r>
              <a:rPr lang="fr-FR" baseline="0" dirty="0" smtClean="0"/>
              <a:t>A l’origine composé d’une dizaine de livres, le référentiel a évolué et s’est adapté à l’évolution des technologies de l’information.</a:t>
            </a:r>
          </a:p>
          <a:p>
            <a:endParaRPr lang="fr-FR" baseline="0" dirty="0" smtClean="0"/>
          </a:p>
          <a:p>
            <a:r>
              <a:rPr lang="fr-FR" baseline="0" dirty="0" smtClean="0"/>
              <a:t>2/ 3 versions</a:t>
            </a:r>
          </a:p>
          <a:p>
            <a:endParaRPr lang="fr-FR"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fr-FR" dirty="0" smtClean="0"/>
              <a:t>Je</a:t>
            </a:r>
            <a:r>
              <a:rPr lang="fr-FR" baseline="0" dirty="0" smtClean="0"/>
              <a:t> ne vais pas rentrer dans les détails de chaque versions, je vais juste insister sur la version et quel livre a forgé le </a:t>
            </a:r>
            <a:r>
              <a:rPr lang="fr-FR" baseline="0" dirty="0" err="1" smtClean="0"/>
              <a:t>succes</a:t>
            </a:r>
            <a:r>
              <a:rPr lang="fr-FR" baseline="0" dirty="0" smtClean="0"/>
              <a:t> de ITIL</a:t>
            </a:r>
            <a:endParaRPr lang="fr-FR" dirty="0" smtClean="0"/>
          </a:p>
          <a:p>
            <a:endParaRPr lang="fr-FR" baseline="0" dirty="0" smtClean="0"/>
          </a:p>
          <a:p>
            <a:endParaRPr lang="fr-FR" baseline="0" dirty="0" smtClean="0"/>
          </a:p>
          <a:p>
            <a:pPr marL="0" marR="0" lvl="2" indent="0" algn="l" defTabSz="914400" rtl="0" eaLnBrk="1" fontAlgn="auto" latinLnBrk="0" hangingPunct="1">
              <a:lnSpc>
                <a:spcPct val="100000"/>
              </a:lnSpc>
              <a:spcBef>
                <a:spcPts val="0"/>
              </a:spcBef>
              <a:spcAft>
                <a:spcPts val="0"/>
              </a:spcAft>
              <a:buClrTx/>
              <a:buSzTx/>
              <a:buFontTx/>
              <a:buChar char="-"/>
              <a:tabLst/>
              <a:defRPr/>
            </a:pPr>
            <a:r>
              <a:rPr lang="fr-FR" baseline="0" dirty="0" smtClean="0"/>
              <a:t>Version 1:</a:t>
            </a:r>
            <a:r>
              <a:rPr lang="fr-FR" dirty="0" smtClean="0"/>
              <a:t>1980 -1990</a:t>
            </a:r>
          </a:p>
          <a:p>
            <a:pPr marL="0" marR="0" lvl="2" indent="0" algn="l" defTabSz="914400" rtl="0" eaLnBrk="1" fontAlgn="auto" latinLnBrk="0" hangingPunct="1">
              <a:lnSpc>
                <a:spcPct val="100000"/>
              </a:lnSpc>
              <a:spcBef>
                <a:spcPts val="0"/>
              </a:spcBef>
              <a:spcAft>
                <a:spcPts val="0"/>
              </a:spcAft>
              <a:buClrTx/>
              <a:buSzTx/>
              <a:buFontTx/>
              <a:buNone/>
              <a:tabLst/>
              <a:defRPr/>
            </a:pPr>
            <a:r>
              <a:rPr lang="fr-FR" dirty="0" smtClean="0"/>
              <a:t>Comme on a dit, a l’origine, ce référentiel</a:t>
            </a:r>
            <a:r>
              <a:rPr lang="fr-FR" baseline="0" dirty="0" smtClean="0"/>
              <a:t> était composé de 40 livres exactement. Cette </a:t>
            </a:r>
            <a:r>
              <a:rPr lang="fr-FR" baseline="0" dirty="0" err="1" smtClean="0"/>
              <a:t>premiere</a:t>
            </a:r>
            <a:r>
              <a:rPr lang="fr-FR" baseline="0" dirty="0" smtClean="0"/>
              <a:t> version débute vers la fin des années 1980  et a durée jusqu’au début des années 1990.</a:t>
            </a:r>
          </a:p>
          <a:p>
            <a:pPr marL="0" marR="0" lvl="2" indent="0" algn="l" defTabSz="914400" rtl="0" eaLnBrk="1" fontAlgn="auto" latinLnBrk="0" hangingPunct="1">
              <a:lnSpc>
                <a:spcPct val="100000"/>
              </a:lnSpc>
              <a:spcBef>
                <a:spcPts val="0"/>
              </a:spcBef>
              <a:spcAft>
                <a:spcPts val="0"/>
              </a:spcAft>
              <a:buClrTx/>
              <a:buSzTx/>
              <a:buFontTx/>
              <a:buNone/>
              <a:tabLst/>
              <a:defRPr/>
            </a:pPr>
            <a:r>
              <a:rPr lang="fr-FR" baseline="0" dirty="0" smtClean="0"/>
              <a:t>Rien de particuliers à signaler</a:t>
            </a:r>
          </a:p>
          <a:p>
            <a:pPr marL="0" marR="0" lvl="2"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2" indent="0" algn="l" defTabSz="914400" rtl="0" eaLnBrk="1" fontAlgn="auto" latinLnBrk="0" hangingPunct="1">
              <a:lnSpc>
                <a:spcPct val="100000"/>
              </a:lnSpc>
              <a:spcBef>
                <a:spcPts val="0"/>
              </a:spcBef>
              <a:spcAft>
                <a:spcPts val="0"/>
              </a:spcAft>
              <a:buClrTx/>
              <a:buSzTx/>
              <a:buFontTx/>
              <a:buChar char="-"/>
              <a:tabLst/>
              <a:defRPr/>
            </a:pPr>
            <a:r>
              <a:rPr lang="fr-FR" dirty="0" smtClean="0"/>
              <a:t>Version 2: 1990-2004</a:t>
            </a:r>
          </a:p>
          <a:p>
            <a:pPr marL="0" marR="0" lvl="2" indent="0" algn="l" defTabSz="914400" rtl="0" eaLnBrk="1" fontAlgn="auto" latinLnBrk="0" hangingPunct="1">
              <a:lnSpc>
                <a:spcPct val="100000"/>
              </a:lnSpc>
              <a:spcBef>
                <a:spcPts val="0"/>
              </a:spcBef>
              <a:spcAft>
                <a:spcPts val="0"/>
              </a:spcAft>
              <a:buClrTx/>
              <a:buSzTx/>
              <a:buFontTx/>
              <a:buNone/>
              <a:tabLst/>
              <a:defRPr/>
            </a:pPr>
            <a:r>
              <a:rPr lang="fr-FR" baseline="0" dirty="0" smtClean="0"/>
              <a:t>Cette version a été élaborée au milieu des années 1990 et a duré jusqu’en 2004. Au cours de cette période, 9 livres ont été produits.</a:t>
            </a:r>
          </a:p>
          <a:p>
            <a:pPr marL="0" marR="0" lvl="2" indent="0" algn="l" defTabSz="914400" rtl="0" eaLnBrk="1" fontAlgn="auto" latinLnBrk="0" hangingPunct="1">
              <a:lnSpc>
                <a:spcPct val="100000"/>
              </a:lnSpc>
              <a:spcBef>
                <a:spcPts val="0"/>
              </a:spcBef>
              <a:spcAft>
                <a:spcPts val="0"/>
              </a:spcAft>
              <a:buClrTx/>
              <a:buSzTx/>
              <a:buFontTx/>
              <a:buNone/>
              <a:tabLst/>
              <a:defRPr/>
            </a:pPr>
            <a:r>
              <a:rPr lang="fr-FR" baseline="0" dirty="0" smtClean="0"/>
              <a:t>Parmi ces livres, seulement 2 ont forgé la réputation de ITIL.</a:t>
            </a:r>
          </a:p>
          <a:p>
            <a:pPr marL="0" marR="0" lvl="2" indent="0" algn="l" defTabSz="914400" rtl="0" eaLnBrk="1" fontAlgn="auto" latinLnBrk="0" hangingPunct="1">
              <a:lnSpc>
                <a:spcPct val="100000"/>
              </a:lnSpc>
              <a:spcBef>
                <a:spcPts val="0"/>
              </a:spcBef>
              <a:spcAft>
                <a:spcPts val="0"/>
              </a:spcAft>
              <a:buClrTx/>
              <a:buSzTx/>
              <a:buFontTx/>
              <a:buNone/>
              <a:tabLst/>
              <a:defRPr/>
            </a:pPr>
            <a:r>
              <a:rPr lang="fr-FR" baseline="0" dirty="0" smtClean="0"/>
              <a:t>Ils sont les plus connus et les plus utilisés aujourd'hui:</a:t>
            </a:r>
          </a:p>
          <a:p>
            <a:pPr marL="0" marR="0" lvl="2" indent="0" algn="l" defTabSz="914400" rtl="0" eaLnBrk="1" fontAlgn="auto" latinLnBrk="0" hangingPunct="1">
              <a:lnSpc>
                <a:spcPct val="100000"/>
              </a:lnSpc>
              <a:spcBef>
                <a:spcPts val="0"/>
              </a:spcBef>
              <a:spcAft>
                <a:spcPts val="0"/>
              </a:spcAft>
              <a:buClrTx/>
              <a:buSzTx/>
              <a:buFontTx/>
              <a:buNone/>
              <a:tabLst/>
              <a:defRPr/>
            </a:pPr>
            <a:r>
              <a:rPr lang="fr-FR" baseline="0" dirty="0" smtClean="0"/>
              <a:t>	a) soutien des services</a:t>
            </a:r>
          </a:p>
          <a:p>
            <a:pPr marL="0" marR="0" lvl="2" indent="0" algn="l" defTabSz="914400" rtl="0" eaLnBrk="1" fontAlgn="auto" latinLnBrk="0" hangingPunct="1">
              <a:lnSpc>
                <a:spcPct val="100000"/>
              </a:lnSpc>
              <a:spcBef>
                <a:spcPts val="0"/>
              </a:spcBef>
              <a:spcAft>
                <a:spcPts val="0"/>
              </a:spcAft>
              <a:buClrTx/>
              <a:buSzTx/>
              <a:buFontTx/>
              <a:buNone/>
              <a:tabLst/>
              <a:defRPr/>
            </a:pPr>
            <a:r>
              <a:rPr lang="fr-FR" baseline="0" dirty="0" smtClean="0"/>
              <a:t>	b) fourniture des services</a:t>
            </a:r>
          </a:p>
          <a:p>
            <a:pPr marL="0" marR="0" lvl="2"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2" indent="0" algn="l" defTabSz="914400" rtl="0" eaLnBrk="1" fontAlgn="auto" latinLnBrk="0" hangingPunct="1">
              <a:lnSpc>
                <a:spcPct val="100000"/>
              </a:lnSpc>
              <a:spcBef>
                <a:spcPts val="0"/>
              </a:spcBef>
              <a:spcAft>
                <a:spcPts val="0"/>
              </a:spcAft>
              <a:buClrTx/>
              <a:buSzTx/>
              <a:buFontTx/>
              <a:buChar char="-"/>
              <a:tabLst/>
              <a:defRPr/>
            </a:pPr>
            <a:r>
              <a:rPr lang="fr-FR" dirty="0" smtClean="0"/>
              <a:t>Version 3: 2004-aujourd’hui</a:t>
            </a:r>
          </a:p>
          <a:p>
            <a:pPr marL="0" marR="0" lvl="2" indent="0" algn="l" defTabSz="914400" rtl="0" eaLnBrk="1" fontAlgn="auto" latinLnBrk="0" hangingPunct="1">
              <a:lnSpc>
                <a:spcPct val="100000"/>
              </a:lnSpc>
              <a:spcBef>
                <a:spcPts val="0"/>
              </a:spcBef>
              <a:spcAft>
                <a:spcPts val="0"/>
              </a:spcAft>
              <a:buClrTx/>
              <a:buSzTx/>
              <a:buFontTx/>
              <a:buNone/>
              <a:tabLst/>
              <a:defRPr/>
            </a:pPr>
            <a:r>
              <a:rPr lang="fr-FR" dirty="0" smtClean="0"/>
              <a:t>Comprend</a:t>
            </a:r>
            <a:r>
              <a:rPr lang="fr-FR" baseline="0" dirty="0" smtClean="0"/>
              <a:t> 6 livres</a:t>
            </a:r>
            <a:endParaRPr lang="fr-FR"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fr-FR" dirty="0" smtClean="0"/>
              <a:t>Cette démarche est développée en France</a:t>
            </a:r>
            <a:r>
              <a:rPr lang="fr-FR" baseline="0" dirty="0" smtClean="0"/>
              <a:t> depuis l’an 2000</a:t>
            </a:r>
          </a:p>
          <a:p>
            <a:pPr marL="0" marR="0" lvl="2"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fr-FR" baseline="0" dirty="0" smtClean="0"/>
              <a:t>3/ Les raisons de son succès</a:t>
            </a:r>
          </a:p>
          <a:p>
            <a:pPr marL="0" marR="0" lvl="2" indent="0" algn="l" defTabSz="914400" rtl="0" eaLnBrk="1" fontAlgn="auto" latinLnBrk="0" hangingPunct="1">
              <a:lnSpc>
                <a:spcPct val="100000"/>
              </a:lnSpc>
              <a:spcBef>
                <a:spcPts val="0"/>
              </a:spcBef>
              <a:spcAft>
                <a:spcPts val="0"/>
              </a:spcAft>
              <a:buClrTx/>
              <a:buSzTx/>
              <a:buFontTx/>
              <a:buNone/>
              <a:tabLst/>
              <a:defRPr/>
            </a:pPr>
            <a:r>
              <a:rPr lang="fr-FR" baseline="0" dirty="0" smtClean="0"/>
              <a:t>-</a:t>
            </a:r>
          </a:p>
          <a:p>
            <a:pPr marL="0" marR="0" lvl="2"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fr-FR" baseline="0" dirty="0" smtClean="0"/>
              <a:t>---------------------------------------------------------------</a:t>
            </a:r>
          </a:p>
          <a:p>
            <a:r>
              <a:rPr lang="fr-FR" sz="800" b="1" kern="1200" dirty="0" smtClean="0">
                <a:solidFill>
                  <a:schemeClr val="tx1"/>
                </a:solidFill>
                <a:latin typeface="+mn-lt"/>
                <a:ea typeface="+mn-ea"/>
                <a:cs typeface="+mn-cs"/>
              </a:rPr>
              <a:t>Les organisations</a:t>
            </a:r>
            <a:r>
              <a:rPr lang="fr-FR" sz="800" kern="1200" dirty="0" smtClean="0">
                <a:solidFill>
                  <a:schemeClr val="tx1"/>
                </a:solidFill>
                <a:latin typeface="+mn-lt"/>
                <a:ea typeface="+mn-ea"/>
                <a:cs typeface="+mn-cs"/>
              </a:rPr>
              <a:t> : </a:t>
            </a:r>
            <a:endParaRPr lang="fr-FR" sz="2000" kern="1200" dirty="0" smtClean="0">
              <a:solidFill>
                <a:schemeClr val="tx1"/>
              </a:solidFill>
              <a:latin typeface="+mn-lt"/>
              <a:ea typeface="+mn-ea"/>
              <a:cs typeface="+mn-cs"/>
            </a:endParaRPr>
          </a:p>
          <a:p>
            <a:r>
              <a:rPr lang="fr-FR" sz="800" kern="1200" dirty="0" smtClean="0">
                <a:solidFill>
                  <a:schemeClr val="tx1"/>
                </a:solidFill>
                <a:latin typeface="+mn-lt"/>
                <a:ea typeface="+mn-ea"/>
                <a:cs typeface="+mn-cs"/>
              </a:rPr>
              <a:t>·  </a:t>
            </a:r>
            <a:endParaRPr lang="fr-FR" sz="2000" kern="1200" dirty="0" smtClean="0">
              <a:solidFill>
                <a:schemeClr val="tx1"/>
              </a:solidFill>
              <a:latin typeface="+mn-lt"/>
              <a:ea typeface="+mn-ea"/>
              <a:cs typeface="+mn-cs"/>
            </a:endParaRPr>
          </a:p>
          <a:p>
            <a:r>
              <a:rPr lang="fr-FR" sz="800" kern="1200" dirty="0" smtClean="0">
                <a:solidFill>
                  <a:schemeClr val="tx1"/>
                </a:solidFill>
                <a:latin typeface="+mn-lt"/>
                <a:ea typeface="+mn-ea"/>
                <a:cs typeface="+mn-cs"/>
              </a:rPr>
              <a:t>L’OGC (Office of </a:t>
            </a:r>
            <a:r>
              <a:rPr lang="fr-FR" sz="800" kern="1200" dirty="0" err="1" smtClean="0">
                <a:solidFill>
                  <a:schemeClr val="tx1"/>
                </a:solidFill>
                <a:latin typeface="+mn-lt"/>
                <a:ea typeface="+mn-ea"/>
                <a:cs typeface="+mn-cs"/>
              </a:rPr>
              <a:t>Government</a:t>
            </a:r>
            <a:r>
              <a:rPr lang="fr-FR" sz="800" kern="1200" dirty="0" smtClean="0">
                <a:solidFill>
                  <a:schemeClr val="tx1"/>
                </a:solidFill>
                <a:latin typeface="+mn-lt"/>
                <a:ea typeface="+mn-ea"/>
                <a:cs typeface="+mn-cs"/>
              </a:rPr>
              <a:t> Commerce) est propriétaire de la marque.</a:t>
            </a:r>
            <a:endParaRPr lang="fr-FR" sz="2000" kern="1200" dirty="0" smtClean="0">
              <a:solidFill>
                <a:schemeClr val="tx1"/>
              </a:solidFill>
              <a:latin typeface="+mn-lt"/>
              <a:ea typeface="+mn-ea"/>
              <a:cs typeface="+mn-cs"/>
            </a:endParaRPr>
          </a:p>
          <a:p>
            <a:r>
              <a:rPr lang="fr-FR" sz="800" kern="1200" dirty="0" smtClean="0">
                <a:solidFill>
                  <a:schemeClr val="tx1"/>
                </a:solidFill>
                <a:latin typeface="+mn-lt"/>
                <a:ea typeface="+mn-ea"/>
                <a:cs typeface="+mn-cs"/>
              </a:rPr>
              <a:t>·  </a:t>
            </a:r>
            <a:endParaRPr lang="fr-FR" sz="2000" kern="1200" dirty="0" smtClean="0">
              <a:solidFill>
                <a:schemeClr val="tx1"/>
              </a:solidFill>
              <a:latin typeface="+mn-lt"/>
              <a:ea typeface="+mn-ea"/>
              <a:cs typeface="+mn-cs"/>
            </a:endParaRPr>
          </a:p>
          <a:p>
            <a:r>
              <a:rPr lang="fr-FR" sz="800" kern="1200" dirty="0" smtClean="0">
                <a:solidFill>
                  <a:schemeClr val="tx1"/>
                </a:solidFill>
                <a:latin typeface="+mn-lt"/>
                <a:ea typeface="+mn-ea"/>
                <a:cs typeface="+mn-cs"/>
              </a:rPr>
              <a:t>Le TSO (The </a:t>
            </a:r>
            <a:r>
              <a:rPr lang="fr-FR" sz="800" kern="1200" dirty="0" err="1" smtClean="0">
                <a:solidFill>
                  <a:schemeClr val="tx1"/>
                </a:solidFill>
                <a:latin typeface="+mn-lt"/>
                <a:ea typeface="+mn-ea"/>
                <a:cs typeface="+mn-cs"/>
              </a:rPr>
              <a:t>Stationery</a:t>
            </a:r>
            <a:r>
              <a:rPr lang="fr-FR" sz="800" kern="1200" dirty="0" smtClean="0">
                <a:solidFill>
                  <a:schemeClr val="tx1"/>
                </a:solidFill>
                <a:latin typeface="+mn-lt"/>
                <a:ea typeface="+mn-ea"/>
                <a:cs typeface="+mn-cs"/>
              </a:rPr>
              <a:t> Office) est l’éditeur des ouvrages ITIL.</a:t>
            </a:r>
            <a:endParaRPr lang="fr-FR" sz="2000" kern="1200" dirty="0" smtClean="0">
              <a:solidFill>
                <a:schemeClr val="tx1"/>
              </a:solidFill>
              <a:latin typeface="+mn-lt"/>
              <a:ea typeface="+mn-ea"/>
              <a:cs typeface="+mn-cs"/>
            </a:endParaRPr>
          </a:p>
          <a:p>
            <a:r>
              <a:rPr lang="fr-FR" sz="800" kern="1200" dirty="0" smtClean="0">
                <a:solidFill>
                  <a:schemeClr val="tx1"/>
                </a:solidFill>
                <a:latin typeface="+mn-lt"/>
                <a:ea typeface="+mn-ea"/>
                <a:cs typeface="+mn-cs"/>
              </a:rPr>
              <a:t>·  </a:t>
            </a:r>
            <a:endParaRPr lang="fr-FR" sz="2000" kern="1200" dirty="0" smtClean="0">
              <a:solidFill>
                <a:schemeClr val="tx1"/>
              </a:solidFill>
              <a:latin typeface="+mn-lt"/>
              <a:ea typeface="+mn-ea"/>
              <a:cs typeface="+mn-cs"/>
            </a:endParaRPr>
          </a:p>
          <a:p>
            <a:r>
              <a:rPr lang="fr-FR" sz="800" kern="1200" dirty="0" smtClean="0">
                <a:solidFill>
                  <a:schemeClr val="tx1"/>
                </a:solidFill>
                <a:latin typeface="+mn-lt"/>
                <a:ea typeface="+mn-ea"/>
                <a:cs typeface="+mn-cs"/>
              </a:rPr>
              <a:t>L’</a:t>
            </a:r>
            <a:r>
              <a:rPr lang="fr-FR" sz="800" b="1" kern="1200" dirty="0" smtClean="0">
                <a:solidFill>
                  <a:schemeClr val="tx1"/>
                </a:solidFill>
                <a:latin typeface="+mn-lt"/>
                <a:ea typeface="+mn-ea"/>
                <a:cs typeface="+mn-cs"/>
              </a:rPr>
              <a:t>EXIN</a:t>
            </a:r>
            <a:r>
              <a:rPr lang="fr-FR" sz="800" kern="1200" dirty="0" smtClean="0">
                <a:solidFill>
                  <a:schemeClr val="tx1"/>
                </a:solidFill>
                <a:latin typeface="+mn-lt"/>
                <a:ea typeface="+mn-ea"/>
                <a:cs typeface="+mn-cs"/>
              </a:rPr>
              <a:t> et l’</a:t>
            </a:r>
            <a:r>
              <a:rPr lang="fr-FR" sz="800" b="1" kern="1200" dirty="0" smtClean="0">
                <a:solidFill>
                  <a:schemeClr val="tx1"/>
                </a:solidFill>
                <a:latin typeface="+mn-lt"/>
                <a:ea typeface="+mn-ea"/>
                <a:cs typeface="+mn-cs"/>
              </a:rPr>
              <a:t>ISEB</a:t>
            </a:r>
            <a:r>
              <a:rPr lang="fr-FR" sz="800" kern="1200" dirty="0" smtClean="0">
                <a:solidFill>
                  <a:schemeClr val="tx1"/>
                </a:solidFill>
                <a:latin typeface="+mn-lt"/>
                <a:ea typeface="+mn-ea"/>
                <a:cs typeface="+mn-cs"/>
              </a:rPr>
              <a:t> sont les deux organisations indépendantes en charge des programmes de certification.</a:t>
            </a:r>
            <a:endParaRPr lang="fr-FR" sz="2000" kern="1200" dirty="0" smtClean="0">
              <a:solidFill>
                <a:schemeClr val="tx1"/>
              </a:solidFill>
              <a:latin typeface="+mn-lt"/>
              <a:ea typeface="+mn-ea"/>
              <a:cs typeface="+mn-cs"/>
            </a:endParaRPr>
          </a:p>
          <a:p>
            <a:r>
              <a:rPr lang="fr-FR" sz="800" kern="1200" dirty="0" smtClean="0">
                <a:solidFill>
                  <a:schemeClr val="tx1"/>
                </a:solidFill>
                <a:latin typeface="+mn-lt"/>
                <a:ea typeface="+mn-ea"/>
                <a:cs typeface="+mn-cs"/>
              </a:rPr>
              <a:t>·  </a:t>
            </a:r>
            <a:endParaRPr lang="fr-FR" sz="2000" kern="1200" dirty="0" smtClean="0">
              <a:solidFill>
                <a:schemeClr val="tx1"/>
              </a:solidFill>
              <a:latin typeface="+mn-lt"/>
              <a:ea typeface="+mn-ea"/>
              <a:cs typeface="+mn-cs"/>
            </a:endParaRPr>
          </a:p>
          <a:p>
            <a:r>
              <a:rPr lang="fr-FR" sz="800" kern="1200" dirty="0" smtClean="0">
                <a:solidFill>
                  <a:schemeClr val="tx1"/>
                </a:solidFill>
                <a:latin typeface="+mn-lt"/>
                <a:ea typeface="+mn-ea"/>
                <a:cs typeface="+mn-cs"/>
              </a:rPr>
              <a:t>L’</a:t>
            </a:r>
            <a:r>
              <a:rPr lang="fr-FR" sz="800" i="1" kern="1200" dirty="0" err="1" smtClean="0">
                <a:solidFill>
                  <a:schemeClr val="tx1"/>
                </a:solidFill>
                <a:latin typeface="+mn-lt"/>
                <a:ea typeface="+mn-ea"/>
                <a:cs typeface="+mn-cs"/>
              </a:rPr>
              <a:t>it</a:t>
            </a:r>
            <a:r>
              <a:rPr lang="fr-FR" sz="800" kern="1200" dirty="0" err="1" smtClean="0">
                <a:solidFill>
                  <a:schemeClr val="tx1"/>
                </a:solidFill>
                <a:latin typeface="+mn-lt"/>
                <a:ea typeface="+mn-ea"/>
                <a:cs typeface="+mn-cs"/>
              </a:rPr>
              <a:t>SMF</a:t>
            </a:r>
            <a:r>
              <a:rPr lang="fr-FR" sz="800" kern="1200" dirty="0" smtClean="0">
                <a:solidFill>
                  <a:schemeClr val="tx1"/>
                </a:solidFill>
                <a:latin typeface="+mn-lt"/>
                <a:ea typeface="+mn-ea"/>
                <a:cs typeface="+mn-cs"/>
              </a:rPr>
              <a:t> (Information </a:t>
            </a:r>
            <a:r>
              <a:rPr lang="fr-FR" sz="800" kern="1200" dirty="0" err="1" smtClean="0">
                <a:solidFill>
                  <a:schemeClr val="tx1"/>
                </a:solidFill>
                <a:latin typeface="+mn-lt"/>
                <a:ea typeface="+mn-ea"/>
                <a:cs typeface="+mn-cs"/>
              </a:rPr>
              <a:t>Technology</a:t>
            </a:r>
            <a:r>
              <a:rPr lang="fr-FR" sz="800" kern="1200" dirty="0" smtClean="0">
                <a:solidFill>
                  <a:schemeClr val="tx1"/>
                </a:solidFill>
                <a:latin typeface="+mn-lt"/>
                <a:ea typeface="+mn-ea"/>
                <a:cs typeface="+mn-cs"/>
              </a:rPr>
              <a:t> Service Management Forum) assure la promotion des bonnes pratiques ITIL. L’</a:t>
            </a:r>
            <a:r>
              <a:rPr lang="fr-FR" sz="800" i="1" kern="1200" dirty="0" err="1" smtClean="0">
                <a:solidFill>
                  <a:schemeClr val="tx1"/>
                </a:solidFill>
                <a:latin typeface="+mn-lt"/>
                <a:ea typeface="+mn-ea"/>
                <a:cs typeface="+mn-cs"/>
              </a:rPr>
              <a:t>it</a:t>
            </a:r>
            <a:r>
              <a:rPr lang="fr-FR" sz="800" kern="1200" dirty="0" err="1" smtClean="0">
                <a:solidFill>
                  <a:schemeClr val="tx1"/>
                </a:solidFill>
                <a:latin typeface="+mn-lt"/>
                <a:ea typeface="+mn-ea"/>
                <a:cs typeface="+mn-cs"/>
              </a:rPr>
              <a:t>SMF</a:t>
            </a:r>
            <a:r>
              <a:rPr lang="fr-FR" sz="800" kern="1200" dirty="0" smtClean="0">
                <a:solidFill>
                  <a:schemeClr val="tx1"/>
                </a:solidFill>
                <a:latin typeface="+mn-lt"/>
                <a:ea typeface="+mn-ea"/>
                <a:cs typeface="+mn-cs"/>
              </a:rPr>
              <a:t> est aujourd’hui présent dans plus de 25 pays.</a:t>
            </a:r>
            <a:endParaRPr lang="fr-FR" sz="2000" kern="1200" dirty="0" smtClean="0">
              <a:solidFill>
                <a:schemeClr val="tx1"/>
              </a:solidFill>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E0BC83A1-B207-4712-90DC-0E60B759176B}" type="slidenum">
              <a:rPr lang="fr-FR" smtClean="0"/>
              <a:pPr/>
              <a:t>16</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3/</a:t>
            </a:r>
            <a:r>
              <a:rPr lang="fr-FR" baseline="0" dirty="0" smtClean="0"/>
              <a:t> Raison de son succès</a:t>
            </a:r>
          </a:p>
          <a:p>
            <a:endParaRPr lang="fr-FR" baseline="0" dirty="0" smtClean="0"/>
          </a:p>
          <a:p>
            <a:pPr>
              <a:buFontTx/>
              <a:buChar char="-"/>
            </a:pPr>
            <a:r>
              <a:rPr lang="fr-FR" baseline="0" dirty="0" smtClean="0"/>
              <a:t>Un intérêt majeur de ITIL est l’utilisation d’un langage commun.</a:t>
            </a:r>
          </a:p>
          <a:p>
            <a:pPr>
              <a:buFontTx/>
              <a:buNone/>
            </a:pPr>
            <a:r>
              <a:rPr lang="fr-FR" baseline="0" dirty="0" smtClean="0"/>
              <a:t>Cela permet d’avoir une meilleure compréhension et une meilleure communication entre les différentes équipes informatiques.</a:t>
            </a:r>
          </a:p>
          <a:p>
            <a:pPr>
              <a:buFontTx/>
              <a:buNone/>
            </a:pPr>
            <a:endParaRPr lang="fr-FR" baseline="0" dirty="0" smtClean="0"/>
          </a:p>
          <a:p>
            <a:pPr>
              <a:buFontTx/>
              <a:buChar char="-"/>
            </a:pPr>
            <a:r>
              <a:rPr lang="fr-FR" baseline="0" dirty="0" smtClean="0"/>
              <a:t>Une approche qualité:</a:t>
            </a:r>
          </a:p>
          <a:p>
            <a:pPr>
              <a:buFontTx/>
              <a:buNone/>
            </a:pPr>
            <a:r>
              <a:rPr lang="fr-FR" baseline="0" dirty="0" smtClean="0"/>
              <a:t>ITIL apporte les bases d’une production informatique pour répondre à des exigences de qualité et de productivité.</a:t>
            </a:r>
            <a:endParaRPr lang="fr-FR" baseline="0" dirty="0"/>
          </a:p>
        </p:txBody>
      </p:sp>
      <p:sp>
        <p:nvSpPr>
          <p:cNvPr id="4" name="Espace réservé du numéro de diapositive 3"/>
          <p:cNvSpPr>
            <a:spLocks noGrp="1"/>
          </p:cNvSpPr>
          <p:nvPr>
            <p:ph type="sldNum" sz="quarter" idx="10"/>
          </p:nvPr>
        </p:nvSpPr>
        <p:spPr/>
        <p:txBody>
          <a:bodyPr/>
          <a:lstStyle/>
          <a:p>
            <a:fld id="{E0BC83A1-B207-4712-90DC-0E60B759176B}" type="slidenum">
              <a:rPr lang="fr-FR" smtClean="0"/>
              <a:pPr/>
              <a:t>17</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Placement</a:t>
            </a:r>
            <a:r>
              <a:rPr lang="fr-FR" baseline="0" dirty="0" smtClean="0"/>
              <a:t> actuel des dispositifs présents sur le marché français</a:t>
            </a:r>
          </a:p>
          <a:p>
            <a:endParaRPr lang="fr-FR" baseline="0" dirty="0" smtClean="0"/>
          </a:p>
          <a:p>
            <a:r>
              <a:rPr lang="fr-FR" baseline="0" dirty="0" smtClean="0"/>
              <a:t>Rivière : sépare deux domaines : 	- les technologies de l’information </a:t>
            </a:r>
          </a:p>
          <a:p>
            <a:r>
              <a:rPr lang="fr-FR" baseline="0" dirty="0" smtClean="0"/>
              <a:t>			- dispositifs de reconnaissance plus génériques</a:t>
            </a:r>
          </a:p>
          <a:p>
            <a:endParaRPr lang="fr-FR" baseline="0" dirty="0" smtClean="0"/>
          </a:p>
          <a:p>
            <a:r>
              <a:rPr lang="fr-FR" baseline="0" dirty="0" smtClean="0"/>
              <a:t>Rive droite : ( de haut vers bas ) technologies de l’information :	- domaine de la production informatique</a:t>
            </a:r>
          </a:p>
          <a:p>
            <a:r>
              <a:rPr lang="fr-FR" baseline="0" dirty="0" smtClean="0"/>
              <a:t>					- logiciel</a:t>
            </a:r>
          </a:p>
          <a:p>
            <a:r>
              <a:rPr lang="fr-FR" baseline="0" dirty="0" smtClean="0"/>
              <a:t>					- sécurité informatique</a:t>
            </a:r>
          </a:p>
          <a:p>
            <a:r>
              <a:rPr lang="fr-FR" baseline="0" dirty="0" smtClean="0"/>
              <a:t>Rive gauche : ( de haut vers le bas ) 	- domaine de la qualité sur la berge</a:t>
            </a:r>
          </a:p>
          <a:p>
            <a:r>
              <a:rPr lang="fr-FR" baseline="0" dirty="0" smtClean="0"/>
              <a:t>			- management de projet sur les hauteurs</a:t>
            </a:r>
          </a:p>
          <a:p>
            <a:r>
              <a:rPr lang="fr-FR" baseline="0" dirty="0" smtClean="0"/>
              <a:t>			- qualité se trouve près de la rivière (proches des technologies de l’info)</a:t>
            </a:r>
          </a:p>
          <a:p>
            <a:endParaRPr lang="fr-FR" baseline="0" dirty="0" smtClean="0"/>
          </a:p>
          <a:p>
            <a:r>
              <a:rPr lang="fr-FR" baseline="0" dirty="0" smtClean="0"/>
              <a:t>Fantassins : certifications de personnes</a:t>
            </a:r>
          </a:p>
          <a:p>
            <a:r>
              <a:rPr lang="fr-FR" baseline="0" dirty="0" smtClean="0"/>
              <a:t>Cavalerie : entreprises</a:t>
            </a:r>
          </a:p>
          <a:p>
            <a:r>
              <a:rPr lang="fr-FR" baseline="0" dirty="0" smtClean="0"/>
              <a:t>Artillerie : reconnaissance de produit</a:t>
            </a:r>
          </a:p>
          <a:p>
            <a:endParaRPr lang="fr-FR" dirty="0"/>
          </a:p>
        </p:txBody>
      </p:sp>
      <p:sp>
        <p:nvSpPr>
          <p:cNvPr id="4" name="Espace réservé du numéro de diapositive 3"/>
          <p:cNvSpPr>
            <a:spLocks noGrp="1"/>
          </p:cNvSpPr>
          <p:nvPr>
            <p:ph type="sldNum" sz="quarter" idx="10"/>
          </p:nvPr>
        </p:nvSpPr>
        <p:spPr/>
        <p:txBody>
          <a:bodyPr/>
          <a:lstStyle/>
          <a:p>
            <a:fld id="{69E659F7-57F2-41A2-9FBC-6E70EBADBF53}" type="slidenum">
              <a:rPr lang="fr-FR" smtClean="0"/>
              <a:pPr/>
              <a:t>19</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politiques de gestion de la sécurité dans une organisation</a:t>
            </a:r>
          </a:p>
          <a:p>
            <a:endParaRPr lang="fr-FR" dirty="0" smtClean="0"/>
          </a:p>
          <a:p>
            <a:r>
              <a:rPr lang="fr-FR" dirty="0" smtClean="0"/>
              <a:t>Confiance supplémentaire</a:t>
            </a:r>
            <a:r>
              <a:rPr lang="fr-FR" baseline="0" dirty="0" smtClean="0"/>
              <a:t> : </a:t>
            </a:r>
            <a:r>
              <a:rPr lang="fr-FR" b="1" i="1" dirty="0" smtClean="0"/>
              <a:t>éviter que les informations stratégiques ne s’ébruitent ou ne se perdent</a:t>
            </a:r>
            <a:r>
              <a:rPr lang="fr-FR" i="1" dirty="0" smtClean="0"/>
              <a:t>.</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9E659F7-57F2-41A2-9FBC-6E70EBADBF53}" type="slidenum">
              <a:rPr lang="fr-FR" smtClean="0"/>
              <a:pPr/>
              <a:t>20</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Dans un premier temps,</a:t>
            </a:r>
            <a:r>
              <a:rPr lang="fr-FR" baseline="0" dirty="0" smtClean="0"/>
              <a:t> nous allons effectuer une description de chaque catégories de textes applicables</a:t>
            </a:r>
          </a:p>
          <a:p>
            <a:r>
              <a:rPr lang="fr-FR" baseline="0" dirty="0" smtClean="0"/>
              <a:t>Puis nous allons vous présenter quelques certifications qui appartiennent au catégories précédemment décrites.</a:t>
            </a:r>
            <a:endParaRPr lang="fr-FR" dirty="0"/>
          </a:p>
        </p:txBody>
      </p:sp>
      <p:sp>
        <p:nvSpPr>
          <p:cNvPr id="4" name="Espace réservé du numéro de diapositive 3"/>
          <p:cNvSpPr>
            <a:spLocks noGrp="1"/>
          </p:cNvSpPr>
          <p:nvPr>
            <p:ph type="sldNum" sz="quarter" idx="10"/>
          </p:nvPr>
        </p:nvSpPr>
        <p:spPr/>
        <p:txBody>
          <a:bodyPr/>
          <a:lstStyle/>
          <a:p>
            <a:fld id="{E0BC83A1-B207-4712-90DC-0E60B759176B}" type="slidenum">
              <a:rPr lang="fr-FR" smtClean="0"/>
              <a:pPr/>
              <a:t>3</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Exigence à laquelle</a:t>
            </a:r>
            <a:r>
              <a:rPr lang="fr-FR" baseline="0" dirty="0" smtClean="0"/>
              <a:t> toute entreprise est contrainte à suivre pour être à la page au niveau légal.</a:t>
            </a:r>
          </a:p>
          <a:p>
            <a:endParaRPr lang="fr-FR" baseline="0" dirty="0" smtClean="0"/>
          </a:p>
          <a:p>
            <a:r>
              <a:rPr lang="fr-FR" baseline="0" dirty="0" smtClean="0"/>
              <a:t>Certains règlements ne sont pas obligatoires mais délivrent une attestation qui fera que l’entreprise pourra utiliser des marques dont l’utilisation frauduleuse fera l’objet de poursuites.</a:t>
            </a:r>
          </a:p>
          <a:p>
            <a:endParaRPr lang="fr-FR" baseline="0" dirty="0" smtClean="0"/>
          </a:p>
          <a:p>
            <a:pPr lvl="1"/>
            <a:r>
              <a:rPr lang="fr-FR" sz="2000" dirty="0" smtClean="0"/>
              <a:t>présidents et directeurs financier doivent certifier personnellement les comptes</a:t>
            </a:r>
          </a:p>
          <a:p>
            <a:pPr lvl="1"/>
            <a:r>
              <a:rPr lang="fr-FR" sz="2000" dirty="0" smtClean="0"/>
              <a:t>nommer administrateur indépendant au conseil d’administration</a:t>
            </a:r>
          </a:p>
          <a:p>
            <a:pPr lvl="1"/>
            <a:r>
              <a:rPr lang="fr-FR" sz="2000" dirty="0" smtClean="0"/>
              <a:t>encadrement des dirigeants:</a:t>
            </a:r>
          </a:p>
          <a:p>
            <a:pPr lvl="2"/>
            <a:r>
              <a:rPr lang="fr-FR" sz="1800" dirty="0" smtClean="0"/>
              <a:t>perte de l’intéressement en cas de diffusion d’informations inexactes </a:t>
            </a:r>
          </a:p>
          <a:p>
            <a:pPr lvl="2"/>
            <a:r>
              <a:rPr lang="fr-FR" sz="1800" dirty="0" smtClean="0"/>
              <a:t>interdiction d’emprunter auprès de l’entreprise</a:t>
            </a:r>
            <a:r>
              <a:rPr lang="fr-FR" sz="2000" dirty="0" smtClean="0"/>
              <a:t>	</a:t>
            </a:r>
          </a:p>
          <a:p>
            <a:endParaRPr lang="fr-FR" dirty="0"/>
          </a:p>
        </p:txBody>
      </p:sp>
      <p:sp>
        <p:nvSpPr>
          <p:cNvPr id="4" name="Espace réservé du numéro de diapositive 3"/>
          <p:cNvSpPr>
            <a:spLocks noGrp="1"/>
          </p:cNvSpPr>
          <p:nvPr>
            <p:ph type="sldNum" sz="quarter" idx="10"/>
          </p:nvPr>
        </p:nvSpPr>
        <p:spPr/>
        <p:txBody>
          <a:bodyPr/>
          <a:lstStyle/>
          <a:p>
            <a:fld id="{69E659F7-57F2-41A2-9FBC-6E70EBADBF53}" type="slidenum">
              <a:rPr lang="fr-FR" smtClean="0"/>
              <a:pPr/>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i="1" dirty="0" smtClean="0"/>
              <a:t>Définition officielle</a:t>
            </a:r>
            <a:r>
              <a:rPr lang="fr-FR" dirty="0" smtClean="0"/>
              <a:t> :</a:t>
            </a:r>
            <a:br>
              <a:rPr lang="fr-FR" dirty="0" smtClean="0"/>
            </a:br>
            <a:r>
              <a:rPr lang="fr-FR" dirty="0" smtClean="0"/>
              <a:t>"Document établi par un consensus et approuvé par un organisme reconnu, qui fournit, pour des usages communs et repérés, des règles, des lignes directrices ou des caractéristiques, pour des activités ou leurs résultats, garantissant un niveau d'ordre optimal dans un contexte donné." </a:t>
            </a:r>
          </a:p>
          <a:p>
            <a:endParaRPr lang="fr-FR" dirty="0" smtClean="0"/>
          </a:p>
          <a:p>
            <a:r>
              <a:rPr lang="fr-FR" dirty="0" smtClean="0"/>
              <a:t>La contribution des </a:t>
            </a:r>
            <a:r>
              <a:rPr lang="fr-FR" dirty="0" smtClean="0">
                <a:hlinkClick r:id="rId3" action="ppaction://hlinkfile" tooltip="Normes et standards industriels"/>
              </a:rPr>
              <a:t>normes</a:t>
            </a:r>
            <a:r>
              <a:rPr lang="fr-FR" dirty="0" smtClean="0"/>
              <a:t> est très souvent imperceptible dans notre quotidien, leur importance se manifeste surtout lorsque celle-ci font défaut, tant en termes de fiabilité du produit, de sa dangerosité ou des mauvaises conditions d’hygiène et de sécurité dans notre environnement de travail, mais aussi des impacts </a:t>
            </a:r>
            <a:r>
              <a:rPr lang="fr-FR" dirty="0" smtClean="0">
                <a:hlinkClick r:id="rId4" action="ppaction://hlinkfile" tooltip="Environnement"/>
              </a:rPr>
              <a:t>environnementaux</a:t>
            </a:r>
            <a:r>
              <a:rPr lang="fr-FR" dirty="0" smtClean="0"/>
              <a:t> que peuvent avoir nos activités.</a:t>
            </a:r>
            <a:endParaRPr lang="fr-FR" dirty="0"/>
          </a:p>
        </p:txBody>
      </p:sp>
      <p:sp>
        <p:nvSpPr>
          <p:cNvPr id="4" name="Espace réservé du numéro de diapositive 3"/>
          <p:cNvSpPr>
            <a:spLocks noGrp="1"/>
          </p:cNvSpPr>
          <p:nvPr>
            <p:ph type="sldNum" sz="quarter" idx="10"/>
          </p:nvPr>
        </p:nvSpPr>
        <p:spPr/>
        <p:txBody>
          <a:bodyPr/>
          <a:lstStyle/>
          <a:p>
            <a:fld id="{E0BC83A1-B207-4712-90DC-0E60B759176B}" type="slidenum">
              <a:rPr lang="fr-FR" smtClean="0"/>
              <a:pPr/>
              <a:t>5</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t>Un seul terme en anglais : standard</a:t>
            </a:r>
            <a:r>
              <a:rPr lang="fr-FR" dirty="0" smtClean="0"/>
              <a:t/>
            </a:r>
            <a:br>
              <a:rPr lang="fr-FR" dirty="0" smtClean="0"/>
            </a:br>
            <a:r>
              <a:rPr lang="fr-FR" b="1" dirty="0" smtClean="0"/>
              <a:t>Deux termes en français : standard, norme</a:t>
            </a:r>
            <a:r>
              <a:rPr lang="fr-FR" dirty="0" smtClean="0"/>
              <a:t/>
            </a:r>
            <a:br>
              <a:rPr lang="fr-FR" dirty="0" smtClean="0"/>
            </a:br>
            <a:r>
              <a:rPr lang="fr-FR" dirty="0" smtClean="0"/>
              <a:t>Cette différence est parfois source de confusion…</a:t>
            </a:r>
          </a:p>
          <a:p>
            <a:endParaRPr lang="fr-FR" dirty="0" smtClean="0"/>
          </a:p>
          <a:p>
            <a:r>
              <a:rPr lang="fr-FR" dirty="0" smtClean="0"/>
              <a:t>Définition:</a:t>
            </a:r>
          </a:p>
          <a:p>
            <a:r>
              <a:rPr lang="fr-FR" dirty="0" smtClean="0"/>
              <a:t>Les</a:t>
            </a:r>
            <a:r>
              <a:rPr lang="fr-FR" baseline="0" dirty="0" smtClean="0"/>
              <a:t> standard sont des documents publiés par des entités privées et rédigés par des entreprise ou des groupements d’entreprises afin de répondre rapidement à un problème.</a:t>
            </a:r>
          </a:p>
          <a:p>
            <a:endParaRPr lang="fr-FR" baseline="0" dirty="0" smtClean="0"/>
          </a:p>
          <a:p>
            <a:r>
              <a:rPr lang="fr-FR" baseline="0" dirty="0" smtClean="0"/>
              <a:t>On distingue 2 types de standards:</a:t>
            </a:r>
          </a:p>
          <a:p>
            <a:endParaRPr lang="fr-FR" baseline="0" dirty="0" smtClean="0"/>
          </a:p>
          <a:p>
            <a:pPr>
              <a:buFontTx/>
              <a:buChar char="-"/>
            </a:pPr>
            <a:r>
              <a:rPr lang="fr-FR" baseline="0" dirty="0" smtClean="0"/>
              <a:t>Standard de-jure (de droit):  Lorsque le standard a été approuvé et validé par des organismes officiels de certification  (reconnue et </a:t>
            </a:r>
            <a:r>
              <a:rPr lang="fr-FR" baseline="0" dirty="0" err="1" smtClean="0"/>
              <a:t>accpetée</a:t>
            </a:r>
            <a:r>
              <a:rPr lang="fr-FR" baseline="0" dirty="0" smtClean="0"/>
              <a:t>) en mesure de garantir sa conformité. </a:t>
            </a:r>
          </a:p>
          <a:p>
            <a:pPr>
              <a:buFontTx/>
              <a:buNone/>
            </a:pPr>
            <a:r>
              <a:rPr lang="fr-FR" baseline="0" dirty="0" smtClean="0"/>
              <a:t>Si c’est décidé de manière autoritaire par un organisme de standardisation CAD légal, avec la loi.</a:t>
            </a:r>
          </a:p>
          <a:p>
            <a:pPr>
              <a:buFontTx/>
              <a:buNone/>
            </a:pPr>
            <a:endParaRPr lang="fr-FR" baseline="0" dirty="0" smtClean="0"/>
          </a:p>
          <a:p>
            <a:pPr>
              <a:buFontTx/>
              <a:buNone/>
            </a:pPr>
            <a:r>
              <a:rPr lang="fr-FR" dirty="0" smtClean="0"/>
              <a:t>Comme les Anglais ne font pas la différence entre norme et standard (« norme » se dit « </a:t>
            </a:r>
            <a:r>
              <a:rPr lang="fr-FR" i="1" dirty="0" smtClean="0"/>
              <a:t>standard</a:t>
            </a:r>
            <a:r>
              <a:rPr lang="fr-FR" dirty="0" smtClean="0"/>
              <a:t> »), on parle pour les normes de </a:t>
            </a:r>
            <a:r>
              <a:rPr lang="fr-FR" b="1" dirty="0" smtClean="0"/>
              <a:t>standards de jure</a:t>
            </a:r>
            <a:r>
              <a:rPr lang="fr-FR" dirty="0" smtClean="0"/>
              <a:t>. </a:t>
            </a:r>
            <a:endParaRPr lang="fr-FR" baseline="0" dirty="0" smtClean="0"/>
          </a:p>
          <a:p>
            <a:pPr>
              <a:buFontTx/>
              <a:buNone/>
            </a:pPr>
            <a:endParaRPr lang="fr-FR" baseline="0" dirty="0" smtClean="0"/>
          </a:p>
          <a:p>
            <a:pPr>
              <a:buFontTx/>
              <a:buChar char="-"/>
            </a:pPr>
            <a:r>
              <a:rPr lang="fr-FR" baseline="0" dirty="0" smtClean="0"/>
              <a:t>Standard de-facto (de fait): si les modèles dominants se sont imposé naturellement, d’eux-mêmes comme des exemples à suivre. L’idée est « </a:t>
            </a:r>
            <a:r>
              <a:rPr lang="fr-FR" dirty="0" smtClean="0"/>
              <a:t>tout le monde fait comme ça et que si on ne suit pas, on n'aura pas de clients, ça ne marchera pas »</a:t>
            </a:r>
          </a:p>
          <a:p>
            <a:pPr>
              <a:buFontTx/>
              <a:buChar char="-"/>
            </a:pPr>
            <a:endParaRPr lang="fr-FR" baseline="0" dirty="0" smtClean="0"/>
          </a:p>
          <a:p>
            <a:pPr>
              <a:buFontTx/>
              <a:buNone/>
            </a:pPr>
            <a:r>
              <a:rPr lang="fr-FR" baseline="0" dirty="0" smtClean="0"/>
              <a:t>Donc en gros c’est:</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Un standard est un ensemble de recommandations issues des expériences de professionnels d'un secteur, de groupes d'intérêts, d'organismes nationaux ou internationaux de normalisation et préconisées par un groupe représentatif d'utilisateurs</a:t>
            </a:r>
            <a:r>
              <a:rPr lang="fr-FR"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 Standard ouvert</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On parle de standard ouvert lorsque le</a:t>
            </a:r>
            <a:r>
              <a:rPr lang="fr-FR" baseline="0" dirty="0" smtClean="0"/>
              <a:t> référentiel est diffusé librement.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En général, les standards ouvert sont publiés par des organismes à but non lucratif (par exemple : les protocoles utilisées sur internet : IP, TCP, POP3, HTML ; définis par IETF Internet Engineering </a:t>
            </a:r>
            <a:r>
              <a:rPr lang="fr-FR" baseline="0" dirty="0" err="1" smtClean="0"/>
              <a:t>Task</a:t>
            </a:r>
            <a:r>
              <a:rPr lang="fr-FR" baseline="0" dirty="0" smtClean="0"/>
              <a:t> Force: ensemble de groupes de travail internationaux qui définit les nouveaux standards)</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&gt;C’est quoi l’IETF??</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Internet Engineering </a:t>
            </a:r>
            <a:r>
              <a:rPr lang="fr-FR" baseline="0" dirty="0" err="1" smtClean="0"/>
              <a:t>Task</a:t>
            </a:r>
            <a:r>
              <a:rPr lang="fr-FR" baseline="0" dirty="0" smtClean="0"/>
              <a:t> Force.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C’est la principale structure engagée dans la production de nouveaux standards de l’Internet.</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Communauté internationale informelle et auto-organisée, ouverte à tout individu, et dont les membres contribuent à l'ingénierie et à l'évolution des technologies de l'</a:t>
            </a:r>
            <a:r>
              <a:rPr lang="fr-FR" dirty="0" smtClean="0">
                <a:hlinkClick r:id="rId3" tooltip="Internet"/>
              </a:rPr>
              <a:t>Internet</a:t>
            </a:r>
            <a:r>
              <a:rPr lang="fr-FR" dirty="0" smtClean="0"/>
              <a:t>. </a:t>
            </a: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Un standard est ouvert quand le référentiel est diffusé librement. On peut citer les standards ouverts </a:t>
            </a:r>
            <a:r>
              <a:rPr lang="fr-FR" dirty="0" smtClean="0">
                <a:hlinkClick r:id="rId4" tooltip="PostScript"/>
              </a:rPr>
              <a:t>PostScript</a:t>
            </a:r>
            <a:r>
              <a:rPr lang="fr-FR" dirty="0" smtClean="0"/>
              <a:t> et </a:t>
            </a:r>
            <a:r>
              <a:rPr lang="fr-FR" dirty="0" smtClean="0">
                <a:hlinkClick r:id="rId5" tooltip="Portable Document Format"/>
              </a:rPr>
              <a:t>PDF</a:t>
            </a:r>
            <a:r>
              <a:rPr lang="fr-FR" dirty="0" smtClean="0"/>
              <a:t> publiés par Adobe et les normes publiées par des </a:t>
            </a:r>
            <a:r>
              <a:rPr lang="fr-FR" dirty="0" smtClean="0">
                <a:hlinkClick r:id="rId6" tooltip="Organisme à but non lucratif"/>
              </a:rPr>
              <a:t>organismes à but non lucratifs</a:t>
            </a:r>
            <a:r>
              <a:rPr lang="fr-FR" dirty="0" smtClean="0"/>
              <a:t> comme le </a:t>
            </a:r>
            <a:r>
              <a:rPr lang="fr-FR" dirty="0" smtClean="0">
                <a:hlinkClick r:id="rId7" tooltip="World Wide Web Consortium"/>
              </a:rPr>
              <a:t>W3C</a:t>
            </a:r>
            <a:r>
              <a:rPr lang="fr-FR" dirty="0" smtClean="0"/>
              <a:t> (recommandations) ou l'</a:t>
            </a:r>
            <a:r>
              <a:rPr lang="fr-FR" dirty="0" smtClean="0">
                <a:hlinkClick r:id="rId8" tooltip="IETF"/>
              </a:rPr>
              <a:t>IETF</a:t>
            </a:r>
            <a:r>
              <a:rPr lang="fr-FR" dirty="0" smtClean="0"/>
              <a:t> (appels à commentaires).</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Rôle: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Ca permet de définir la nature des documents qui pourront être échangés.</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 standard se défini ainsi à la lumière d'un ensemble d'usages constatés, récurrents et pour un périmètre fini.</a:t>
            </a: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Il existe des standards pour tout en informatique, que ce soit pour les formats de documents, les langages, les connecteurs, les protocoles ou n’importe quoi d’autre. </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Dès lors qu’un standard est bien respecté, ça rend les taches plus faciles.</a:t>
            </a:r>
          </a:p>
          <a:p>
            <a:pPr>
              <a:buFontTx/>
              <a:buNone/>
            </a:pPr>
            <a:endParaRPr lang="fr-FR" baseline="0" dirty="0" smtClean="0"/>
          </a:p>
          <a:p>
            <a:pPr>
              <a:buFontTx/>
              <a:buNone/>
            </a:pPr>
            <a:endParaRPr lang="fr-FR" baseline="0" dirty="0" smtClean="0"/>
          </a:p>
          <a:p>
            <a:pPr>
              <a:buFontTx/>
              <a:buNone/>
            </a:pPr>
            <a:r>
              <a:rPr lang="fr-FR" baseline="0" dirty="0" smtClean="0"/>
              <a:t>C’est un terme ambigu : c’est le terme anglais pour « normes », et dans cette acception, il</a:t>
            </a:r>
          </a:p>
          <a:p>
            <a:pPr>
              <a:buFontTx/>
              <a:buNone/>
            </a:pPr>
            <a:r>
              <a:rPr lang="fr-FR" baseline="0" dirty="0" smtClean="0"/>
              <a:t>renvoie aux définitions précédentes ; mais en même temps, il désigne toute prescription</a:t>
            </a:r>
          </a:p>
          <a:p>
            <a:pPr>
              <a:buFontTx/>
              <a:buNone/>
            </a:pPr>
            <a:r>
              <a:rPr lang="fr-FR" baseline="0" dirty="0" smtClean="0"/>
              <a:t>normative faisant l’objet d’un consensus au sein d’une communauté professionnelle, même si</a:t>
            </a:r>
          </a:p>
          <a:p>
            <a:pPr>
              <a:buFontTx/>
              <a:buNone/>
            </a:pPr>
            <a:r>
              <a:rPr lang="fr-FR" baseline="0" dirty="0" smtClean="0"/>
              <a:t>cette prescription n’est pas validée par un organisme accrédité.</a:t>
            </a:r>
          </a:p>
          <a:p>
            <a:pPr>
              <a:buFontTx/>
              <a:buNone/>
            </a:pPr>
            <a:r>
              <a:rPr lang="fr-FR" baseline="0" dirty="0" smtClean="0"/>
              <a:t>Des consortiums industriels comme par exemple le World </a:t>
            </a:r>
            <a:r>
              <a:rPr lang="fr-FR" baseline="0" dirty="0" err="1" smtClean="0"/>
              <a:t>Wide</a:t>
            </a:r>
            <a:r>
              <a:rPr lang="fr-FR" baseline="0" dirty="0" smtClean="0"/>
              <a:t> Web Consortium (W3C),</a:t>
            </a:r>
          </a:p>
          <a:p>
            <a:pPr>
              <a:buFontTx/>
              <a:buNone/>
            </a:pPr>
            <a:r>
              <a:rPr lang="fr-FR" baseline="0" dirty="0" smtClean="0"/>
              <a:t>l’Aviation </a:t>
            </a:r>
            <a:r>
              <a:rPr lang="fr-FR" baseline="0" dirty="0" err="1" smtClean="0"/>
              <a:t>Industry</a:t>
            </a:r>
            <a:r>
              <a:rPr lang="fr-FR" baseline="0" dirty="0" smtClean="0"/>
              <a:t> CBT </a:t>
            </a:r>
            <a:r>
              <a:rPr lang="fr-FR" baseline="0" dirty="0" err="1" smtClean="0"/>
              <a:t>Committee</a:t>
            </a:r>
            <a:r>
              <a:rPr lang="fr-FR" baseline="0" dirty="0" smtClean="0"/>
              <a:t> (AICC), ou l’Institute of </a:t>
            </a:r>
            <a:r>
              <a:rPr lang="fr-FR" baseline="0" dirty="0" err="1" smtClean="0"/>
              <a:t>Electrical</a:t>
            </a:r>
            <a:r>
              <a:rPr lang="fr-FR" baseline="0" dirty="0" smtClean="0"/>
              <a:t> and </a:t>
            </a:r>
            <a:r>
              <a:rPr lang="fr-FR" baseline="0" dirty="0" err="1" smtClean="0"/>
              <a:t>Electronics</a:t>
            </a:r>
            <a:endParaRPr lang="fr-FR" baseline="0" dirty="0" smtClean="0"/>
          </a:p>
          <a:p>
            <a:pPr>
              <a:buFontTx/>
              <a:buNone/>
            </a:pPr>
            <a:r>
              <a:rPr lang="fr-FR" baseline="0" dirty="0" err="1" smtClean="0"/>
              <a:t>Engineers</a:t>
            </a:r>
            <a:r>
              <a:rPr lang="fr-FR" baseline="0" dirty="0" smtClean="0"/>
              <a:t> (IEEE) produisent des standards concernant les technologies utilisées pour la</a:t>
            </a:r>
          </a:p>
          <a:p>
            <a:pPr>
              <a:buFontTx/>
              <a:buNone/>
            </a:pPr>
            <a:r>
              <a:rPr lang="fr-FR" baseline="0" dirty="0" smtClean="0"/>
              <a:t>e-formation. Ces standards sont largement répandus, et sont souvent présentés comme des</a:t>
            </a:r>
          </a:p>
          <a:p>
            <a:pPr>
              <a:buFontTx/>
              <a:buNone/>
            </a:pPr>
            <a:r>
              <a:rPr lang="fr-FR" baseline="0" dirty="0" smtClean="0"/>
              <a:t>normes, bien qu’ils n’en soient pas, au sens strict.</a:t>
            </a:r>
          </a:p>
          <a:p>
            <a:pPr>
              <a:buFontTx/>
              <a:buNone/>
            </a:pPr>
            <a:endParaRPr lang="fr-FR" baseline="0" dirty="0" smtClean="0"/>
          </a:p>
          <a:p>
            <a:endParaRPr lang="fr-FR" baseline="0" dirty="0" smtClean="0"/>
          </a:p>
        </p:txBody>
      </p:sp>
      <p:sp>
        <p:nvSpPr>
          <p:cNvPr id="4" name="Espace réservé du numéro de diapositive 3"/>
          <p:cNvSpPr>
            <a:spLocks noGrp="1"/>
          </p:cNvSpPr>
          <p:nvPr>
            <p:ph type="sldNum" sz="quarter" idx="10"/>
          </p:nvPr>
        </p:nvSpPr>
        <p:spPr/>
        <p:txBody>
          <a:bodyPr/>
          <a:lstStyle/>
          <a:p>
            <a:fld id="{E0BC83A1-B207-4712-90DC-0E60B759176B}" type="slidenum">
              <a:rPr lang="fr-FR" smtClean="0"/>
              <a:pPr/>
              <a:t>6</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1" dirty="0" smtClean="0"/>
              <a:t>loi de 2002 sur la réforme de la comptabilité des sociétés cotées et la protection des investisseurs</a:t>
            </a:r>
          </a:p>
          <a:p>
            <a:r>
              <a:rPr lang="fr-FR" dirty="0" smtClean="0"/>
              <a:t>La loi </a:t>
            </a:r>
            <a:r>
              <a:rPr lang="fr-FR" dirty="0" err="1" smtClean="0"/>
              <a:t>Sarbanes</a:t>
            </a:r>
            <a:r>
              <a:rPr lang="fr-FR" dirty="0" smtClean="0"/>
              <a:t> Oxley encadre ainsi bien plus sévèrement la production des documents comptables et financiers. Les sanctions en cas de falsification de bilans peuvent atteindre les 20 ans d'emprisonnement</a:t>
            </a:r>
          </a:p>
          <a:p>
            <a:r>
              <a:rPr lang="fr-FR" dirty="0" smtClean="0"/>
              <a:t>Citons notamment l'interdiction pour une société d'audit de combiner les prestations de conseil et d'audit pour un même client, l'obligation pour les PDG et directeurs financiers de signer les comptes et rapports financiers ou encore l'encadrement des avantages financiers (prêts) consentis par l'entreprise à ses dirigeants</a:t>
            </a:r>
          </a:p>
          <a:p>
            <a:r>
              <a:rPr lang="fr-FR" dirty="0" smtClean="0"/>
              <a:t>Cette loi extra territoriale concerne toutes les entreprises US ou non </a:t>
            </a:r>
            <a:r>
              <a:rPr lang="fr-FR" dirty="0" err="1" smtClean="0"/>
              <a:t>côtées</a:t>
            </a:r>
            <a:r>
              <a:rPr lang="fr-FR" dirty="0" smtClean="0"/>
              <a:t> au New York Stock Exchange</a:t>
            </a:r>
          </a:p>
          <a:p>
            <a:r>
              <a:rPr lang="fr-FR" b="1" dirty="0" smtClean="0"/>
              <a:t>LSF Loi de Sécurité Financière en </a:t>
            </a:r>
            <a:r>
              <a:rPr lang="fr-FR" b="1" dirty="0" err="1" smtClean="0"/>
              <a:t>france</a:t>
            </a:r>
            <a:endParaRPr lang="fr-FR" dirty="0"/>
          </a:p>
        </p:txBody>
      </p:sp>
      <p:sp>
        <p:nvSpPr>
          <p:cNvPr id="4" name="Espace réservé du numéro de diapositive 3"/>
          <p:cNvSpPr>
            <a:spLocks noGrp="1"/>
          </p:cNvSpPr>
          <p:nvPr>
            <p:ph type="sldNum" sz="quarter" idx="10"/>
          </p:nvPr>
        </p:nvSpPr>
        <p:spPr/>
        <p:txBody>
          <a:bodyPr/>
          <a:lstStyle/>
          <a:p>
            <a:fld id="{E0BC83A1-B207-4712-90DC-0E60B759176B}" type="slidenum">
              <a:rPr lang="fr-FR" smtClean="0"/>
              <a:pPr/>
              <a:t>7</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L'ISO est le plus grand organisme de normalisation au monde</a:t>
            </a:r>
          </a:p>
          <a:p>
            <a:r>
              <a:rPr lang="fr-FR" dirty="0" smtClean="0"/>
              <a:t>Exemple</a:t>
            </a:r>
            <a:r>
              <a:rPr lang="fr-FR" baseline="0" dirty="0" smtClean="0"/>
              <a:t> domaine:</a:t>
            </a:r>
          </a:p>
          <a:p>
            <a:r>
              <a:rPr lang="fr-FR" i="1" dirty="0" smtClean="0"/>
              <a:t>Audiovisuel, sport, musique, enfant, prise </a:t>
            </a:r>
            <a:r>
              <a:rPr lang="fr-FR" i="1" dirty="0" err="1" smtClean="0"/>
              <a:t>electrique</a:t>
            </a:r>
            <a:r>
              <a:rPr lang="fr-FR" i="1" dirty="0" smtClean="0"/>
              <a:t>,</a:t>
            </a:r>
            <a:r>
              <a:rPr lang="fr-FR" i="1" baseline="0" dirty="0" smtClean="0"/>
              <a:t> date/heure</a:t>
            </a:r>
            <a:endParaRPr lang="fr-FR" dirty="0"/>
          </a:p>
        </p:txBody>
      </p:sp>
      <p:sp>
        <p:nvSpPr>
          <p:cNvPr id="4" name="Espace réservé du numéro de diapositive 3"/>
          <p:cNvSpPr>
            <a:spLocks noGrp="1"/>
          </p:cNvSpPr>
          <p:nvPr>
            <p:ph type="sldNum" sz="quarter" idx="10"/>
          </p:nvPr>
        </p:nvSpPr>
        <p:spPr/>
        <p:txBody>
          <a:bodyPr/>
          <a:lstStyle/>
          <a:p>
            <a:fld id="{21512373-11CE-45D2-A110-B24B9EB054E4}" type="slidenum">
              <a:rPr lang="fr-FR" smtClean="0"/>
              <a:pPr/>
              <a:t>9</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Il s'agit ainsi d'un ensemble d'obligations que l'entreprise doit suivre</a:t>
            </a:r>
          </a:p>
          <a:p>
            <a:endParaRPr lang="fr-FR" dirty="0" smtClean="0"/>
          </a:p>
          <a:p>
            <a:r>
              <a:rPr lang="fr-FR" dirty="0" smtClean="0"/>
              <a:t>Elle est basé sur :</a:t>
            </a:r>
          </a:p>
          <a:p>
            <a:pPr lvl="1"/>
            <a:r>
              <a:rPr lang="fr-FR" sz="2000" dirty="0" smtClean="0"/>
              <a:t>Elle est basée sur 8 principes de management</a:t>
            </a:r>
          </a:p>
          <a:p>
            <a:pPr lvl="1"/>
            <a:r>
              <a:rPr lang="fr-FR" sz="2000" dirty="0" smtClean="0"/>
              <a:t>L'orientation client</a:t>
            </a:r>
          </a:p>
          <a:p>
            <a:pPr lvl="1"/>
            <a:r>
              <a:rPr lang="fr-FR" sz="2000" dirty="0" smtClean="0"/>
              <a:t>Le leadership</a:t>
            </a:r>
          </a:p>
          <a:p>
            <a:pPr lvl="1"/>
            <a:r>
              <a:rPr lang="fr-FR" sz="2000" dirty="0" smtClean="0"/>
              <a:t>L'implication du personnel</a:t>
            </a:r>
          </a:p>
          <a:p>
            <a:pPr lvl="1"/>
            <a:r>
              <a:rPr lang="fr-FR" sz="2000" dirty="0" smtClean="0"/>
              <a:t>L'approche processus</a:t>
            </a:r>
          </a:p>
          <a:p>
            <a:pPr lvl="1"/>
            <a:r>
              <a:rPr lang="fr-FR" sz="2000" dirty="0" smtClean="0"/>
              <a:t>La gestion par approche système</a:t>
            </a:r>
          </a:p>
          <a:p>
            <a:pPr lvl="1"/>
            <a:r>
              <a:rPr lang="fr-FR" sz="2000" dirty="0" smtClean="0"/>
              <a:t>L'amélioration continue</a:t>
            </a:r>
          </a:p>
          <a:p>
            <a:pPr lvl="1"/>
            <a:r>
              <a:rPr lang="fr-FR" sz="2000" dirty="0" smtClean="0"/>
              <a:t>L'approche factuelle pour la prise de décision</a:t>
            </a:r>
          </a:p>
          <a:p>
            <a:pPr lvl="1"/>
            <a:r>
              <a:rPr lang="fr-FR" sz="2000" dirty="0" smtClean="0"/>
              <a:t>Les relations mutuellement bénéficiaires avec les fournisseurs</a:t>
            </a: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ISO 9001:2008 est la norme qui fournit un </a:t>
            </a:r>
            <a:r>
              <a:rPr lang="fr-FR" b="1" dirty="0" smtClean="0"/>
              <a:t>ensemble d'exigences normalisées pour un système de management de la qualité</a:t>
            </a:r>
            <a:r>
              <a:rPr lang="fr-FR" dirty="0" smtClean="0"/>
              <a:t>, indépendamment du domaine d'activité et de la taille de l'organisme utilisateur, et qu'il soit dans le secteur privé ou dans le secteur public. C'est la seule norme de la famille en fonction de laquelle les organismes peuvent être certifiés – bien que la </a:t>
            </a:r>
            <a:r>
              <a:rPr lang="fr-FR" b="1" dirty="0" smtClean="0"/>
              <a:t>certification ne soit pas une exigence obligatoire</a:t>
            </a:r>
            <a:r>
              <a:rPr lang="fr-FR" dirty="0" smtClean="0"/>
              <a:t> de la norme.</a:t>
            </a:r>
          </a:p>
          <a:p>
            <a:endParaRPr lang="fr-FR" dirty="0"/>
          </a:p>
        </p:txBody>
      </p:sp>
      <p:sp>
        <p:nvSpPr>
          <p:cNvPr id="4" name="Espace réservé du numéro de diapositive 3"/>
          <p:cNvSpPr>
            <a:spLocks noGrp="1"/>
          </p:cNvSpPr>
          <p:nvPr>
            <p:ph type="sldNum" sz="quarter" idx="10"/>
          </p:nvPr>
        </p:nvSpPr>
        <p:spPr/>
        <p:txBody>
          <a:bodyPr/>
          <a:lstStyle/>
          <a:p>
            <a:fld id="{E0BC83A1-B207-4712-90DC-0E60B759176B}" type="slidenum">
              <a:rPr lang="fr-FR" smtClean="0"/>
              <a:pPr/>
              <a:t>10</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Modèle de référence, un ensemble structuré de bonnes pratiques, destiné à appréhender, évaluer et améliorer les activités des entreprises d'ingénierie.</a:t>
            </a:r>
          </a:p>
          <a:p>
            <a:endParaRPr lang="fr-FR" dirty="0" smtClean="0"/>
          </a:p>
          <a:p>
            <a:r>
              <a:rPr lang="fr-FR" dirty="0" smtClean="0"/>
              <a:t>Lié à tous les processus liés à une activité ou un projet</a:t>
            </a:r>
            <a:r>
              <a:rPr lang="fr-FR" baseline="0" dirty="0" smtClean="0"/>
              <a:t> : processus opérationnels &lt;&gt; </a:t>
            </a:r>
            <a:endParaRPr lang="fr-FR" dirty="0" smtClean="0"/>
          </a:p>
          <a:p>
            <a:endParaRPr lang="fr-FR"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fr-FR" sz="1900" i="1" dirty="0" smtClean="0"/>
              <a:t>niveau de maturité </a:t>
            </a:r>
            <a:r>
              <a:rPr lang="fr-FR" sz="1900" dirty="0" smtClean="0"/>
              <a:t>: capacité d'une équipe à produire des produits de bonne qualité (besoin des clients, délais, budget…)</a:t>
            </a:r>
          </a:p>
          <a:p>
            <a:endParaRPr lang="fr-FR" dirty="0"/>
          </a:p>
        </p:txBody>
      </p:sp>
      <p:sp>
        <p:nvSpPr>
          <p:cNvPr id="4" name="Espace réservé du numéro de diapositive 3"/>
          <p:cNvSpPr>
            <a:spLocks noGrp="1"/>
          </p:cNvSpPr>
          <p:nvPr>
            <p:ph type="sldNum" sz="quarter" idx="10"/>
          </p:nvPr>
        </p:nvSpPr>
        <p:spPr/>
        <p:txBody>
          <a:bodyPr/>
          <a:lstStyle/>
          <a:p>
            <a:fld id="{69E659F7-57F2-41A2-9FBC-6E70EBADBF53}" type="slidenum">
              <a:rPr lang="fr-FR" smtClean="0"/>
              <a:pPr/>
              <a:t>13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1031" name="Picture 7" descr="http://www-info.iutv.univ-paris13.fr/licpro/img/logoRVB_IUTDescartes.jpg"/>
          <p:cNvPicPr>
            <a:picLocks noChangeAspect="1" noChangeArrowheads="1"/>
          </p:cNvPicPr>
          <p:nvPr userDrawn="1"/>
        </p:nvPicPr>
        <p:blipFill>
          <a:blip r:embed="rId3" cstate="print"/>
          <a:srcRect/>
          <a:stretch>
            <a:fillRect/>
          </a:stretch>
        </p:blipFill>
        <p:spPr bwMode="auto">
          <a:xfrm>
            <a:off x="357158" y="214290"/>
            <a:ext cx="2601749" cy="785818"/>
          </a:xfrm>
          <a:prstGeom prst="rect">
            <a:avLst/>
          </a:prstGeom>
          <a:noFill/>
        </p:spPr>
      </p:pic>
      <p:sp>
        <p:nvSpPr>
          <p:cNvPr id="19" name="Espace réservé du pied de page 18"/>
          <p:cNvSpPr>
            <a:spLocks noGrp="1"/>
          </p:cNvSpPr>
          <p:nvPr>
            <p:ph type="ftr" sz="quarter" idx="11"/>
          </p:nvPr>
        </p:nvSpPr>
        <p:spPr>
          <a:xfrm>
            <a:off x="428596" y="6407944"/>
            <a:ext cx="6302157" cy="365125"/>
          </a:xfrm>
        </p:spPr>
        <p:txBody>
          <a:bodyPr/>
          <a:lstStyle>
            <a:lvl1pPr>
              <a:defRPr>
                <a:solidFill>
                  <a:schemeClr val="accent1">
                    <a:tint val="20000"/>
                  </a:schemeClr>
                </a:solidFill>
              </a:defRPr>
            </a:lvl1pPr>
            <a:extLst/>
          </a:lstStyle>
          <a:p>
            <a:r>
              <a:rPr lang="fr-FR" dirty="0" smtClean="0"/>
              <a:t>Licence MIAGE DESCARTES – ISI1 - HUYNH Pascal, THEPHITHAT Victor, HMICHE Bilal</a:t>
            </a:r>
            <a:endParaRPr lang="fr-FR" dirty="0"/>
          </a:p>
        </p:txBody>
      </p:sp>
      <p:sp>
        <p:nvSpPr>
          <p:cNvPr id="30" name="Espace réservé de la date 29"/>
          <p:cNvSpPr>
            <a:spLocks noGrp="1"/>
          </p:cNvSpPr>
          <p:nvPr>
            <p:ph type="dt" sz="half" idx="10"/>
          </p:nvPr>
        </p:nvSpPr>
        <p:spPr/>
        <p:txBody>
          <a:bodyPr/>
          <a:lstStyle>
            <a:lvl1pPr>
              <a:defRPr>
                <a:solidFill>
                  <a:srgbClr val="FFFFFF"/>
                </a:solidFill>
              </a:defRPr>
            </a:lvl1pPr>
            <a:extLst/>
          </a:lstStyle>
          <a:p>
            <a:fld id="{8E07A736-FEE7-44AC-B622-FFD6EF6AE7AB}" type="datetimeFigureOut">
              <a:rPr lang="fr-FR" smtClean="0"/>
              <a:pPr/>
              <a:t>19/11/2008</a:t>
            </a:fld>
            <a:endParaRPr lang="fr-FR" dirty="0"/>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69C26D92-0177-40C9-B352-CD5CEFF7AAE5}" type="slidenum">
              <a:rPr lang="fr-FR" smtClean="0"/>
              <a:pPr/>
              <a:t>‹N°›</a:t>
            </a:fld>
            <a:endParaRPr lang="fr-FR" dirty="0"/>
          </a:p>
        </p:txBody>
      </p:sp>
      <p:sp>
        <p:nvSpPr>
          <p:cNvPr id="18" name="ZoneTexte 17"/>
          <p:cNvSpPr txBox="1"/>
          <p:nvPr userDrawn="1"/>
        </p:nvSpPr>
        <p:spPr>
          <a:xfrm>
            <a:off x="1500134" y="5226784"/>
            <a:ext cx="7643866" cy="1631216"/>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endParaRPr lang="fr-FR"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endParaRPr lang="fr-FR"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endParaRPr lang="fr-FR"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endParaRPr lang="fr-FR"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r>
              <a:rPr kumimoji="0" lang="fr-FR" sz="1000" b="1" kern="1200"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ea typeface="+mn-ea"/>
                <a:cs typeface="+mn-cs"/>
              </a:rPr>
              <a:t>Licence MIAGE DESCARTES – ISI1 - HUYNH Pascal, THEPHITHAT Victor, HMICHE Bilal  | </a:t>
            </a:r>
            <a:fld id="{5251516A-62BF-43B8-ABCB-B028504A5576}" type="datetime1">
              <a:rPr kumimoji="0" lang="fr-FR" sz="1000" b="1" kern="1200" cap="none" spc="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ea typeface="+mn-ea"/>
                <a:cs typeface="+mn-cs"/>
              </a:rPr>
              <a:pPr/>
              <a:t>19/11/2008</a:t>
            </a:fld>
            <a:r>
              <a:rPr kumimoji="0" lang="fr-FR" sz="1000" b="1" kern="1200" cap="none" spc="0" baseline="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ea typeface="+mn-ea"/>
                <a:cs typeface="+mn-cs"/>
              </a:rPr>
              <a:t> </a:t>
            </a:r>
            <a:r>
              <a:rPr kumimoji="0" lang="fr-FR" sz="1000" b="1" kern="1200"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ea typeface="+mn-ea"/>
                <a:cs typeface="+mn-cs"/>
              </a:rPr>
              <a:t>|</a:t>
            </a:r>
            <a:fld id="{D3BC1835-6CB3-4F41-8A85-13093F020157}" type="slidenum">
              <a:rPr kumimoji="0" lang="fr-FR" sz="1000" b="1" kern="1200" cap="none" spc="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ea typeface="+mn-ea"/>
                <a:cs typeface="+mn-cs"/>
              </a:rPr>
              <a:pPr/>
              <a:t>‹N°›</a:t>
            </a:fld>
            <a:endParaRPr kumimoji="0" lang="fr-FR" sz="1000" b="1" kern="1200"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ea typeface="+mn-ea"/>
              <a:cs typeface="+mn-cs"/>
            </a:endParaRPr>
          </a:p>
          <a:p>
            <a:endParaRPr lang="fr-FR"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8E07A736-FEE7-44AC-B622-FFD6EF6AE7AB}" type="datetimeFigureOut">
              <a:rPr lang="fr-FR" smtClean="0"/>
              <a:pPr/>
              <a:t>19/11/2008</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1FD4DBDB-8AAC-404D-ADDE-50BBC34CDB2E}"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8E07A736-FEE7-44AC-B622-FFD6EF6AE7AB}" type="datetimeFigureOut">
              <a:rPr lang="fr-FR" smtClean="0"/>
              <a:pPr/>
              <a:t>19/11/2008</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1FD4DBDB-8AAC-404D-ADDE-50BBC34CDB2E}" type="slidenum">
              <a:rPr lang="fr-FR" smtClean="0"/>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3EBA51AE-D33D-45FF-9C29-51E950102183}" type="datetimeFigureOut">
              <a:rPr lang="fr-FR" smtClean="0"/>
              <a:pPr/>
              <a:t>19/11/2008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F869FB3-1B03-4D62-B412-D9588C27772A}" type="slidenum">
              <a:rPr lang="fr-FR" smtClean="0"/>
              <a:pPr/>
              <a:t>‹N°›</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EBA51AE-D33D-45FF-9C29-51E950102183}" type="datetimeFigureOut">
              <a:rPr lang="fr-FR" smtClean="0"/>
              <a:pPr/>
              <a:t>19/11/2008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F869FB3-1B03-4D62-B412-D9588C27772A}" type="slidenum">
              <a:rPr lang="fr-FR" smtClean="0"/>
              <a:pPr/>
              <a:t>‹N°›</a:t>
            </a:fld>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3EBA51AE-D33D-45FF-9C29-51E950102183}" type="datetimeFigureOut">
              <a:rPr lang="fr-FR" smtClean="0"/>
              <a:pPr/>
              <a:t>19/11/2008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F869FB3-1B03-4D62-B412-D9588C27772A}" type="slidenum">
              <a:rPr lang="fr-FR" smtClean="0"/>
              <a:pPr/>
              <a:t>‹N°›</a:t>
            </a:fld>
            <a:endParaRPr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3EBA51AE-D33D-45FF-9C29-51E950102183}" type="datetimeFigureOut">
              <a:rPr lang="fr-FR" smtClean="0"/>
              <a:pPr/>
              <a:t>19/11/2008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F869FB3-1B03-4D62-B412-D9588C27772A}" type="slidenum">
              <a:rPr lang="fr-FR" smtClean="0"/>
              <a:pPr/>
              <a:t>‹N°›</a:t>
            </a:fld>
            <a:endParaRPr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EBA51AE-D33D-45FF-9C29-51E950102183}" type="datetimeFigureOut">
              <a:rPr lang="fr-FR" smtClean="0"/>
              <a:pPr/>
              <a:t>19/11/2008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F869FB3-1B03-4D62-B412-D9588C27772A}" type="slidenum">
              <a:rPr lang="fr-FR" smtClean="0"/>
              <a:pPr/>
              <a:t>‹N°›</a:t>
            </a:fld>
            <a:endParaRPr lang="fr-F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3EBA51AE-D33D-45FF-9C29-51E950102183}" type="datetimeFigureOut">
              <a:rPr lang="fr-FR" smtClean="0"/>
              <a:pPr/>
              <a:t>19/11/2008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F869FB3-1B03-4D62-B412-D9588C27772A}" type="slidenum">
              <a:rPr lang="fr-FR" smtClean="0"/>
              <a:pPr/>
              <a:t>‹N°›</a:t>
            </a:fld>
            <a:endParaRPr lang="fr-F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EBA51AE-D33D-45FF-9C29-51E950102183}" type="datetimeFigureOut">
              <a:rPr lang="fr-FR" smtClean="0"/>
              <a:pPr/>
              <a:t>19/11/2008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F869FB3-1B03-4D62-B412-D9588C27772A}" type="slidenum">
              <a:rPr lang="fr-FR" smtClean="0"/>
              <a:pPr/>
              <a:t>‹N°›</a:t>
            </a:fld>
            <a:endParaRPr lang="fr-F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EBA51AE-D33D-45FF-9C29-51E950102183}" type="datetimeFigureOut">
              <a:rPr lang="fr-FR" smtClean="0"/>
              <a:pPr/>
              <a:t>19/11/2008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F869FB3-1B03-4D62-B412-D9588C27772A}"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9" name="Picture 7" descr="http://www-info.iutv.univ-paris13.fr/licpro/img/logoRVB_IUTDescartes.jpg"/>
          <p:cNvPicPr>
            <a:picLocks noChangeAspect="1" noChangeArrowheads="1"/>
          </p:cNvPicPr>
          <p:nvPr userDrawn="1"/>
        </p:nvPicPr>
        <p:blipFill>
          <a:blip r:embed="rId2" cstate="print"/>
          <a:srcRect/>
          <a:stretch>
            <a:fillRect/>
          </a:stretch>
        </p:blipFill>
        <p:spPr bwMode="auto">
          <a:xfrm>
            <a:off x="6357950" y="214290"/>
            <a:ext cx="2601749" cy="785818"/>
          </a:xfrm>
          <a:prstGeom prst="rect">
            <a:avLst/>
          </a:prstGeom>
          <a:noFill/>
        </p:spPr>
      </p:pic>
      <p:sp>
        <p:nvSpPr>
          <p:cNvPr id="3" name="Espace réservé du contenu 2"/>
          <p:cNvSpPr>
            <a:spLocks noGrp="1"/>
          </p:cNvSpPr>
          <p:nvPr>
            <p:ph idx="1"/>
          </p:nvPr>
        </p:nvSpPr>
        <p:spPr/>
        <p:txBody>
          <a:bodyPr/>
          <a:lstStyle>
            <a:extLst/>
          </a:lstStyle>
          <a:p>
            <a:pPr lvl="0" eaLnBrk="1" latinLnBrk="0" hangingPunct="1"/>
            <a:r>
              <a:rPr lang="fr-FR" dirty="0" smtClean="0"/>
              <a:t>Cliquez pour modifier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kumimoji="0" lang="en-US" dirty="0"/>
          </a:p>
        </p:txBody>
      </p:sp>
      <p:sp>
        <p:nvSpPr>
          <p:cNvPr id="4" name="Espace réservé de la date 3"/>
          <p:cNvSpPr>
            <a:spLocks noGrp="1"/>
          </p:cNvSpPr>
          <p:nvPr>
            <p:ph type="dt" sz="half" idx="10"/>
          </p:nvPr>
        </p:nvSpPr>
        <p:spPr/>
        <p:txBody>
          <a:bodyPr/>
          <a:lstStyle>
            <a:extLst/>
          </a:lstStyle>
          <a:p>
            <a:fld id="{8E07A736-FEE7-44AC-B622-FFD6EF6AE7AB}" type="datetimeFigureOut">
              <a:rPr lang="fr-FR" smtClean="0"/>
              <a:pPr/>
              <a:t>19/11/2008</a:t>
            </a:fld>
            <a:endParaRPr lang="fr-FR" dirty="0"/>
          </a:p>
        </p:txBody>
      </p:sp>
      <p:sp>
        <p:nvSpPr>
          <p:cNvPr id="5" name="Espace réservé du pied de page 4"/>
          <p:cNvSpPr>
            <a:spLocks noGrp="1"/>
          </p:cNvSpPr>
          <p:nvPr>
            <p:ph type="ftr" sz="quarter" idx="11"/>
          </p:nvPr>
        </p:nvSpPr>
        <p:spPr>
          <a:xfrm>
            <a:off x="857224" y="6429395"/>
            <a:ext cx="5873529" cy="428605"/>
          </a:xfrm>
        </p:spPr>
        <p:txBody>
          <a:bodyPr/>
          <a:lstStyle>
            <a:extLst/>
          </a:lstStyle>
          <a:p>
            <a:endParaRPr lang="fr-FR" dirty="0" smtClean="0"/>
          </a:p>
          <a:p>
            <a:endParaRPr lang="fr-FR" dirty="0" smtClean="0"/>
          </a:p>
          <a:p>
            <a:endParaRPr lang="fr-FR" dirty="0" smtClean="0"/>
          </a:p>
          <a:p>
            <a:endParaRPr lang="fr-FR" dirty="0" smtClean="0"/>
          </a:p>
          <a:p>
            <a:r>
              <a:rPr lang="fr-FR" dirty="0" smtClean="0"/>
              <a:t>Licence MIAGE DESCARTES – ISI1 - HUYNH Pascal, THEPHITHAT Victor, HMICHE Bilal</a:t>
            </a:r>
          </a:p>
          <a:p>
            <a:endParaRPr lang="fr-FR" dirty="0"/>
          </a:p>
        </p:txBody>
      </p:sp>
      <p:sp>
        <p:nvSpPr>
          <p:cNvPr id="6" name="Espace réservé du numéro de diapositive 5"/>
          <p:cNvSpPr>
            <a:spLocks noGrp="1"/>
          </p:cNvSpPr>
          <p:nvPr>
            <p:ph type="sldNum" sz="quarter" idx="12"/>
          </p:nvPr>
        </p:nvSpPr>
        <p:spPr/>
        <p:txBody>
          <a:bodyPr/>
          <a:lstStyle>
            <a:extLst/>
          </a:lstStyle>
          <a:p>
            <a:fld id="{1FD4DBDB-8AAC-404D-ADDE-50BBC34CDB2E}" type="slidenum">
              <a:rPr lang="fr-FR" smtClean="0"/>
              <a:pPr/>
              <a:t>‹N°›</a:t>
            </a:fld>
            <a:endParaRPr lang="fr-FR"/>
          </a:p>
        </p:txBody>
      </p:sp>
      <p:sp>
        <p:nvSpPr>
          <p:cNvPr id="7" name="Titre 6"/>
          <p:cNvSpPr>
            <a:spLocks noGrp="1"/>
          </p:cNvSpPr>
          <p:nvPr>
            <p:ph type="title"/>
          </p:nvPr>
        </p:nvSpPr>
        <p:spPr>
          <a:xfrm>
            <a:off x="500034" y="285728"/>
            <a:ext cx="5800708" cy="1143000"/>
          </a:xfrm>
        </p:spPr>
        <p:txBody>
          <a:bodyPr rtlCol="0"/>
          <a:lstStyle>
            <a:lvl1pPr algn="ctr">
              <a:defRPr/>
            </a:lvl1pPr>
            <a:extLst/>
          </a:lstStyle>
          <a:p>
            <a:r>
              <a:rPr kumimoji="0" lang="fr-FR" dirty="0" smtClean="0"/>
              <a:t>Cliquez pour modifier le style du titre</a:t>
            </a:r>
            <a:endParaRPr kumimoji="0" lang="en-US" dirty="0"/>
          </a:p>
        </p:txBody>
      </p:sp>
      <p:sp>
        <p:nvSpPr>
          <p:cNvPr id="15" name="ZoneTexte 14"/>
          <p:cNvSpPr txBox="1"/>
          <p:nvPr userDrawn="1"/>
        </p:nvSpPr>
        <p:spPr>
          <a:xfrm>
            <a:off x="1500134" y="5226784"/>
            <a:ext cx="7643866" cy="1631216"/>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endParaRPr lang="fr-FR"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endParaRPr lang="fr-FR"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endParaRPr lang="fr-FR"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endParaRPr lang="fr-FR"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r>
              <a:rPr kumimoji="0" lang="fr-FR" sz="1000" b="1" kern="1200"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ea typeface="+mn-ea"/>
                <a:cs typeface="+mn-cs"/>
              </a:rPr>
              <a:t>Licence MIAGE DESCARTES – ISI1 - HUYNH Pascal, THEPHITHAT Victor, HMICHE Bilal  |  </a:t>
            </a:r>
            <a:fld id="{A8BACF9B-3122-4ABC-B010-B9F5FD991B99}" type="datetime1">
              <a:rPr kumimoji="0" lang="fr-FR" sz="1000" b="1" kern="1200" cap="none" spc="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ea typeface="+mn-ea"/>
                <a:cs typeface="+mn-cs"/>
              </a:rPr>
              <a:pPr/>
              <a:t>19/11/2008</a:t>
            </a:fld>
            <a:r>
              <a:rPr kumimoji="0" lang="fr-FR" sz="1000" b="1" kern="1200"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ea typeface="+mn-ea"/>
                <a:cs typeface="+mn-cs"/>
              </a:rPr>
              <a:t>  |</a:t>
            </a:r>
            <a:fld id="{D3BC1835-6CB3-4F41-8A85-13093F020157}" type="slidenum">
              <a:rPr kumimoji="0" lang="fr-FR" sz="1000" b="1" kern="1200" cap="none" spc="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ea typeface="+mn-ea"/>
                <a:cs typeface="+mn-cs"/>
              </a:rPr>
              <a:pPr/>
              <a:t>‹N°›</a:t>
            </a:fld>
            <a:endParaRPr kumimoji="0" lang="fr-FR" sz="1000" b="1" kern="1200"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ea typeface="+mn-ea"/>
              <a:cs typeface="+mn-cs"/>
            </a:endParaRPr>
          </a:p>
          <a:p>
            <a:endParaRPr lang="fr-FR"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6" name="ZoneTexte 15"/>
          <p:cNvSpPr txBox="1"/>
          <p:nvPr userDrawn="1"/>
        </p:nvSpPr>
        <p:spPr>
          <a:xfrm>
            <a:off x="0" y="-1071594"/>
            <a:ext cx="9144000" cy="1631216"/>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endParaRPr lang="fr-FR"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endParaRPr lang="fr-FR"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endParaRPr lang="fr-FR"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endParaRPr lang="fr-FR"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pPr algn="ctr"/>
            <a:r>
              <a:rPr kumimoji="0" lang="fr-FR" sz="1000" b="1" kern="1200"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ea typeface="+mn-ea"/>
                <a:cs typeface="+mn-cs"/>
              </a:rPr>
              <a:t>Certifications des SI</a:t>
            </a:r>
          </a:p>
          <a:p>
            <a:endParaRPr lang="fr-FR"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EBA51AE-D33D-45FF-9C29-51E950102183}" type="datetimeFigureOut">
              <a:rPr lang="fr-FR" smtClean="0"/>
              <a:pPr/>
              <a:t>19/11/2008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F869FB3-1B03-4D62-B412-D9588C27772A}" type="slidenum">
              <a:rPr lang="fr-FR" smtClean="0"/>
              <a:pPr/>
              <a:t>‹N°›</a:t>
            </a:fld>
            <a:endParaRPr lang="fr-F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EBA51AE-D33D-45FF-9C29-51E950102183}" type="datetimeFigureOut">
              <a:rPr lang="fr-FR" smtClean="0"/>
              <a:pPr/>
              <a:t>19/11/2008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F869FB3-1B03-4D62-B412-D9588C27772A}" type="slidenum">
              <a:rPr lang="fr-FR" smtClean="0"/>
              <a:pPr/>
              <a:t>‹N°›</a:t>
            </a:fld>
            <a:endParaRPr lang="fr-F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EBA51AE-D33D-45FF-9C29-51E950102183}" type="datetimeFigureOut">
              <a:rPr lang="fr-FR" smtClean="0"/>
              <a:pPr/>
              <a:t>19/11/2008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F869FB3-1B03-4D62-B412-D9588C27772A}" type="slidenum">
              <a:rPr lang="fr-FR" smtClean="0"/>
              <a:pPr/>
              <a:t>‹N°›</a:t>
            </a:fld>
            <a:endParaRPr lang="fr-F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E2335446-C307-47F0-AABF-24F3E36D5C71}" type="datetimeFigureOut">
              <a:rPr lang="fr-FR" smtClean="0"/>
              <a:pPr/>
              <a:t>19/11/2008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E88FAAB-72F3-484A-AD32-14314D50E679}" type="slidenum">
              <a:rPr lang="fr-FR" smtClean="0"/>
              <a:pPr/>
              <a:t>‹N°›</a:t>
            </a:fld>
            <a:endParaRPr lang="fr-F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335446-C307-47F0-AABF-24F3E36D5C71}" type="datetimeFigureOut">
              <a:rPr lang="fr-FR" smtClean="0"/>
              <a:pPr/>
              <a:t>19/11/2008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E88FAAB-72F3-484A-AD32-14314D50E679}" type="slidenum">
              <a:rPr lang="fr-FR" smtClean="0"/>
              <a:pPr/>
              <a:t>‹N°›</a:t>
            </a:fld>
            <a:endParaRPr lang="fr-F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E2335446-C307-47F0-AABF-24F3E36D5C71}" type="datetimeFigureOut">
              <a:rPr lang="fr-FR" smtClean="0"/>
              <a:pPr/>
              <a:t>19/11/2008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E88FAAB-72F3-484A-AD32-14314D50E679}" type="slidenum">
              <a:rPr lang="fr-FR" smtClean="0"/>
              <a:pPr/>
              <a:t>‹N°›</a:t>
            </a:fld>
            <a:endParaRPr lang="fr-F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2335446-C307-47F0-AABF-24F3E36D5C71}" type="datetimeFigureOut">
              <a:rPr lang="fr-FR" smtClean="0"/>
              <a:pPr/>
              <a:t>19/11/2008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E88FAAB-72F3-484A-AD32-14314D50E679}" type="slidenum">
              <a:rPr lang="fr-FR" smtClean="0"/>
              <a:pPr/>
              <a:t>‹N°›</a:t>
            </a:fld>
            <a:endParaRPr lang="fr-F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2335446-C307-47F0-AABF-24F3E36D5C71}" type="datetimeFigureOut">
              <a:rPr lang="fr-FR" smtClean="0"/>
              <a:pPr/>
              <a:t>19/11/2008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E88FAAB-72F3-484A-AD32-14314D50E679}" type="slidenum">
              <a:rPr lang="fr-FR" smtClean="0"/>
              <a:pPr/>
              <a:t>‹N°›</a:t>
            </a:fld>
            <a:endParaRPr lang="fr-F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E2335446-C307-47F0-AABF-24F3E36D5C71}" type="datetimeFigureOut">
              <a:rPr lang="fr-FR" smtClean="0"/>
              <a:pPr/>
              <a:t>19/11/2008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E88FAAB-72F3-484A-AD32-14314D50E679}" type="slidenum">
              <a:rPr lang="fr-FR" smtClean="0"/>
              <a:pPr/>
              <a:t>‹N°›</a:t>
            </a:fld>
            <a:endParaRPr lang="fr-F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2335446-C307-47F0-AABF-24F3E36D5C71}" type="datetimeFigureOut">
              <a:rPr lang="fr-FR" smtClean="0"/>
              <a:pPr/>
              <a:t>19/11/2008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E88FAAB-72F3-484A-AD32-14314D50E679}"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dirty="0" smtClean="0"/>
              <a:t>Cliquez pour modifier le style du titre</a:t>
            </a:r>
            <a:endParaRPr kumimoji="0" lang="en-US" dirty="0"/>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8E07A736-FEE7-44AC-B622-FFD6EF6AE7AB}" type="datetimeFigureOut">
              <a:rPr lang="fr-FR" smtClean="0"/>
              <a:pPr/>
              <a:t>19/11/2008</a:t>
            </a:fld>
            <a:endParaRPr lang="fr-FR"/>
          </a:p>
        </p:txBody>
      </p:sp>
      <p:sp>
        <p:nvSpPr>
          <p:cNvPr id="5" name="Espace réservé du pied de page 4"/>
          <p:cNvSpPr>
            <a:spLocks noGrp="1"/>
          </p:cNvSpPr>
          <p:nvPr>
            <p:ph type="ftr" sz="quarter" idx="11"/>
          </p:nvPr>
        </p:nvSpPr>
        <p:spPr>
          <a:xfrm>
            <a:off x="1785918" y="142852"/>
            <a:ext cx="6087843" cy="365125"/>
          </a:xfrm>
        </p:spPr>
        <p:txBody>
          <a:bodyPr/>
          <a:lstStyle>
            <a:lvl1pPr>
              <a:defRPr/>
            </a:lvl1pPr>
            <a:extLst/>
          </a:lstStyle>
          <a:p>
            <a:pPr algn="ctr"/>
            <a:r>
              <a:rPr lang="fr-FR" dirty="0" smtClean="0"/>
              <a:t>Certifications des SI</a:t>
            </a:r>
            <a:endParaRPr lang="fr-FR" dirty="0"/>
          </a:p>
        </p:txBody>
      </p:sp>
      <p:sp>
        <p:nvSpPr>
          <p:cNvPr id="6" name="Espace réservé du numéro de diapositive 5"/>
          <p:cNvSpPr>
            <a:spLocks noGrp="1"/>
          </p:cNvSpPr>
          <p:nvPr>
            <p:ph type="sldNum" sz="quarter" idx="12"/>
          </p:nvPr>
        </p:nvSpPr>
        <p:spPr/>
        <p:txBody>
          <a:bodyPr/>
          <a:lstStyle>
            <a:extLst/>
          </a:lstStyle>
          <a:p>
            <a:fld id="{1FD4DBDB-8AAC-404D-ADDE-50BBC34CDB2E}"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9" name="Espace réservé du pied de page 4"/>
          <p:cNvSpPr txBox="1">
            <a:spLocks/>
          </p:cNvSpPr>
          <p:nvPr userDrawn="1"/>
        </p:nvSpPr>
        <p:spPr>
          <a:xfrm>
            <a:off x="627297" y="6429396"/>
            <a:ext cx="6087843" cy="365125"/>
          </a:xfrm>
          <a:prstGeom prst="rect">
            <a:avLst/>
          </a:prstGeom>
        </p:spPr>
        <p:txBody>
          <a:bodyPr vert="horz" anchor="b"/>
          <a:lstStyle>
            <a:extLs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smtClean="0">
                <a:ln>
                  <a:noFill/>
                </a:ln>
                <a:solidFill>
                  <a:schemeClr val="tx1"/>
                </a:solidFill>
                <a:effectLst/>
                <a:uLnTx/>
                <a:uFillTx/>
                <a:latin typeface="+mn-lt"/>
                <a:ea typeface="+mn-ea"/>
                <a:cs typeface="+mn-cs"/>
              </a:rPr>
              <a:t>L3 MIAGE DESCARTES – ISI1 – HUYNH Pascal, THEPHITHAT Victor, HMICHE Bilal</a:t>
            </a:r>
            <a:endParaRPr kumimoji="0" lang="fr-FR"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2335446-C307-47F0-AABF-24F3E36D5C71}" type="datetimeFigureOut">
              <a:rPr lang="fr-FR" smtClean="0"/>
              <a:pPr/>
              <a:t>19/11/2008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E88FAAB-72F3-484A-AD32-14314D50E679}" type="slidenum">
              <a:rPr lang="fr-FR" smtClean="0"/>
              <a:pPr/>
              <a:t>‹N°›</a:t>
            </a:fld>
            <a:endParaRPr lang="fr-F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2335446-C307-47F0-AABF-24F3E36D5C71}" type="datetimeFigureOut">
              <a:rPr lang="fr-FR" smtClean="0"/>
              <a:pPr/>
              <a:t>19/11/2008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E88FAAB-72F3-484A-AD32-14314D50E679}" type="slidenum">
              <a:rPr lang="fr-FR" smtClean="0"/>
              <a:pPr/>
              <a:t>‹N°›</a:t>
            </a:fld>
            <a:endParaRPr lang="fr-F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335446-C307-47F0-AABF-24F3E36D5C71}" type="datetimeFigureOut">
              <a:rPr lang="fr-FR" smtClean="0"/>
              <a:pPr/>
              <a:t>19/11/2008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E88FAAB-72F3-484A-AD32-14314D50E679}" type="slidenum">
              <a:rPr lang="fr-FR" smtClean="0"/>
              <a:pPr/>
              <a:t>‹N°›</a:t>
            </a:fld>
            <a:endParaRPr lang="fr-F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335446-C307-47F0-AABF-24F3E36D5C71}" type="datetimeFigureOut">
              <a:rPr lang="fr-FR" smtClean="0"/>
              <a:pPr/>
              <a:t>19/11/2008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E88FAAB-72F3-484A-AD32-14314D50E679}" type="slidenum">
              <a:rPr lang="fr-FR" smtClean="0"/>
              <a:pPr/>
              <a:t>‹N°›</a:t>
            </a:fld>
            <a:endParaRPr lang="fr-F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B12E1972-A30D-4D04-802F-EBB6E6B5C1D8}" type="datetimeFigureOut">
              <a:rPr lang="fr-FR" smtClean="0"/>
              <a:pPr/>
              <a:t>19/11/2008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6CABECF-4620-47B2-8602-705BDB1E98D7}" type="slidenum">
              <a:rPr lang="fr-FR" smtClean="0"/>
              <a:pPr/>
              <a:t>‹N°›</a:t>
            </a:fld>
            <a:endParaRPr lang="fr-F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12E1972-A30D-4D04-802F-EBB6E6B5C1D8}" type="datetimeFigureOut">
              <a:rPr lang="fr-FR" smtClean="0"/>
              <a:pPr/>
              <a:t>19/11/2008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6CABECF-4620-47B2-8602-705BDB1E98D7}" type="slidenum">
              <a:rPr lang="fr-FR" smtClean="0"/>
              <a:pPr/>
              <a:t>‹N°›</a:t>
            </a:fld>
            <a:endParaRPr lang="fr-F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B12E1972-A30D-4D04-802F-EBB6E6B5C1D8}" type="datetimeFigureOut">
              <a:rPr lang="fr-FR" smtClean="0"/>
              <a:pPr/>
              <a:t>19/11/2008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6CABECF-4620-47B2-8602-705BDB1E98D7}" type="slidenum">
              <a:rPr lang="fr-FR" smtClean="0"/>
              <a:pPr/>
              <a:t>‹N°›</a:t>
            </a:fld>
            <a:endParaRPr lang="fr-F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12E1972-A30D-4D04-802F-EBB6E6B5C1D8}" type="datetimeFigureOut">
              <a:rPr lang="fr-FR" smtClean="0"/>
              <a:pPr/>
              <a:t>19/11/2008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6CABECF-4620-47B2-8602-705BDB1E98D7}" type="slidenum">
              <a:rPr lang="fr-FR" smtClean="0"/>
              <a:pPr/>
              <a:t>‹N°›</a:t>
            </a:fld>
            <a:endParaRPr lang="fr-F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12E1972-A30D-4D04-802F-EBB6E6B5C1D8}" type="datetimeFigureOut">
              <a:rPr lang="fr-FR" smtClean="0"/>
              <a:pPr/>
              <a:t>19/11/2008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6CABECF-4620-47B2-8602-705BDB1E98D7}" type="slidenum">
              <a:rPr lang="fr-FR" smtClean="0"/>
              <a:pPr/>
              <a:t>‹N°›</a:t>
            </a:fld>
            <a:endParaRPr lang="fr-F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B12E1972-A30D-4D04-802F-EBB6E6B5C1D8}" type="datetimeFigureOut">
              <a:rPr lang="fr-FR" smtClean="0"/>
              <a:pPr/>
              <a:t>19/11/2008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6CABECF-4620-47B2-8602-705BDB1E98D7}"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8E07A736-FEE7-44AC-B622-FFD6EF6AE7AB}" type="datetimeFigureOut">
              <a:rPr lang="fr-FR" smtClean="0"/>
              <a:pPr/>
              <a:t>19/11/2008</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1FD4DBDB-8AAC-404D-ADDE-50BBC34CDB2E}"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12E1972-A30D-4D04-802F-EBB6E6B5C1D8}" type="datetimeFigureOut">
              <a:rPr lang="fr-FR" smtClean="0"/>
              <a:pPr/>
              <a:t>19/11/2008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6CABECF-4620-47B2-8602-705BDB1E98D7}" type="slidenum">
              <a:rPr lang="fr-FR" smtClean="0"/>
              <a:pPr/>
              <a:t>‹N°›</a:t>
            </a:fld>
            <a:endParaRPr lang="fr-F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B12E1972-A30D-4D04-802F-EBB6E6B5C1D8}" type="datetimeFigureOut">
              <a:rPr lang="fr-FR" smtClean="0"/>
              <a:pPr/>
              <a:t>19/11/2008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6CABECF-4620-47B2-8602-705BDB1E98D7}" type="slidenum">
              <a:rPr lang="fr-FR" smtClean="0"/>
              <a:pPr/>
              <a:t>‹N°›</a:t>
            </a:fld>
            <a:endParaRPr lang="fr-F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B12E1972-A30D-4D04-802F-EBB6E6B5C1D8}" type="datetimeFigureOut">
              <a:rPr lang="fr-FR" smtClean="0"/>
              <a:pPr/>
              <a:t>19/11/2008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6CABECF-4620-47B2-8602-705BDB1E98D7}" type="slidenum">
              <a:rPr lang="fr-FR" smtClean="0"/>
              <a:pPr/>
              <a:t>‹N°›</a:t>
            </a:fld>
            <a:endParaRPr lang="fr-F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12E1972-A30D-4D04-802F-EBB6E6B5C1D8}" type="datetimeFigureOut">
              <a:rPr lang="fr-FR" smtClean="0"/>
              <a:pPr/>
              <a:t>19/11/2008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6CABECF-4620-47B2-8602-705BDB1E98D7}" type="slidenum">
              <a:rPr lang="fr-FR" smtClean="0"/>
              <a:pPr/>
              <a:t>‹N°›</a:t>
            </a:fld>
            <a:endParaRPr lang="fr-F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12E1972-A30D-4D04-802F-EBB6E6B5C1D8}" type="datetimeFigureOut">
              <a:rPr lang="fr-FR" smtClean="0"/>
              <a:pPr/>
              <a:t>19/11/2008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6CABECF-4620-47B2-8602-705BDB1E98D7}"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8E07A736-FEE7-44AC-B622-FFD6EF6AE7AB}" type="datetimeFigureOut">
              <a:rPr lang="fr-FR" smtClean="0"/>
              <a:pPr/>
              <a:t>19/11/2008</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1FD4DBDB-8AAC-404D-ADDE-50BBC34CDB2E}"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8E07A736-FEE7-44AC-B622-FFD6EF6AE7AB}" type="datetimeFigureOut">
              <a:rPr lang="fr-FR" smtClean="0"/>
              <a:pPr/>
              <a:t>19/11/2008</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1FD4DBDB-8AAC-404D-ADDE-50BBC34CDB2E}"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8E07A736-FEE7-44AC-B622-FFD6EF6AE7AB}" type="datetimeFigureOut">
              <a:rPr lang="fr-FR" smtClean="0"/>
              <a:pPr/>
              <a:t>19/11/2008</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1FD4DBDB-8AAC-404D-ADDE-50BBC34CDB2E}"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8E07A736-FEE7-44AC-B622-FFD6EF6AE7AB}" type="datetimeFigureOut">
              <a:rPr lang="fr-FR" smtClean="0"/>
              <a:pPr/>
              <a:t>19/11/2008</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1FD4DBDB-8AAC-404D-ADDE-50BBC34CDB2E}"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8E07A736-FEE7-44AC-B622-FFD6EF6AE7AB}" type="datetimeFigureOut">
              <a:rPr lang="fr-FR" smtClean="0"/>
              <a:pPr/>
              <a:t>19/11/2008</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1FD4DBDB-8AAC-404D-ADDE-50BBC34CDB2E}"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E07A736-FEE7-44AC-B622-FFD6EF6AE7AB}" type="datetimeFigureOut">
              <a:rPr lang="fr-FR" smtClean="0"/>
              <a:pPr/>
              <a:t>19/11/2008</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FD4DBDB-8AAC-404D-ADDE-50BBC34CDB2E}"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BA51AE-D33D-45FF-9C29-51E950102183}" type="datetimeFigureOut">
              <a:rPr lang="fr-FR" smtClean="0"/>
              <a:pPr/>
              <a:t>19/11/2008</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869FB3-1B03-4D62-B412-D9588C27772A}"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335446-C307-47F0-AABF-24F3E36D5C71}" type="datetimeFigureOut">
              <a:rPr lang="fr-FR" smtClean="0"/>
              <a:pPr/>
              <a:t>19/11/2008</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8FAAB-72F3-484A-AD32-14314D50E679}"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2E1972-A30D-4D04-802F-EBB6E6B5C1D8}" type="datetimeFigureOut">
              <a:rPr lang="fr-FR" smtClean="0"/>
              <a:pPr/>
              <a:t>19/11/2008</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ABECF-4620-47B2-8602-705BDB1E98D7}"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Certifications des SI</a:t>
            </a:r>
            <a:endParaRPr lang="fr-FR" dirty="0"/>
          </a:p>
        </p:txBody>
      </p:sp>
      <p:sp>
        <p:nvSpPr>
          <p:cNvPr id="3" name="Sous-titre 2"/>
          <p:cNvSpPr>
            <a:spLocks noGrp="1"/>
          </p:cNvSpPr>
          <p:nvPr>
            <p:ph type="subTitle" idx="1"/>
          </p:nvPr>
        </p:nvSpPr>
        <p:spPr/>
        <p:txBody>
          <a:bodyPr/>
          <a:lstStyle/>
          <a:p>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pPr>
              <a:buNone/>
            </a:pPr>
            <a:r>
              <a:rPr lang="fr-FR" dirty="0" smtClean="0">
                <a:solidFill>
                  <a:srgbClr val="00B0F0"/>
                </a:solidFill>
              </a:rPr>
              <a:t>ISO 9001- 2000</a:t>
            </a:r>
          </a:p>
          <a:p>
            <a:pPr>
              <a:buNone/>
            </a:pPr>
            <a:endParaRPr lang="fr-FR" b="1" dirty="0" smtClean="0">
              <a:solidFill>
                <a:srgbClr val="00B0F0"/>
              </a:solidFill>
            </a:endParaRPr>
          </a:p>
          <a:p>
            <a:r>
              <a:rPr lang="fr-FR" dirty="0" smtClean="0"/>
              <a:t>Porte sur le système de management de la qualité de tout partie d’une entreprise</a:t>
            </a:r>
          </a:p>
          <a:p>
            <a:endParaRPr lang="fr-FR" dirty="0" smtClean="0"/>
          </a:p>
          <a:p>
            <a:pPr lvl="1"/>
            <a:r>
              <a:rPr lang="fr-FR" dirty="0" smtClean="0"/>
              <a:t>Responsabilité de la direction</a:t>
            </a:r>
          </a:p>
          <a:p>
            <a:pPr lvl="1"/>
            <a:r>
              <a:rPr lang="fr-FR" dirty="0" smtClean="0"/>
              <a:t>Gestion des ressources </a:t>
            </a:r>
          </a:p>
          <a:p>
            <a:pPr lvl="1"/>
            <a:r>
              <a:rPr lang="fr-FR" dirty="0" smtClean="0"/>
              <a:t>Réalisation du produit</a:t>
            </a:r>
          </a:p>
          <a:p>
            <a:pPr lvl="1"/>
            <a:r>
              <a:rPr lang="fr-FR" dirty="0" smtClean="0"/>
              <a:t>Mesure d'analyse et d'amélioration continue</a:t>
            </a:r>
          </a:p>
          <a:p>
            <a:pPr>
              <a:buNone/>
            </a:pPr>
            <a:endParaRPr lang="fr-FR" dirty="0" smtClean="0"/>
          </a:p>
          <a:p>
            <a:pPr>
              <a:buNone/>
            </a:pPr>
            <a:r>
              <a:rPr lang="fr-FR" dirty="0" smtClean="0"/>
              <a:t>		</a:t>
            </a:r>
            <a:r>
              <a:rPr lang="fr-FR" dirty="0" smtClean="0">
                <a:sym typeface="Wingdings" pitchFamily="2" charset="2"/>
              </a:rPr>
              <a:t> Satisfaction du client</a:t>
            </a:r>
            <a:endParaRPr lang="fr-FR" dirty="0" smtClean="0"/>
          </a:p>
          <a:p>
            <a:endParaRPr lang="fr-FR" dirty="0" smtClean="0"/>
          </a:p>
          <a:p>
            <a:pPr lvl="1"/>
            <a:endParaRPr lang="fr-FR" dirty="0"/>
          </a:p>
        </p:txBody>
      </p:sp>
      <p:sp>
        <p:nvSpPr>
          <p:cNvPr id="3" name="Titre 2"/>
          <p:cNvSpPr>
            <a:spLocks noGrp="1"/>
          </p:cNvSpPr>
          <p:nvPr>
            <p:ph type="title"/>
          </p:nvPr>
        </p:nvSpPr>
        <p:spPr/>
        <p:txBody>
          <a:bodyPr>
            <a:noAutofit/>
          </a:bodyPr>
          <a:lstStyle/>
          <a:p>
            <a:r>
              <a:rPr lang="fr-FR" sz="3600" dirty="0" smtClean="0"/>
              <a:t>Présentation de quelques certifications SI</a:t>
            </a:r>
            <a:endParaRPr lang="fr-FR" sz="3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None/>
            </a:pPr>
            <a:r>
              <a:rPr lang="fr-FR" dirty="0" smtClean="0">
                <a:solidFill>
                  <a:srgbClr val="00B0F0"/>
                </a:solidFill>
              </a:rPr>
              <a:t>ISO 14001 - 2004</a:t>
            </a:r>
          </a:p>
          <a:p>
            <a:pPr>
              <a:buNone/>
            </a:pPr>
            <a:endParaRPr lang="fr-FR" b="1" dirty="0" smtClean="0">
              <a:solidFill>
                <a:srgbClr val="00B0F0"/>
              </a:solidFill>
            </a:endParaRPr>
          </a:p>
          <a:p>
            <a:r>
              <a:rPr lang="fr-FR" dirty="0" smtClean="0"/>
              <a:t>Porte sur le système de management environnemental</a:t>
            </a:r>
          </a:p>
          <a:p>
            <a:pPr lvl="1"/>
            <a:r>
              <a:rPr lang="fr-FR" dirty="0" smtClean="0"/>
              <a:t>Améliore performances environnementales avec impact positif sur le résultat</a:t>
            </a:r>
          </a:p>
          <a:p>
            <a:pPr lvl="1"/>
            <a:r>
              <a:rPr lang="fr-FR" dirty="0" smtClean="0"/>
              <a:t>Respect de la réglementation </a:t>
            </a:r>
          </a:p>
          <a:p>
            <a:pPr lvl="1"/>
            <a:r>
              <a:rPr lang="fr-FR" dirty="0" smtClean="0"/>
              <a:t>Engagement d'un progrès continu</a:t>
            </a:r>
          </a:p>
          <a:p>
            <a:pPr lvl="1"/>
            <a:r>
              <a:rPr lang="fr-FR" dirty="0" smtClean="0"/>
              <a:t>Engagement de la prévention de la pollution</a:t>
            </a:r>
          </a:p>
          <a:p>
            <a:pPr lvl="1"/>
            <a:endParaRPr lang="fr-FR" dirty="0"/>
          </a:p>
        </p:txBody>
      </p:sp>
      <p:sp>
        <p:nvSpPr>
          <p:cNvPr id="3" name="Titre 2"/>
          <p:cNvSpPr>
            <a:spLocks noGrp="1"/>
          </p:cNvSpPr>
          <p:nvPr>
            <p:ph type="title"/>
          </p:nvPr>
        </p:nvSpPr>
        <p:spPr/>
        <p:txBody>
          <a:bodyPr>
            <a:noAutofit/>
          </a:bodyPr>
          <a:lstStyle/>
          <a:p>
            <a:r>
              <a:rPr lang="fr-FR" sz="3600" dirty="0" smtClean="0"/>
              <a:t>Présentation de quelques certifications SI</a:t>
            </a:r>
            <a:endParaRPr lang="fr-FR" sz="3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pPr>
              <a:buNone/>
            </a:pPr>
            <a:r>
              <a:rPr lang="fr-FR" dirty="0" smtClean="0">
                <a:solidFill>
                  <a:srgbClr val="00B0F0"/>
                </a:solidFill>
              </a:rPr>
              <a:t>Autres normes ISO plus « concrètes »</a:t>
            </a:r>
          </a:p>
          <a:p>
            <a:pPr>
              <a:buNone/>
            </a:pPr>
            <a:endParaRPr lang="fr-FR" dirty="0" smtClean="0">
              <a:solidFill>
                <a:srgbClr val="00B0F0"/>
              </a:solidFill>
            </a:endParaRPr>
          </a:p>
          <a:p>
            <a:r>
              <a:rPr lang="fr-FR" sz="2200" dirty="0" smtClean="0"/>
              <a:t>Cartes d'identification</a:t>
            </a:r>
          </a:p>
          <a:p>
            <a:r>
              <a:rPr lang="fr-FR" sz="2200" dirty="0" smtClean="0"/>
              <a:t>Codes des langues </a:t>
            </a:r>
          </a:p>
          <a:p>
            <a:pPr>
              <a:buNone/>
            </a:pPr>
            <a:r>
              <a:rPr lang="fr-FR" sz="2200" dirty="0" smtClean="0"/>
              <a:t>	- ISO 639</a:t>
            </a:r>
          </a:p>
          <a:p>
            <a:r>
              <a:rPr lang="fr-FR" sz="2200" dirty="0" smtClean="0"/>
              <a:t>Codes des monnaies</a:t>
            </a:r>
          </a:p>
          <a:p>
            <a:pPr>
              <a:buNone/>
            </a:pPr>
            <a:r>
              <a:rPr lang="fr-FR" sz="2200" dirty="0" smtClean="0"/>
              <a:t> 	- ISO 4217</a:t>
            </a:r>
          </a:p>
          <a:p>
            <a:r>
              <a:rPr lang="fr-FR" sz="2200" dirty="0" smtClean="0"/>
              <a:t>Codes des pays </a:t>
            </a:r>
          </a:p>
          <a:p>
            <a:pPr>
              <a:buNone/>
            </a:pPr>
            <a:r>
              <a:rPr lang="fr-FR" sz="2200" dirty="0" smtClean="0"/>
              <a:t>	- ISO 3166</a:t>
            </a:r>
          </a:p>
          <a:p>
            <a:r>
              <a:rPr lang="fr-FR" sz="2200" dirty="0" smtClean="0"/>
              <a:t>Format de la date </a:t>
            </a:r>
          </a:p>
          <a:p>
            <a:pPr lvl="1">
              <a:buNone/>
            </a:pPr>
            <a:r>
              <a:rPr lang="fr-FR" sz="2200" dirty="0" smtClean="0"/>
              <a:t>et de l'heure - ISO 8601</a:t>
            </a:r>
          </a:p>
          <a:p>
            <a:r>
              <a:rPr lang="fr-FR" sz="2200" dirty="0" smtClean="0"/>
              <a:t>Grandeurs et unités</a:t>
            </a:r>
          </a:p>
          <a:p>
            <a:pPr lvl="1"/>
            <a:endParaRPr lang="fr-FR" dirty="0"/>
          </a:p>
        </p:txBody>
      </p:sp>
      <p:sp>
        <p:nvSpPr>
          <p:cNvPr id="3" name="Titre 2"/>
          <p:cNvSpPr>
            <a:spLocks noGrp="1"/>
          </p:cNvSpPr>
          <p:nvPr>
            <p:ph type="title"/>
          </p:nvPr>
        </p:nvSpPr>
        <p:spPr/>
        <p:txBody>
          <a:bodyPr>
            <a:noAutofit/>
          </a:bodyPr>
          <a:lstStyle/>
          <a:p>
            <a:r>
              <a:rPr lang="fr-FR" sz="3600" dirty="0" smtClean="0"/>
              <a:t>Présentation de quelques certifications SI</a:t>
            </a:r>
            <a:endParaRPr lang="fr-FR" sz="3600" dirty="0"/>
          </a:p>
        </p:txBody>
      </p:sp>
      <p:pic>
        <p:nvPicPr>
          <p:cNvPr id="1026" name="Picture 2" descr="C:\Documents and Settings\hmiche\Bureau\date-fr.jpg"/>
          <p:cNvPicPr>
            <a:picLocks noChangeAspect="1" noChangeArrowheads="1"/>
          </p:cNvPicPr>
          <p:nvPr/>
        </p:nvPicPr>
        <p:blipFill>
          <a:blip r:embed="rId2"/>
          <a:srcRect/>
          <a:stretch>
            <a:fillRect/>
          </a:stretch>
        </p:blipFill>
        <p:spPr bwMode="auto">
          <a:xfrm>
            <a:off x="4143372" y="2357430"/>
            <a:ext cx="4762500" cy="36195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Autofit/>
          </a:bodyPr>
          <a:lstStyle/>
          <a:p>
            <a:r>
              <a:rPr lang="fr-FR" sz="3600" dirty="0" smtClean="0"/>
              <a:t>Présentation de quelques certifications SI</a:t>
            </a:r>
            <a:endParaRPr lang="fr-FR" sz="3600" dirty="0"/>
          </a:p>
        </p:txBody>
      </p:sp>
      <p:sp>
        <p:nvSpPr>
          <p:cNvPr id="7" name="Espace réservé du contenu 1"/>
          <p:cNvSpPr>
            <a:spLocks noGrp="1"/>
          </p:cNvSpPr>
          <p:nvPr>
            <p:ph idx="1"/>
          </p:nvPr>
        </p:nvSpPr>
        <p:spPr>
          <a:xfrm>
            <a:off x="457200" y="1481328"/>
            <a:ext cx="8229600" cy="4525963"/>
          </a:xfrm>
        </p:spPr>
        <p:txBody>
          <a:bodyPr>
            <a:normAutofit fontScale="92500" lnSpcReduction="10000"/>
          </a:bodyPr>
          <a:lstStyle/>
          <a:p>
            <a:pPr>
              <a:buNone/>
            </a:pPr>
            <a:r>
              <a:rPr lang="fr-FR" sz="2900" dirty="0" smtClean="0">
                <a:solidFill>
                  <a:srgbClr val="00B0F0"/>
                </a:solidFill>
              </a:rPr>
              <a:t>CMMI</a:t>
            </a:r>
          </a:p>
          <a:p>
            <a:r>
              <a:rPr lang="fr-FR" dirty="0" smtClean="0"/>
              <a:t>Définition </a:t>
            </a:r>
            <a:r>
              <a:rPr lang="fr-FR" dirty="0" smtClean="0"/>
              <a:t>:</a:t>
            </a:r>
          </a:p>
          <a:p>
            <a:endParaRPr lang="fr-FR" dirty="0" smtClean="0"/>
          </a:p>
          <a:p>
            <a:pPr lvl="1"/>
            <a:r>
              <a:rPr lang="fr-FR" sz="2600" dirty="0" err="1" smtClean="0">
                <a:solidFill>
                  <a:srgbClr val="FF0000"/>
                </a:solidFill>
              </a:rPr>
              <a:t>C</a:t>
            </a:r>
            <a:r>
              <a:rPr lang="fr-FR" sz="2600" dirty="0" err="1" smtClean="0"/>
              <a:t>apability</a:t>
            </a:r>
            <a:r>
              <a:rPr lang="fr-FR" sz="2600" dirty="0" smtClean="0"/>
              <a:t> </a:t>
            </a:r>
            <a:r>
              <a:rPr lang="fr-FR" sz="2600" dirty="0" err="1" smtClean="0">
                <a:solidFill>
                  <a:srgbClr val="FF0000"/>
                </a:solidFill>
              </a:rPr>
              <a:t>M</a:t>
            </a:r>
            <a:r>
              <a:rPr lang="fr-FR" sz="2600" dirty="0" err="1" smtClean="0"/>
              <a:t>aturity</a:t>
            </a:r>
            <a:r>
              <a:rPr lang="fr-FR" sz="2600" dirty="0" smtClean="0"/>
              <a:t> </a:t>
            </a:r>
            <a:r>
              <a:rPr lang="fr-FR" sz="2600" dirty="0" smtClean="0">
                <a:solidFill>
                  <a:srgbClr val="FF0000"/>
                </a:solidFill>
              </a:rPr>
              <a:t>M</a:t>
            </a:r>
            <a:r>
              <a:rPr lang="fr-FR" sz="2600" dirty="0" smtClean="0"/>
              <a:t>odel + </a:t>
            </a:r>
            <a:r>
              <a:rPr lang="fr-FR" sz="2600" dirty="0" err="1" smtClean="0">
                <a:solidFill>
                  <a:srgbClr val="FF0000"/>
                </a:solidFill>
              </a:rPr>
              <a:t>I</a:t>
            </a:r>
            <a:r>
              <a:rPr lang="fr-FR" sz="2600" dirty="0" err="1" smtClean="0"/>
              <a:t>ntegration</a:t>
            </a:r>
            <a:endParaRPr lang="fr-FR" sz="2600" dirty="0" smtClean="0"/>
          </a:p>
          <a:p>
            <a:pPr lvl="1"/>
            <a:endParaRPr lang="fr-FR" sz="2600" dirty="0" smtClean="0"/>
          </a:p>
          <a:p>
            <a:pPr lvl="1"/>
            <a:r>
              <a:rPr lang="fr-FR" sz="2600" dirty="0" smtClean="0"/>
              <a:t>Modèle de référence pour une organisation</a:t>
            </a:r>
          </a:p>
          <a:p>
            <a:pPr lvl="3"/>
            <a:r>
              <a:rPr lang="fr-FR" sz="2200" dirty="0" smtClean="0"/>
              <a:t>évaluation et amélioration des développements de ses produits.</a:t>
            </a:r>
          </a:p>
          <a:p>
            <a:pPr lvl="3"/>
            <a:endParaRPr lang="fr-FR" sz="2600" dirty="0" smtClean="0"/>
          </a:p>
          <a:p>
            <a:pPr lvl="1"/>
            <a:r>
              <a:rPr lang="fr-FR" sz="2600" dirty="0" smtClean="0"/>
              <a:t>Evaluation du </a:t>
            </a:r>
            <a:r>
              <a:rPr lang="fr-FR" sz="2600" i="1" dirty="0" smtClean="0"/>
              <a:t>niveau de maturité</a:t>
            </a:r>
            <a:r>
              <a:rPr lang="fr-FR" sz="2600" dirty="0" smtClean="0"/>
              <a:t> d’une organisation IT </a:t>
            </a:r>
          </a:p>
          <a:p>
            <a:pPr lvl="3"/>
            <a:r>
              <a:rPr lang="fr-FR" sz="2200" dirty="0" smtClean="0"/>
              <a:t>en génie logiciel,  ingénierie des systèmes</a:t>
            </a:r>
            <a:endParaRPr lang="fr-FR" dirty="0" smtClean="0"/>
          </a:p>
          <a:p>
            <a:pPr lvl="1">
              <a:buNone/>
            </a:pPr>
            <a:endParaRPr lang="fr-FR" dirty="0" smtClean="0">
              <a:solidFill>
                <a:srgbClr val="FF0000"/>
              </a:solidFill>
            </a:endParaRPr>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pPr>
              <a:buNone/>
            </a:pPr>
            <a:r>
              <a:rPr lang="fr-FR" dirty="0" smtClean="0">
                <a:solidFill>
                  <a:srgbClr val="00B0F0"/>
                </a:solidFill>
              </a:rPr>
              <a:t>CMMI</a:t>
            </a:r>
          </a:p>
          <a:p>
            <a:r>
              <a:rPr lang="fr-FR" dirty="0" smtClean="0"/>
              <a:t>Historique </a:t>
            </a:r>
            <a:r>
              <a:rPr lang="fr-FR" dirty="0" smtClean="0"/>
              <a:t>:</a:t>
            </a:r>
          </a:p>
          <a:p>
            <a:pPr lvl="1">
              <a:buNone/>
            </a:pPr>
            <a:endParaRPr lang="fr-FR" dirty="0" smtClean="0"/>
          </a:p>
          <a:p>
            <a:pPr lvl="1"/>
            <a:r>
              <a:rPr lang="fr-FR" sz="2400" i="1" dirty="0" smtClean="0"/>
              <a:t>Software Engineering Institute,</a:t>
            </a:r>
            <a:r>
              <a:rPr lang="fr-FR" sz="2400" dirty="0" smtClean="0"/>
              <a:t> Carnegie Mellon </a:t>
            </a:r>
            <a:r>
              <a:rPr lang="fr-FR" sz="2400" dirty="0" err="1" smtClean="0"/>
              <a:t>University</a:t>
            </a:r>
            <a:r>
              <a:rPr lang="fr-FR" sz="2400" dirty="0" smtClean="0"/>
              <a:t> (Pittsburgh, Pennsylvanie)</a:t>
            </a:r>
          </a:p>
          <a:p>
            <a:pPr lvl="1"/>
            <a:endParaRPr lang="fr-FR" sz="2400" dirty="0" smtClean="0"/>
          </a:p>
          <a:p>
            <a:pPr lvl="1"/>
            <a:r>
              <a:rPr lang="fr-FR" sz="2400" dirty="0" smtClean="0"/>
              <a:t>Années 80, USA : </a:t>
            </a:r>
          </a:p>
          <a:p>
            <a:pPr lvl="2"/>
            <a:r>
              <a:rPr lang="fr-FR" sz="2000" dirty="0" smtClean="0"/>
              <a:t>DOD évalue ses fournisseurs de logiciels : le CMM (ciblé « génie logiciel »)</a:t>
            </a:r>
          </a:p>
          <a:p>
            <a:pPr lvl="1"/>
            <a:endParaRPr lang="fr-FR" sz="2400" dirty="0" smtClean="0"/>
          </a:p>
          <a:p>
            <a:pPr lvl="1"/>
            <a:r>
              <a:rPr lang="fr-FR" sz="2400" dirty="0" smtClean="0"/>
              <a:t>Après un nombreuses évolutions : le CMMI (ciblé divers domaines : ingénierie, intégration…)</a:t>
            </a:r>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a:p>
        </p:txBody>
      </p:sp>
      <p:sp>
        <p:nvSpPr>
          <p:cNvPr id="3" name="Titre 2"/>
          <p:cNvSpPr>
            <a:spLocks noGrp="1"/>
          </p:cNvSpPr>
          <p:nvPr>
            <p:ph type="title"/>
          </p:nvPr>
        </p:nvSpPr>
        <p:spPr/>
        <p:txBody>
          <a:bodyPr>
            <a:noAutofit/>
          </a:bodyPr>
          <a:lstStyle/>
          <a:p>
            <a:r>
              <a:rPr lang="fr-FR" sz="3600" dirty="0" smtClean="0"/>
              <a:t>Présentation de quelques certifications SI</a:t>
            </a:r>
            <a:endParaRPr lang="fr-FR" sz="3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pPr>
              <a:buNone/>
            </a:pPr>
            <a:r>
              <a:rPr lang="fr-FR" dirty="0" smtClean="0">
                <a:solidFill>
                  <a:srgbClr val="00B0F0"/>
                </a:solidFill>
              </a:rPr>
              <a:t>CMMI</a:t>
            </a:r>
          </a:p>
          <a:p>
            <a:r>
              <a:rPr lang="fr-FR" dirty="0" smtClean="0"/>
              <a:t>Principe </a:t>
            </a:r>
            <a:r>
              <a:rPr lang="fr-FR" dirty="0" smtClean="0"/>
              <a:t>:</a:t>
            </a:r>
          </a:p>
          <a:p>
            <a:pPr lvl="1"/>
            <a:r>
              <a:rPr lang="fr-FR" dirty="0" smtClean="0"/>
              <a:t>Utilisation d’une échelle de mesure de </a:t>
            </a:r>
            <a:r>
              <a:rPr lang="fr-FR" i="1" dirty="0" smtClean="0"/>
              <a:t>maturité</a:t>
            </a:r>
            <a:r>
              <a:rPr lang="fr-FR" dirty="0" smtClean="0"/>
              <a:t>  à 5 niveaux </a:t>
            </a:r>
          </a:p>
          <a:p>
            <a:pPr lvl="3"/>
            <a:r>
              <a:rPr lang="fr-FR" dirty="0" smtClean="0"/>
              <a:t>Niveau 1 : initial</a:t>
            </a:r>
          </a:p>
          <a:p>
            <a:pPr lvl="3"/>
            <a:r>
              <a:rPr lang="fr-FR" dirty="0" smtClean="0"/>
              <a:t>Niveau 2 : discipliné</a:t>
            </a:r>
          </a:p>
          <a:p>
            <a:pPr lvl="3"/>
            <a:r>
              <a:rPr lang="fr-FR" dirty="0" smtClean="0"/>
              <a:t>Niveau 3 : ajusté</a:t>
            </a:r>
          </a:p>
          <a:p>
            <a:pPr lvl="3"/>
            <a:r>
              <a:rPr lang="fr-FR" dirty="0" smtClean="0"/>
              <a:t>Niveau 4 : géré quantitativement</a:t>
            </a:r>
          </a:p>
          <a:p>
            <a:pPr lvl="3"/>
            <a:r>
              <a:rPr lang="fr-FR" dirty="0" smtClean="0"/>
              <a:t>Niveau 5 : en optimisation</a:t>
            </a:r>
          </a:p>
          <a:p>
            <a:pPr lvl="1"/>
            <a:endParaRPr lang="fr-FR" dirty="0" smtClean="0"/>
          </a:p>
          <a:p>
            <a:pPr lvl="1"/>
            <a:r>
              <a:rPr lang="fr-FR" dirty="0" smtClean="0"/>
              <a:t>+ indicateurs pour évaluer les activités d’une </a:t>
            </a:r>
            <a:r>
              <a:rPr lang="fr-FR" i="1" dirty="0" smtClean="0"/>
              <a:t>équipe  : </a:t>
            </a:r>
            <a:r>
              <a:rPr lang="fr-FR" dirty="0" smtClean="0"/>
              <a:t>objectifs, pratiques, produits d’activités</a:t>
            </a:r>
          </a:p>
          <a:p>
            <a:pPr lvl="1"/>
            <a:endParaRPr lang="fr-FR" dirty="0" smtClean="0"/>
          </a:p>
        </p:txBody>
      </p:sp>
      <p:sp>
        <p:nvSpPr>
          <p:cNvPr id="3" name="Titre 2"/>
          <p:cNvSpPr>
            <a:spLocks noGrp="1"/>
          </p:cNvSpPr>
          <p:nvPr>
            <p:ph type="title"/>
          </p:nvPr>
        </p:nvSpPr>
        <p:spPr/>
        <p:txBody>
          <a:bodyPr>
            <a:noAutofit/>
          </a:bodyPr>
          <a:lstStyle/>
          <a:p>
            <a:r>
              <a:rPr lang="fr-FR" sz="3600" dirty="0" smtClean="0"/>
              <a:t>Présentation de quelques certifications SI</a:t>
            </a:r>
            <a:endParaRPr lang="fr-FR" sz="3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642910" y="357166"/>
            <a:ext cx="5657832" cy="1143000"/>
          </a:xfrm>
        </p:spPr>
        <p:txBody>
          <a:bodyPr>
            <a:normAutofit fontScale="90000"/>
          </a:bodyPr>
          <a:lstStyle/>
          <a:p>
            <a:r>
              <a:rPr lang="fr-FR" dirty="0" smtClean="0"/>
              <a:t>Présentation des certifications SI</a:t>
            </a:r>
            <a:endParaRPr lang="fr-FR" dirty="0"/>
          </a:p>
        </p:txBody>
      </p:sp>
      <p:sp>
        <p:nvSpPr>
          <p:cNvPr id="21" name="Espace réservé du contenu 20"/>
          <p:cNvSpPr>
            <a:spLocks noGrp="1"/>
          </p:cNvSpPr>
          <p:nvPr>
            <p:ph idx="1"/>
          </p:nvPr>
        </p:nvSpPr>
        <p:spPr/>
        <p:txBody>
          <a:bodyPr>
            <a:normAutofit/>
          </a:bodyPr>
          <a:lstStyle/>
          <a:p>
            <a:pPr>
              <a:buNone/>
            </a:pPr>
            <a:r>
              <a:rPr lang="fr-FR" dirty="0" smtClean="0">
                <a:solidFill>
                  <a:srgbClr val="00B0F0"/>
                </a:solidFill>
              </a:rPr>
              <a:t>ITIL</a:t>
            </a:r>
            <a:endParaRPr lang="fr-FR" dirty="0" smtClean="0">
              <a:solidFill>
                <a:srgbClr val="00B0F0"/>
              </a:solidFill>
            </a:endParaRPr>
          </a:p>
          <a:p>
            <a:r>
              <a:rPr lang="fr-FR" dirty="0" smtClean="0"/>
              <a:t>Définition</a:t>
            </a:r>
          </a:p>
          <a:p>
            <a:pPr lvl="1"/>
            <a:r>
              <a:rPr lang="fr-FR" dirty="0" smtClean="0"/>
              <a:t>Information </a:t>
            </a:r>
            <a:r>
              <a:rPr lang="fr-FR" dirty="0" err="1" smtClean="0"/>
              <a:t>Technology</a:t>
            </a:r>
            <a:r>
              <a:rPr lang="fr-FR" dirty="0" smtClean="0"/>
              <a:t> Infrastructure Library</a:t>
            </a:r>
          </a:p>
          <a:p>
            <a:pPr lvl="1"/>
            <a:r>
              <a:rPr lang="fr-FR" dirty="0" smtClean="0"/>
              <a:t>Gouvernement Thatcher (RU)</a:t>
            </a:r>
          </a:p>
          <a:p>
            <a:pPr lvl="1"/>
            <a:r>
              <a:rPr lang="fr-FR" dirty="0" smtClean="0"/>
              <a:t>2/3 des organisations utilisent ITIL</a:t>
            </a:r>
          </a:p>
          <a:p>
            <a:pPr lvl="2"/>
            <a:endParaRPr lang="fr-FR" dirty="0" smtClean="0"/>
          </a:p>
          <a:p>
            <a:r>
              <a:rPr lang="fr-FR" dirty="0" smtClean="0"/>
              <a:t>3 versions</a:t>
            </a:r>
          </a:p>
          <a:p>
            <a:pPr lvl="1"/>
            <a:r>
              <a:rPr lang="fr-FR" dirty="0" smtClean="0"/>
              <a:t>1980 -1990: 40 livres</a:t>
            </a:r>
          </a:p>
          <a:p>
            <a:pPr lvl="1"/>
            <a:r>
              <a:rPr lang="fr-FR" dirty="0" smtClean="0"/>
              <a:t>1990 –2004: 9 livres</a:t>
            </a:r>
          </a:p>
          <a:p>
            <a:pPr lvl="1"/>
            <a:r>
              <a:rPr lang="fr-FR" dirty="0" smtClean="0"/>
              <a:t>2004 – aujourd’hui: 6 livres</a:t>
            </a:r>
          </a:p>
        </p:txBody>
      </p:sp>
      <p:pic>
        <p:nvPicPr>
          <p:cNvPr id="6" name="Image 5" descr="ITIL_Logo_OfficialSite.gif"/>
          <p:cNvPicPr>
            <a:picLocks noChangeAspect="1"/>
          </p:cNvPicPr>
          <p:nvPr/>
        </p:nvPicPr>
        <p:blipFill>
          <a:blip r:embed="rId3"/>
          <a:stretch>
            <a:fillRect/>
          </a:stretch>
        </p:blipFill>
        <p:spPr>
          <a:xfrm>
            <a:off x="7429520" y="1571612"/>
            <a:ext cx="1428750" cy="63817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642910" y="357166"/>
            <a:ext cx="5657832" cy="1143000"/>
          </a:xfrm>
        </p:spPr>
        <p:txBody>
          <a:bodyPr>
            <a:normAutofit fontScale="90000"/>
          </a:bodyPr>
          <a:lstStyle/>
          <a:p>
            <a:r>
              <a:rPr lang="fr-FR" dirty="0" smtClean="0"/>
              <a:t>Présentation des certifications SI</a:t>
            </a:r>
            <a:endParaRPr lang="fr-FR" dirty="0"/>
          </a:p>
        </p:txBody>
      </p:sp>
      <p:sp>
        <p:nvSpPr>
          <p:cNvPr id="21" name="Espace réservé du contenu 20"/>
          <p:cNvSpPr>
            <a:spLocks noGrp="1"/>
          </p:cNvSpPr>
          <p:nvPr>
            <p:ph idx="1"/>
          </p:nvPr>
        </p:nvSpPr>
        <p:spPr/>
        <p:txBody>
          <a:bodyPr>
            <a:normAutofit/>
          </a:bodyPr>
          <a:lstStyle/>
          <a:p>
            <a:pPr>
              <a:buNone/>
            </a:pPr>
            <a:r>
              <a:rPr lang="fr-FR" dirty="0" smtClean="0">
                <a:solidFill>
                  <a:srgbClr val="00B0F0"/>
                </a:solidFill>
              </a:rPr>
              <a:t>ITIL:</a:t>
            </a:r>
          </a:p>
          <a:p>
            <a:endParaRPr lang="fr-FR" dirty="0" smtClean="0"/>
          </a:p>
          <a:p>
            <a:r>
              <a:rPr lang="fr-FR" dirty="0" smtClean="0"/>
              <a:t>Les raisons de son succès</a:t>
            </a:r>
          </a:p>
          <a:p>
            <a:pPr lvl="1"/>
            <a:endParaRPr lang="fr-FR" dirty="0" smtClean="0"/>
          </a:p>
          <a:p>
            <a:pPr lvl="1"/>
            <a:r>
              <a:rPr lang="fr-FR" dirty="0" smtClean="0"/>
              <a:t>Utilisation d’un langage commun</a:t>
            </a:r>
          </a:p>
          <a:p>
            <a:pPr lvl="1"/>
            <a:r>
              <a:rPr lang="fr-FR" dirty="0" smtClean="0"/>
              <a:t>Amélioration de la qualité</a:t>
            </a:r>
          </a:p>
        </p:txBody>
      </p:sp>
      <p:pic>
        <p:nvPicPr>
          <p:cNvPr id="6" name="Image 5" descr="ITIL_Logo_OfficialSite.gif"/>
          <p:cNvPicPr>
            <a:picLocks noChangeAspect="1"/>
          </p:cNvPicPr>
          <p:nvPr/>
        </p:nvPicPr>
        <p:blipFill>
          <a:blip r:embed="rId3"/>
          <a:stretch>
            <a:fillRect/>
          </a:stretch>
        </p:blipFill>
        <p:spPr>
          <a:xfrm>
            <a:off x="7429520" y="1571612"/>
            <a:ext cx="1428750" cy="63817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smtClean="0"/>
          </a:p>
          <a:p>
            <a:r>
              <a:rPr lang="fr-FR" dirty="0" smtClean="0"/>
              <a:t>Le « paysage » : schéma montrant le placements des dispositifs actuels sur le marché français.</a:t>
            </a:r>
          </a:p>
          <a:p>
            <a:endParaRPr lang="fr-FR" dirty="0" smtClean="0"/>
          </a:p>
          <a:p>
            <a:r>
              <a:rPr lang="fr-FR" dirty="0" smtClean="0"/>
              <a:t>Article : « La France mauvais élève de la certification ISO ? »</a:t>
            </a:r>
            <a:endParaRPr lang="fr-FR" dirty="0"/>
          </a:p>
        </p:txBody>
      </p:sp>
      <p:sp>
        <p:nvSpPr>
          <p:cNvPr id="3" name="Titre 2"/>
          <p:cNvSpPr>
            <a:spLocks noGrp="1"/>
          </p:cNvSpPr>
          <p:nvPr>
            <p:ph type="title"/>
          </p:nvPr>
        </p:nvSpPr>
        <p:spPr/>
        <p:txBody>
          <a:bodyPr/>
          <a:lstStyle/>
          <a:p>
            <a:r>
              <a:rPr lang="fr-FR" dirty="0" smtClean="0"/>
              <a:t>Conclusion</a:t>
            </a:r>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ascal\Documents\Scanned Documents\Image.jpg"/>
          <p:cNvPicPr>
            <a:picLocks noChangeAspect="1" noChangeArrowheads="1"/>
          </p:cNvPicPr>
          <p:nvPr/>
        </p:nvPicPr>
        <p:blipFill>
          <a:blip r:embed="rId3"/>
          <a:srcRect l="4839" r="8064"/>
          <a:stretch>
            <a:fillRect/>
          </a:stretch>
        </p:blipFill>
        <p:spPr bwMode="auto">
          <a:xfrm>
            <a:off x="785786" y="0"/>
            <a:ext cx="7715304" cy="603173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Définition</a:t>
            </a:r>
          </a:p>
          <a:p>
            <a:pPr lvl="1"/>
            <a:r>
              <a:rPr lang="fr-FR" dirty="0" smtClean="0"/>
              <a:t>Certification</a:t>
            </a:r>
          </a:p>
          <a:p>
            <a:endParaRPr lang="fr-FR" dirty="0" smtClean="0"/>
          </a:p>
          <a:p>
            <a:r>
              <a:rPr lang="fr-FR" dirty="0" smtClean="0"/>
              <a:t>Quelques dates</a:t>
            </a:r>
          </a:p>
          <a:p>
            <a:pPr lvl="1"/>
            <a:r>
              <a:rPr lang="fr-FR" dirty="0" smtClean="0"/>
              <a:t>1970</a:t>
            </a:r>
          </a:p>
          <a:p>
            <a:pPr lvl="1"/>
            <a:r>
              <a:rPr lang="fr-FR" dirty="0" smtClean="0"/>
              <a:t>1980</a:t>
            </a:r>
          </a:p>
          <a:p>
            <a:pPr lvl="1"/>
            <a:r>
              <a:rPr lang="fr-FR" dirty="0" smtClean="0"/>
              <a:t>1990</a:t>
            </a:r>
          </a:p>
          <a:p>
            <a:pPr lvl="1"/>
            <a:endParaRPr lang="fr-FR" dirty="0" smtClean="0"/>
          </a:p>
          <a:p>
            <a:endParaRPr lang="fr-FR" dirty="0" smtClean="0"/>
          </a:p>
        </p:txBody>
      </p:sp>
      <p:sp>
        <p:nvSpPr>
          <p:cNvPr id="3" name="Titre 2"/>
          <p:cNvSpPr>
            <a:spLocks noGrp="1"/>
          </p:cNvSpPr>
          <p:nvPr>
            <p:ph type="title"/>
          </p:nvPr>
        </p:nvSpPr>
        <p:spPr/>
        <p:txBody>
          <a:bodyPr/>
          <a:lstStyle/>
          <a:p>
            <a:r>
              <a:rPr lang="fr-FR" dirty="0" smtClean="0"/>
              <a:t>Introduction</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28</a:t>
            </a:r>
            <a:r>
              <a:rPr lang="fr-FR" baseline="30000" dirty="0" smtClean="0"/>
              <a:t>ème</a:t>
            </a:r>
            <a:r>
              <a:rPr lang="fr-FR" dirty="0" smtClean="0"/>
              <a:t> place mondiale au niveau des certifications ISO (sécurité)</a:t>
            </a:r>
          </a:p>
          <a:p>
            <a:endParaRPr lang="fr-FR" dirty="0" smtClean="0"/>
          </a:p>
          <a:p>
            <a:r>
              <a:rPr lang="fr-FR" dirty="0" smtClean="0"/>
              <a:t>ISO 27001 : gestion de la sécurité</a:t>
            </a:r>
          </a:p>
          <a:p>
            <a:pPr lvl="2"/>
            <a:r>
              <a:rPr lang="fr-FR" dirty="0" smtClean="0"/>
              <a:t>Image de « qualité », gage de sérieux</a:t>
            </a:r>
          </a:p>
          <a:p>
            <a:endParaRPr lang="fr-FR" dirty="0" smtClean="0"/>
          </a:p>
          <a:p>
            <a:r>
              <a:rPr lang="fr-FR" dirty="0" smtClean="0"/>
              <a:t>Seulement utilisé par 10 entreprises.</a:t>
            </a:r>
          </a:p>
          <a:p>
            <a:endParaRPr lang="fr-FR" dirty="0" smtClean="0"/>
          </a:p>
          <a:p>
            <a:endParaRPr lang="fr-FR" dirty="0" smtClean="0"/>
          </a:p>
          <a:p>
            <a:pPr lvl="2"/>
            <a:endParaRPr lang="fr-FR" dirty="0" smtClean="0"/>
          </a:p>
          <a:p>
            <a:endParaRPr lang="fr-FR" dirty="0"/>
          </a:p>
        </p:txBody>
      </p:sp>
      <p:sp>
        <p:nvSpPr>
          <p:cNvPr id="3" name="Titre 2"/>
          <p:cNvSpPr>
            <a:spLocks noGrp="1"/>
          </p:cNvSpPr>
          <p:nvPr>
            <p:ph type="title"/>
          </p:nvPr>
        </p:nvSpPr>
        <p:spPr/>
        <p:txBody>
          <a:bodyPr>
            <a:normAutofit fontScale="90000"/>
          </a:bodyPr>
          <a:lstStyle/>
          <a:p>
            <a:r>
              <a:rPr lang="fr-FR" dirty="0" smtClean="0"/>
              <a:t>La France au niveau des certifications</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I. Les catégories de textes applicables</a:t>
            </a:r>
          </a:p>
          <a:p>
            <a:pPr>
              <a:buNone/>
            </a:pPr>
            <a:endParaRPr lang="fr-FR" dirty="0" smtClean="0"/>
          </a:p>
          <a:p>
            <a:r>
              <a:rPr lang="fr-FR" dirty="0" smtClean="0"/>
              <a:t>II. Présentation de quelques certifications SI</a:t>
            </a:r>
          </a:p>
          <a:p>
            <a:endParaRPr lang="fr-FR" dirty="0" smtClean="0"/>
          </a:p>
          <a:p>
            <a:endParaRPr lang="fr-FR" dirty="0" smtClean="0"/>
          </a:p>
          <a:p>
            <a:endParaRPr lang="fr-FR" dirty="0" smtClean="0"/>
          </a:p>
          <a:p>
            <a:endParaRPr lang="fr-FR" dirty="0"/>
          </a:p>
        </p:txBody>
      </p:sp>
      <p:sp>
        <p:nvSpPr>
          <p:cNvPr id="3" name="Titre 2"/>
          <p:cNvSpPr>
            <a:spLocks noGrp="1"/>
          </p:cNvSpPr>
          <p:nvPr>
            <p:ph type="title"/>
          </p:nvPr>
        </p:nvSpPr>
        <p:spPr/>
        <p:txBody>
          <a:bodyPr/>
          <a:lstStyle/>
          <a:p>
            <a:r>
              <a:rPr lang="fr-FR" dirty="0" smtClean="0"/>
              <a:t>Plan</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None/>
            </a:pPr>
            <a:r>
              <a:rPr lang="fr-FR" sz="2800" dirty="0" smtClean="0">
                <a:solidFill>
                  <a:srgbClr val="00B0F0"/>
                </a:solidFill>
              </a:rPr>
              <a:t>Lois et règlements</a:t>
            </a:r>
          </a:p>
          <a:p>
            <a:r>
              <a:rPr lang="fr-FR" dirty="0" smtClean="0"/>
              <a:t>Obligation </a:t>
            </a:r>
            <a:r>
              <a:rPr lang="fr-FR" dirty="0" smtClean="0"/>
              <a:t>ou non de se </a:t>
            </a:r>
            <a:r>
              <a:rPr lang="fr-FR" i="1" dirty="0" smtClean="0"/>
              <a:t>conformer</a:t>
            </a:r>
            <a:r>
              <a:rPr lang="fr-FR" dirty="0" smtClean="0"/>
              <a:t> à un document.</a:t>
            </a:r>
          </a:p>
          <a:p>
            <a:endParaRPr lang="fr-FR" dirty="0" smtClean="0"/>
          </a:p>
          <a:p>
            <a:r>
              <a:rPr lang="fr-FR" dirty="0" smtClean="0"/>
              <a:t>Règlement : exigence légale</a:t>
            </a:r>
          </a:p>
          <a:p>
            <a:endParaRPr lang="fr-FR" dirty="0" smtClean="0"/>
          </a:p>
          <a:p>
            <a:r>
              <a:rPr lang="fr-FR" dirty="0" smtClean="0"/>
              <a:t>Loi : Loi </a:t>
            </a:r>
            <a:r>
              <a:rPr lang="fr-FR" dirty="0" err="1" smtClean="0"/>
              <a:t>Sarbanes</a:t>
            </a:r>
            <a:r>
              <a:rPr lang="fr-FR" dirty="0" smtClean="0"/>
              <a:t>-Oxley</a:t>
            </a:r>
          </a:p>
          <a:p>
            <a:pPr lvl="4"/>
            <a:r>
              <a:rPr lang="fr-FR" dirty="0" smtClean="0"/>
              <a:t>impose de nouvelles règles sur la comptabilité et la transparence financière.</a:t>
            </a:r>
          </a:p>
          <a:p>
            <a:endParaRPr lang="fr-FR" dirty="0" smtClean="0"/>
          </a:p>
        </p:txBody>
      </p:sp>
      <p:sp>
        <p:nvSpPr>
          <p:cNvPr id="3" name="Titre 2"/>
          <p:cNvSpPr>
            <a:spLocks noGrp="1"/>
          </p:cNvSpPr>
          <p:nvPr>
            <p:ph type="title"/>
          </p:nvPr>
        </p:nvSpPr>
        <p:spPr/>
        <p:txBody>
          <a:bodyPr>
            <a:normAutofit fontScale="90000"/>
          </a:bodyPr>
          <a:lstStyle/>
          <a:p>
            <a:r>
              <a:rPr lang="fr-FR" dirty="0" smtClean="0"/>
              <a:t>Les catégories de textes applicables</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pPr lvl="0">
              <a:buNone/>
            </a:pPr>
            <a:r>
              <a:rPr lang="fr-FR" sz="2800" dirty="0" smtClean="0">
                <a:solidFill>
                  <a:srgbClr val="00B0F0"/>
                </a:solidFill>
              </a:rPr>
              <a:t>Normes</a:t>
            </a:r>
            <a:endParaRPr lang="fr-FR" dirty="0" smtClean="0">
              <a:solidFill>
                <a:srgbClr val="00B0F0"/>
              </a:solidFill>
            </a:endParaRPr>
          </a:p>
          <a:p>
            <a:pPr lvl="0"/>
            <a:r>
              <a:rPr lang="fr-FR" dirty="0" smtClean="0"/>
              <a:t>Ensemble de règles fonctionnelles</a:t>
            </a:r>
          </a:p>
          <a:p>
            <a:pPr lvl="0"/>
            <a:r>
              <a:rPr lang="fr-FR" dirty="0" smtClean="0"/>
              <a:t>Etablies par des spécialistes</a:t>
            </a:r>
          </a:p>
          <a:p>
            <a:pPr lvl="0"/>
            <a:r>
              <a:rPr lang="fr-FR" dirty="0" smtClean="0"/>
              <a:t>Permettent</a:t>
            </a:r>
          </a:p>
          <a:p>
            <a:pPr lvl="1"/>
            <a:r>
              <a:rPr lang="fr-FR" dirty="0" smtClean="0"/>
              <a:t>Garantie de fonctionnement</a:t>
            </a:r>
          </a:p>
          <a:p>
            <a:pPr lvl="1"/>
            <a:r>
              <a:rPr lang="fr-FR" dirty="0" smtClean="0"/>
              <a:t>Contrôle </a:t>
            </a:r>
          </a:p>
          <a:p>
            <a:pPr lvl="2"/>
            <a:r>
              <a:rPr lang="fr-FR" dirty="0" smtClean="0"/>
              <a:t>Qualité</a:t>
            </a:r>
          </a:p>
          <a:p>
            <a:pPr lvl="2"/>
            <a:r>
              <a:rPr lang="fr-FR" dirty="0" smtClean="0"/>
              <a:t>Sécurité</a:t>
            </a:r>
          </a:p>
          <a:p>
            <a:pPr lvl="2"/>
            <a:r>
              <a:rPr lang="fr-FR" dirty="0" smtClean="0"/>
              <a:t>…</a:t>
            </a:r>
          </a:p>
          <a:p>
            <a:pPr lvl="2"/>
            <a:endParaRPr lang="fr-FR" dirty="0" smtClean="0"/>
          </a:p>
          <a:p>
            <a:pPr>
              <a:buNone/>
            </a:pPr>
            <a:r>
              <a:rPr lang="fr-FR" dirty="0" smtClean="0">
                <a:sym typeface="Wingdings" pitchFamily="2" charset="2"/>
              </a:rPr>
              <a:t>	 Facilite les activités économiques</a:t>
            </a:r>
            <a:endParaRPr lang="fr-FR" dirty="0" smtClean="0"/>
          </a:p>
          <a:p>
            <a:pPr lvl="2"/>
            <a:endParaRPr lang="fr-FR" dirty="0" smtClean="0"/>
          </a:p>
          <a:p>
            <a:pPr lvl="2"/>
            <a:endParaRPr lang="fr-FR" dirty="0" smtClean="0"/>
          </a:p>
        </p:txBody>
      </p:sp>
      <p:sp>
        <p:nvSpPr>
          <p:cNvPr id="3" name="Titre 2"/>
          <p:cNvSpPr>
            <a:spLocks noGrp="1"/>
          </p:cNvSpPr>
          <p:nvPr>
            <p:ph type="title"/>
          </p:nvPr>
        </p:nvSpPr>
        <p:spPr/>
        <p:txBody>
          <a:bodyPr>
            <a:normAutofit fontScale="90000"/>
          </a:bodyPr>
          <a:lstStyle/>
          <a:p>
            <a:r>
              <a:rPr lang="fr-FR" dirty="0" smtClean="0"/>
              <a:t>Les catégories de textes applicables</a:t>
            </a: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buNone/>
            </a:pPr>
            <a:r>
              <a:rPr lang="fr-FR" sz="2800" dirty="0" smtClean="0">
                <a:solidFill>
                  <a:srgbClr val="00B0F0"/>
                </a:solidFill>
              </a:rPr>
              <a:t>Standard</a:t>
            </a:r>
          </a:p>
          <a:p>
            <a:r>
              <a:rPr lang="fr-FR" dirty="0" smtClean="0"/>
              <a:t>Définition</a:t>
            </a:r>
          </a:p>
          <a:p>
            <a:pPr lvl="1"/>
            <a:r>
              <a:rPr lang="fr-FR" dirty="0" smtClean="0"/>
              <a:t>Terme </a:t>
            </a:r>
            <a:r>
              <a:rPr lang="fr-FR" dirty="0" smtClean="0"/>
              <a:t>ambigu</a:t>
            </a:r>
            <a:endParaRPr lang="fr-FR" dirty="0" smtClean="0"/>
          </a:p>
          <a:p>
            <a:pPr lvl="1"/>
            <a:r>
              <a:rPr lang="fr-FR" dirty="0" smtClean="0"/>
              <a:t>Standard de-jure</a:t>
            </a:r>
          </a:p>
          <a:p>
            <a:pPr lvl="1"/>
            <a:r>
              <a:rPr lang="fr-FR" dirty="0" smtClean="0"/>
              <a:t>Standard de-facto</a:t>
            </a:r>
          </a:p>
          <a:p>
            <a:pPr lvl="2"/>
            <a:endParaRPr lang="fr-FR" dirty="0" smtClean="0"/>
          </a:p>
          <a:p>
            <a:r>
              <a:rPr lang="fr-FR" dirty="0" smtClean="0"/>
              <a:t>Standard ouvert</a:t>
            </a:r>
          </a:p>
        </p:txBody>
      </p:sp>
      <p:sp>
        <p:nvSpPr>
          <p:cNvPr id="3" name="Titre 2"/>
          <p:cNvSpPr>
            <a:spLocks noGrp="1"/>
          </p:cNvSpPr>
          <p:nvPr>
            <p:ph type="title"/>
          </p:nvPr>
        </p:nvSpPr>
        <p:spPr/>
        <p:txBody>
          <a:bodyPr>
            <a:normAutofit fontScale="90000"/>
          </a:bodyPr>
          <a:lstStyle/>
          <a:p>
            <a:r>
              <a:rPr lang="fr-FR" dirty="0" smtClean="0"/>
              <a:t>Les catégories de textes applicables</a:t>
            </a: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None/>
            </a:pPr>
            <a:r>
              <a:rPr lang="fr-FR" dirty="0" smtClean="0">
                <a:solidFill>
                  <a:srgbClr val="00B0F0"/>
                </a:solidFill>
              </a:rPr>
              <a:t>La loi </a:t>
            </a:r>
            <a:r>
              <a:rPr lang="fr-FR" dirty="0" err="1" smtClean="0">
                <a:solidFill>
                  <a:srgbClr val="00B0F0"/>
                </a:solidFill>
              </a:rPr>
              <a:t>Sarbanes</a:t>
            </a:r>
            <a:r>
              <a:rPr lang="fr-FR" dirty="0" smtClean="0">
                <a:solidFill>
                  <a:srgbClr val="00B0F0"/>
                </a:solidFill>
              </a:rPr>
              <a:t>-Oxley</a:t>
            </a:r>
          </a:p>
          <a:p>
            <a:pPr>
              <a:buNone/>
            </a:pPr>
            <a:endParaRPr lang="fr-FR" b="1" dirty="0" smtClean="0">
              <a:solidFill>
                <a:srgbClr val="00B0F0"/>
              </a:solidFill>
            </a:endParaRPr>
          </a:p>
          <a:p>
            <a:r>
              <a:rPr lang="fr-FR" dirty="0" smtClean="0"/>
              <a:t>Créer par 2 sénateurs des Etats-Unis, 2002</a:t>
            </a:r>
          </a:p>
          <a:p>
            <a:endParaRPr lang="fr-FR" dirty="0" smtClean="0"/>
          </a:p>
          <a:p>
            <a:r>
              <a:rPr lang="fr-FR" dirty="0" smtClean="0"/>
              <a:t>Impose nouvelles règles sur </a:t>
            </a:r>
          </a:p>
          <a:p>
            <a:pPr lvl="1"/>
            <a:r>
              <a:rPr lang="fr-FR" dirty="0" smtClean="0"/>
              <a:t>comptabilité financière</a:t>
            </a:r>
          </a:p>
          <a:p>
            <a:pPr lvl="1"/>
            <a:r>
              <a:rPr lang="fr-FR" dirty="0" smtClean="0"/>
              <a:t>transparence financière</a:t>
            </a:r>
          </a:p>
          <a:p>
            <a:endParaRPr lang="fr-FR" dirty="0" smtClean="0"/>
          </a:p>
        </p:txBody>
      </p:sp>
      <p:sp>
        <p:nvSpPr>
          <p:cNvPr id="3" name="Titre 2"/>
          <p:cNvSpPr>
            <a:spLocks noGrp="1"/>
          </p:cNvSpPr>
          <p:nvPr>
            <p:ph type="title"/>
          </p:nvPr>
        </p:nvSpPr>
        <p:spPr/>
        <p:txBody>
          <a:bodyPr>
            <a:noAutofit/>
          </a:bodyPr>
          <a:lstStyle/>
          <a:p>
            <a:r>
              <a:rPr lang="fr-FR" sz="3600" dirty="0" smtClean="0"/>
              <a:t>Présentation de quelques certifications SI</a:t>
            </a:r>
            <a:endParaRPr lang="fr-FR"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pPr>
              <a:buNone/>
            </a:pPr>
            <a:r>
              <a:rPr lang="fr-FR" dirty="0" smtClean="0">
                <a:solidFill>
                  <a:srgbClr val="00B0F0"/>
                </a:solidFill>
              </a:rPr>
              <a:t>La loi </a:t>
            </a:r>
            <a:r>
              <a:rPr lang="fr-FR" dirty="0" err="1" smtClean="0">
                <a:solidFill>
                  <a:srgbClr val="00B0F0"/>
                </a:solidFill>
              </a:rPr>
              <a:t>Sarbanes</a:t>
            </a:r>
            <a:r>
              <a:rPr lang="fr-FR" dirty="0" smtClean="0">
                <a:solidFill>
                  <a:srgbClr val="00B0F0"/>
                </a:solidFill>
              </a:rPr>
              <a:t>-Oxley</a:t>
            </a:r>
          </a:p>
          <a:p>
            <a:pPr>
              <a:buNone/>
            </a:pPr>
            <a:endParaRPr lang="fr-FR" dirty="0" smtClean="0"/>
          </a:p>
          <a:p>
            <a:pPr>
              <a:buNone/>
            </a:pPr>
            <a:r>
              <a:rPr lang="fr-FR" dirty="0" smtClean="0"/>
              <a:t>Nouvelles obligations:</a:t>
            </a:r>
          </a:p>
          <a:p>
            <a:pPr lvl="1"/>
            <a:r>
              <a:rPr lang="fr-FR" sz="2000" dirty="0" smtClean="0"/>
              <a:t>présidents et directeurs financier doivent certifier personnellement les comptes</a:t>
            </a:r>
          </a:p>
          <a:p>
            <a:pPr lvl="1"/>
            <a:r>
              <a:rPr lang="fr-FR" sz="2000" dirty="0" smtClean="0"/>
              <a:t>nommer administrateur indépendant au conseil d’administration</a:t>
            </a:r>
          </a:p>
          <a:p>
            <a:pPr lvl="1"/>
            <a:r>
              <a:rPr lang="fr-FR" sz="2000" dirty="0" smtClean="0"/>
              <a:t>encadrement des dirigeants:</a:t>
            </a:r>
          </a:p>
          <a:p>
            <a:pPr lvl="2"/>
            <a:r>
              <a:rPr lang="fr-FR" sz="1800" dirty="0" smtClean="0"/>
              <a:t>perte de l’intéressement en cas de diffusion d’informations inexactes </a:t>
            </a:r>
          </a:p>
          <a:p>
            <a:pPr lvl="2"/>
            <a:r>
              <a:rPr lang="fr-FR" sz="1800" dirty="0" smtClean="0"/>
              <a:t>interdiction d’emprunter auprès de l’entreprise</a:t>
            </a:r>
            <a:endParaRPr lang="fr-FR" sz="2000" dirty="0" smtClean="0"/>
          </a:p>
          <a:p>
            <a:pPr lvl="1"/>
            <a:r>
              <a:rPr lang="fr-FR" dirty="0" smtClean="0"/>
              <a:t>…</a:t>
            </a:r>
          </a:p>
          <a:p>
            <a:endParaRPr lang="fr-FR" sz="2600" dirty="0" smtClean="0">
              <a:sym typeface="Wingdings" pitchFamily="2" charset="2"/>
            </a:endParaRPr>
          </a:p>
          <a:p>
            <a:pPr>
              <a:buNone/>
            </a:pPr>
            <a:r>
              <a:rPr lang="fr-FR" sz="2600" dirty="0" smtClean="0">
                <a:sym typeface="Wingdings" pitchFamily="2" charset="2"/>
              </a:rPr>
              <a:t> Mise en œuvre d’un contrôle interne</a:t>
            </a:r>
            <a:endParaRPr lang="fr-FR" sz="2600" dirty="0" smtClean="0"/>
          </a:p>
        </p:txBody>
      </p:sp>
      <p:sp>
        <p:nvSpPr>
          <p:cNvPr id="3" name="Titre 2"/>
          <p:cNvSpPr>
            <a:spLocks noGrp="1"/>
          </p:cNvSpPr>
          <p:nvPr>
            <p:ph type="title"/>
          </p:nvPr>
        </p:nvSpPr>
        <p:spPr/>
        <p:txBody>
          <a:bodyPr>
            <a:noAutofit/>
          </a:bodyPr>
          <a:lstStyle/>
          <a:p>
            <a:r>
              <a:rPr lang="fr-FR" sz="3600" dirty="0" smtClean="0"/>
              <a:t>Présentation de quelques certifications SI</a:t>
            </a:r>
            <a:endParaRPr lang="fr-FR"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None/>
            </a:pPr>
            <a:r>
              <a:rPr lang="fr-FR" sz="2800" dirty="0" smtClean="0">
                <a:solidFill>
                  <a:srgbClr val="00B0F0"/>
                </a:solidFill>
              </a:rPr>
              <a:t>ISO</a:t>
            </a:r>
          </a:p>
          <a:p>
            <a:r>
              <a:rPr lang="fr-FR" dirty="0" smtClean="0"/>
              <a:t>« Organisation internationale de normalisation » = ISO</a:t>
            </a:r>
          </a:p>
          <a:p>
            <a:r>
              <a:rPr lang="fr-FR" dirty="0" smtClean="0"/>
              <a:t>Créer en 1947, regroupe 158 pays</a:t>
            </a:r>
          </a:p>
          <a:p>
            <a:r>
              <a:rPr lang="fr-FR" dirty="0" smtClean="0"/>
              <a:t>Crée norme dans le domaine industriel et commercial notamment</a:t>
            </a:r>
          </a:p>
          <a:p>
            <a:r>
              <a:rPr lang="fr-FR" dirty="0" smtClean="0"/>
              <a:t>Servent les intérêts du public en général (consommateur et utilisateur)</a:t>
            </a:r>
          </a:p>
          <a:p>
            <a:r>
              <a:rPr lang="fr-FR" dirty="0" smtClean="0"/>
              <a:t>Domaine d’application très étendu</a:t>
            </a:r>
          </a:p>
          <a:p>
            <a:endParaRPr lang="fr-FR" dirty="0"/>
          </a:p>
        </p:txBody>
      </p:sp>
      <p:sp>
        <p:nvSpPr>
          <p:cNvPr id="3" name="Titre 2"/>
          <p:cNvSpPr>
            <a:spLocks noGrp="1"/>
          </p:cNvSpPr>
          <p:nvPr>
            <p:ph type="title"/>
          </p:nvPr>
        </p:nvSpPr>
        <p:spPr/>
        <p:txBody>
          <a:bodyPr>
            <a:normAutofit fontScale="90000"/>
          </a:bodyPr>
          <a:lstStyle/>
          <a:p>
            <a:r>
              <a:rPr lang="fr-FR" dirty="0" smtClean="0"/>
              <a:t>Présentation des certifications SI</a:t>
            </a:r>
            <a:endParaRPr lang="fr-F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2_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1469</Words>
  <Application>Microsoft Office PowerPoint</Application>
  <PresentationFormat>Affichage à l'écran (4:3)</PresentationFormat>
  <Paragraphs>385</Paragraphs>
  <Slides>20</Slides>
  <Notes>15</Notes>
  <HiddenSlides>0</HiddenSlides>
  <MMClips>0</MMClips>
  <ScaleCrop>false</ScaleCrop>
  <HeadingPairs>
    <vt:vector size="4" baseType="variant">
      <vt:variant>
        <vt:lpstr>Thème</vt:lpstr>
      </vt:variant>
      <vt:variant>
        <vt:i4>4</vt:i4>
      </vt:variant>
      <vt:variant>
        <vt:lpstr>Titres des diapositives</vt:lpstr>
      </vt:variant>
      <vt:variant>
        <vt:i4>20</vt:i4>
      </vt:variant>
    </vt:vector>
  </HeadingPairs>
  <TitlesOfParts>
    <vt:vector size="24" baseType="lpstr">
      <vt:lpstr>Rotonde</vt:lpstr>
      <vt:lpstr>2_Conception personnalisée</vt:lpstr>
      <vt:lpstr>1_Conception personnalisée</vt:lpstr>
      <vt:lpstr>Conception personnalisée</vt:lpstr>
      <vt:lpstr>Certifications des SI</vt:lpstr>
      <vt:lpstr>Introduction</vt:lpstr>
      <vt:lpstr>Plan</vt:lpstr>
      <vt:lpstr>Les catégories de textes applicables</vt:lpstr>
      <vt:lpstr>Les catégories de textes applicables</vt:lpstr>
      <vt:lpstr>Les catégories de textes applicables</vt:lpstr>
      <vt:lpstr>Présentation de quelques certifications SI</vt:lpstr>
      <vt:lpstr>Présentation de quelques certifications SI</vt:lpstr>
      <vt:lpstr>Présentation des certifications SI</vt:lpstr>
      <vt:lpstr>Présentation de quelques certifications SI</vt:lpstr>
      <vt:lpstr>Présentation de quelques certifications SI</vt:lpstr>
      <vt:lpstr>Présentation de quelques certifications SI</vt:lpstr>
      <vt:lpstr>Présentation de quelques certifications SI</vt:lpstr>
      <vt:lpstr>Présentation de quelques certifications SI</vt:lpstr>
      <vt:lpstr>Présentation de quelques certifications SI</vt:lpstr>
      <vt:lpstr>Présentation des certifications SI</vt:lpstr>
      <vt:lpstr>Présentation des certifications SI</vt:lpstr>
      <vt:lpstr>Conclusion</vt:lpstr>
      <vt:lpstr>Diapositive 19</vt:lpstr>
      <vt:lpstr>La France au niveau des certifications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Certifications des SI</dc:title>
  <dc:creator>Victor</dc:creator>
  <cp:lastModifiedBy>Victor</cp:lastModifiedBy>
  <cp:revision>178</cp:revision>
  <dcterms:created xsi:type="dcterms:W3CDTF">2008-11-12T07:28:59Z</dcterms:created>
  <dcterms:modified xsi:type="dcterms:W3CDTF">2008-11-19T09:19:08Z</dcterms:modified>
</cp:coreProperties>
</file>