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56" r:id="rId3"/>
    <p:sldId id="267" r:id="rId4"/>
    <p:sldId id="268" r:id="rId5"/>
    <p:sldId id="269" r:id="rId6"/>
    <p:sldId id="276" r:id="rId7"/>
    <p:sldId id="270" r:id="rId8"/>
    <p:sldId id="277" r:id="rId9"/>
    <p:sldId id="264" r:id="rId10"/>
    <p:sldId id="266" r:id="rId11"/>
    <p:sldId id="278" r:id="rId12"/>
    <p:sldId id="271" r:id="rId13"/>
    <p:sldId id="272" r:id="rId14"/>
    <p:sldId id="279" r:id="rId15"/>
    <p:sldId id="273" r:id="rId16"/>
    <p:sldId id="281" r:id="rId17"/>
    <p:sldId id="274" r:id="rId18"/>
    <p:sldId id="275" r:id="rId19"/>
    <p:sldId id="280" r:id="rId20"/>
    <p:sldId id="282" r:id="rId21"/>
    <p:sldId id="265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0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45" autoAdjust="0"/>
    <p:restoredTop sz="96000" autoAdjust="0"/>
  </p:normalViewPr>
  <p:slideViewPr>
    <p:cSldViewPr>
      <p:cViewPr varScale="1">
        <p:scale>
          <a:sx n="85" d="100"/>
          <a:sy n="85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455722-44E6-421A-9EBB-E4D500EC3EC5}" type="datetimeFigureOut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DD6728-114A-4DE0-9739-FD226B285D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02D2FA-A56A-4886-B9EA-F7372F494EDF}" type="datetimeFigureOut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9FE4A5-9D33-4906-8FB7-ED8A403F07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-214313" y="6286500"/>
            <a:ext cx="2133601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A9882BD-E672-4446-A49B-A82E54CC0E4D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F96A6A-0695-477B-94DD-8C144867E5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2E86D9-D186-45A0-9F00-DCBC9FC14CB9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340A9B-2F3C-489B-BEF7-7289C7D997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C48431-6350-45F2-8F1D-E2C8037AB4EB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CDB73C-7DAB-49EB-AA0C-1BC670600F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5F11EF-BF96-4E71-A817-C5F02E3BE0DF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03154B-4636-4C87-86E5-8DD2212B0D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23F87C-3D43-4CED-BB1A-1FF7F58AC327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40D986-97D0-4F9C-A2BF-F031FD9F55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D9BA01-ECC6-4CC0-957B-25C6B420ABF9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01299D8-D924-4585-A1E4-222FAE222E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015A8CE-F922-4699-B3A5-7D0651EDCF97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C08C44-958D-4B6D-B6F8-CFDCD74CFC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5A5BBD-4577-437D-A8DC-CC86CC5ED445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9DB050-CBA0-44FC-BB2E-09D53CDEB7D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BBCA879-33A2-425E-B9C8-3CC06E938C16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BAB70A9-FB05-4526-8816-901C142190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5C30589-C2F4-4BBB-A1D3-E5DEEEBEE5EB}" type="datetime1">
              <a:rPr lang="fr-FR"/>
              <a:pPr>
                <a:defRPr/>
              </a:pPr>
              <a:t>19/11/2008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BF1A890-AC0C-404D-9606-CA031AA35B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4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 userDrawn="1"/>
        </p:nvCxnSpPr>
        <p:spPr>
          <a:xfrm>
            <a:off x="0" y="720725"/>
            <a:ext cx="9144000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0" y="6119813"/>
            <a:ext cx="9144000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 userDrawn="1"/>
        </p:nvSpPr>
        <p:spPr>
          <a:xfrm>
            <a:off x="0" y="6500813"/>
            <a:ext cx="31432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E9F96D4-259E-489C-A498-E48F8AB7ABF8}" type="datetime2">
              <a:rPr lang="fr-FR" sz="1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mercredi 19 novembre 2008</a:t>
            </a:fld>
            <a:endParaRPr lang="fr-FR" sz="1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01063" y="6550025"/>
            <a:ext cx="642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128F71-5F48-455F-B2EF-0773B2EB1EF9}" type="slidenum">
              <a:rPr lang="fr-FR" sz="140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sz="1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/>
          <p:cNvSpPr txBox="1"/>
          <p:nvPr userDrawn="1"/>
        </p:nvSpPr>
        <p:spPr>
          <a:xfrm>
            <a:off x="0" y="6224588"/>
            <a:ext cx="68580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Matthieu Bouix – Vincent Boutour – Anaïs </a:t>
            </a:r>
            <a:r>
              <a:rPr lang="fr-FR" sz="1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Dubourg</a:t>
            </a:r>
            <a:endParaRPr lang="fr-FR" sz="1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ZoneTexte 29"/>
          <p:cNvSpPr txBox="1"/>
          <p:nvPr userDrawn="1"/>
        </p:nvSpPr>
        <p:spPr>
          <a:xfrm>
            <a:off x="571472" y="201593"/>
            <a:ext cx="36433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1"/>
                </a:solidFill>
                <a:latin typeface="Corbel" pitchFamily="34" charset="0"/>
                <a:cs typeface="Times New Roman" pitchFamily="18" charset="0"/>
              </a:rPr>
              <a:t>Le modèle Merise - MEGA</a:t>
            </a:r>
          </a:p>
        </p:txBody>
      </p:sp>
      <p:pic>
        <p:nvPicPr>
          <p:cNvPr id="1032" name="Image 10" descr="logo_ParisDescartes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43688" y="71438"/>
            <a:ext cx="24066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 userDrawn="1"/>
        </p:nvSpPr>
        <p:spPr>
          <a:xfrm>
            <a:off x="4643438" y="437357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L3</a:t>
            </a:r>
            <a:r>
              <a:rPr lang="fr-FR" sz="1200" baseline="0" dirty="0" smtClean="0">
                <a:solidFill>
                  <a:schemeClr val="accent1"/>
                </a:solidFill>
              </a:rPr>
              <a:t> Miage Apprentissage – ISI1</a:t>
            </a:r>
            <a:endParaRPr lang="fr-FR" sz="12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Vince\Pictures\logo_Mega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1406" y="63403"/>
            <a:ext cx="1071570" cy="65095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1" r:id="rId7"/>
    <p:sldLayoutId id="2147483698" r:id="rId8"/>
    <p:sldLayoutId id="2147483699" r:id="rId9"/>
    <p:sldLayoutId id="2147483700" r:id="rId10"/>
    <p:sldLayoutId id="214748370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14480" y="2357430"/>
            <a:ext cx="5837175" cy="17081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3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 modèle Merise</a:t>
            </a:r>
          </a:p>
          <a:p>
            <a:pPr algn="ctr"/>
            <a:r>
              <a:rPr lang="fr-FR" sz="3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</a:t>
            </a:r>
          </a:p>
          <a:p>
            <a:pPr algn="ctr"/>
            <a:r>
              <a:rPr lang="fr-FR" sz="3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L’outil de modélisation MEGA</a:t>
            </a:r>
            <a:endParaRPr lang="fr-FR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143536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Concurrence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err="1" smtClean="0">
                <a:solidFill>
                  <a:schemeClr val="accent1"/>
                </a:solidFill>
              </a:rPr>
              <a:t>PowerAMC</a:t>
            </a:r>
            <a:r>
              <a:rPr lang="fr-FR" dirty="0" smtClean="0">
                <a:solidFill>
                  <a:schemeClr val="accent1"/>
                </a:solidFill>
              </a:rPr>
              <a:t> (Sybase)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Rational Rose XDE (IBM, N°1 Mondial)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Borland </a:t>
            </a:r>
            <a:r>
              <a:rPr lang="fr-FR" dirty="0" err="1" smtClean="0">
                <a:solidFill>
                  <a:schemeClr val="accent1"/>
                </a:solidFill>
              </a:rPr>
              <a:t>Together</a:t>
            </a:r>
            <a:r>
              <a:rPr lang="fr-FR" dirty="0" smtClean="0">
                <a:solidFill>
                  <a:schemeClr val="accent1"/>
                </a:solidFill>
              </a:rPr>
              <a:t> (Borland)</a:t>
            </a:r>
          </a:p>
          <a:p>
            <a:pPr lvl="1"/>
            <a:r>
              <a:rPr lang="fr-FR" dirty="0" err="1" smtClean="0">
                <a:solidFill>
                  <a:schemeClr val="accent1"/>
                </a:solidFill>
              </a:rPr>
              <a:t>WinDev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PcSoft</a:t>
            </a:r>
            <a:r>
              <a:rPr lang="fr-FR" dirty="0" smtClean="0">
                <a:solidFill>
                  <a:schemeClr val="accent1"/>
                </a:solidFill>
              </a:rPr>
              <a:t>, N°1 Français)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BOUML</a:t>
            </a:r>
          </a:p>
          <a:p>
            <a:pPr lvl="1"/>
            <a:r>
              <a:rPr lang="fr-FR" dirty="0" err="1" smtClean="0">
                <a:solidFill>
                  <a:schemeClr val="accent1"/>
                </a:solidFill>
              </a:rPr>
              <a:t>WinDesign</a:t>
            </a:r>
            <a:endParaRPr lang="fr-FR" dirty="0" smtClean="0">
              <a:solidFill>
                <a:schemeClr val="accent1"/>
              </a:solidFill>
            </a:endParaRP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Vincent Boutour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1000108"/>
            <a:ext cx="857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</a:rPr>
              <a:t>Sommaire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MEGA : un Atelier de Génie Logiciel (AGL)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AGL ?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Un AGL particulier, MEGA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Prix, part de marché &amp; concurrence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Les fonctionnalités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La conception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704"/>
            <a:ext cx="8229600" cy="725470"/>
          </a:xfrm>
        </p:spPr>
        <p:txBody>
          <a:bodyPr/>
          <a:lstStyle/>
          <a:p>
            <a:r>
              <a:rPr lang="fr-FR" sz="4000" b="1" u="sng" dirty="0" smtClean="0">
                <a:solidFill>
                  <a:schemeClr val="accent1"/>
                </a:solidFill>
              </a:rPr>
              <a:t>Fonctionnalités</a:t>
            </a:r>
            <a:endParaRPr lang="fr-FR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MEGA, une suite logicielle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20 produits au total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Articulés en 3 domaines d’action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Stratégie d'Entreprise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Conception de Système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Gestion de projets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+ Bibliothèques annexes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704"/>
            <a:ext cx="8229600" cy="725470"/>
          </a:xfrm>
        </p:spPr>
        <p:txBody>
          <a:bodyPr/>
          <a:lstStyle/>
          <a:p>
            <a:r>
              <a:rPr lang="fr-FR" sz="4000" b="1" u="sng" dirty="0" smtClean="0">
                <a:solidFill>
                  <a:schemeClr val="accent1"/>
                </a:solidFill>
              </a:rPr>
              <a:t>Stratégie d’Entreprise</a:t>
            </a:r>
            <a:endParaRPr lang="fr-FR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: modélisation et analyse des processus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Architecture: architecture des SI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IT Planning: gestion de l’évolution des SI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Control &amp; </a:t>
            </a:r>
            <a:r>
              <a:rPr lang="fr-FR" dirty="0" err="1" smtClean="0">
                <a:solidFill>
                  <a:schemeClr val="accent1"/>
                </a:solidFill>
              </a:rPr>
              <a:t>Risk</a:t>
            </a:r>
            <a:r>
              <a:rPr lang="fr-FR" dirty="0" smtClean="0">
                <a:solidFill>
                  <a:schemeClr val="accent1"/>
                </a:solidFill>
              </a:rPr>
              <a:t>: analyse et cartographie des dispositifs de contrôles et de risques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1000108"/>
            <a:ext cx="857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</a:rPr>
              <a:t>Sommaire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MEGA : un Atelier de Génie Logiciel (AGL)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AGL ?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Un AGL particulier, MEGA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Prix, part de marché &amp; concurrence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Les fonctionnalités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La conception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fr-FR" sz="4000" b="1" u="sng" dirty="0" smtClean="0">
                <a:solidFill>
                  <a:schemeClr val="accent1"/>
                </a:solidFill>
              </a:rPr>
              <a:t>Conception de systèmes</a:t>
            </a:r>
            <a:endParaRPr lang="fr-FR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MEGA System </a:t>
            </a:r>
            <a:r>
              <a:rPr lang="fr-FR" dirty="0" err="1" smtClean="0">
                <a:solidFill>
                  <a:schemeClr val="accent1"/>
                </a:solidFill>
              </a:rPr>
              <a:t>Blueprint</a:t>
            </a:r>
            <a:r>
              <a:rPr lang="fr-FR" dirty="0" smtClean="0">
                <a:solidFill>
                  <a:schemeClr val="accent1"/>
                </a:solidFill>
              </a:rPr>
              <a:t>: planification de l’évolution des systèmes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714620"/>
            <a:ext cx="32956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ce\Downloads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400811" cy="480060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fr-FR" b="1" u="sng" dirty="0" smtClean="0">
                <a:solidFill>
                  <a:schemeClr val="accent1"/>
                </a:solidFill>
              </a:rPr>
              <a:t>Gestion de projets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Référentiel MEGA: index des ressources en vue de réutilisation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MEGA </a:t>
            </a:r>
            <a:r>
              <a:rPr lang="fr-FR" dirty="0" err="1" smtClean="0">
                <a:solidFill>
                  <a:schemeClr val="accent1"/>
                </a:solidFill>
              </a:rPr>
              <a:t>Advisor</a:t>
            </a:r>
            <a:r>
              <a:rPr lang="fr-FR" dirty="0" smtClean="0">
                <a:solidFill>
                  <a:schemeClr val="accent1"/>
                </a:solidFill>
              </a:rPr>
              <a:t>: Partage du référentiel via un portail web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fr-FR" sz="4000" b="1" u="sng" dirty="0" smtClean="0">
                <a:solidFill>
                  <a:schemeClr val="accent1"/>
                </a:solidFill>
              </a:rPr>
              <a:t>Bibliothèques</a:t>
            </a:r>
            <a:endParaRPr lang="fr-FR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Documentation sur des concepts de stratégie d’entreprise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ITIL : bonnes pratiques de management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TOGAF : architecture d’entreprise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eTOM : architecture d’entreprise dans le cas des télécoms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Matthieu Bouix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1000108"/>
            <a:ext cx="857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</a:rPr>
              <a:t>Sommaire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MEGA : un Atelier de Génie Logiciel (AGL)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AGL ?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Un AGL particulier, MEGA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Prix, part de marché &amp; concurrence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Les fonctionnalités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La conception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Vincent Boutour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1000108"/>
            <a:ext cx="857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</a:rPr>
              <a:t>Sommaire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MEGA : un Atelier de Génie Logiciel (AGL)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AGL ?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Un AGL particulier, MEGA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Prix, part de marché &amp; concurrence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Les fonctionnalités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La conception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Anaïs Dubourg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143536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Avantages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Respect de la norme, « un visionnaire »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Complet et adapté aux projets de grande envergure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Très répandu dans le milieu professionnel</a:t>
            </a:r>
          </a:p>
          <a:p>
            <a:pPr lvl="1">
              <a:buNone/>
            </a:pP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Inconvénients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Propriétaire et très fermé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Interface chargée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Documentation quasi inexistante</a:t>
            </a:r>
          </a:p>
          <a:p>
            <a:pPr lvl="1"/>
            <a:endParaRPr lang="fr-F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143536"/>
          </a:xfrm>
        </p:spPr>
        <p:txBody>
          <a:bodyPr/>
          <a:lstStyle/>
          <a:p>
            <a:pPr algn="ctr">
              <a:buNone/>
            </a:pPr>
            <a:r>
              <a:rPr lang="fr-FR" sz="4000" b="1" dirty="0" smtClean="0">
                <a:solidFill>
                  <a:schemeClr val="accent1"/>
                </a:solidFill>
              </a:rPr>
              <a:t>Sources</a:t>
            </a:r>
            <a:endParaRPr lang="fr-FR" sz="2000" dirty="0" smtClean="0">
              <a:solidFill>
                <a:schemeClr val="accent1"/>
              </a:solidFill>
            </a:endParaRPr>
          </a:p>
          <a:p>
            <a:r>
              <a:rPr lang="fr-FR" sz="2000" dirty="0" smtClean="0">
                <a:solidFill>
                  <a:schemeClr val="accent1"/>
                </a:solidFill>
              </a:rPr>
              <a:t>http://www.mega.com/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http://www.bpm-channel.com/MEGA-positioned-in-the-leaders-quadrant-in-business-process-analysis-tools-report_a508.html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http://www.ids-scheer.com.cn/evaluation/Magic%20Quadrant%20for%20Business%20Process%20Analysis,%202004.htmhttp://fr.wikipedia.org/wiki/Atelier_de_g%C3%A9nie_logiciel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http://bat710.univ-lyon1.fr/~csolnon/agl.html#defi_agl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http://www.itrmanager.com/articles/73179/mega-annonce-integration-nouvelle-version-standard-bpmn.html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143536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Définition :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Atelier de Génie Logiciel ou encore atelier CASE (Computer </a:t>
            </a:r>
            <a:r>
              <a:rPr lang="fr-FR" sz="2000" dirty="0" err="1" smtClean="0">
                <a:solidFill>
                  <a:schemeClr val="accent1"/>
                </a:solidFill>
              </a:rPr>
              <a:t>Aided</a:t>
            </a:r>
            <a:r>
              <a:rPr lang="fr-FR" sz="2000" dirty="0" smtClean="0">
                <a:solidFill>
                  <a:schemeClr val="accent1"/>
                </a:solidFill>
              </a:rPr>
              <a:t> Software Engineering) est un logiciel aidant à la réalisation de logiciel</a:t>
            </a:r>
          </a:p>
          <a:p>
            <a:pPr lvl="1"/>
            <a:endParaRPr lang="fr-FR" sz="2000" dirty="0" smtClean="0">
              <a:solidFill>
                <a:schemeClr val="accent1"/>
              </a:solidFill>
            </a:endParaRP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un ensemble de programmes informatiques permettant eux-mêmes de produire des programmes de manière industrielle</a:t>
            </a:r>
          </a:p>
          <a:p>
            <a:pPr lvl="1"/>
            <a:endParaRPr lang="fr-FR" sz="2000" dirty="0" smtClean="0">
              <a:solidFill>
                <a:schemeClr val="accent1"/>
              </a:solidFill>
            </a:endParaRP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Intégration dans des outils adaptés dans les phases de productions</a:t>
            </a:r>
          </a:p>
          <a:p>
            <a:pPr lvl="1"/>
            <a:endParaRPr lang="fr-FR" sz="2000" dirty="0" smtClean="0">
              <a:solidFill>
                <a:schemeClr val="accent1"/>
              </a:solidFill>
            </a:endParaRP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Basé sur des méthodologies qui formalisent le processus logiciel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Anaïs Dubourg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72098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Différents types d’AGL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Environnements de conception(</a:t>
            </a:r>
            <a:r>
              <a:rPr lang="fr-FR" dirty="0" err="1" smtClean="0">
                <a:solidFill>
                  <a:schemeClr val="accent1"/>
                </a:solidFill>
              </a:rPr>
              <a:t>upper</a:t>
            </a:r>
            <a:r>
              <a:rPr lang="fr-FR" dirty="0" smtClean="0">
                <a:solidFill>
                  <a:schemeClr val="accent1"/>
                </a:solidFill>
              </a:rPr>
              <a:t>-case)</a:t>
            </a:r>
          </a:p>
          <a:p>
            <a:pPr lvl="3">
              <a:buNone/>
            </a:pPr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Environnements de développement (</a:t>
            </a:r>
            <a:r>
              <a:rPr lang="fr-FR" dirty="0" err="1" smtClean="0">
                <a:solidFill>
                  <a:schemeClr val="accent1"/>
                </a:solidFill>
              </a:rPr>
              <a:t>lower</a:t>
            </a:r>
            <a:r>
              <a:rPr lang="fr-FR" dirty="0" smtClean="0">
                <a:solidFill>
                  <a:schemeClr val="accent1"/>
                </a:solidFill>
              </a:rPr>
              <a:t>-case)</a:t>
            </a:r>
          </a:p>
          <a:p>
            <a:pPr lvl="2"/>
            <a:endParaRPr lang="fr-FR" dirty="0" smtClean="0">
              <a:solidFill>
                <a:schemeClr val="accent1"/>
              </a:solidFill>
            </a:endParaRPr>
          </a:p>
          <a:p>
            <a:pPr lvl="2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Anaïs Dubourg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143536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Les outils « CASE »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Éditeur de texte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Éditeur de diagramme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Outils de gestion de configuration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SGBD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Compilateur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Debugger 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Anaïs Dubourg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1000108"/>
            <a:ext cx="857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</a:rPr>
              <a:t>Sommaire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MEGA : un Atelier de Génie Logiciel (AGL)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AGL ?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Un AGL particulier, MEGA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Prix, part de marché &amp; concurrence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Les fonctionnalités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La conception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86375" y="6215082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Anaïs Dubourg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5214974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Intégration de la nouvelle version du standard BPMN (Business </a:t>
            </a:r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Modeling</a:t>
            </a:r>
            <a:r>
              <a:rPr lang="fr-FR" dirty="0" smtClean="0">
                <a:solidFill>
                  <a:schemeClr val="accent1"/>
                </a:solidFill>
              </a:rPr>
              <a:t>  Notation)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Partage de description de processus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Assurer l’interopérabilité entre différents outils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Réutilisation de tout les modèles de processus </a:t>
            </a: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Amélioration de la compréhension des processus de l’entreprise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Anaïs Dubourg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1000108"/>
            <a:ext cx="857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</a:rPr>
              <a:t>Sommaire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MEGA : un Atelier de Génie Logiciel (AGL)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AGL ?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Un AGL particulier, MEGA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u="sng" dirty="0" smtClean="0">
                <a:solidFill>
                  <a:schemeClr val="accent1"/>
                </a:solidFill>
              </a:rPr>
              <a:t> Prix, part de marché &amp; concurrence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Les fonctionnalités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La conception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accent1"/>
                </a:solidFill>
              </a:rPr>
              <a:t> 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Vincent Boutour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143536"/>
          </a:xfrm>
        </p:spPr>
        <p:txBody>
          <a:bodyPr/>
          <a:lstStyle/>
          <a:p>
            <a:pPr lvl="1"/>
            <a:r>
              <a:rPr lang="fr-FR" dirty="0" err="1" smtClean="0">
                <a:solidFill>
                  <a:schemeClr val="accent1"/>
                </a:solidFill>
              </a:rPr>
              <a:t>Mega</a:t>
            </a:r>
            <a:r>
              <a:rPr lang="fr-FR" dirty="0" smtClean="0">
                <a:solidFill>
                  <a:schemeClr val="accent1"/>
                </a:solidFill>
              </a:rPr>
              <a:t> International est une entreprise française fondée en 1991 par des anciens de CAP Gemini, une SSII</a:t>
            </a: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Prix et part de marché non communiqués officiellement « dépendant de trop nombreux facteurs »</a:t>
            </a: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Plus de 2000 entreprises utilisent la solution de </a:t>
            </a:r>
            <a:r>
              <a:rPr lang="fr-FR" dirty="0" err="1" smtClean="0">
                <a:solidFill>
                  <a:schemeClr val="accent1"/>
                </a:solidFill>
              </a:rPr>
              <a:t>Mega</a:t>
            </a:r>
            <a:r>
              <a:rPr lang="fr-FR" dirty="0" smtClean="0">
                <a:solidFill>
                  <a:schemeClr val="accent1"/>
                </a:solidFill>
              </a:rPr>
              <a:t> International (Carrefour, la NASA, </a:t>
            </a:r>
            <a:r>
              <a:rPr lang="fr-FR" dirty="0" err="1" smtClean="0">
                <a:solidFill>
                  <a:schemeClr val="accent1"/>
                </a:solidFill>
              </a:rPr>
              <a:t>at</a:t>
            </a:r>
            <a:r>
              <a:rPr lang="fr-FR" dirty="0" smtClean="0">
                <a:solidFill>
                  <a:schemeClr val="accent1"/>
                </a:solidFill>
              </a:rPr>
              <a:t>&amp;t, Nissan, Morgan &amp; Stanley)</a:t>
            </a: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86375" y="6215063"/>
            <a:ext cx="3857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Intervenant</a:t>
            </a:r>
            <a:r>
              <a:rPr lang="fr-FR" sz="14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Vincent Boutour</a:t>
            </a:r>
            <a:endParaRPr lang="fr-FR" sz="1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Kuler_elegant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47607F"/>
      </a:accent1>
      <a:accent2>
        <a:srgbClr val="719ACC"/>
      </a:accent2>
      <a:accent3>
        <a:srgbClr val="8EC1FF"/>
      </a:accent3>
      <a:accent4>
        <a:srgbClr val="DAEAFF"/>
      </a:accent4>
      <a:accent5>
        <a:srgbClr val="6C757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636</Words>
  <Application>Microsoft Office PowerPoint</Application>
  <PresentationFormat>Affichage à l'écran (4:3)</PresentationFormat>
  <Paragraphs>174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Fonctionnalités</vt:lpstr>
      <vt:lpstr>Stratégie d’Entreprise</vt:lpstr>
      <vt:lpstr>Diapositive 14</vt:lpstr>
      <vt:lpstr>Conception de systèmes</vt:lpstr>
      <vt:lpstr>Diapositive 16</vt:lpstr>
      <vt:lpstr>Gestion de projets</vt:lpstr>
      <vt:lpstr>Bibliothèques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Vincent Boutour</dc:creator>
  <cp:lastModifiedBy>Vincent Boutour</cp:lastModifiedBy>
  <cp:revision>103</cp:revision>
  <dcterms:created xsi:type="dcterms:W3CDTF">2008-10-22T21:07:31Z</dcterms:created>
  <dcterms:modified xsi:type="dcterms:W3CDTF">2008-11-19T08:38:46Z</dcterms:modified>
</cp:coreProperties>
</file>