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69" r:id="rId6"/>
    <p:sldId id="270" r:id="rId7"/>
    <p:sldId id="262" r:id="rId8"/>
    <p:sldId id="264" r:id="rId9"/>
    <p:sldId id="265" r:id="rId10"/>
    <p:sldId id="266" r:id="rId11"/>
    <p:sldId id="271" r:id="rId12"/>
    <p:sldId id="263" r:id="rId13"/>
    <p:sldId id="259" r:id="rId14"/>
  </p:sldIdLst>
  <p:sldSz cx="9144000" cy="6858000" type="screen4x3"/>
  <p:notesSz cx="6669088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BEFE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368" autoAdjust="0"/>
  </p:normalViewPr>
  <p:slideViewPr>
    <p:cSldViewPr>
      <p:cViewPr varScale="1">
        <p:scale>
          <a:sx n="57" d="100"/>
          <a:sy n="57" d="100"/>
        </p:scale>
        <p:origin x="-8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EEE4BE-5720-4724-8EB8-4A69970699F3}" type="doc">
      <dgm:prSet loTypeId="urn:microsoft.com/office/officeart/2005/8/layout/venn1" loCatId="relationship" qsTypeId="urn:microsoft.com/office/officeart/2005/8/quickstyle/simple3" qsCatId="simple" csTypeId="urn:microsoft.com/office/officeart/2005/8/colors/accent1_2" csCatId="accent1" phldr="1"/>
      <dgm:spPr/>
    </dgm:pt>
    <dgm:pt modelId="{2FDA75B5-25DA-4346-B2A2-B2EAADD21A45}">
      <dgm:prSet phldrT="[Texte]" custT="1"/>
      <dgm:spPr/>
      <dgm:t>
        <a:bodyPr/>
        <a:lstStyle/>
        <a:p>
          <a:pPr marL="0" indent="0"/>
          <a:r>
            <a:rPr lang="fr-FR" sz="1100" i="1" dirty="0" smtClean="0"/>
            <a:t>Motivation rationnelle des ressources humaines</a:t>
          </a:r>
        </a:p>
      </dgm:t>
    </dgm:pt>
    <dgm:pt modelId="{3059B72E-6C6C-42FD-BF33-69BE3CAF2C3C}" type="parTrans" cxnId="{394B37AA-53D1-4159-8E4E-5689834C7F38}">
      <dgm:prSet/>
      <dgm:spPr/>
      <dgm:t>
        <a:bodyPr/>
        <a:lstStyle/>
        <a:p>
          <a:endParaRPr lang="fr-FR"/>
        </a:p>
      </dgm:t>
    </dgm:pt>
    <dgm:pt modelId="{0F8E17DB-D3CA-43C1-868A-6F6D88798BAD}" type="sibTrans" cxnId="{394B37AA-53D1-4159-8E4E-5689834C7F38}">
      <dgm:prSet/>
      <dgm:spPr/>
      <dgm:t>
        <a:bodyPr/>
        <a:lstStyle/>
        <a:p>
          <a:endParaRPr lang="fr-FR"/>
        </a:p>
      </dgm:t>
    </dgm:pt>
    <dgm:pt modelId="{714CD83B-191A-4B33-A770-BE5895F62A96}">
      <dgm:prSet phldrT="[Texte]" custT="1"/>
      <dgm:spPr/>
      <dgm:t>
        <a:bodyPr/>
        <a:lstStyle/>
        <a:p>
          <a:pPr marL="0" indent="0"/>
          <a:r>
            <a:rPr lang="fr-FR" sz="1100" i="1" dirty="0" smtClean="0"/>
            <a:t>Configuration continue des processus</a:t>
          </a:r>
        </a:p>
      </dgm:t>
    </dgm:pt>
    <dgm:pt modelId="{33F01793-348F-43A0-B1EC-3720943725B8}" type="parTrans" cxnId="{83D4636E-5410-4724-B86D-D0E7A22B0AE1}">
      <dgm:prSet/>
      <dgm:spPr/>
      <dgm:t>
        <a:bodyPr/>
        <a:lstStyle/>
        <a:p>
          <a:endParaRPr lang="fr-FR"/>
        </a:p>
      </dgm:t>
    </dgm:pt>
    <dgm:pt modelId="{05BF2C5F-D65C-4C16-98A4-18B1A9B696A6}" type="sibTrans" cxnId="{83D4636E-5410-4724-B86D-D0E7A22B0AE1}">
      <dgm:prSet/>
      <dgm:spPr/>
      <dgm:t>
        <a:bodyPr/>
        <a:lstStyle/>
        <a:p>
          <a:endParaRPr lang="fr-FR"/>
        </a:p>
      </dgm:t>
    </dgm:pt>
    <dgm:pt modelId="{343C8BB2-EB4F-4240-A306-2D74A7651F91}">
      <dgm:prSet phldrT="[Texte]" custT="1"/>
      <dgm:spPr/>
      <dgm:t>
        <a:bodyPr/>
        <a:lstStyle/>
        <a:p>
          <a:pPr marL="0" indent="0"/>
          <a:r>
            <a:rPr lang="fr-FR" sz="1100" i="1" dirty="0" smtClean="0"/>
            <a:t>Usage intensif des nouvelles technologies</a:t>
          </a:r>
          <a:endParaRPr lang="fr-FR" sz="1100" i="1" dirty="0"/>
        </a:p>
      </dgm:t>
    </dgm:pt>
    <dgm:pt modelId="{09592B00-F5E8-4111-A5E5-A88B197E97AB}" type="parTrans" cxnId="{5E1C6917-9A99-4F8C-A0C3-DD5E4166D075}">
      <dgm:prSet/>
      <dgm:spPr/>
      <dgm:t>
        <a:bodyPr/>
        <a:lstStyle/>
        <a:p>
          <a:endParaRPr lang="fr-FR"/>
        </a:p>
      </dgm:t>
    </dgm:pt>
    <dgm:pt modelId="{51ECCC19-6149-4948-95D1-21DE962B4280}" type="sibTrans" cxnId="{5E1C6917-9A99-4F8C-A0C3-DD5E4166D075}">
      <dgm:prSet/>
      <dgm:spPr/>
      <dgm:t>
        <a:bodyPr/>
        <a:lstStyle/>
        <a:p>
          <a:endParaRPr lang="fr-FR"/>
        </a:p>
      </dgm:t>
    </dgm:pt>
    <dgm:pt modelId="{A74B06C2-DA09-4127-99C6-745C1F0A271D}" type="pres">
      <dgm:prSet presAssocID="{AAEEE4BE-5720-4724-8EB8-4A69970699F3}" presName="compositeShape" presStyleCnt="0">
        <dgm:presLayoutVars>
          <dgm:chMax val="7"/>
          <dgm:dir/>
          <dgm:resizeHandles val="exact"/>
        </dgm:presLayoutVars>
      </dgm:prSet>
      <dgm:spPr/>
    </dgm:pt>
    <dgm:pt modelId="{787E8E73-1B4F-4CD2-A93B-1FC1C77B38B5}" type="pres">
      <dgm:prSet presAssocID="{2FDA75B5-25DA-4346-B2A2-B2EAADD21A45}" presName="circ1" presStyleLbl="vennNode1" presStyleIdx="0" presStyleCnt="3" custLinFactNeighborX="-4878" custLinFactNeighborY="-2083"/>
      <dgm:spPr/>
      <dgm:t>
        <a:bodyPr/>
        <a:lstStyle/>
        <a:p>
          <a:endParaRPr lang="fr-FR"/>
        </a:p>
      </dgm:t>
    </dgm:pt>
    <dgm:pt modelId="{8305F3F9-A3FD-4738-951D-9B51C976E851}" type="pres">
      <dgm:prSet presAssocID="{2FDA75B5-25DA-4346-B2A2-B2EAADD21A4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B4E51F-4554-445F-8887-70E13A182F7B}" type="pres">
      <dgm:prSet presAssocID="{714CD83B-191A-4B33-A770-BE5895F62A96}" presName="circ2" presStyleLbl="vennNode1" presStyleIdx="1" presStyleCnt="3" custLinFactNeighborX="-7037" custLinFactNeighborY="-7779"/>
      <dgm:spPr/>
      <dgm:t>
        <a:bodyPr/>
        <a:lstStyle/>
        <a:p>
          <a:endParaRPr lang="fr-FR"/>
        </a:p>
      </dgm:t>
    </dgm:pt>
    <dgm:pt modelId="{2E9FE09D-9B94-4CCD-994F-95FB711E8551}" type="pres">
      <dgm:prSet presAssocID="{714CD83B-191A-4B33-A770-BE5895F62A9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05A8A9-C1D9-4BCC-BBA7-9154B7DD8E0F}" type="pres">
      <dgm:prSet presAssocID="{343C8BB2-EB4F-4240-A306-2D74A7651F91}" presName="circ3" presStyleLbl="vennNode1" presStyleIdx="2" presStyleCnt="3" custLinFactNeighborY="-8225"/>
      <dgm:spPr/>
      <dgm:t>
        <a:bodyPr/>
        <a:lstStyle/>
        <a:p>
          <a:endParaRPr lang="fr-FR"/>
        </a:p>
      </dgm:t>
    </dgm:pt>
    <dgm:pt modelId="{AC84E027-6AA0-4ADA-856A-DCE699605C65}" type="pres">
      <dgm:prSet presAssocID="{343C8BB2-EB4F-4240-A306-2D74A7651F9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E1C6917-9A99-4F8C-A0C3-DD5E4166D075}" srcId="{AAEEE4BE-5720-4724-8EB8-4A69970699F3}" destId="{343C8BB2-EB4F-4240-A306-2D74A7651F91}" srcOrd="2" destOrd="0" parTransId="{09592B00-F5E8-4111-A5E5-A88B197E97AB}" sibTransId="{51ECCC19-6149-4948-95D1-21DE962B4280}"/>
    <dgm:cxn modelId="{71B32A58-CEAD-4037-96A5-31A8F5519C9F}" type="presOf" srcId="{343C8BB2-EB4F-4240-A306-2D74A7651F91}" destId="{AC84E027-6AA0-4ADA-856A-DCE699605C65}" srcOrd="1" destOrd="0" presId="urn:microsoft.com/office/officeart/2005/8/layout/venn1"/>
    <dgm:cxn modelId="{BFA1F392-0644-452C-AC83-5C0CFEAAFAD5}" type="presOf" srcId="{714CD83B-191A-4B33-A770-BE5895F62A96}" destId="{2E9FE09D-9B94-4CCD-994F-95FB711E8551}" srcOrd="1" destOrd="0" presId="urn:microsoft.com/office/officeart/2005/8/layout/venn1"/>
    <dgm:cxn modelId="{CCDC3BD0-1FC5-4939-8D38-95C54561EA3C}" type="presOf" srcId="{2FDA75B5-25DA-4346-B2A2-B2EAADD21A45}" destId="{787E8E73-1B4F-4CD2-A93B-1FC1C77B38B5}" srcOrd="0" destOrd="0" presId="urn:microsoft.com/office/officeart/2005/8/layout/venn1"/>
    <dgm:cxn modelId="{83D4636E-5410-4724-B86D-D0E7A22B0AE1}" srcId="{AAEEE4BE-5720-4724-8EB8-4A69970699F3}" destId="{714CD83B-191A-4B33-A770-BE5895F62A96}" srcOrd="1" destOrd="0" parTransId="{33F01793-348F-43A0-B1EC-3720943725B8}" sibTransId="{05BF2C5F-D65C-4C16-98A4-18B1A9B696A6}"/>
    <dgm:cxn modelId="{67A9BB8B-5D08-44B2-847F-A45809B2A51D}" type="presOf" srcId="{714CD83B-191A-4B33-A770-BE5895F62A96}" destId="{87B4E51F-4554-445F-8887-70E13A182F7B}" srcOrd="0" destOrd="0" presId="urn:microsoft.com/office/officeart/2005/8/layout/venn1"/>
    <dgm:cxn modelId="{AE20EAEC-623E-4268-8585-41DB4A49AFC6}" type="presOf" srcId="{343C8BB2-EB4F-4240-A306-2D74A7651F91}" destId="{CF05A8A9-C1D9-4BCC-BBA7-9154B7DD8E0F}" srcOrd="0" destOrd="0" presId="urn:microsoft.com/office/officeart/2005/8/layout/venn1"/>
    <dgm:cxn modelId="{47764886-A094-4BB4-A85F-FFA9E97EF218}" type="presOf" srcId="{2FDA75B5-25DA-4346-B2A2-B2EAADD21A45}" destId="{8305F3F9-A3FD-4738-951D-9B51C976E851}" srcOrd="1" destOrd="0" presId="urn:microsoft.com/office/officeart/2005/8/layout/venn1"/>
    <dgm:cxn modelId="{394B37AA-53D1-4159-8E4E-5689834C7F38}" srcId="{AAEEE4BE-5720-4724-8EB8-4A69970699F3}" destId="{2FDA75B5-25DA-4346-B2A2-B2EAADD21A45}" srcOrd="0" destOrd="0" parTransId="{3059B72E-6C6C-42FD-BF33-69BE3CAF2C3C}" sibTransId="{0F8E17DB-D3CA-43C1-868A-6F6D88798BAD}"/>
    <dgm:cxn modelId="{4C2ECBBD-9021-4E34-8632-AED4CE3BA877}" type="presOf" srcId="{AAEEE4BE-5720-4724-8EB8-4A69970699F3}" destId="{A74B06C2-DA09-4127-99C6-745C1F0A271D}" srcOrd="0" destOrd="0" presId="urn:microsoft.com/office/officeart/2005/8/layout/venn1"/>
    <dgm:cxn modelId="{3C190392-ECD0-4F15-AD31-8767545C70E4}" type="presParOf" srcId="{A74B06C2-DA09-4127-99C6-745C1F0A271D}" destId="{787E8E73-1B4F-4CD2-A93B-1FC1C77B38B5}" srcOrd="0" destOrd="0" presId="urn:microsoft.com/office/officeart/2005/8/layout/venn1"/>
    <dgm:cxn modelId="{3517EBFF-2AD1-4C06-9854-92D35B2A64AF}" type="presParOf" srcId="{A74B06C2-DA09-4127-99C6-745C1F0A271D}" destId="{8305F3F9-A3FD-4738-951D-9B51C976E851}" srcOrd="1" destOrd="0" presId="urn:microsoft.com/office/officeart/2005/8/layout/venn1"/>
    <dgm:cxn modelId="{FBFDF6A6-D5E1-402B-A6C5-ED35101EE275}" type="presParOf" srcId="{A74B06C2-DA09-4127-99C6-745C1F0A271D}" destId="{87B4E51F-4554-445F-8887-70E13A182F7B}" srcOrd="2" destOrd="0" presId="urn:microsoft.com/office/officeart/2005/8/layout/venn1"/>
    <dgm:cxn modelId="{FE3DADF5-8BA9-41B0-AE13-8447918D7740}" type="presParOf" srcId="{A74B06C2-DA09-4127-99C6-745C1F0A271D}" destId="{2E9FE09D-9B94-4CCD-994F-95FB711E8551}" srcOrd="3" destOrd="0" presId="urn:microsoft.com/office/officeart/2005/8/layout/venn1"/>
    <dgm:cxn modelId="{098AA02A-245F-4B3C-A31B-5BA59C9FC3BC}" type="presParOf" srcId="{A74B06C2-DA09-4127-99C6-745C1F0A271D}" destId="{CF05A8A9-C1D9-4BCC-BBA7-9154B7DD8E0F}" srcOrd="4" destOrd="0" presId="urn:microsoft.com/office/officeart/2005/8/layout/venn1"/>
    <dgm:cxn modelId="{5AB4E1BD-0665-49F5-81BE-32EAAE7E8B37}" type="presParOf" srcId="{A74B06C2-DA09-4127-99C6-745C1F0A271D}" destId="{AC84E027-6AA0-4ADA-856A-DCE699605C65}" srcOrd="5" destOrd="0" presId="urn:microsoft.com/office/officeart/2005/8/layout/ven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3FD5B-85F9-4528-B94B-9F69D2771F0F}" type="datetimeFigureOut">
              <a:rPr lang="fr-FR" smtClean="0"/>
              <a:pPr/>
              <a:t>19/11/2008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674CF-01E9-4B51-B249-8213A3CBB8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74CF-01E9-4B51-B249-8213A3CBB80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74CF-01E9-4B51-B249-8213A3CBB80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74CF-01E9-4B51-B249-8213A3CBB80C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>
            <a:spLocks/>
          </p:cNvSpPr>
          <p:nvPr userDrawn="1"/>
        </p:nvSpPr>
        <p:spPr bwMode="auto">
          <a:xfrm flipH="1" flipV="1">
            <a:off x="0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Forme libre 9"/>
          <p:cNvSpPr>
            <a:spLocks/>
          </p:cNvSpPr>
          <p:nvPr userDrawn="1"/>
        </p:nvSpPr>
        <p:spPr bwMode="auto">
          <a:xfrm rot="16200000" flipH="1" flipV="1">
            <a:off x="3052763" y="766762"/>
            <a:ext cx="3038475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accent1">
              <a:lumMod val="7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7" name="Forme libre 6"/>
          <p:cNvSpPr>
            <a:spLocks/>
          </p:cNvSpPr>
          <p:nvPr/>
        </p:nvSpPr>
        <p:spPr bwMode="auto">
          <a:xfrm>
            <a:off x="0" y="4071942"/>
            <a:ext cx="9144000" cy="279314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accent1">
              <a:lumMod val="5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 userDrawn="1">
            <p:ph type="ctrTitle"/>
          </p:nvPr>
        </p:nvSpPr>
        <p:spPr>
          <a:xfrm>
            <a:off x="1781932" y="2721418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 userDrawn="1">
            <p:ph type="subTitle" idx="1"/>
          </p:nvPr>
        </p:nvSpPr>
        <p:spPr>
          <a:xfrm>
            <a:off x="1785918" y="928670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 b="1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b="1" i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fr-FR" smtClean="0"/>
              <a:t>ISI 1 - Système d'information / PUMA</a:t>
            </a:r>
            <a:endParaRPr lang="fr-FR" dirty="0"/>
          </a:p>
        </p:txBody>
      </p:sp>
      <p:sp>
        <p:nvSpPr>
          <p:cNvPr id="27" name="Espace réservé du numéro de diapositive 2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b="1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7606E45-1EB5-4BDD-A80E-6258630E79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 1 - Système d'information / PUMA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 1 - Système d'information / PUMA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 1 - Système d'information / PUMA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 flipH="1" flipV="1">
            <a:off x="0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 userDrawn="1"/>
        </p:nvSpPr>
        <p:spPr bwMode="auto">
          <a:xfrm rot="16200000" flipH="1" flipV="1">
            <a:off x="3052763" y="766762"/>
            <a:ext cx="3038475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accent1">
              <a:lumMod val="7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0" y="4071942"/>
            <a:ext cx="9144000" cy="279314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>
          <a:xfrm>
            <a:off x="1643042" y="2357430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>
          <a:xfrm>
            <a:off x="1643042" y="1259393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 1 - Système d'information / PUMA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 1 - Système d'information / PUMA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 1 - Système d'information / PUMA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ISI 1 - Système d'information / PUMA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 rot="16200000">
            <a:off x="-3246434" y="3246435"/>
            <a:ext cx="6858002" cy="365125"/>
          </a:xfrm>
        </p:spPr>
        <p:txBody>
          <a:bodyPr anchor="ctr"/>
          <a:lstStyle>
            <a:lvl1pPr algn="ctr">
              <a:defRPr sz="1600" spc="0">
                <a:latin typeface="Centaur" pitchFamily="18" charset="0"/>
              </a:defRPr>
            </a:lvl1pPr>
          </a:lstStyle>
          <a:p>
            <a:r>
              <a:rPr lang="fr-FR" dirty="0" smtClean="0"/>
              <a:t>ISI 1 - Système d'information / PUMA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762000" cy="365125"/>
          </a:xfrm>
        </p:spPr>
        <p:txBody>
          <a:bodyPr anchor="ctr"/>
          <a:lstStyle>
            <a:lvl1pPr algn="ctr">
              <a:defRPr sz="1600"/>
            </a:lvl1pPr>
          </a:lstStyle>
          <a:p>
            <a:fld id="{47606E45-1EB5-4BDD-A80E-6258630E795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 1 - Système d'information / PUMA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7606E45-1EB5-4BDD-A80E-6258630E79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 1 - Système d'information / PUMA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0" y="1071546"/>
            <a:ext cx="914400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1142976" y="2500306"/>
            <a:ext cx="7715304" cy="318612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ISI 1 - Système d'information / PUMA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7606E45-1EB5-4BDD-A80E-6258630E79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marL="0" indent="0" algn="ctr" defTabSz="755650" rtl="0" eaLnBrk="1" latinLnBrk="0" hangingPunct="1">
        <a:spcBef>
          <a:spcPct val="0"/>
        </a:spcBef>
        <a:buNone/>
        <a:tabLst/>
        <a:defRPr kumimoji="0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reprise-agi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L:\MIAGE\ISI1\Exposé\logoRVB_IUTDescart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" y="60507"/>
            <a:ext cx="1928795" cy="58241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6429396"/>
            <a:ext cx="9144000" cy="400110"/>
          </a:xfrm>
          <a:prstGeom prst="rect">
            <a:avLst/>
          </a:prstGeom>
          <a:noFill/>
        </p:spPr>
        <p:txBody>
          <a:bodyPr wrap="square" rtlCol="0" anchor="b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Youvanie CHHUN / Christopher MANGLOU / Richard PULA</a:t>
            </a:r>
            <a:endParaRPr lang="fr-F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4282" y="0"/>
            <a:ext cx="89297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accent1">
                    <a:lumMod val="50000"/>
                  </a:schemeClr>
                </a:solidFill>
              </a:rPr>
              <a:t>Module ISI1 – Systèmes d’Information</a:t>
            </a:r>
          </a:p>
          <a:p>
            <a:pPr algn="ctr"/>
            <a:r>
              <a:rPr lang="fr-FR" sz="1600" b="1" i="1" dirty="0" smtClean="0">
                <a:solidFill>
                  <a:schemeClr val="accent1">
                    <a:lumMod val="50000"/>
                  </a:schemeClr>
                </a:solidFill>
              </a:rPr>
              <a:t>Exposé sur les méthodes</a:t>
            </a:r>
            <a:endParaRPr lang="fr-FR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6399" y="642918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solidFill>
                  <a:schemeClr val="bg1"/>
                </a:solidFill>
                <a:latin typeface="Calibri" pitchFamily="34" charset="0"/>
              </a:rPr>
              <a:t>MIAGE L3 2008/2009</a:t>
            </a:r>
            <a:endParaRPr lang="fr-FR" sz="1400" i="1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2071670" y="1835056"/>
            <a:ext cx="6000792" cy="2308324"/>
            <a:chOff x="1857356" y="1692180"/>
            <a:chExt cx="6000792" cy="2308324"/>
          </a:xfrm>
        </p:grpSpPr>
        <p:pic>
          <p:nvPicPr>
            <p:cNvPr id="1026" name="Image 2" descr="http://www.entreprise-agile.com/puma.gif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57356" y="1785926"/>
              <a:ext cx="2371725" cy="2214563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chemeClr val="bg1">
                  <a:alpha val="60000"/>
                </a:schemeClr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" name="ZoneTexte 12"/>
            <p:cNvSpPr txBox="1"/>
            <p:nvPr/>
          </p:nvSpPr>
          <p:spPr>
            <a:xfrm>
              <a:off x="4357686" y="1692180"/>
              <a:ext cx="35004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/>
                <a:t>P</a:t>
              </a:r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rocessus</a:t>
              </a:r>
            </a:p>
            <a:p>
              <a:r>
                <a:rPr lang="fr-FR" sz="3600" dirty="0" smtClean="0"/>
                <a:t>U</a:t>
              </a:r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rbanisant</a:t>
              </a:r>
              <a:r>
                <a:rPr lang="fr-FR" sz="3600" dirty="0" smtClean="0"/>
                <a:t> </a:t>
              </a:r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des</a:t>
              </a:r>
            </a:p>
            <a:p>
              <a:r>
                <a:rPr lang="fr-FR" sz="3600" dirty="0" smtClean="0"/>
                <a:t>M</a:t>
              </a:r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éthodes</a:t>
              </a:r>
            </a:p>
            <a:p>
              <a:r>
                <a:rPr lang="fr-FR" sz="3600" dirty="0" smtClean="0"/>
                <a:t>A</a:t>
              </a:r>
              <a:r>
                <a:rPr lang="fr-FR" sz="3600" dirty="0" smtClean="0">
                  <a:solidFill>
                    <a:schemeClr val="bg1">
                      <a:lumMod val="65000"/>
                    </a:schemeClr>
                  </a:solidFill>
                </a:rPr>
                <a:t>giles</a:t>
              </a:r>
              <a:endParaRPr lang="fr-FR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ISI 1 - Système d'information / PUMA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85918" y="0"/>
            <a:ext cx="73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II - PUMA</a:t>
            </a:r>
            <a:endParaRPr lang="fr-FR" sz="2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657352" y="857232"/>
            <a:ext cx="7486648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 defTabSz="755650">
              <a:spcBef>
                <a:spcPct val="0"/>
              </a:spcBef>
            </a:pPr>
            <a:r>
              <a:rPr lang="fr-FR" sz="2400" dirty="0" smtClean="0"/>
              <a:t>Moteurs de pilotage et de réalisation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071538" y="1928802"/>
            <a:ext cx="7643866" cy="45720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buNone/>
            </a:pPr>
            <a:r>
              <a:rPr lang="fr-FR" sz="2000" dirty="0" smtClean="0"/>
              <a:t>Gestion des itérations par :</a:t>
            </a:r>
          </a:p>
          <a:p>
            <a:pPr marL="1371600" lvl="2" indent="-51435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fr-FR" sz="2000" dirty="0" smtClean="0"/>
              <a:t>Expression des Exigences</a:t>
            </a:r>
          </a:p>
          <a:p>
            <a:pPr marL="1371600" lvl="2" indent="-51435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fr-FR" sz="2000" dirty="0" smtClean="0"/>
              <a:t>Planification</a:t>
            </a:r>
          </a:p>
          <a:p>
            <a:pPr marL="1371600" lvl="2" indent="-51435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fr-FR" sz="2000" dirty="0" smtClean="0"/>
              <a:t>Radiateur d’informations </a:t>
            </a:r>
          </a:p>
          <a:p>
            <a:pPr marL="1371600" lvl="2" indent="-51435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fr-FR" sz="2000" dirty="0" smtClean="0"/>
              <a:t>Maîtrise de la Vélocité</a:t>
            </a:r>
          </a:p>
          <a:p>
            <a:pPr marL="971550" lvl="1" indent="-514350">
              <a:lnSpc>
                <a:spcPct val="120000"/>
              </a:lnSpc>
              <a:buNone/>
            </a:pPr>
            <a:endParaRPr lang="fr-FR" sz="2000" dirty="0" smtClean="0"/>
          </a:p>
          <a:p>
            <a:pPr marL="971550" lvl="1" indent="-514350">
              <a:lnSpc>
                <a:spcPct val="120000"/>
              </a:lnSpc>
              <a:buNone/>
            </a:pPr>
            <a:r>
              <a:rPr lang="fr-FR" sz="2000" dirty="0" smtClean="0"/>
              <a:t>Garantir performances et qualité de la conception-développement :</a:t>
            </a:r>
          </a:p>
          <a:p>
            <a:pPr marL="1257300" lvl="2" indent="-4572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fr-FR" sz="2000" dirty="0" smtClean="0"/>
              <a:t> Pilotage par les tests </a:t>
            </a:r>
          </a:p>
          <a:p>
            <a:pPr marL="1257300" lvl="2" indent="-4572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fr-FR" sz="2000" dirty="0" smtClean="0"/>
              <a:t> Programmation en binôme et rotation</a:t>
            </a:r>
          </a:p>
          <a:p>
            <a:pPr marL="1257300" lvl="2" indent="-4572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fr-FR" sz="2000" dirty="0" smtClean="0"/>
              <a:t> </a:t>
            </a:r>
            <a:r>
              <a:rPr lang="fr-FR" sz="2000" dirty="0" err="1" smtClean="0"/>
              <a:t>Refactoring</a:t>
            </a:r>
            <a:r>
              <a:rPr lang="fr-FR" sz="2000" dirty="0" smtClean="0"/>
              <a:t>. </a:t>
            </a:r>
          </a:p>
          <a:p>
            <a:pPr marL="1257300" lvl="2" indent="-4572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fr-FR" sz="2000" dirty="0" smtClean="0"/>
              <a:t>Intégration et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build</a:t>
            </a:r>
            <a:r>
              <a:rPr lang="fr-FR" sz="2000" dirty="0" smtClean="0"/>
              <a:t> continus</a:t>
            </a:r>
          </a:p>
          <a:p>
            <a:pPr marL="514350" lvl="0" indent="-51435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 1 - Système d'information / PUMA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657352" y="857232"/>
            <a:ext cx="7486648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 defTabSz="755650">
              <a:spcBef>
                <a:spcPct val="0"/>
              </a:spcBef>
            </a:pPr>
            <a:r>
              <a:rPr lang="fr-FR" sz="2400" dirty="0" smtClean="0"/>
              <a:t>Pour appliquer PUMA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071538" y="1928802"/>
            <a:ext cx="7643866" cy="45720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250000"/>
              </a:lnSpc>
              <a:buNone/>
            </a:pPr>
            <a:r>
              <a:rPr lang="fr-FR" sz="2000" dirty="0" smtClean="0"/>
              <a:t>Plan d’action :</a:t>
            </a:r>
          </a:p>
          <a:p>
            <a:pPr marL="1371600" lvl="2" indent="-514350"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fr-FR" sz="2000" dirty="0" smtClean="0"/>
              <a:t>Evaluer</a:t>
            </a:r>
          </a:p>
          <a:p>
            <a:pPr marL="1371600" lvl="2" indent="-514350"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fr-FR" sz="2000" dirty="0" smtClean="0"/>
              <a:t>Anticiper </a:t>
            </a:r>
          </a:p>
          <a:p>
            <a:pPr marL="1371600" lvl="2" indent="-514350"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fr-FR" sz="2000" dirty="0" smtClean="0"/>
              <a:t>Mettre en œuvre &amp; Mesurer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785918" y="0"/>
            <a:ext cx="73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II - PUMA</a:t>
            </a:r>
            <a:endParaRPr lang="fr-FR" sz="2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 1 - Système d'information / PUMA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4" name="Image 3" descr=" 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1643050"/>
            <a:ext cx="7891494" cy="387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657352" y="857232"/>
            <a:ext cx="7486648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 defTabSz="755650">
              <a:spcBef>
                <a:spcPct val="0"/>
              </a:spcBef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Enchainement</a:t>
            </a:r>
            <a:r>
              <a:rPr kumimoji="0" lang="fr-F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des moteurs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85918" y="0"/>
            <a:ext cx="73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II - PUMA</a:t>
            </a:r>
            <a:endParaRPr lang="fr-FR" sz="2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 1 - Système d'information / PUMA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143108" y="1285860"/>
            <a:ext cx="1877437" cy="1599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  <a:buFontTx/>
              <a:buChar char="-"/>
            </a:pPr>
            <a:r>
              <a:rPr lang="fr-FR" dirty="0" smtClean="0"/>
              <a:t> Généralisation </a:t>
            </a:r>
          </a:p>
          <a:p>
            <a:pPr>
              <a:lnSpc>
                <a:spcPct val="300000"/>
              </a:lnSpc>
              <a:buFontTx/>
              <a:buChar char="-"/>
            </a:pPr>
            <a:r>
              <a:rPr lang="fr-FR" dirty="0" smtClean="0"/>
              <a:t> Facilité</a:t>
            </a:r>
          </a:p>
        </p:txBody>
      </p:sp>
      <p:sp>
        <p:nvSpPr>
          <p:cNvPr id="6" name="Ellipse 5"/>
          <p:cNvSpPr/>
          <p:nvPr/>
        </p:nvSpPr>
        <p:spPr>
          <a:xfrm>
            <a:off x="1571604" y="3286124"/>
            <a:ext cx="2214577" cy="22145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 des principes communes aux méthodes agiles</a:t>
            </a:r>
            <a:endParaRPr lang="fr-FR" sz="1400" dirty="0"/>
          </a:p>
        </p:txBody>
      </p:sp>
      <p:sp>
        <p:nvSpPr>
          <p:cNvPr id="8" name="Plus 7"/>
          <p:cNvSpPr/>
          <p:nvPr/>
        </p:nvSpPr>
        <p:spPr>
          <a:xfrm>
            <a:off x="4071934" y="4071942"/>
            <a:ext cx="538681" cy="538681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9" name="Rectangle à coins arrondis 8"/>
          <p:cNvSpPr/>
          <p:nvPr/>
        </p:nvSpPr>
        <p:spPr>
          <a:xfrm>
            <a:off x="4929190" y="3857628"/>
            <a:ext cx="2334284" cy="9576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Sélection des pratiques spécifiques suivant le projet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785918" y="0"/>
            <a:ext cx="73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CONCLUSION</a:t>
            </a:r>
            <a:endParaRPr lang="fr-FR" sz="2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Accolade ouvrante 17"/>
          <p:cNvSpPr/>
          <p:nvPr/>
        </p:nvSpPr>
        <p:spPr>
          <a:xfrm rot="16200000">
            <a:off x="4393405" y="2607463"/>
            <a:ext cx="571504" cy="6357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071934" y="614364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PUMA</a:t>
            </a:r>
            <a:endParaRPr lang="fr-FR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ISI 1 - Système d'information / PUMA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2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214414" y="1428734"/>
          <a:ext cx="7643866" cy="4714910"/>
        </p:xfrm>
        <a:graphic>
          <a:graphicData uri="http://schemas.openxmlformats.org/drawingml/2006/table">
            <a:tbl>
              <a:tblPr/>
              <a:tblGrid>
                <a:gridCol w="1654858"/>
                <a:gridCol w="2917174"/>
                <a:gridCol w="3071834"/>
              </a:tblGrid>
              <a:tr h="306588">
                <a:tc>
                  <a:txBody>
                    <a:bodyPr/>
                    <a:lstStyle/>
                    <a:p>
                      <a:pPr algn="r"/>
                      <a:endParaRPr lang="fr-FR" sz="1100" dirty="0">
                        <a:solidFill>
                          <a:srgbClr val="000000"/>
                        </a:solidFill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49541" marR="49541" marT="0" marB="0" anchor="ctr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PRÉDICTIVITÉ </a:t>
                      </a:r>
                      <a:endParaRPr lang="fr-FR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ADAPTABILITÉ </a:t>
                      </a:r>
                      <a:endParaRPr lang="fr-FR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8"/>
                    </a:solidFill>
                  </a:tcPr>
                </a:tc>
              </a:tr>
              <a:tr h="38878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Méthodes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Classiques ou « lourdes »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Nouvelles ou « Agiles »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41728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Cycle projet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En cascade (sans rétroaction)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Incrémentiel et itératif (adaptatif)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51574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Forme de levée du risque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Descriptive et documentaire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Recherche - action - expérimentation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51574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Philosophie d'analyse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Considère la nature des interactions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Considère les effets des interactions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76964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Limites et possibilités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Réduction de systèmes simples par l’analyse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Appréhension de systèmes complexes par leurs finalités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51574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Aboutissement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Recherche d’exhaustivité de la solution</a:t>
                      </a:r>
                      <a:endParaRPr lang="fr-F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Accepte un « rendement satisfaisant » 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4269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Philosophie d'action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Conduit à une action totalement détaillée et programmée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Conduit à une action flexible et pilotée par objectifs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64269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Validation par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comparaison théorique en finale à base de jeux d’essais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confrontation permanente du modèle avec la réalité</a:t>
                      </a:r>
                      <a:endParaRPr lang="fr-F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41" marR="49541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500430" y="928670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Méthodes </a:t>
            </a:r>
            <a:r>
              <a:rPr lang="fr-FR" b="1" dirty="0" smtClean="0"/>
              <a:t>prédictives</a:t>
            </a:r>
            <a:r>
              <a:rPr lang="fr-FR" dirty="0" smtClean="0"/>
              <a:t> / </a:t>
            </a:r>
            <a:r>
              <a:rPr lang="fr-FR" b="1" dirty="0" smtClean="0"/>
              <a:t>adaptatives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85918" y="0"/>
            <a:ext cx="73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</a:t>
            </a:r>
            <a:endParaRPr lang="fr-FR" sz="2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8"/>
          <p:cNvGrpSpPr/>
          <p:nvPr/>
        </p:nvGrpSpPr>
        <p:grpSpPr>
          <a:xfrm>
            <a:off x="1571604" y="1571612"/>
            <a:ext cx="4214842" cy="2928958"/>
            <a:chOff x="1500166" y="1643050"/>
            <a:chExt cx="4262446" cy="3000396"/>
          </a:xfrm>
        </p:grpSpPr>
        <p:grpSp>
          <p:nvGrpSpPr>
            <p:cNvPr id="3" name="Groupe 17"/>
            <p:cNvGrpSpPr/>
            <p:nvPr/>
          </p:nvGrpSpPr>
          <p:grpSpPr>
            <a:xfrm>
              <a:off x="1500166" y="1643050"/>
              <a:ext cx="4262446" cy="3000396"/>
              <a:chOff x="1500166" y="1643050"/>
              <a:chExt cx="4262446" cy="3000396"/>
            </a:xfrm>
          </p:grpSpPr>
          <p:graphicFrame>
            <p:nvGraphicFramePr>
              <p:cNvPr id="13" name="Diagramme 12"/>
              <p:cNvGraphicFramePr/>
              <p:nvPr/>
            </p:nvGraphicFramePr>
            <p:xfrm>
              <a:off x="1500166" y="1643050"/>
              <a:ext cx="4262446" cy="300039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14" name="ZoneTexte 13"/>
              <p:cNvSpPr txBox="1"/>
              <p:nvPr/>
            </p:nvSpPr>
            <p:spPr>
              <a:xfrm>
                <a:off x="2857488" y="2810200"/>
                <a:ext cx="577439" cy="267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</a:rPr>
                  <a:t>LEAN</a:t>
                </a:r>
                <a:endParaRPr lang="fr-FR" sz="1100" b="1" dirty="0">
                  <a:ln w="3175"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3768157" y="2810200"/>
                <a:ext cx="504489" cy="267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</a:rPr>
                  <a:t>BPM</a:t>
                </a: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3286116" y="3453142"/>
                <a:ext cx="520700" cy="267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1" dirty="0" smtClean="0"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</a:rPr>
                  <a:t>NTIC</a:t>
                </a:r>
                <a:endParaRPr lang="fr-FR" sz="1100" b="1" dirty="0">
                  <a:ln w="3175"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3253307" y="3100830"/>
              <a:ext cx="621209" cy="267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F0000"/>
                  </a:solidFill>
                </a:rPr>
                <a:t>Agilité</a:t>
              </a:r>
              <a:endParaRPr lang="fr-FR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ISI 1 - Système d'information / PUMA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00166" y="1142984"/>
            <a:ext cx="687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Années 1990 : Apparition de la notion de « management agile »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214942" y="2669441"/>
            <a:ext cx="3429024" cy="8309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LEAN : (maigre en anglais)</a:t>
            </a:r>
          </a:p>
          <a:p>
            <a:r>
              <a:rPr lang="fr-FR" sz="1200" dirty="0" smtClean="0"/>
              <a:t>BPM :  Business </a:t>
            </a:r>
            <a:r>
              <a:rPr lang="fr-FR" sz="1200" dirty="0" err="1" smtClean="0"/>
              <a:t>Process</a:t>
            </a:r>
            <a:r>
              <a:rPr lang="fr-FR" sz="1200" dirty="0" smtClean="0"/>
              <a:t> </a:t>
            </a:r>
            <a:r>
              <a:rPr lang="fr-FR" sz="1200" dirty="0" err="1" smtClean="0"/>
              <a:t>Modeling</a:t>
            </a:r>
            <a:r>
              <a:rPr lang="fr-FR" sz="1200" dirty="0" smtClean="0"/>
              <a:t> </a:t>
            </a:r>
          </a:p>
          <a:p>
            <a:r>
              <a:rPr lang="fr-FR" sz="1200" dirty="0" smtClean="0"/>
              <a:t>NTIC : Nouvelles Technologies de l'Information et de la Communication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500562" y="1785926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u="sng" dirty="0" smtClean="0"/>
              <a:t>Composantes de l’</a:t>
            </a:r>
            <a:r>
              <a:rPr lang="fr-FR" sz="1400" i="1" u="sng" dirty="0" smtClean="0"/>
              <a:t>Agilité</a:t>
            </a:r>
            <a:endParaRPr lang="fr-FR" sz="1400" i="1" u="sng" dirty="0"/>
          </a:p>
        </p:txBody>
      </p:sp>
      <p:sp>
        <p:nvSpPr>
          <p:cNvPr id="23" name="ZoneTexte 22"/>
          <p:cNvSpPr txBox="1"/>
          <p:nvPr/>
        </p:nvSpPr>
        <p:spPr>
          <a:xfrm>
            <a:off x="1643042" y="4861149"/>
            <a:ext cx="430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2001 : Création par Jean-Pierre </a:t>
            </a:r>
            <a:r>
              <a:rPr lang="fr-FR" dirty="0" err="1" smtClean="0"/>
              <a:t>Vickoff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2002 : Création de l’agile alliance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428728" y="5500702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C00000"/>
                </a:solidFill>
              </a:rPr>
              <a:t>P</a:t>
            </a:r>
            <a:r>
              <a:rPr lang="fr-FR" sz="2400" i="1" dirty="0" smtClean="0"/>
              <a:t>rocessus </a:t>
            </a:r>
            <a:r>
              <a:rPr lang="fr-FR" sz="2400" dirty="0" smtClean="0">
                <a:solidFill>
                  <a:srgbClr val="C00000"/>
                </a:solidFill>
              </a:rPr>
              <a:t>U</a:t>
            </a:r>
            <a:r>
              <a:rPr lang="fr-FR" sz="2400" i="1" dirty="0" smtClean="0"/>
              <a:t>rbanisant les </a:t>
            </a:r>
            <a:r>
              <a:rPr lang="fr-FR" sz="2400" dirty="0" smtClean="0">
                <a:solidFill>
                  <a:srgbClr val="C00000"/>
                </a:solidFill>
              </a:rPr>
              <a:t>M</a:t>
            </a:r>
            <a:r>
              <a:rPr lang="fr-FR" sz="2400" i="1" dirty="0" smtClean="0"/>
              <a:t>éthodes </a:t>
            </a:r>
            <a:r>
              <a:rPr lang="fr-FR" sz="2400" dirty="0" smtClean="0">
                <a:solidFill>
                  <a:srgbClr val="C00000"/>
                </a:solidFill>
              </a:rPr>
              <a:t>A</a:t>
            </a:r>
            <a:r>
              <a:rPr lang="fr-FR" sz="2400" i="1" dirty="0" smtClean="0"/>
              <a:t>giles </a:t>
            </a:r>
            <a:endParaRPr lang="fr-FR" sz="2400" i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1428728" y="4357694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C00000"/>
                </a:solidFill>
              </a:rPr>
              <a:t>P</a:t>
            </a:r>
            <a:r>
              <a:rPr lang="fr-FR" sz="2400" i="1" dirty="0" smtClean="0"/>
              <a:t>roposition pour l’ </a:t>
            </a:r>
            <a:r>
              <a:rPr lang="fr-FR" sz="2400" dirty="0" smtClean="0">
                <a:solidFill>
                  <a:srgbClr val="C00000"/>
                </a:solidFill>
              </a:rPr>
              <a:t>U</a:t>
            </a:r>
            <a:r>
              <a:rPr lang="fr-FR" sz="2400" i="1" dirty="0" smtClean="0"/>
              <a:t>nification des </a:t>
            </a:r>
            <a:r>
              <a:rPr lang="fr-FR" sz="2400" dirty="0" smtClean="0">
                <a:solidFill>
                  <a:srgbClr val="C00000"/>
                </a:solidFill>
              </a:rPr>
              <a:t>M</a:t>
            </a:r>
            <a:r>
              <a:rPr lang="fr-FR" sz="2400" i="1" dirty="0" smtClean="0"/>
              <a:t>éthodes </a:t>
            </a:r>
            <a:r>
              <a:rPr lang="fr-FR" sz="2400" dirty="0" smtClean="0">
                <a:solidFill>
                  <a:srgbClr val="C00000"/>
                </a:solidFill>
              </a:rPr>
              <a:t>A</a:t>
            </a:r>
            <a:r>
              <a:rPr lang="fr-FR" sz="2400" i="1" dirty="0" smtClean="0"/>
              <a:t>giles </a:t>
            </a:r>
            <a:endParaRPr lang="fr-FR" sz="2400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643042" y="5929330"/>
            <a:ext cx="499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2007 : retour de PUMA (changement de nom)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785918" y="0"/>
            <a:ext cx="73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</a:t>
            </a:r>
            <a:endParaRPr lang="fr-FR" sz="2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928802"/>
            <a:ext cx="9144000" cy="268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0700">
              <a:lnSpc>
                <a:spcPct val="300000"/>
              </a:lnSpc>
              <a:buFont typeface="Wingdings" pitchFamily="2" charset="2"/>
              <a:buChar char="§"/>
              <a:tabLst>
                <a:tab pos="2057400" algn="l"/>
              </a:tabLst>
            </a:pPr>
            <a:r>
              <a:rPr lang="fr-FR" sz="2000" dirty="0" smtClean="0"/>
              <a:t>	PARTIE  I : Pourquoi PUMA ?</a:t>
            </a:r>
          </a:p>
          <a:p>
            <a:pPr marL="1790700">
              <a:lnSpc>
                <a:spcPct val="300000"/>
              </a:lnSpc>
              <a:buFont typeface="Wingdings" pitchFamily="2" charset="2"/>
              <a:buChar char="§"/>
              <a:tabLst>
                <a:tab pos="2057400" algn="l"/>
              </a:tabLst>
            </a:pPr>
            <a:r>
              <a:rPr lang="fr-FR" sz="2000" dirty="0" smtClean="0"/>
              <a:t> 	PARTIE II : PUMA, un « framework agile globale »</a:t>
            </a:r>
          </a:p>
          <a:p>
            <a:pPr marL="1790700">
              <a:lnSpc>
                <a:spcPct val="300000"/>
              </a:lnSpc>
              <a:buFont typeface="Wingdings" pitchFamily="2" charset="2"/>
              <a:buChar char="§"/>
              <a:tabLst>
                <a:tab pos="2057400" algn="l"/>
              </a:tabLst>
            </a:pPr>
            <a:r>
              <a:rPr lang="fr-FR" sz="2000" dirty="0" smtClean="0"/>
              <a:t> 	CONCLUSION</a:t>
            </a:r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 rot="16200000">
            <a:off x="-3032132" y="3032135"/>
            <a:ext cx="6429399" cy="365125"/>
          </a:xfrm>
        </p:spPr>
        <p:txBody>
          <a:bodyPr/>
          <a:lstStyle/>
          <a:p>
            <a:r>
              <a:rPr lang="fr-FR" dirty="0" smtClean="0"/>
              <a:t>ISI 1 - Système d'information / PUMA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785918" y="0"/>
            <a:ext cx="73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PLAN DE L’EXPOSE</a:t>
            </a:r>
            <a:endParaRPr lang="fr-FR" sz="2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214414" y="1214422"/>
            <a:ext cx="735811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dirty="0" smtClean="0">
                <a:solidFill>
                  <a:schemeClr val="tx2">
                    <a:lumMod val="75000"/>
                  </a:schemeClr>
                </a:solidFill>
              </a:rPr>
              <a:t>1°) Quelques méthodes agiles :</a:t>
            </a:r>
          </a:p>
          <a:p>
            <a:pPr>
              <a:buNone/>
            </a:pP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571612"/>
            <a:ext cx="6729785" cy="4958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1785918" y="0"/>
            <a:ext cx="73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 - POURQUOI PUMA</a:t>
            </a:r>
            <a:endParaRPr lang="fr-FR" sz="2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2976" y="1071546"/>
            <a:ext cx="8229600" cy="49292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None/>
            </a:pPr>
            <a:r>
              <a:rPr lang="fr-FR" sz="2200" dirty="0" smtClean="0">
                <a:solidFill>
                  <a:schemeClr val="tx2">
                    <a:lumMod val="75000"/>
                  </a:schemeClr>
                </a:solidFill>
              </a:rPr>
              <a:t>2°) Etats des lieux au niveau des méthodes agiles :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1800" dirty="0" smtClean="0"/>
              <a:t>Méthodes globalement similaires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1800" dirty="0" smtClean="0"/>
              <a:t>Méthodes adaptées à des typologies et à des tailles de projets spécifiques 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1800" dirty="0" smtClean="0"/>
              <a:t>Méthodes agiles actuelles incomplètes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1800" dirty="0" smtClean="0"/>
              <a:t>Méthodes inadaptées aux  besoins des organisations conséquentes</a:t>
            </a:r>
          </a:p>
          <a:p>
            <a:pPr lvl="1">
              <a:lnSpc>
                <a:spcPct val="200000"/>
              </a:lnSpc>
              <a:buNone/>
            </a:pPr>
            <a:endParaRPr lang="fr-FR" sz="1800" dirty="0" smtClean="0"/>
          </a:p>
          <a:p>
            <a:pPr>
              <a:lnSpc>
                <a:spcPct val="200000"/>
              </a:lnSpc>
              <a:buNone/>
            </a:pPr>
            <a:r>
              <a:rPr lang="fr-FR" sz="2600" b="1" dirty="0" smtClean="0">
                <a:solidFill>
                  <a:schemeClr val="tx2">
                    <a:lumMod val="75000"/>
                  </a:schemeClr>
                </a:solidFill>
              </a:rPr>
              <a:t>Solution : </a:t>
            </a:r>
            <a:r>
              <a:rPr lang="fr-FR" sz="2200" b="1" dirty="0" smtClean="0"/>
              <a:t>une méthode unificatrice de méthodes agiles</a:t>
            </a:r>
            <a:endParaRPr lang="fr-FR" sz="1900" b="1" dirty="0" smtClean="0"/>
          </a:p>
          <a:p>
            <a:pPr lvl="2">
              <a:lnSpc>
                <a:spcPct val="200000"/>
              </a:lnSpc>
              <a:buNone/>
            </a:pPr>
            <a:r>
              <a:rPr lang="fr-FR" sz="2600" dirty="0" smtClean="0">
                <a:solidFill>
                  <a:schemeClr val="tx2">
                    <a:lumMod val="75000"/>
                  </a:schemeClr>
                </a:solidFill>
              </a:rPr>
              <a:t>                           PUMA !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fr-FR" sz="1800" dirty="0"/>
          </a:p>
        </p:txBody>
      </p:sp>
      <p:sp>
        <p:nvSpPr>
          <p:cNvPr id="6" name="ZoneTexte 5"/>
          <p:cNvSpPr txBox="1"/>
          <p:nvPr/>
        </p:nvSpPr>
        <p:spPr>
          <a:xfrm>
            <a:off x="1785918" y="0"/>
            <a:ext cx="73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 - POURQUOI PUMA</a:t>
            </a:r>
            <a:endParaRPr lang="fr-FR" sz="2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ISI 1 - Système d'information / PUMA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428728" y="1285860"/>
            <a:ext cx="74295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PUMA est basé sur 4 moteurs Agiles de réflexion et d’action :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pPr>
              <a:lnSpc>
                <a:spcPct val="300000"/>
              </a:lnSpc>
              <a:buFont typeface="Arial" pitchFamily="34" charset="0"/>
              <a:buChar char="•"/>
            </a:pPr>
            <a:r>
              <a:rPr lang="fr-FR" sz="2000" dirty="0" smtClean="0"/>
              <a:t> Communication</a:t>
            </a:r>
          </a:p>
          <a:p>
            <a:pPr>
              <a:lnSpc>
                <a:spcPct val="300000"/>
              </a:lnSpc>
              <a:buFont typeface="Arial" pitchFamily="34" charset="0"/>
              <a:buChar char="•"/>
            </a:pPr>
            <a:r>
              <a:rPr lang="fr-FR" sz="2000" dirty="0" smtClean="0"/>
              <a:t> Solution</a:t>
            </a:r>
          </a:p>
          <a:p>
            <a:pPr>
              <a:lnSpc>
                <a:spcPct val="300000"/>
              </a:lnSpc>
              <a:buFont typeface="Arial" pitchFamily="34" charset="0"/>
              <a:buChar char="•"/>
            </a:pPr>
            <a:r>
              <a:rPr lang="fr-FR" sz="2000" dirty="0" smtClean="0"/>
              <a:t> Pilotage</a:t>
            </a:r>
          </a:p>
          <a:p>
            <a:pPr>
              <a:lnSpc>
                <a:spcPct val="300000"/>
              </a:lnSpc>
              <a:buFont typeface="Arial" pitchFamily="34" charset="0"/>
              <a:buChar char="•"/>
            </a:pPr>
            <a:r>
              <a:rPr lang="fr-FR" sz="2000" dirty="0" smtClean="0"/>
              <a:t> Réalisation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1785918" y="0"/>
            <a:ext cx="73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II - PUMA</a:t>
            </a:r>
            <a:endParaRPr lang="fr-FR" sz="2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ISI 1 - Système d'information / PUMA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657352" y="857232"/>
            <a:ext cx="7486648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7556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Moteur de communication</a:t>
            </a:r>
            <a:b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</a:b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071538" y="1928802"/>
            <a:ext cx="8072462" cy="49291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AutoNum type="arabicPeriod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Initialisation du Projet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AutoNum type="arabicPeriod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Pré-session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AutoNum type="arabicPeriod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AutoNum type="arabicPeriod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Post-session 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85918" y="0"/>
            <a:ext cx="73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II - PUMA</a:t>
            </a:r>
            <a:endParaRPr lang="fr-FR" sz="2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ISI 1 - Système d'information / PUMA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6E45-1EB5-4BDD-A80E-6258630E7951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657352" y="857232"/>
            <a:ext cx="7486648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 defTabSz="755650">
              <a:spcBef>
                <a:spcPct val="0"/>
              </a:spcBef>
            </a:pPr>
            <a:r>
              <a:rPr lang="fr-FR" sz="2400" dirty="0" smtClean="0"/>
              <a:t>Moteur de solution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071538" y="1928802"/>
            <a:ext cx="8072462" cy="49291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lvl="0" indent="-51435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AutoNum type="arabicPeriod"/>
            </a:pPr>
            <a:r>
              <a:rPr lang="fr-FR" sz="2400" smtClean="0"/>
              <a:t>Aspects Stratégie </a:t>
            </a:r>
            <a:r>
              <a:rPr lang="fr-FR" sz="2400" dirty="0" smtClean="0"/>
              <a:t>et contraintes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AutoNum type="arabicPeriod"/>
            </a:pPr>
            <a:r>
              <a:rPr lang="fr-FR" sz="2400" dirty="0" smtClean="0"/>
              <a:t>Aspects Fonctionnels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AutoNum type="arabicPeriod"/>
            </a:pPr>
            <a:r>
              <a:rPr lang="fr-FR" sz="2400" dirty="0" smtClean="0"/>
              <a:t>Aspects Technologiques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AutoNum type="arabicPeriod"/>
            </a:pPr>
            <a:r>
              <a:rPr lang="fr-FR" sz="2400" dirty="0" smtClean="0"/>
              <a:t>Aspects Organisationnels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85918" y="0"/>
            <a:ext cx="73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II - PUMA</a:t>
            </a:r>
            <a:endParaRPr lang="fr-FR" sz="2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535</TotalTime>
  <Words>510</Words>
  <Application>Microsoft Office PowerPoint</Application>
  <PresentationFormat>Affichage à l'écran (4:3)</PresentationFormat>
  <Paragraphs>138</Paragraphs>
  <Slides>13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Technique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Giuliani</dc:creator>
  <cp:lastModifiedBy>tutu05</cp:lastModifiedBy>
  <cp:revision>163</cp:revision>
  <dcterms:created xsi:type="dcterms:W3CDTF">2008-11-16T12:45:04Z</dcterms:created>
  <dcterms:modified xsi:type="dcterms:W3CDTF">2008-11-19T11:00:24Z</dcterms:modified>
</cp:coreProperties>
</file>