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7" r:id="rId9"/>
    <p:sldId id="268" r:id="rId10"/>
    <p:sldId id="271" r:id="rId11"/>
    <p:sldId id="263" r:id="rId12"/>
    <p:sldId id="270" r:id="rId13"/>
    <p:sldId id="264" r:id="rId14"/>
    <p:sldId id="265" r:id="rId15"/>
    <p:sldId id="274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gust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66245" autoAdjust="0"/>
  </p:normalViewPr>
  <p:slideViewPr>
    <p:cSldViewPr>
      <p:cViewPr>
        <p:scale>
          <a:sx n="75" d="100"/>
          <a:sy n="75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31ACC-6CCB-4AF5-91DE-FD2B9712DFC7}" type="doc">
      <dgm:prSet loTypeId="urn:microsoft.com/office/officeart/2005/8/layout/cycle3" loCatId="cycl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72F942BE-4A66-4F06-B469-B5656EA4B35E}">
      <dgm:prSet phldrT="[Texte]"/>
      <dgm:spPr/>
      <dgm:t>
        <a:bodyPr/>
        <a:lstStyle/>
        <a:p>
          <a:r>
            <a:rPr lang="fr-FR" dirty="0" smtClean="0"/>
            <a:t>Formaliser</a:t>
          </a:r>
          <a:endParaRPr lang="fr-FR" dirty="0"/>
        </a:p>
      </dgm:t>
    </dgm:pt>
    <dgm:pt modelId="{8E8B7265-0AD0-45D2-A85A-2B54211C92C8}" type="parTrans" cxnId="{E1C8325F-9081-42E3-8F25-2D0C761D4318}">
      <dgm:prSet/>
      <dgm:spPr/>
      <dgm:t>
        <a:bodyPr/>
        <a:lstStyle/>
        <a:p>
          <a:endParaRPr lang="fr-FR"/>
        </a:p>
      </dgm:t>
    </dgm:pt>
    <dgm:pt modelId="{E52A3CEB-4ED5-4FD4-BDC1-AC038F4B4B67}" type="sibTrans" cxnId="{E1C8325F-9081-42E3-8F25-2D0C761D4318}">
      <dgm:prSet/>
      <dgm:spPr/>
      <dgm:t>
        <a:bodyPr/>
        <a:lstStyle/>
        <a:p>
          <a:endParaRPr lang="fr-FR"/>
        </a:p>
      </dgm:t>
    </dgm:pt>
    <dgm:pt modelId="{0DF07398-8691-4B99-85BC-3A1871FD3511}">
      <dgm:prSet phldrT="[Texte]"/>
      <dgm:spPr/>
      <dgm:t>
        <a:bodyPr/>
        <a:lstStyle/>
        <a:p>
          <a:r>
            <a:rPr lang="fr-FR" dirty="0" smtClean="0"/>
            <a:t>Accéder</a:t>
          </a:r>
          <a:endParaRPr lang="fr-FR" dirty="0"/>
        </a:p>
      </dgm:t>
    </dgm:pt>
    <dgm:pt modelId="{809998A3-1164-4368-ACEA-94C0BC4846FB}" type="parTrans" cxnId="{69E1BE10-FD22-4B34-99F7-E8E64A707420}">
      <dgm:prSet/>
      <dgm:spPr/>
      <dgm:t>
        <a:bodyPr/>
        <a:lstStyle/>
        <a:p>
          <a:endParaRPr lang="fr-FR"/>
        </a:p>
      </dgm:t>
    </dgm:pt>
    <dgm:pt modelId="{E53D3F0F-E8CA-4408-8691-CFEFC00B4C4F}" type="sibTrans" cxnId="{69E1BE10-FD22-4B34-99F7-E8E64A707420}">
      <dgm:prSet/>
      <dgm:spPr/>
      <dgm:t>
        <a:bodyPr/>
        <a:lstStyle/>
        <a:p>
          <a:endParaRPr lang="fr-FR"/>
        </a:p>
      </dgm:t>
    </dgm:pt>
    <dgm:pt modelId="{E68F3971-3A16-41D2-8696-D77D80C9E285}">
      <dgm:prSet phldrT="[Texte]"/>
      <dgm:spPr/>
      <dgm:t>
        <a:bodyPr/>
        <a:lstStyle/>
        <a:p>
          <a:r>
            <a:rPr lang="fr-FR" dirty="0" smtClean="0"/>
            <a:t>Préparer</a:t>
          </a:r>
          <a:endParaRPr lang="fr-FR" dirty="0"/>
        </a:p>
      </dgm:t>
    </dgm:pt>
    <dgm:pt modelId="{DC3284BB-8EDC-49C3-AD93-78AD538CF006}" type="parTrans" cxnId="{72B4BB55-22D4-44C7-B90E-E6D68FFE0883}">
      <dgm:prSet/>
      <dgm:spPr/>
      <dgm:t>
        <a:bodyPr/>
        <a:lstStyle/>
        <a:p>
          <a:endParaRPr lang="fr-FR"/>
        </a:p>
      </dgm:t>
    </dgm:pt>
    <dgm:pt modelId="{3112566C-8BCC-47B0-943A-CA93114571F4}" type="sibTrans" cxnId="{72B4BB55-22D4-44C7-B90E-E6D68FFE0883}">
      <dgm:prSet/>
      <dgm:spPr/>
      <dgm:t>
        <a:bodyPr/>
        <a:lstStyle/>
        <a:p>
          <a:endParaRPr lang="fr-FR"/>
        </a:p>
      </dgm:t>
    </dgm:pt>
    <dgm:pt modelId="{03750680-FA80-4A2C-9904-C25BF1487572}">
      <dgm:prSet phldrT="[Texte]"/>
      <dgm:spPr/>
      <dgm:t>
        <a:bodyPr/>
        <a:lstStyle/>
        <a:p>
          <a:r>
            <a:rPr lang="fr-FR" dirty="0" smtClean="0"/>
            <a:t>Modéliser</a:t>
          </a:r>
          <a:endParaRPr lang="fr-FR" dirty="0"/>
        </a:p>
      </dgm:t>
    </dgm:pt>
    <dgm:pt modelId="{84D4310C-0691-440F-A50F-A4E1DEADB404}" type="parTrans" cxnId="{D347FAC2-897C-4D43-AFD4-1F9E81F28EDE}">
      <dgm:prSet/>
      <dgm:spPr/>
      <dgm:t>
        <a:bodyPr/>
        <a:lstStyle/>
        <a:p>
          <a:endParaRPr lang="fr-FR"/>
        </a:p>
      </dgm:t>
    </dgm:pt>
    <dgm:pt modelId="{8476F4A5-6B6B-484C-8316-4028FF7E74FA}" type="sibTrans" cxnId="{D347FAC2-897C-4D43-AFD4-1F9E81F28EDE}">
      <dgm:prSet/>
      <dgm:spPr/>
      <dgm:t>
        <a:bodyPr/>
        <a:lstStyle/>
        <a:p>
          <a:endParaRPr lang="fr-FR"/>
        </a:p>
      </dgm:t>
    </dgm:pt>
    <dgm:pt modelId="{8E9B5C01-C35A-42A0-8C7A-324FA6006B47}">
      <dgm:prSet phldrT="[Texte]"/>
      <dgm:spPr/>
      <dgm:t>
        <a:bodyPr/>
        <a:lstStyle/>
        <a:p>
          <a:r>
            <a:rPr lang="fr-FR" dirty="0" smtClean="0"/>
            <a:t>Evaluer</a:t>
          </a:r>
          <a:endParaRPr lang="fr-FR" dirty="0"/>
        </a:p>
      </dgm:t>
    </dgm:pt>
    <dgm:pt modelId="{491645A8-6BB2-4758-962C-07A72EA18E8A}" type="parTrans" cxnId="{A36F36A4-C06F-46B3-BAD7-A3BC51EAC1AB}">
      <dgm:prSet/>
      <dgm:spPr/>
      <dgm:t>
        <a:bodyPr/>
        <a:lstStyle/>
        <a:p>
          <a:endParaRPr lang="fr-FR"/>
        </a:p>
      </dgm:t>
    </dgm:pt>
    <dgm:pt modelId="{B4CE6FAA-4537-4599-AF2D-0FF71DFFF254}" type="sibTrans" cxnId="{A36F36A4-C06F-46B3-BAD7-A3BC51EAC1AB}">
      <dgm:prSet/>
      <dgm:spPr/>
      <dgm:t>
        <a:bodyPr/>
        <a:lstStyle/>
        <a:p>
          <a:endParaRPr lang="fr-FR"/>
        </a:p>
      </dgm:t>
    </dgm:pt>
    <dgm:pt modelId="{E043C14B-3552-488C-96A1-D0ADD12D8440}">
      <dgm:prSet/>
      <dgm:spPr/>
      <dgm:t>
        <a:bodyPr/>
        <a:lstStyle/>
        <a:p>
          <a:r>
            <a:rPr lang="fr-FR" smtClean="0"/>
            <a:t>Déployer</a:t>
          </a:r>
          <a:endParaRPr lang="fr-FR"/>
        </a:p>
      </dgm:t>
    </dgm:pt>
    <dgm:pt modelId="{057965BC-63CD-4FAC-B6D1-2CE54792C855}" type="parTrans" cxnId="{F4D5CD9E-E9BF-4370-81D2-FBE41C570E0D}">
      <dgm:prSet/>
      <dgm:spPr/>
      <dgm:t>
        <a:bodyPr/>
        <a:lstStyle/>
        <a:p>
          <a:endParaRPr lang="fr-FR"/>
        </a:p>
      </dgm:t>
    </dgm:pt>
    <dgm:pt modelId="{80FE187A-BBCA-4F42-BD4B-9D2B54692912}" type="sibTrans" cxnId="{F4D5CD9E-E9BF-4370-81D2-FBE41C570E0D}">
      <dgm:prSet/>
      <dgm:spPr/>
      <dgm:t>
        <a:bodyPr/>
        <a:lstStyle/>
        <a:p>
          <a:endParaRPr lang="fr-FR"/>
        </a:p>
      </dgm:t>
    </dgm:pt>
    <dgm:pt modelId="{C9D5D383-8B83-4446-9B20-D83CEFC0D0F2}" type="pres">
      <dgm:prSet presAssocID="{21131ACC-6CCB-4AF5-91DE-FD2B9712DF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7375C53-E0B1-4F93-8FE9-67F424F045FF}" type="pres">
      <dgm:prSet presAssocID="{21131ACC-6CCB-4AF5-91DE-FD2B9712DFC7}" presName="cycle" presStyleCnt="0"/>
      <dgm:spPr/>
      <dgm:t>
        <a:bodyPr/>
        <a:lstStyle/>
        <a:p>
          <a:endParaRPr lang="fr-FR"/>
        </a:p>
      </dgm:t>
    </dgm:pt>
    <dgm:pt modelId="{69476459-8AD2-4BCF-A5AA-31FE6A2BF4AA}" type="pres">
      <dgm:prSet presAssocID="{72F942BE-4A66-4F06-B469-B5656EA4B35E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C79355-59AE-45D6-A978-6752A608244F}" type="pres">
      <dgm:prSet presAssocID="{E52A3CEB-4ED5-4FD4-BDC1-AC038F4B4B67}" presName="sibTransFirstNode" presStyleLbl="bgShp" presStyleIdx="0" presStyleCnt="1" custLinFactNeighborY="4435"/>
      <dgm:spPr/>
      <dgm:t>
        <a:bodyPr/>
        <a:lstStyle/>
        <a:p>
          <a:endParaRPr lang="fr-FR"/>
        </a:p>
      </dgm:t>
    </dgm:pt>
    <dgm:pt modelId="{D9A8E261-E9B7-48BE-8C22-FAE49876FB20}" type="pres">
      <dgm:prSet presAssocID="{0DF07398-8691-4B99-85BC-3A1871FD3511}" presName="nodeFollowingNodes" presStyleLbl="node1" presStyleIdx="1" presStyleCnt="6" custRadScaleRad="100313" custRadScaleInc="-6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643272-7230-4214-9D60-F0A7E4EC53D0}" type="pres">
      <dgm:prSet presAssocID="{E68F3971-3A16-41D2-8696-D77D80C9E285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40408D-4A24-4C15-AF25-CE2FFFD0A2F0}" type="pres">
      <dgm:prSet presAssocID="{03750680-FA80-4A2C-9904-C25BF1487572}" presName="nodeFollowingNodes" presStyleLbl="node1" presStyleIdx="3" presStyleCnt="6" custRadScaleRad="1026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7A210A-47A2-4201-A7BB-8144A38DC0D1}" type="pres">
      <dgm:prSet presAssocID="{8E9B5C01-C35A-42A0-8C7A-324FA6006B47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9D1161-C29F-46FE-A129-9A66148257B8}" type="pres">
      <dgm:prSet presAssocID="{E043C14B-3552-488C-96A1-D0ADD12D8440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C8325F-9081-42E3-8F25-2D0C761D4318}" srcId="{21131ACC-6CCB-4AF5-91DE-FD2B9712DFC7}" destId="{72F942BE-4A66-4F06-B469-B5656EA4B35E}" srcOrd="0" destOrd="0" parTransId="{8E8B7265-0AD0-45D2-A85A-2B54211C92C8}" sibTransId="{E52A3CEB-4ED5-4FD4-BDC1-AC038F4B4B67}"/>
    <dgm:cxn modelId="{AFE2C453-B4B7-4356-BD2C-EB2B7D6D696B}" type="presOf" srcId="{E52A3CEB-4ED5-4FD4-BDC1-AC038F4B4B67}" destId="{98C79355-59AE-45D6-A978-6752A608244F}" srcOrd="0" destOrd="0" presId="urn:microsoft.com/office/officeart/2005/8/layout/cycle3"/>
    <dgm:cxn modelId="{2738D5C7-C4DF-4C3B-9E80-64DFD89C1040}" type="presOf" srcId="{21131ACC-6CCB-4AF5-91DE-FD2B9712DFC7}" destId="{C9D5D383-8B83-4446-9B20-D83CEFC0D0F2}" srcOrd="0" destOrd="0" presId="urn:microsoft.com/office/officeart/2005/8/layout/cycle3"/>
    <dgm:cxn modelId="{72B4BB55-22D4-44C7-B90E-E6D68FFE0883}" srcId="{21131ACC-6CCB-4AF5-91DE-FD2B9712DFC7}" destId="{E68F3971-3A16-41D2-8696-D77D80C9E285}" srcOrd="2" destOrd="0" parTransId="{DC3284BB-8EDC-49C3-AD93-78AD538CF006}" sibTransId="{3112566C-8BCC-47B0-943A-CA93114571F4}"/>
    <dgm:cxn modelId="{F4D5CD9E-E9BF-4370-81D2-FBE41C570E0D}" srcId="{21131ACC-6CCB-4AF5-91DE-FD2B9712DFC7}" destId="{E043C14B-3552-488C-96A1-D0ADD12D8440}" srcOrd="5" destOrd="0" parTransId="{057965BC-63CD-4FAC-B6D1-2CE54792C855}" sibTransId="{80FE187A-BBCA-4F42-BD4B-9D2B54692912}"/>
    <dgm:cxn modelId="{D347FAC2-897C-4D43-AFD4-1F9E81F28EDE}" srcId="{21131ACC-6CCB-4AF5-91DE-FD2B9712DFC7}" destId="{03750680-FA80-4A2C-9904-C25BF1487572}" srcOrd="3" destOrd="0" parTransId="{84D4310C-0691-440F-A50F-A4E1DEADB404}" sibTransId="{8476F4A5-6B6B-484C-8316-4028FF7E74FA}"/>
    <dgm:cxn modelId="{27FFC99C-FE5F-44A1-B1B1-05B3FE29837F}" type="presOf" srcId="{0DF07398-8691-4B99-85BC-3A1871FD3511}" destId="{D9A8E261-E9B7-48BE-8C22-FAE49876FB20}" srcOrd="0" destOrd="0" presId="urn:microsoft.com/office/officeart/2005/8/layout/cycle3"/>
    <dgm:cxn modelId="{A02380EE-FC19-4E6D-BFC0-D4AB510A4E10}" type="presOf" srcId="{72F942BE-4A66-4F06-B469-B5656EA4B35E}" destId="{69476459-8AD2-4BCF-A5AA-31FE6A2BF4AA}" srcOrd="0" destOrd="0" presId="urn:microsoft.com/office/officeart/2005/8/layout/cycle3"/>
    <dgm:cxn modelId="{3B41936F-04A2-4810-A978-7ADBA97050D7}" type="presOf" srcId="{03750680-FA80-4A2C-9904-C25BF1487572}" destId="{6440408D-4A24-4C15-AF25-CE2FFFD0A2F0}" srcOrd="0" destOrd="0" presId="urn:microsoft.com/office/officeart/2005/8/layout/cycle3"/>
    <dgm:cxn modelId="{69E1BE10-FD22-4B34-99F7-E8E64A707420}" srcId="{21131ACC-6CCB-4AF5-91DE-FD2B9712DFC7}" destId="{0DF07398-8691-4B99-85BC-3A1871FD3511}" srcOrd="1" destOrd="0" parTransId="{809998A3-1164-4368-ACEA-94C0BC4846FB}" sibTransId="{E53D3F0F-E8CA-4408-8691-CFEFC00B4C4F}"/>
    <dgm:cxn modelId="{DDAC520B-5F61-43C9-AE78-E8594AD9A540}" type="presOf" srcId="{E043C14B-3552-488C-96A1-D0ADD12D8440}" destId="{FD9D1161-C29F-46FE-A129-9A66148257B8}" srcOrd="0" destOrd="0" presId="urn:microsoft.com/office/officeart/2005/8/layout/cycle3"/>
    <dgm:cxn modelId="{3B394256-908A-4790-BF6C-BA1ED85D9A43}" type="presOf" srcId="{E68F3971-3A16-41D2-8696-D77D80C9E285}" destId="{CE643272-7230-4214-9D60-F0A7E4EC53D0}" srcOrd="0" destOrd="0" presId="urn:microsoft.com/office/officeart/2005/8/layout/cycle3"/>
    <dgm:cxn modelId="{9093D216-CA44-4160-BFA8-AF5BC34E166A}" type="presOf" srcId="{8E9B5C01-C35A-42A0-8C7A-324FA6006B47}" destId="{867A210A-47A2-4201-A7BB-8144A38DC0D1}" srcOrd="0" destOrd="0" presId="urn:microsoft.com/office/officeart/2005/8/layout/cycle3"/>
    <dgm:cxn modelId="{A36F36A4-C06F-46B3-BAD7-A3BC51EAC1AB}" srcId="{21131ACC-6CCB-4AF5-91DE-FD2B9712DFC7}" destId="{8E9B5C01-C35A-42A0-8C7A-324FA6006B47}" srcOrd="4" destOrd="0" parTransId="{491645A8-6BB2-4758-962C-07A72EA18E8A}" sibTransId="{B4CE6FAA-4537-4599-AF2D-0FF71DFFF254}"/>
    <dgm:cxn modelId="{323B76DA-658C-4A7F-90C4-BC7FEC7F5733}" type="presParOf" srcId="{C9D5D383-8B83-4446-9B20-D83CEFC0D0F2}" destId="{07375C53-E0B1-4F93-8FE9-67F424F045FF}" srcOrd="0" destOrd="0" presId="urn:microsoft.com/office/officeart/2005/8/layout/cycle3"/>
    <dgm:cxn modelId="{65A9A7CF-9428-42D3-AACF-BD9F0259072D}" type="presParOf" srcId="{07375C53-E0B1-4F93-8FE9-67F424F045FF}" destId="{69476459-8AD2-4BCF-A5AA-31FE6A2BF4AA}" srcOrd="0" destOrd="0" presId="urn:microsoft.com/office/officeart/2005/8/layout/cycle3"/>
    <dgm:cxn modelId="{3D76CD98-13BF-46ED-BB55-393A26B19A90}" type="presParOf" srcId="{07375C53-E0B1-4F93-8FE9-67F424F045FF}" destId="{98C79355-59AE-45D6-A978-6752A608244F}" srcOrd="1" destOrd="0" presId="urn:microsoft.com/office/officeart/2005/8/layout/cycle3"/>
    <dgm:cxn modelId="{366052D0-7762-459F-9011-393DA3374147}" type="presParOf" srcId="{07375C53-E0B1-4F93-8FE9-67F424F045FF}" destId="{D9A8E261-E9B7-48BE-8C22-FAE49876FB20}" srcOrd="2" destOrd="0" presId="urn:microsoft.com/office/officeart/2005/8/layout/cycle3"/>
    <dgm:cxn modelId="{D7181640-A41E-4A0F-BD81-F1D55CB01F7B}" type="presParOf" srcId="{07375C53-E0B1-4F93-8FE9-67F424F045FF}" destId="{CE643272-7230-4214-9D60-F0A7E4EC53D0}" srcOrd="3" destOrd="0" presId="urn:microsoft.com/office/officeart/2005/8/layout/cycle3"/>
    <dgm:cxn modelId="{6FCF55E8-8703-422E-9278-6A4CAE7B7A08}" type="presParOf" srcId="{07375C53-E0B1-4F93-8FE9-67F424F045FF}" destId="{6440408D-4A24-4C15-AF25-CE2FFFD0A2F0}" srcOrd="4" destOrd="0" presId="urn:microsoft.com/office/officeart/2005/8/layout/cycle3"/>
    <dgm:cxn modelId="{53457A50-4DEA-4BB0-8589-F51B17BA5279}" type="presParOf" srcId="{07375C53-E0B1-4F93-8FE9-67F424F045FF}" destId="{867A210A-47A2-4201-A7BB-8144A38DC0D1}" srcOrd="5" destOrd="0" presId="urn:microsoft.com/office/officeart/2005/8/layout/cycle3"/>
    <dgm:cxn modelId="{BFA4EC92-2D4C-442A-A717-8F9AF2E23DCB}" type="presParOf" srcId="{07375C53-E0B1-4F93-8FE9-67F424F045FF}" destId="{FD9D1161-C29F-46FE-A129-9A66148257B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0F43A-74EB-497C-8B3E-21BCDE1F4490}" type="doc">
      <dgm:prSet loTypeId="urn:microsoft.com/office/officeart/2005/8/layout/process3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3F5DF0A-4E90-402F-A3E8-63E5ADAB7D69}">
      <dgm:prSet phldrT="[Texte]" custT="1"/>
      <dgm:spPr/>
      <dgm:t>
        <a:bodyPr/>
        <a:lstStyle/>
        <a:p>
          <a:pPr algn="ctr"/>
          <a:r>
            <a:rPr lang="fr-FR" sz="14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Statistique</a:t>
          </a:r>
          <a:endParaRPr lang="fr-FR" sz="14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BE8594-C4C1-41C4-BB8B-22F07C0146CC}" type="parTrans" cxnId="{3F5E9408-C684-49AB-80DA-193A140E3E9F}">
      <dgm:prSet/>
      <dgm:spPr/>
      <dgm:t>
        <a:bodyPr/>
        <a:lstStyle/>
        <a:p>
          <a:endParaRPr lang="fr-FR"/>
        </a:p>
      </dgm:t>
    </dgm:pt>
    <dgm:pt modelId="{817515D3-990C-4E2F-A826-3CE4E7EA0EC5}" type="sibTrans" cxnId="{3F5E9408-C684-49AB-80DA-193A140E3E9F}">
      <dgm:prSet/>
      <dgm:spPr/>
      <dgm:t>
        <a:bodyPr/>
        <a:lstStyle/>
        <a:p>
          <a:endParaRPr lang="fr-FR"/>
        </a:p>
      </dgm:t>
    </dgm:pt>
    <dgm:pt modelId="{2BBD0C8E-30FA-4F19-834E-51E542FCA0FF}">
      <dgm:prSet phldrT="[Texte]"/>
      <dgm:spPr/>
      <dgm:t>
        <a:bodyPr/>
        <a:lstStyle/>
        <a:p>
          <a:r>
            <a:rPr lang="fr-FR" dirty="0" smtClean="0"/>
            <a:t>Centaines d’individus</a:t>
          </a:r>
          <a:endParaRPr lang="fr-FR" dirty="0"/>
        </a:p>
      </dgm:t>
    </dgm:pt>
    <dgm:pt modelId="{B93C6CD8-DC4D-47A4-8E10-F53AB9D45E54}" type="parTrans" cxnId="{24BAAFC9-AA27-4F2B-9CA2-3B4A0A862D22}">
      <dgm:prSet/>
      <dgm:spPr/>
      <dgm:t>
        <a:bodyPr/>
        <a:lstStyle/>
        <a:p>
          <a:endParaRPr lang="fr-FR"/>
        </a:p>
      </dgm:t>
    </dgm:pt>
    <dgm:pt modelId="{44B08A70-DD8B-44B4-9F7E-745DE70D673B}" type="sibTrans" cxnId="{24BAAFC9-AA27-4F2B-9CA2-3B4A0A862D22}">
      <dgm:prSet/>
      <dgm:spPr/>
      <dgm:t>
        <a:bodyPr/>
        <a:lstStyle/>
        <a:p>
          <a:endParaRPr lang="fr-FR"/>
        </a:p>
      </dgm:t>
    </dgm:pt>
    <dgm:pt modelId="{F5F5BE4E-4144-40C4-A3BF-FC547A7C6CA3}">
      <dgm:prSet phldrT="[Texte]" custT="1"/>
      <dgm:spPr/>
      <dgm:t>
        <a:bodyPr/>
        <a:lstStyle/>
        <a:p>
          <a:pPr algn="ctr"/>
          <a:r>
            <a:rPr lang="fr-FR" sz="14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 de Données</a:t>
          </a:r>
          <a:endParaRPr lang="fr-FR" sz="14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A4B534-7C4F-4BF8-B120-0AE73195C149}" type="parTrans" cxnId="{3A5AEC76-52B7-49EA-81B6-A602C93DCB67}">
      <dgm:prSet/>
      <dgm:spPr/>
      <dgm:t>
        <a:bodyPr/>
        <a:lstStyle/>
        <a:p>
          <a:endParaRPr lang="fr-FR"/>
        </a:p>
      </dgm:t>
    </dgm:pt>
    <dgm:pt modelId="{35C80612-C9BB-43B0-887B-906E434B2B20}" type="sibTrans" cxnId="{3A5AEC76-52B7-49EA-81B6-A602C93DCB67}">
      <dgm:prSet/>
      <dgm:spPr/>
      <dgm:t>
        <a:bodyPr/>
        <a:lstStyle/>
        <a:p>
          <a:endParaRPr lang="fr-FR"/>
        </a:p>
      </dgm:t>
    </dgm:pt>
    <dgm:pt modelId="{CD3F775B-8B84-4534-9112-713642BB5A4E}">
      <dgm:prSet phldrT="[Texte]"/>
      <dgm:spPr/>
      <dgm:t>
        <a:bodyPr/>
        <a:lstStyle/>
        <a:p>
          <a:r>
            <a:rPr lang="fr-FR" dirty="0" smtClean="0"/>
            <a:t>dizaines de milliers d’individus</a:t>
          </a:r>
          <a:endParaRPr lang="fr-FR" dirty="0"/>
        </a:p>
      </dgm:t>
    </dgm:pt>
    <dgm:pt modelId="{6068A142-F97C-42AB-9852-CDA90D824594}" type="parTrans" cxnId="{BCC784B0-D164-4ACA-8F99-EFFD7D197D8A}">
      <dgm:prSet/>
      <dgm:spPr/>
      <dgm:t>
        <a:bodyPr/>
        <a:lstStyle/>
        <a:p>
          <a:endParaRPr lang="fr-FR"/>
        </a:p>
      </dgm:t>
    </dgm:pt>
    <dgm:pt modelId="{E2A1A223-7B84-4725-ADC5-2A087FDB169A}" type="sibTrans" cxnId="{BCC784B0-D164-4ACA-8F99-EFFD7D197D8A}">
      <dgm:prSet/>
      <dgm:spPr/>
      <dgm:t>
        <a:bodyPr/>
        <a:lstStyle/>
        <a:p>
          <a:endParaRPr lang="fr-FR"/>
        </a:p>
      </dgm:t>
    </dgm:pt>
    <dgm:pt modelId="{54471CA8-FA67-43E5-B01F-50FDD7CAA440}">
      <dgm:prSet phldrT="[Texte]" custT="1"/>
      <dgm:spPr/>
      <dgm:t>
        <a:bodyPr/>
        <a:lstStyle/>
        <a:p>
          <a:pPr algn="ctr"/>
          <a:r>
            <a:rPr lang="fr-FR" sz="14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MINING</a:t>
          </a:r>
          <a:endParaRPr lang="fr-FR" sz="14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D56C1E-CEF6-47A7-816E-B043AF7EFF09}" type="parTrans" cxnId="{7F4C99BB-B540-4147-9896-5B4EDD76538D}">
      <dgm:prSet/>
      <dgm:spPr/>
      <dgm:t>
        <a:bodyPr/>
        <a:lstStyle/>
        <a:p>
          <a:endParaRPr lang="fr-FR"/>
        </a:p>
      </dgm:t>
    </dgm:pt>
    <dgm:pt modelId="{336807A1-2229-453D-A977-C9ECFD065559}" type="sibTrans" cxnId="{7F4C99BB-B540-4147-9896-5B4EDD76538D}">
      <dgm:prSet/>
      <dgm:spPr/>
      <dgm:t>
        <a:bodyPr/>
        <a:lstStyle/>
        <a:p>
          <a:endParaRPr lang="fr-FR"/>
        </a:p>
      </dgm:t>
    </dgm:pt>
    <dgm:pt modelId="{E425A209-93AF-4DA5-AC17-BE4267C1C8FA}">
      <dgm:prSet phldrT="[Texte]"/>
      <dgm:spPr/>
      <dgm:t>
        <a:bodyPr/>
        <a:lstStyle/>
        <a:p>
          <a:r>
            <a:rPr lang="fr-FR" dirty="0" smtClean="0"/>
            <a:t>plusieurs millions d’individus</a:t>
          </a:r>
          <a:endParaRPr lang="fr-FR" dirty="0"/>
        </a:p>
      </dgm:t>
    </dgm:pt>
    <dgm:pt modelId="{B9209DE2-1A49-422E-AC86-791BE9DD5B35}" type="parTrans" cxnId="{4F9CE833-3202-474D-B582-21823104D661}">
      <dgm:prSet/>
      <dgm:spPr/>
      <dgm:t>
        <a:bodyPr/>
        <a:lstStyle/>
        <a:p>
          <a:endParaRPr lang="fr-FR"/>
        </a:p>
      </dgm:t>
    </dgm:pt>
    <dgm:pt modelId="{5CE4D473-C27B-42CE-8AF1-5A11664DFBE3}" type="sibTrans" cxnId="{4F9CE833-3202-474D-B582-21823104D661}">
      <dgm:prSet/>
      <dgm:spPr/>
      <dgm:t>
        <a:bodyPr/>
        <a:lstStyle/>
        <a:p>
          <a:endParaRPr lang="fr-FR"/>
        </a:p>
      </dgm:t>
    </dgm:pt>
    <dgm:pt modelId="{A93BC227-0A6A-4497-B2C5-BCC7110B9ACC}">
      <dgm:prSet phldrT="[Texte]"/>
      <dgm:spPr/>
      <dgm:t>
        <a:bodyPr/>
        <a:lstStyle/>
        <a:p>
          <a:r>
            <a:rPr lang="fr-FR" dirty="0" smtClean="0"/>
            <a:t>quelques variables</a:t>
          </a:r>
          <a:endParaRPr lang="fr-FR" dirty="0"/>
        </a:p>
      </dgm:t>
    </dgm:pt>
    <dgm:pt modelId="{1D7C961E-5D12-4DD4-8271-DFFFBE869580}" type="parTrans" cxnId="{8052E43B-E1C7-46FD-8061-8787D4780BC5}">
      <dgm:prSet/>
      <dgm:spPr/>
      <dgm:t>
        <a:bodyPr/>
        <a:lstStyle/>
        <a:p>
          <a:endParaRPr lang="fr-FR"/>
        </a:p>
      </dgm:t>
    </dgm:pt>
    <dgm:pt modelId="{37077156-42F7-4CD5-A996-E4777BB0A0F3}" type="sibTrans" cxnId="{8052E43B-E1C7-46FD-8061-8787D4780BC5}">
      <dgm:prSet/>
      <dgm:spPr/>
      <dgm:t>
        <a:bodyPr/>
        <a:lstStyle/>
        <a:p>
          <a:endParaRPr lang="fr-FR"/>
        </a:p>
      </dgm:t>
    </dgm:pt>
    <dgm:pt modelId="{722D9E01-94F2-4A48-9F9B-85187B2D56BC}">
      <dgm:prSet phldrT="[Texte]"/>
      <dgm:spPr/>
      <dgm:t>
        <a:bodyPr/>
        <a:lstStyle/>
        <a:p>
          <a:r>
            <a:rPr lang="fr-FR" dirty="0" smtClean="0"/>
            <a:t>quelques dizaines de variables</a:t>
          </a:r>
          <a:endParaRPr lang="fr-FR" dirty="0"/>
        </a:p>
      </dgm:t>
    </dgm:pt>
    <dgm:pt modelId="{D6B91477-8DB8-409C-AF99-F6C63C392B98}" type="parTrans" cxnId="{FEC81FDB-BCB0-4B06-B58B-1F2ECEAFC828}">
      <dgm:prSet/>
      <dgm:spPr/>
      <dgm:t>
        <a:bodyPr/>
        <a:lstStyle/>
        <a:p>
          <a:endParaRPr lang="fr-FR"/>
        </a:p>
      </dgm:t>
    </dgm:pt>
    <dgm:pt modelId="{3655D418-231D-4F0B-BCC1-66686EFC8A2C}" type="sibTrans" cxnId="{FEC81FDB-BCB0-4B06-B58B-1F2ECEAFC828}">
      <dgm:prSet/>
      <dgm:spPr/>
      <dgm:t>
        <a:bodyPr/>
        <a:lstStyle/>
        <a:p>
          <a:endParaRPr lang="fr-FR"/>
        </a:p>
      </dgm:t>
    </dgm:pt>
    <dgm:pt modelId="{1BBF3463-F13D-4A40-B384-EB758DBD17BF}">
      <dgm:prSet phldrT="[Texte]"/>
      <dgm:spPr/>
      <dgm:t>
        <a:bodyPr/>
        <a:lstStyle/>
        <a:p>
          <a:r>
            <a:rPr lang="fr-FR" dirty="0" smtClean="0"/>
            <a:t>plusieurs centaines de variables</a:t>
          </a:r>
          <a:endParaRPr lang="fr-FR" dirty="0"/>
        </a:p>
      </dgm:t>
    </dgm:pt>
    <dgm:pt modelId="{2FE891D3-17AC-422F-B90E-A7650E76737F}" type="parTrans" cxnId="{CF9F1C04-1EC9-4221-B874-E16EAEEB4E89}">
      <dgm:prSet/>
      <dgm:spPr/>
      <dgm:t>
        <a:bodyPr/>
        <a:lstStyle/>
        <a:p>
          <a:endParaRPr lang="fr-FR"/>
        </a:p>
      </dgm:t>
    </dgm:pt>
    <dgm:pt modelId="{C6C07420-7BE8-447D-B9BF-F3C79EB29E6A}" type="sibTrans" cxnId="{CF9F1C04-1EC9-4221-B874-E16EAEEB4E89}">
      <dgm:prSet/>
      <dgm:spPr/>
      <dgm:t>
        <a:bodyPr/>
        <a:lstStyle/>
        <a:p>
          <a:endParaRPr lang="fr-FR"/>
        </a:p>
      </dgm:t>
    </dgm:pt>
    <dgm:pt modelId="{4576F30F-DCDE-406D-B4F2-73F6ADCA5708}">
      <dgm:prSet phldrT="[Texte]"/>
      <dgm:spPr/>
      <dgm:t>
        <a:bodyPr/>
        <a:lstStyle/>
        <a:p>
          <a:endParaRPr lang="fr-FR" dirty="0"/>
        </a:p>
      </dgm:t>
    </dgm:pt>
    <dgm:pt modelId="{F9ED45F9-2875-4E3E-B4F5-3B7002290BF5}" type="parTrans" cxnId="{04FC8211-9147-44AB-9435-819371670AA0}">
      <dgm:prSet/>
      <dgm:spPr/>
      <dgm:t>
        <a:bodyPr/>
        <a:lstStyle/>
        <a:p>
          <a:endParaRPr lang="fr-FR"/>
        </a:p>
      </dgm:t>
    </dgm:pt>
    <dgm:pt modelId="{5F7D95FF-BCC7-409F-A163-814C6A6AD2D8}" type="sibTrans" cxnId="{04FC8211-9147-44AB-9435-819371670AA0}">
      <dgm:prSet/>
      <dgm:spPr/>
      <dgm:t>
        <a:bodyPr/>
        <a:lstStyle/>
        <a:p>
          <a:endParaRPr lang="fr-FR"/>
        </a:p>
      </dgm:t>
    </dgm:pt>
    <dgm:pt modelId="{7626C82E-B1D6-40ED-8307-EF2600D0C5C9}">
      <dgm:prSet phldrT="[Texte]"/>
      <dgm:spPr/>
      <dgm:t>
        <a:bodyPr/>
        <a:lstStyle/>
        <a:p>
          <a:endParaRPr lang="fr-FR" dirty="0"/>
        </a:p>
      </dgm:t>
    </dgm:pt>
    <dgm:pt modelId="{4B135C30-2DFD-4409-8A33-4C76794ABDD4}" type="parTrans" cxnId="{73BE5B7D-4D73-4C5C-A986-BDCBE6DC34BE}">
      <dgm:prSet/>
      <dgm:spPr/>
      <dgm:t>
        <a:bodyPr/>
        <a:lstStyle/>
        <a:p>
          <a:endParaRPr lang="fr-FR"/>
        </a:p>
      </dgm:t>
    </dgm:pt>
    <dgm:pt modelId="{BCE520C3-CB38-437A-A378-790C02563F1E}" type="sibTrans" cxnId="{73BE5B7D-4D73-4C5C-A986-BDCBE6DC34BE}">
      <dgm:prSet/>
      <dgm:spPr/>
      <dgm:t>
        <a:bodyPr/>
        <a:lstStyle/>
        <a:p>
          <a:endParaRPr lang="fr-FR"/>
        </a:p>
      </dgm:t>
    </dgm:pt>
    <dgm:pt modelId="{A3438C34-689A-4E19-94B4-2DBFFA06389F}">
      <dgm:prSet phldrT="[Texte]"/>
      <dgm:spPr/>
      <dgm:t>
        <a:bodyPr/>
        <a:lstStyle/>
        <a:p>
          <a:endParaRPr lang="fr-FR" dirty="0"/>
        </a:p>
      </dgm:t>
    </dgm:pt>
    <dgm:pt modelId="{56894DCD-CEC6-4DA8-936F-956FFAE3F3FF}" type="parTrans" cxnId="{36C6A81A-B6CD-4CB9-9618-FB6A9D321829}">
      <dgm:prSet/>
      <dgm:spPr/>
      <dgm:t>
        <a:bodyPr/>
        <a:lstStyle/>
        <a:p>
          <a:endParaRPr lang="fr-FR"/>
        </a:p>
      </dgm:t>
    </dgm:pt>
    <dgm:pt modelId="{0BCB57AD-73DE-44A7-8DBC-E262451DDCA7}" type="sibTrans" cxnId="{36C6A81A-B6CD-4CB9-9618-FB6A9D321829}">
      <dgm:prSet/>
      <dgm:spPr/>
      <dgm:t>
        <a:bodyPr/>
        <a:lstStyle/>
        <a:p>
          <a:endParaRPr lang="fr-FR"/>
        </a:p>
      </dgm:t>
    </dgm:pt>
    <dgm:pt modelId="{58C940D9-5A33-44D7-947B-43B3023D8B1D}" type="pres">
      <dgm:prSet presAssocID="{0C20F43A-74EB-497C-8B3E-21BCDE1F449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17DF291-CC4D-4FE2-9604-0885CB37CFC9}" type="pres">
      <dgm:prSet presAssocID="{03F5DF0A-4E90-402F-A3E8-63E5ADAB7D69}" presName="composite" presStyleCnt="0"/>
      <dgm:spPr/>
    </dgm:pt>
    <dgm:pt modelId="{7C628738-FD8B-4DC3-B580-320D318116F3}" type="pres">
      <dgm:prSet presAssocID="{03F5DF0A-4E90-402F-A3E8-63E5ADAB7D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4C6AE-F35F-4A59-9589-69650152D7F2}" type="pres">
      <dgm:prSet presAssocID="{03F5DF0A-4E90-402F-A3E8-63E5ADAB7D69}" presName="parSh" presStyleLbl="node1" presStyleIdx="0" presStyleCnt="3" custScaleX="117207" custScaleY="159168"/>
      <dgm:spPr/>
      <dgm:t>
        <a:bodyPr/>
        <a:lstStyle/>
        <a:p>
          <a:endParaRPr lang="fr-FR"/>
        </a:p>
      </dgm:t>
    </dgm:pt>
    <dgm:pt modelId="{3EAC5E7F-F073-40DF-B15F-CF3601E8C08A}" type="pres">
      <dgm:prSet presAssocID="{03F5DF0A-4E90-402F-A3E8-63E5ADAB7D6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8D930-FCDD-41DB-BEB7-2E1FC8CB90F9}" type="pres">
      <dgm:prSet presAssocID="{817515D3-990C-4E2F-A826-3CE4E7EA0EC5}" presName="sibTrans" presStyleLbl="sibTrans2D1" presStyleIdx="0" presStyleCnt="2"/>
      <dgm:spPr/>
      <dgm:t>
        <a:bodyPr/>
        <a:lstStyle/>
        <a:p>
          <a:endParaRPr lang="fr-FR"/>
        </a:p>
      </dgm:t>
    </dgm:pt>
    <dgm:pt modelId="{AFD42969-8A79-4BDB-8CBC-941A5F3B57D4}" type="pres">
      <dgm:prSet presAssocID="{817515D3-990C-4E2F-A826-3CE4E7EA0EC5}" presName="connTx" presStyleLbl="sibTrans2D1" presStyleIdx="0" presStyleCnt="2"/>
      <dgm:spPr/>
      <dgm:t>
        <a:bodyPr/>
        <a:lstStyle/>
        <a:p>
          <a:endParaRPr lang="fr-FR"/>
        </a:p>
      </dgm:t>
    </dgm:pt>
    <dgm:pt modelId="{4C29DC6F-C6C9-405A-B49A-C2F19C717420}" type="pres">
      <dgm:prSet presAssocID="{F5F5BE4E-4144-40C4-A3BF-FC547A7C6CA3}" presName="composite" presStyleCnt="0"/>
      <dgm:spPr/>
    </dgm:pt>
    <dgm:pt modelId="{097A334A-F308-4F4A-A76C-A946BB038B9B}" type="pres">
      <dgm:prSet presAssocID="{F5F5BE4E-4144-40C4-A3BF-FC547A7C6CA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9EF9A3-5A01-4293-96C3-B6F67E091DD0}" type="pres">
      <dgm:prSet presAssocID="{F5F5BE4E-4144-40C4-A3BF-FC547A7C6CA3}" presName="parSh" presStyleLbl="node1" presStyleIdx="1" presStyleCnt="3" custScaleX="110559" custScaleY="157721"/>
      <dgm:spPr/>
      <dgm:t>
        <a:bodyPr/>
        <a:lstStyle/>
        <a:p>
          <a:endParaRPr lang="fr-FR"/>
        </a:p>
      </dgm:t>
    </dgm:pt>
    <dgm:pt modelId="{9B60BCFE-2C94-401B-AF92-7BC3AC90261C}" type="pres">
      <dgm:prSet presAssocID="{F5F5BE4E-4144-40C4-A3BF-FC547A7C6CA3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F84A30-E293-48D4-979A-03603FA4EFBC}" type="pres">
      <dgm:prSet presAssocID="{35C80612-C9BB-43B0-887B-906E434B2B20}" presName="sibTrans" presStyleLbl="sibTrans2D1" presStyleIdx="1" presStyleCnt="2"/>
      <dgm:spPr/>
      <dgm:t>
        <a:bodyPr/>
        <a:lstStyle/>
        <a:p>
          <a:endParaRPr lang="fr-FR"/>
        </a:p>
      </dgm:t>
    </dgm:pt>
    <dgm:pt modelId="{9DC011DC-C861-4867-97D8-EC25DAFB8C83}" type="pres">
      <dgm:prSet presAssocID="{35C80612-C9BB-43B0-887B-906E434B2B20}" presName="connTx" presStyleLbl="sibTrans2D1" presStyleIdx="1" presStyleCnt="2"/>
      <dgm:spPr/>
      <dgm:t>
        <a:bodyPr/>
        <a:lstStyle/>
        <a:p>
          <a:endParaRPr lang="fr-FR"/>
        </a:p>
      </dgm:t>
    </dgm:pt>
    <dgm:pt modelId="{9E7C9483-AE8B-4143-8128-CC9EF2200A91}" type="pres">
      <dgm:prSet presAssocID="{54471CA8-FA67-43E5-B01F-50FDD7CAA440}" presName="composite" presStyleCnt="0"/>
      <dgm:spPr/>
    </dgm:pt>
    <dgm:pt modelId="{3101FC69-2C2E-46CA-8C9B-4B6332B0027A}" type="pres">
      <dgm:prSet presAssocID="{54471CA8-FA67-43E5-B01F-50FDD7CAA44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594ABE-C232-4EEF-9B45-F688FDF5462F}" type="pres">
      <dgm:prSet presAssocID="{54471CA8-FA67-43E5-B01F-50FDD7CAA440}" presName="parSh" presStyleLbl="node1" presStyleIdx="2" presStyleCnt="3" custScaleX="137859" custScaleY="157675"/>
      <dgm:spPr/>
      <dgm:t>
        <a:bodyPr/>
        <a:lstStyle/>
        <a:p>
          <a:endParaRPr lang="fr-FR"/>
        </a:p>
      </dgm:t>
    </dgm:pt>
    <dgm:pt modelId="{CB3B6BED-E9B1-44E8-BD29-F603D4CDDEF6}" type="pres">
      <dgm:prSet presAssocID="{54471CA8-FA67-43E5-B01F-50FDD7CAA440}" presName="desTx" presStyleLbl="fgAcc1" presStyleIdx="2" presStyleCnt="3" custScaleX="1257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9CE833-3202-474D-B582-21823104D661}" srcId="{54471CA8-FA67-43E5-B01F-50FDD7CAA440}" destId="{E425A209-93AF-4DA5-AC17-BE4267C1C8FA}" srcOrd="0" destOrd="0" parTransId="{B9209DE2-1A49-422E-AC86-791BE9DD5B35}" sibTransId="{5CE4D473-C27B-42CE-8AF1-5A11664DFBE3}"/>
    <dgm:cxn modelId="{5A1E4C1B-C13D-4805-80DC-9ED74AE7FBFC}" type="presOf" srcId="{35C80612-C9BB-43B0-887B-906E434B2B20}" destId="{9DC011DC-C861-4867-97D8-EC25DAFB8C83}" srcOrd="1" destOrd="0" presId="urn:microsoft.com/office/officeart/2005/8/layout/process3"/>
    <dgm:cxn modelId="{CBB34825-2437-4D90-88AB-F4A3B5FA86D2}" type="presOf" srcId="{7626C82E-B1D6-40ED-8307-EF2600D0C5C9}" destId="{3EAC5E7F-F073-40DF-B15F-CF3601E8C08A}" srcOrd="0" destOrd="1" presId="urn:microsoft.com/office/officeart/2005/8/layout/process3"/>
    <dgm:cxn modelId="{E0CD3FE9-182B-4F51-9BCF-27B952AB339C}" type="presOf" srcId="{F5F5BE4E-4144-40C4-A3BF-FC547A7C6CA3}" destId="{097A334A-F308-4F4A-A76C-A946BB038B9B}" srcOrd="0" destOrd="0" presId="urn:microsoft.com/office/officeart/2005/8/layout/process3"/>
    <dgm:cxn modelId="{E3D9EF0B-8811-4D4E-90FE-53BACC03DC31}" type="presOf" srcId="{4576F30F-DCDE-406D-B4F2-73F6ADCA5708}" destId="{9B60BCFE-2C94-401B-AF92-7BC3AC90261C}" srcOrd="0" destOrd="1" presId="urn:microsoft.com/office/officeart/2005/8/layout/process3"/>
    <dgm:cxn modelId="{D887825E-F29A-4E75-B31F-E3E87E7866B7}" type="presOf" srcId="{54471CA8-FA67-43E5-B01F-50FDD7CAA440}" destId="{3C594ABE-C232-4EEF-9B45-F688FDF5462F}" srcOrd="1" destOrd="0" presId="urn:microsoft.com/office/officeart/2005/8/layout/process3"/>
    <dgm:cxn modelId="{66CE6AEE-570A-4174-8F70-51F1EEDAD6E1}" type="presOf" srcId="{817515D3-990C-4E2F-A826-3CE4E7EA0EC5}" destId="{AFD42969-8A79-4BDB-8CBC-941A5F3B57D4}" srcOrd="1" destOrd="0" presId="urn:microsoft.com/office/officeart/2005/8/layout/process3"/>
    <dgm:cxn modelId="{24BAAFC9-AA27-4F2B-9CA2-3B4A0A862D22}" srcId="{03F5DF0A-4E90-402F-A3E8-63E5ADAB7D69}" destId="{2BBD0C8E-30FA-4F19-834E-51E542FCA0FF}" srcOrd="0" destOrd="0" parTransId="{B93C6CD8-DC4D-47A4-8E10-F53AB9D45E54}" sibTransId="{44B08A70-DD8B-44B4-9F7E-745DE70D673B}"/>
    <dgm:cxn modelId="{6783EDD0-C7F1-45B7-8A76-B80BBA2AAA2F}" type="presOf" srcId="{0C20F43A-74EB-497C-8B3E-21BCDE1F4490}" destId="{58C940D9-5A33-44D7-947B-43B3023D8B1D}" srcOrd="0" destOrd="0" presId="urn:microsoft.com/office/officeart/2005/8/layout/process3"/>
    <dgm:cxn modelId="{8052E43B-E1C7-46FD-8061-8787D4780BC5}" srcId="{03F5DF0A-4E90-402F-A3E8-63E5ADAB7D69}" destId="{A93BC227-0A6A-4497-B2C5-BCC7110B9ACC}" srcOrd="2" destOrd="0" parTransId="{1D7C961E-5D12-4DD4-8271-DFFFBE869580}" sibTransId="{37077156-42F7-4CD5-A996-E4777BB0A0F3}"/>
    <dgm:cxn modelId="{3EF9B05D-B87E-47C1-BDC1-26B365E6BC0B}" type="presOf" srcId="{817515D3-990C-4E2F-A826-3CE4E7EA0EC5}" destId="{5978D930-FCDD-41DB-BEB7-2E1FC8CB90F9}" srcOrd="0" destOrd="0" presId="urn:microsoft.com/office/officeart/2005/8/layout/process3"/>
    <dgm:cxn modelId="{04FC8211-9147-44AB-9435-819371670AA0}" srcId="{F5F5BE4E-4144-40C4-A3BF-FC547A7C6CA3}" destId="{4576F30F-DCDE-406D-B4F2-73F6ADCA5708}" srcOrd="1" destOrd="0" parTransId="{F9ED45F9-2875-4E3E-B4F5-3B7002290BF5}" sibTransId="{5F7D95FF-BCC7-409F-A163-814C6A6AD2D8}"/>
    <dgm:cxn modelId="{92FD1671-6728-4605-89FC-26CD6CE876C4}" type="presOf" srcId="{CD3F775B-8B84-4534-9112-713642BB5A4E}" destId="{9B60BCFE-2C94-401B-AF92-7BC3AC90261C}" srcOrd="0" destOrd="0" presId="urn:microsoft.com/office/officeart/2005/8/layout/process3"/>
    <dgm:cxn modelId="{88DB1E62-775F-4C36-B4E8-547523778DCE}" type="presOf" srcId="{E425A209-93AF-4DA5-AC17-BE4267C1C8FA}" destId="{CB3B6BED-E9B1-44E8-BD29-F603D4CDDEF6}" srcOrd="0" destOrd="0" presId="urn:microsoft.com/office/officeart/2005/8/layout/process3"/>
    <dgm:cxn modelId="{54038451-E3F4-4733-A678-FDA7C90FF5B3}" type="presOf" srcId="{54471CA8-FA67-43E5-B01F-50FDD7CAA440}" destId="{3101FC69-2C2E-46CA-8C9B-4B6332B0027A}" srcOrd="0" destOrd="0" presId="urn:microsoft.com/office/officeart/2005/8/layout/process3"/>
    <dgm:cxn modelId="{73BE5B7D-4D73-4C5C-A986-BDCBE6DC34BE}" srcId="{03F5DF0A-4E90-402F-A3E8-63E5ADAB7D69}" destId="{7626C82E-B1D6-40ED-8307-EF2600D0C5C9}" srcOrd="1" destOrd="0" parTransId="{4B135C30-2DFD-4409-8A33-4C76794ABDD4}" sibTransId="{BCE520C3-CB38-437A-A378-790C02563F1E}"/>
    <dgm:cxn modelId="{CF9F1C04-1EC9-4221-B874-E16EAEEB4E89}" srcId="{54471CA8-FA67-43E5-B01F-50FDD7CAA440}" destId="{1BBF3463-F13D-4A40-B384-EB758DBD17BF}" srcOrd="2" destOrd="0" parTransId="{2FE891D3-17AC-422F-B90E-A7650E76737F}" sibTransId="{C6C07420-7BE8-447D-B9BF-F3C79EB29E6A}"/>
    <dgm:cxn modelId="{D8C9B41C-5FAE-43D1-9C31-F049E11B8F89}" type="presOf" srcId="{A93BC227-0A6A-4497-B2C5-BCC7110B9ACC}" destId="{3EAC5E7F-F073-40DF-B15F-CF3601E8C08A}" srcOrd="0" destOrd="2" presId="urn:microsoft.com/office/officeart/2005/8/layout/process3"/>
    <dgm:cxn modelId="{BCC784B0-D164-4ACA-8F99-EFFD7D197D8A}" srcId="{F5F5BE4E-4144-40C4-A3BF-FC547A7C6CA3}" destId="{CD3F775B-8B84-4534-9112-713642BB5A4E}" srcOrd="0" destOrd="0" parTransId="{6068A142-F97C-42AB-9852-CDA90D824594}" sibTransId="{E2A1A223-7B84-4725-ADC5-2A087FDB169A}"/>
    <dgm:cxn modelId="{AE4094BE-4CE8-4381-BA18-AB6518F72CEA}" type="presOf" srcId="{35C80612-C9BB-43B0-887B-906E434B2B20}" destId="{2BF84A30-E293-48D4-979A-03603FA4EFBC}" srcOrd="0" destOrd="0" presId="urn:microsoft.com/office/officeart/2005/8/layout/process3"/>
    <dgm:cxn modelId="{0362A58D-6DBE-4F77-B0EE-857C4BD2F668}" type="presOf" srcId="{1BBF3463-F13D-4A40-B384-EB758DBD17BF}" destId="{CB3B6BED-E9B1-44E8-BD29-F603D4CDDEF6}" srcOrd="0" destOrd="2" presId="urn:microsoft.com/office/officeart/2005/8/layout/process3"/>
    <dgm:cxn modelId="{E2344CBA-CA2B-4C79-AF6E-F8ED3AB1B827}" type="presOf" srcId="{2BBD0C8E-30FA-4F19-834E-51E542FCA0FF}" destId="{3EAC5E7F-F073-40DF-B15F-CF3601E8C08A}" srcOrd="0" destOrd="0" presId="urn:microsoft.com/office/officeart/2005/8/layout/process3"/>
    <dgm:cxn modelId="{C45BA58F-274B-481F-9B72-35274A69854B}" type="presOf" srcId="{F5F5BE4E-4144-40C4-A3BF-FC547A7C6CA3}" destId="{639EF9A3-5A01-4293-96C3-B6F67E091DD0}" srcOrd="1" destOrd="0" presId="urn:microsoft.com/office/officeart/2005/8/layout/process3"/>
    <dgm:cxn modelId="{3A5AEC76-52B7-49EA-81B6-A602C93DCB67}" srcId="{0C20F43A-74EB-497C-8B3E-21BCDE1F4490}" destId="{F5F5BE4E-4144-40C4-A3BF-FC547A7C6CA3}" srcOrd="1" destOrd="0" parTransId="{54A4B534-7C4F-4BF8-B120-0AE73195C149}" sibTransId="{35C80612-C9BB-43B0-887B-906E434B2B20}"/>
    <dgm:cxn modelId="{ABEBB34B-61EE-4706-837B-B1C1E04CF0AA}" type="presOf" srcId="{03F5DF0A-4E90-402F-A3E8-63E5ADAB7D69}" destId="{7C628738-FD8B-4DC3-B580-320D318116F3}" srcOrd="0" destOrd="0" presId="urn:microsoft.com/office/officeart/2005/8/layout/process3"/>
    <dgm:cxn modelId="{7F4C99BB-B540-4147-9896-5B4EDD76538D}" srcId="{0C20F43A-74EB-497C-8B3E-21BCDE1F4490}" destId="{54471CA8-FA67-43E5-B01F-50FDD7CAA440}" srcOrd="2" destOrd="0" parTransId="{F9D56C1E-CEF6-47A7-816E-B043AF7EFF09}" sibTransId="{336807A1-2229-453D-A977-C9ECFD065559}"/>
    <dgm:cxn modelId="{5BEC382A-7FE4-4270-9386-725D5C7E8727}" type="presOf" srcId="{A3438C34-689A-4E19-94B4-2DBFFA06389F}" destId="{CB3B6BED-E9B1-44E8-BD29-F603D4CDDEF6}" srcOrd="0" destOrd="1" presId="urn:microsoft.com/office/officeart/2005/8/layout/process3"/>
    <dgm:cxn modelId="{56331692-4ED0-4EC1-870F-307B7C0B1BE6}" type="presOf" srcId="{03F5DF0A-4E90-402F-A3E8-63E5ADAB7D69}" destId="{9F94C6AE-F35F-4A59-9589-69650152D7F2}" srcOrd="1" destOrd="0" presId="urn:microsoft.com/office/officeart/2005/8/layout/process3"/>
    <dgm:cxn modelId="{319BD5D6-3999-4A46-9D60-7F9D67CB3B04}" type="presOf" srcId="{722D9E01-94F2-4A48-9F9B-85187B2D56BC}" destId="{9B60BCFE-2C94-401B-AF92-7BC3AC90261C}" srcOrd="0" destOrd="2" presId="urn:microsoft.com/office/officeart/2005/8/layout/process3"/>
    <dgm:cxn modelId="{36C6A81A-B6CD-4CB9-9618-FB6A9D321829}" srcId="{54471CA8-FA67-43E5-B01F-50FDD7CAA440}" destId="{A3438C34-689A-4E19-94B4-2DBFFA06389F}" srcOrd="1" destOrd="0" parTransId="{56894DCD-CEC6-4DA8-936F-956FFAE3F3FF}" sibTransId="{0BCB57AD-73DE-44A7-8DBC-E262451DDCA7}"/>
    <dgm:cxn modelId="{FEC81FDB-BCB0-4B06-B58B-1F2ECEAFC828}" srcId="{F5F5BE4E-4144-40C4-A3BF-FC547A7C6CA3}" destId="{722D9E01-94F2-4A48-9F9B-85187B2D56BC}" srcOrd="2" destOrd="0" parTransId="{D6B91477-8DB8-409C-AF99-F6C63C392B98}" sibTransId="{3655D418-231D-4F0B-BCC1-66686EFC8A2C}"/>
    <dgm:cxn modelId="{3F5E9408-C684-49AB-80DA-193A140E3E9F}" srcId="{0C20F43A-74EB-497C-8B3E-21BCDE1F4490}" destId="{03F5DF0A-4E90-402F-A3E8-63E5ADAB7D69}" srcOrd="0" destOrd="0" parTransId="{0ABE8594-C4C1-41C4-BB8B-22F07C0146CC}" sibTransId="{817515D3-990C-4E2F-A826-3CE4E7EA0EC5}"/>
    <dgm:cxn modelId="{D369E943-908B-4F9D-BEDA-A0B7DA7B43A2}" type="presParOf" srcId="{58C940D9-5A33-44D7-947B-43B3023D8B1D}" destId="{817DF291-CC4D-4FE2-9604-0885CB37CFC9}" srcOrd="0" destOrd="0" presId="urn:microsoft.com/office/officeart/2005/8/layout/process3"/>
    <dgm:cxn modelId="{07505EAD-3C02-4934-926C-808B15882F23}" type="presParOf" srcId="{817DF291-CC4D-4FE2-9604-0885CB37CFC9}" destId="{7C628738-FD8B-4DC3-B580-320D318116F3}" srcOrd="0" destOrd="0" presId="urn:microsoft.com/office/officeart/2005/8/layout/process3"/>
    <dgm:cxn modelId="{E1EA5712-9BF8-41AE-8930-617136E91B39}" type="presParOf" srcId="{817DF291-CC4D-4FE2-9604-0885CB37CFC9}" destId="{9F94C6AE-F35F-4A59-9589-69650152D7F2}" srcOrd="1" destOrd="0" presId="urn:microsoft.com/office/officeart/2005/8/layout/process3"/>
    <dgm:cxn modelId="{C4A7EA6F-D266-4EB2-9F68-5EAA42B621EC}" type="presParOf" srcId="{817DF291-CC4D-4FE2-9604-0885CB37CFC9}" destId="{3EAC5E7F-F073-40DF-B15F-CF3601E8C08A}" srcOrd="2" destOrd="0" presId="urn:microsoft.com/office/officeart/2005/8/layout/process3"/>
    <dgm:cxn modelId="{48CD94BA-C033-480F-9856-3584D8241BE5}" type="presParOf" srcId="{58C940D9-5A33-44D7-947B-43B3023D8B1D}" destId="{5978D930-FCDD-41DB-BEB7-2E1FC8CB90F9}" srcOrd="1" destOrd="0" presId="urn:microsoft.com/office/officeart/2005/8/layout/process3"/>
    <dgm:cxn modelId="{358F3F1C-7B52-47B0-9C1F-CFFAB155C4A1}" type="presParOf" srcId="{5978D930-FCDD-41DB-BEB7-2E1FC8CB90F9}" destId="{AFD42969-8A79-4BDB-8CBC-941A5F3B57D4}" srcOrd="0" destOrd="0" presId="urn:microsoft.com/office/officeart/2005/8/layout/process3"/>
    <dgm:cxn modelId="{EAD84473-C760-4D3C-ACB7-131138846E5F}" type="presParOf" srcId="{58C940D9-5A33-44D7-947B-43B3023D8B1D}" destId="{4C29DC6F-C6C9-405A-B49A-C2F19C717420}" srcOrd="2" destOrd="0" presId="urn:microsoft.com/office/officeart/2005/8/layout/process3"/>
    <dgm:cxn modelId="{F4481AD7-336E-4E7D-8DC1-97F6DB684B1F}" type="presParOf" srcId="{4C29DC6F-C6C9-405A-B49A-C2F19C717420}" destId="{097A334A-F308-4F4A-A76C-A946BB038B9B}" srcOrd="0" destOrd="0" presId="urn:microsoft.com/office/officeart/2005/8/layout/process3"/>
    <dgm:cxn modelId="{351DF2F5-10FC-4067-A5E4-14D206C6FAA9}" type="presParOf" srcId="{4C29DC6F-C6C9-405A-B49A-C2F19C717420}" destId="{639EF9A3-5A01-4293-96C3-B6F67E091DD0}" srcOrd="1" destOrd="0" presId="urn:microsoft.com/office/officeart/2005/8/layout/process3"/>
    <dgm:cxn modelId="{BCAF0DF3-DEEB-468B-96FF-4A29E5311F15}" type="presParOf" srcId="{4C29DC6F-C6C9-405A-B49A-C2F19C717420}" destId="{9B60BCFE-2C94-401B-AF92-7BC3AC90261C}" srcOrd="2" destOrd="0" presId="urn:microsoft.com/office/officeart/2005/8/layout/process3"/>
    <dgm:cxn modelId="{97608699-1CA7-405C-85B5-3C7947C025CC}" type="presParOf" srcId="{58C940D9-5A33-44D7-947B-43B3023D8B1D}" destId="{2BF84A30-E293-48D4-979A-03603FA4EFBC}" srcOrd="3" destOrd="0" presId="urn:microsoft.com/office/officeart/2005/8/layout/process3"/>
    <dgm:cxn modelId="{391A9CD3-D9DE-445A-B7D4-BA00473E2984}" type="presParOf" srcId="{2BF84A30-E293-48D4-979A-03603FA4EFBC}" destId="{9DC011DC-C861-4867-97D8-EC25DAFB8C83}" srcOrd="0" destOrd="0" presId="urn:microsoft.com/office/officeart/2005/8/layout/process3"/>
    <dgm:cxn modelId="{6DB86C9E-214E-46A7-8664-ECE73B845BBD}" type="presParOf" srcId="{58C940D9-5A33-44D7-947B-43B3023D8B1D}" destId="{9E7C9483-AE8B-4143-8128-CC9EF2200A91}" srcOrd="4" destOrd="0" presId="urn:microsoft.com/office/officeart/2005/8/layout/process3"/>
    <dgm:cxn modelId="{54F8343B-28C2-4C96-9CCC-31EFAB6EC4BA}" type="presParOf" srcId="{9E7C9483-AE8B-4143-8128-CC9EF2200A91}" destId="{3101FC69-2C2E-46CA-8C9B-4B6332B0027A}" srcOrd="0" destOrd="0" presId="urn:microsoft.com/office/officeart/2005/8/layout/process3"/>
    <dgm:cxn modelId="{D1C44EEC-DDD2-4F09-B5CF-07A1D4294261}" type="presParOf" srcId="{9E7C9483-AE8B-4143-8128-CC9EF2200A91}" destId="{3C594ABE-C232-4EEF-9B45-F688FDF5462F}" srcOrd="1" destOrd="0" presId="urn:microsoft.com/office/officeart/2005/8/layout/process3"/>
    <dgm:cxn modelId="{9FF5EE4A-0311-4539-BE4F-51F341445000}" type="presParOf" srcId="{9E7C9483-AE8B-4143-8128-CC9EF2200A91}" destId="{CB3B6BED-E9B1-44E8-BD29-F603D4CDDE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C79355-59AE-45D6-A978-6752A608244F}">
      <dsp:nvSpPr>
        <dsp:cNvPr id="0" name=""/>
        <dsp:cNvSpPr/>
      </dsp:nvSpPr>
      <dsp:spPr>
        <a:xfrm>
          <a:off x="930339" y="165192"/>
          <a:ext cx="3830526" cy="3830526"/>
        </a:xfrm>
        <a:prstGeom prst="circularArrow">
          <a:avLst>
            <a:gd name="adj1" fmla="val 5274"/>
            <a:gd name="adj2" fmla="val 312630"/>
            <a:gd name="adj3" fmla="val 14275386"/>
            <a:gd name="adj4" fmla="val 1709942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476459-8AD2-4BCF-A5AA-31FE6A2BF4AA}">
      <dsp:nvSpPr>
        <dsp:cNvPr id="0" name=""/>
        <dsp:cNvSpPr/>
      </dsp:nvSpPr>
      <dsp:spPr>
        <a:xfrm>
          <a:off x="2136981" y="698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Formaliser</a:t>
          </a:r>
          <a:endParaRPr lang="fr-FR" sz="2100" kern="1200" dirty="0"/>
        </a:p>
      </dsp:txBody>
      <dsp:txXfrm>
        <a:off x="2136981" y="698"/>
        <a:ext cx="1417243" cy="708621"/>
      </dsp:txXfrm>
    </dsp:sp>
    <dsp:sp modelId="{D9A8E261-E9B7-48BE-8C22-FAE49876FB20}">
      <dsp:nvSpPr>
        <dsp:cNvPr id="0" name=""/>
        <dsp:cNvSpPr/>
      </dsp:nvSpPr>
      <dsp:spPr>
        <a:xfrm>
          <a:off x="3482750" y="767989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1249"/>
                <a:satOff val="-878"/>
                <a:lumOff val="5123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61249"/>
                <a:satOff val="-878"/>
                <a:lumOff val="5123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61249"/>
                <a:satOff val="-878"/>
                <a:lumOff val="51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Accéder</a:t>
          </a:r>
          <a:endParaRPr lang="fr-FR" sz="2100" kern="1200" dirty="0"/>
        </a:p>
      </dsp:txBody>
      <dsp:txXfrm>
        <a:off x="3482750" y="767989"/>
        <a:ext cx="1417243" cy="708621"/>
      </dsp:txXfrm>
    </dsp:sp>
    <dsp:sp modelId="{CE643272-7230-4214-9D60-F0A7E4EC53D0}">
      <dsp:nvSpPr>
        <dsp:cNvPr id="0" name=""/>
        <dsp:cNvSpPr/>
      </dsp:nvSpPr>
      <dsp:spPr>
        <a:xfrm>
          <a:off x="3482755" y="2331647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22498"/>
                <a:satOff val="-1757"/>
                <a:lumOff val="1024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22498"/>
                <a:satOff val="-1757"/>
                <a:lumOff val="1024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22498"/>
                <a:satOff val="-1757"/>
                <a:lumOff val="102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Préparer</a:t>
          </a:r>
          <a:endParaRPr lang="fr-FR" sz="2100" kern="1200" dirty="0"/>
        </a:p>
      </dsp:txBody>
      <dsp:txXfrm>
        <a:off x="3482755" y="2331647"/>
        <a:ext cx="1417243" cy="708621"/>
      </dsp:txXfrm>
    </dsp:sp>
    <dsp:sp modelId="{6440408D-4A24-4C15-AF25-CE2FFFD0A2F0}">
      <dsp:nvSpPr>
        <dsp:cNvPr id="0" name=""/>
        <dsp:cNvSpPr/>
      </dsp:nvSpPr>
      <dsp:spPr>
        <a:xfrm>
          <a:off x="2136981" y="3109328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83747"/>
                <a:satOff val="-2635"/>
                <a:lumOff val="1536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83747"/>
                <a:satOff val="-2635"/>
                <a:lumOff val="1536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83747"/>
                <a:satOff val="-2635"/>
                <a:lumOff val="153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Modéliser</a:t>
          </a:r>
          <a:endParaRPr lang="fr-FR" sz="2100" kern="1200" dirty="0"/>
        </a:p>
      </dsp:txBody>
      <dsp:txXfrm>
        <a:off x="2136981" y="3109328"/>
        <a:ext cx="1417243" cy="708621"/>
      </dsp:txXfrm>
    </dsp:sp>
    <dsp:sp modelId="{867A210A-47A2-4201-A7BB-8144A38DC0D1}">
      <dsp:nvSpPr>
        <dsp:cNvPr id="0" name=""/>
        <dsp:cNvSpPr/>
      </dsp:nvSpPr>
      <dsp:spPr>
        <a:xfrm>
          <a:off x="791207" y="2331647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44997"/>
                <a:satOff val="-3514"/>
                <a:lumOff val="2049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44997"/>
                <a:satOff val="-3514"/>
                <a:lumOff val="2049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44997"/>
                <a:satOff val="-3514"/>
                <a:lumOff val="204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Evaluer</a:t>
          </a:r>
          <a:endParaRPr lang="fr-FR" sz="2100" kern="1200" dirty="0"/>
        </a:p>
      </dsp:txBody>
      <dsp:txXfrm>
        <a:off x="791207" y="2331647"/>
        <a:ext cx="1417243" cy="708621"/>
      </dsp:txXfrm>
    </dsp:sp>
    <dsp:sp modelId="{FD9D1161-C29F-46FE-A129-9A66148257B8}">
      <dsp:nvSpPr>
        <dsp:cNvPr id="0" name=""/>
        <dsp:cNvSpPr/>
      </dsp:nvSpPr>
      <dsp:spPr>
        <a:xfrm>
          <a:off x="791207" y="777681"/>
          <a:ext cx="1417243" cy="7086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/>
            <a:t>Déployer</a:t>
          </a:r>
          <a:endParaRPr lang="fr-FR" sz="2100" kern="1200"/>
        </a:p>
      </dsp:txBody>
      <dsp:txXfrm>
        <a:off x="791207" y="777681"/>
        <a:ext cx="1417243" cy="7086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94C6AE-F35F-4A59-9589-69650152D7F2}">
      <dsp:nvSpPr>
        <dsp:cNvPr id="0" name=""/>
        <dsp:cNvSpPr/>
      </dsp:nvSpPr>
      <dsp:spPr>
        <a:xfrm>
          <a:off x="1390" y="764242"/>
          <a:ext cx="1510998" cy="1031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Statistique</a:t>
          </a:r>
          <a:endParaRPr lang="fr-FR" sz="14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90" y="764242"/>
        <a:ext cx="1510998" cy="687605"/>
      </dsp:txXfrm>
    </dsp:sp>
    <dsp:sp modelId="{3EAC5E7F-F073-40DF-B15F-CF3601E8C08A}">
      <dsp:nvSpPr>
        <dsp:cNvPr id="0" name=""/>
        <dsp:cNvSpPr/>
      </dsp:nvSpPr>
      <dsp:spPr>
        <a:xfrm>
          <a:off x="376351" y="1387946"/>
          <a:ext cx="1289171" cy="206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Centaines d’individus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quelques variables</a:t>
          </a:r>
          <a:endParaRPr lang="fr-FR" sz="1500" kern="1200" dirty="0"/>
        </a:p>
      </dsp:txBody>
      <dsp:txXfrm>
        <a:off x="376351" y="1387946"/>
        <a:ext cx="1289171" cy="2062652"/>
      </dsp:txXfrm>
    </dsp:sp>
    <dsp:sp modelId="{5978D930-FCDD-41DB-BEB7-2E1FC8CB90F9}">
      <dsp:nvSpPr>
        <dsp:cNvPr id="0" name=""/>
        <dsp:cNvSpPr/>
      </dsp:nvSpPr>
      <dsp:spPr>
        <a:xfrm rot="21598744">
          <a:off x="1680094" y="947160"/>
          <a:ext cx="355535" cy="3209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21598744">
        <a:off x="1680094" y="947160"/>
        <a:ext cx="355535" cy="320966"/>
      </dsp:txXfrm>
    </dsp:sp>
    <dsp:sp modelId="{639EF9A3-5A01-4293-96C3-B6F67E091DD0}">
      <dsp:nvSpPr>
        <dsp:cNvPr id="0" name=""/>
        <dsp:cNvSpPr/>
      </dsp:nvSpPr>
      <dsp:spPr>
        <a:xfrm>
          <a:off x="2183210" y="766586"/>
          <a:ext cx="1425294" cy="1022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 de Données</a:t>
          </a:r>
          <a:endParaRPr lang="fr-FR" sz="14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83210" y="766586"/>
        <a:ext cx="1425294" cy="681354"/>
      </dsp:txXfrm>
    </dsp:sp>
    <dsp:sp modelId="{9B60BCFE-2C94-401B-AF92-7BC3AC90261C}">
      <dsp:nvSpPr>
        <dsp:cNvPr id="0" name=""/>
        <dsp:cNvSpPr/>
      </dsp:nvSpPr>
      <dsp:spPr>
        <a:xfrm>
          <a:off x="2515319" y="1385602"/>
          <a:ext cx="1289171" cy="206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dizaines de milliers d’individus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quelques dizaines de variables</a:t>
          </a:r>
          <a:endParaRPr lang="fr-FR" sz="1500" kern="1200" dirty="0"/>
        </a:p>
      </dsp:txBody>
      <dsp:txXfrm>
        <a:off x="2515319" y="1385602"/>
        <a:ext cx="1289171" cy="2062652"/>
      </dsp:txXfrm>
    </dsp:sp>
    <dsp:sp modelId="{2BF84A30-E293-48D4-979A-03603FA4EFBC}">
      <dsp:nvSpPr>
        <dsp:cNvPr id="0" name=""/>
        <dsp:cNvSpPr/>
      </dsp:nvSpPr>
      <dsp:spPr>
        <a:xfrm rot="21599963">
          <a:off x="3786923" y="946769"/>
          <a:ext cx="378246" cy="3209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21599963">
        <a:off x="3786923" y="946769"/>
        <a:ext cx="378246" cy="320966"/>
      </dsp:txXfrm>
    </dsp:sp>
    <dsp:sp modelId="{3C594ABE-C232-4EEF-9B45-F688FDF5462F}">
      <dsp:nvSpPr>
        <dsp:cNvPr id="0" name=""/>
        <dsp:cNvSpPr/>
      </dsp:nvSpPr>
      <dsp:spPr>
        <a:xfrm>
          <a:off x="4322178" y="766661"/>
          <a:ext cx="1777238" cy="1021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MINING</a:t>
          </a:r>
          <a:endParaRPr lang="fr-FR" sz="14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22178" y="766661"/>
        <a:ext cx="1777238" cy="681156"/>
      </dsp:txXfrm>
    </dsp:sp>
    <dsp:sp modelId="{CB3B6BED-E9B1-44E8-BD29-F603D4CDDEF6}">
      <dsp:nvSpPr>
        <dsp:cNvPr id="0" name=""/>
        <dsp:cNvSpPr/>
      </dsp:nvSpPr>
      <dsp:spPr>
        <a:xfrm>
          <a:off x="4664536" y="1385528"/>
          <a:ext cx="1620617" cy="206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plusieurs millions d’individus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plusieurs centaines de variables</a:t>
          </a:r>
          <a:endParaRPr lang="fr-FR" sz="1500" kern="1200" dirty="0"/>
        </a:p>
      </dsp:txBody>
      <dsp:txXfrm>
        <a:off x="4664536" y="1385528"/>
        <a:ext cx="1620617" cy="206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6FD9-E91C-4A1C-9913-5371F9B6BE5F}" type="datetimeFigureOut">
              <a:rPr lang="fr-FR" smtClean="0"/>
              <a:pPr/>
              <a:t>04/11/2009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3ACC-F3EC-4935-8BC1-E82BBE1AD5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y a plusieurs</a:t>
            </a:r>
            <a:r>
              <a:rPr lang="fr-FR" baseline="0" dirty="0" smtClean="0"/>
              <a:t> types d’algorithmes.</a:t>
            </a:r>
          </a:p>
          <a:p>
            <a:r>
              <a:rPr lang="fr-FR" baseline="0" dirty="0" smtClean="0"/>
              <a:t>Sur une commande !</a:t>
            </a:r>
          </a:p>
          <a:p>
            <a:r>
              <a:rPr lang="fr-FR" baseline="0" dirty="0" smtClean="0"/>
              <a:t>Sur un client !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Stock</a:t>
            </a:r>
            <a:r>
              <a:rPr lang="fr-FR" baseline="0" dirty="0" smtClean="0"/>
              <a:t> les commandes dans la base de données</a:t>
            </a:r>
          </a:p>
          <a:p>
            <a:r>
              <a:rPr lang="fr-FR" baseline="0" dirty="0" smtClean="0"/>
              <a:t>Et prend en compte leurs notes, pour savoir s’ils aiment de leur proposer des produits qui ressemble ou des produits que d’autres clients avaient aimés.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essaie de faire un catalogue de client pour les ranger</a:t>
            </a:r>
            <a:r>
              <a:rPr lang="fr-FR" baseline="0" dirty="0" smtClean="0"/>
              <a:t> selon leurs gouts.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de La Redoute 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va choisir une chaussure au hasard, pour pouvoir montrer en quoi peut réellement consister le Data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Comme dans tout site de vente en ligne, on va avoir une fiche du produit </a:t>
            </a:r>
            <a:r>
              <a:rPr lang="fr-FR" baseline="0" dirty="0" err="1" smtClean="0"/>
              <a:t>selectionné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le site a une base de donnée assez large, c’est-à-dire avec plein de </a:t>
            </a:r>
            <a:r>
              <a:rPr lang="fr-FR" baseline="0" dirty="0" err="1" smtClean="0"/>
              <a:t>donées</a:t>
            </a:r>
            <a:r>
              <a:rPr lang="fr-FR" baseline="0" dirty="0" smtClean="0"/>
              <a:t>, on pourra voir que leurs Algorithme fonctionne et nous propose d’autres produits achetés par d’autres clients.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effet, On voit donc notre Produit sélectionné</a:t>
            </a:r>
            <a:r>
              <a:rPr lang="fr-FR" baseline="0" dirty="0" smtClean="0"/>
              <a:t> juste avant, </a:t>
            </a:r>
            <a:r>
              <a:rPr lang="fr-FR" dirty="0" smtClean="0"/>
              <a:t>à gauche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Par contre, On peut voir les 3 produits en bas, qui proviennent</a:t>
            </a:r>
            <a:r>
              <a:rPr lang="fr-FR" baseline="0" dirty="0" smtClean="0"/>
              <a:t> du Data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Cela peut signifier deux choses;</a:t>
            </a:r>
          </a:p>
          <a:p>
            <a:r>
              <a:rPr lang="fr-FR" baseline="0" dirty="0" smtClean="0"/>
              <a:t>1-soit leur algorithme fonctionne très bien et nous propose 3 produits que d’autres clients avaient achetés en même temps que les chaussures.</a:t>
            </a:r>
          </a:p>
          <a:p>
            <a:r>
              <a:rPr lang="fr-FR" baseline="0" dirty="0" smtClean="0"/>
              <a:t>2-soit (dans le contexte de vente) La Redoute veux vendre ces produits, donc les mets en avant !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Data </a:t>
            </a:r>
            <a:r>
              <a:rPr lang="fr-FR" dirty="0" err="1" smtClean="0"/>
              <a:t>Mining</a:t>
            </a:r>
            <a:r>
              <a:rPr lang="fr-FR" dirty="0" smtClean="0"/>
              <a:t> n’est possible</a:t>
            </a:r>
            <a:r>
              <a:rPr lang="fr-FR" baseline="0" dirty="0" smtClean="0"/>
              <a:t> que grâce à un recueil de données datant d’un an au minimum et d’un logiciel comme </a:t>
            </a:r>
            <a:r>
              <a:rPr lang="fr-FR" baseline="0" dirty="0" err="1" smtClean="0"/>
              <a:t>Weka</a:t>
            </a:r>
            <a:r>
              <a:rPr lang="fr-FR" baseline="0" dirty="0" smtClean="0"/>
              <a:t> ou Tanagra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limites du Data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 peuvent résider dans le cas où les données sont peu cohérentes ou manquantes. Pour cela il existe bien des logiciels de Data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 contenant des algorithmes complexes et permettant l’ajout de ces données manquantes ou incohérentes. Mais il se peut que le résultat généré perde en fiabilité.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Data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 peut avoir un coup important pour les entreprises souhaitant utilisées ce </a:t>
            </a:r>
            <a:r>
              <a:rPr lang="fr-FR" baseline="0" dirty="0" smtClean="0"/>
              <a:t>procédé. Afin </a:t>
            </a:r>
            <a:r>
              <a:rPr lang="fr-FR" baseline="0" dirty="0" smtClean="0"/>
              <a:t>d’avoir des données complétées le recours à des méthodes de Data </a:t>
            </a:r>
            <a:r>
              <a:rPr lang="fr-FR" baseline="0" dirty="0" err="1" smtClean="0"/>
              <a:t>Warehouse</a:t>
            </a:r>
            <a:r>
              <a:rPr lang="fr-FR" baseline="0" dirty="0" smtClean="0"/>
              <a:t> sont nécessaire.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data Mining est un sujet qui dépasse aujourd’hui le cercle restreint de la communauté scientifique pour susciter</a:t>
            </a:r>
            <a:r>
              <a:rPr lang="fr-FR" baseline="0" dirty="0" smtClean="0"/>
              <a:t> un vif intérêt dans le monde des affaires. On trouve actuellement une pléthore de définitions générales du Data Mining.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première définition est faite suivant un critère égocentré :</a:t>
            </a:r>
          </a:p>
          <a:p>
            <a:r>
              <a:rPr lang="fr-FR" i="1" dirty="0" smtClean="0"/>
              <a:t>« Le </a:t>
            </a:r>
            <a:r>
              <a:rPr lang="fr-FR" i="1" dirty="0" err="1" smtClean="0"/>
              <a:t>data-mining</a:t>
            </a:r>
            <a:r>
              <a:rPr lang="fr-FR" i="1" dirty="0" smtClean="0"/>
              <a:t> est un processus de découverte de règle, relations,</a:t>
            </a:r>
            <a:r>
              <a:rPr lang="fr-FR" i="1" baseline="0" dirty="0" smtClean="0"/>
              <a:t> </a:t>
            </a:r>
            <a:r>
              <a:rPr lang="fr-FR" i="1" dirty="0" smtClean="0"/>
              <a:t>corrélations et/ou dépendances à travers une grande quantité</a:t>
            </a:r>
            <a:r>
              <a:rPr lang="fr-FR" i="1" baseline="0" dirty="0" smtClean="0"/>
              <a:t> </a:t>
            </a:r>
            <a:r>
              <a:rPr lang="fr-FR" i="1" dirty="0" smtClean="0"/>
              <a:t>de</a:t>
            </a:r>
            <a:r>
              <a:rPr lang="fr-FR" i="1" baseline="0" dirty="0" smtClean="0"/>
              <a:t> </a:t>
            </a:r>
            <a:r>
              <a:rPr lang="fr-FR" i="1" dirty="0" smtClean="0"/>
              <a:t>données, grâce à des méthodes »</a:t>
            </a:r>
          </a:p>
          <a:p>
            <a:endParaRPr lang="fr-FR" i="1" dirty="0" smtClean="0"/>
          </a:p>
          <a:p>
            <a:r>
              <a:rPr lang="fr-FR" i="0" dirty="0" smtClean="0"/>
              <a:t>Plus généralement,</a:t>
            </a:r>
            <a:r>
              <a:rPr lang="fr-FR" i="0" baseline="0" dirty="0" smtClean="0"/>
              <a:t> les spécialistes du domaine considèrent que le Data Mining est : </a:t>
            </a:r>
          </a:p>
          <a:p>
            <a:r>
              <a:rPr lang="fr-FR" i="1" baseline="0" dirty="0" smtClean="0"/>
              <a:t>« Extraire un savoir ou une connaissance à partir de grandes quantités de données, par des méthodes automatiques ou semi-automatiques. »</a:t>
            </a:r>
            <a:endParaRPr lang="fr-FR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L’extraction de connaissances</a:t>
            </a:r>
            <a:r>
              <a:rPr lang="fr-FR" baseline="0" dirty="0" smtClean="0"/>
              <a:t> à partir de données (ECD) ou plus couramment appelé Data Mining, </a:t>
            </a:r>
            <a:r>
              <a:rPr lang="fr-FR" dirty="0" smtClean="0"/>
              <a:t>plus qu'une théorie normalisée, c’est un processus d'extraction de connaissances métiers comportant les étapes principales suivantes</a:t>
            </a:r>
            <a:r>
              <a:rPr lang="fr-FR" baseline="0" dirty="0" smtClean="0"/>
              <a:t>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b="1" dirty="0" smtClean="0"/>
              <a:t>Formaliser</a:t>
            </a:r>
            <a:r>
              <a:rPr lang="fr-FR" dirty="0" smtClean="0"/>
              <a:t> un problème que l'organisation cherche à résoudre en termes de données </a:t>
            </a:r>
          </a:p>
          <a:p>
            <a:r>
              <a:rPr lang="fr-FR" b="1" dirty="0" smtClean="0"/>
              <a:t>Accéder</a:t>
            </a:r>
            <a:r>
              <a:rPr lang="fr-FR" dirty="0" smtClean="0"/>
              <a:t> aux données appropriées quelles qu'elles soient </a:t>
            </a:r>
          </a:p>
          <a:p>
            <a:r>
              <a:rPr lang="fr-FR" b="1" dirty="0" smtClean="0"/>
              <a:t>Préparer</a:t>
            </a:r>
            <a:r>
              <a:rPr lang="fr-FR" dirty="0" smtClean="0"/>
              <a:t> ces données en vue des traitements et utilisations futurs </a:t>
            </a:r>
          </a:p>
          <a:p>
            <a:r>
              <a:rPr lang="fr-FR" b="1" dirty="0" smtClean="0"/>
              <a:t>Modéliser</a:t>
            </a:r>
            <a:r>
              <a:rPr lang="fr-FR" dirty="0" smtClean="0"/>
              <a:t> les données en leur appliquant des algorithmes d'analyse </a:t>
            </a:r>
          </a:p>
          <a:p>
            <a:r>
              <a:rPr lang="fr-FR" b="1" dirty="0" smtClean="0"/>
              <a:t>Évaluer</a:t>
            </a:r>
            <a:r>
              <a:rPr lang="fr-FR" dirty="0" smtClean="0"/>
              <a:t> et valider les connaissances ainsi extraites des analyses </a:t>
            </a:r>
          </a:p>
          <a:p>
            <a:r>
              <a:rPr lang="fr-FR" b="1" dirty="0" smtClean="0"/>
              <a:t>Déployer</a:t>
            </a:r>
            <a:r>
              <a:rPr lang="fr-FR" dirty="0" smtClean="0"/>
              <a:t> les analyses dans l'entreprise pour une utilisation effective </a:t>
            </a:r>
          </a:p>
          <a:p>
            <a:endParaRPr lang="fr-FR" dirty="0" smtClean="0"/>
          </a:p>
          <a:p>
            <a:r>
              <a:rPr lang="fr-FR" dirty="0" smtClean="0"/>
              <a:t>Ce processus est cyclique et permanent; le data mining rend dès lors plus compréhensible, "visible", l'activité de l'organisation, et permet de rationaliser le stockage de l'information et des données. Le data mining a pour objectif de capitaliser des connaissances acquises sous forme de connaissances explicites.</a:t>
            </a:r>
          </a:p>
          <a:p>
            <a:endParaRPr lang="fr-FR" dirty="0" smtClean="0"/>
          </a:p>
          <a:p>
            <a:r>
              <a:rPr lang="fr-FR" dirty="0" smtClean="0"/>
              <a:t>Il conduit donc à mieux structurer les contenus nécessaires à l'ingénierie des connaissances.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Selon le MIT (Massachussets</a:t>
            </a:r>
            <a:r>
              <a:rPr lang="fr-FR" baseline="0" dirty="0" smtClean="0"/>
              <a:t> </a:t>
            </a:r>
            <a:r>
              <a:rPr lang="fr-FR" dirty="0" smtClean="0"/>
              <a:t>Institute of Technology) : le data</a:t>
            </a:r>
            <a:r>
              <a:rPr lang="fr-FR" baseline="0" dirty="0" smtClean="0"/>
              <a:t> </a:t>
            </a:r>
            <a:r>
              <a:rPr lang="fr-FR" dirty="0" smtClean="0"/>
              <a:t>mining est l’une des 10</a:t>
            </a:r>
            <a:r>
              <a:rPr lang="fr-FR" baseline="0" dirty="0" smtClean="0"/>
              <a:t> </a:t>
            </a:r>
            <a:r>
              <a:rPr lang="fr-FR" dirty="0" smtClean="0"/>
              <a:t>technologies émergentes qui</a:t>
            </a:r>
            <a:r>
              <a:rPr lang="fr-FR" baseline="0" dirty="0" smtClean="0"/>
              <a:t> </a:t>
            </a:r>
            <a:r>
              <a:rPr lang="fr-FR" dirty="0" smtClean="0"/>
              <a:t>« changeront le monde » au</a:t>
            </a:r>
            <a:r>
              <a:rPr lang="fr-FR" baseline="0" dirty="0" smtClean="0"/>
              <a:t> </a:t>
            </a:r>
            <a:r>
              <a:rPr lang="fr-FR" dirty="0" smtClean="0"/>
              <a:t>XXIe</a:t>
            </a:r>
            <a:r>
              <a:rPr lang="fr-FR" baseline="0" dirty="0" smtClean="0"/>
              <a:t> </a:t>
            </a:r>
            <a:r>
              <a:rPr lang="fr-FR" dirty="0" smtClean="0"/>
              <a:t>siècle.</a:t>
            </a:r>
          </a:p>
          <a:p>
            <a:endParaRPr lang="fr-FR" dirty="0" smtClean="0"/>
          </a:p>
          <a:p>
            <a:r>
              <a:rPr lang="fr-FR" dirty="0" smtClean="0"/>
              <a:t>Aujourd’hui le DATA MINING est utilisé</a:t>
            </a:r>
            <a:r>
              <a:rPr lang="fr-FR" baseline="0" dirty="0" smtClean="0"/>
              <a:t> particulièrement dans les secteurs qui détiennent de </a:t>
            </a:r>
            <a:r>
              <a:rPr lang="fr-FR" b="1" baseline="0" dirty="0" smtClean="0"/>
              <a:t>nombreuses informations économiques </a:t>
            </a:r>
            <a:r>
              <a:rPr lang="fr-FR" baseline="0" dirty="0" smtClean="0"/>
              <a:t>et </a:t>
            </a:r>
            <a:r>
              <a:rPr lang="fr-FR" b="1" baseline="0" dirty="0" smtClean="0"/>
              <a:t>comportementales</a:t>
            </a:r>
            <a:r>
              <a:rPr lang="fr-FR" baseline="0" dirty="0" smtClean="0"/>
              <a:t> (banques, VPC, …), on cherche à pouvoir </a:t>
            </a:r>
            <a:r>
              <a:rPr lang="fr-FR" b="1" baseline="0" dirty="0" smtClean="0"/>
              <a:t>exploiter</a:t>
            </a:r>
            <a:r>
              <a:rPr lang="fr-FR" baseline="0" dirty="0" smtClean="0"/>
              <a:t> ces données pour pouvoir vendre plus ou au sens large </a:t>
            </a:r>
            <a:r>
              <a:rPr lang="fr-FR" b="1" baseline="0" dirty="0" smtClean="0"/>
              <a:t>gagner plus d’argent</a:t>
            </a:r>
            <a:r>
              <a:rPr lang="fr-FR" baseline="0" dirty="0" smtClean="0"/>
              <a:t>; Le DATA MINING permet de mieux </a:t>
            </a:r>
            <a:r>
              <a:rPr lang="fr-FR" b="1" baseline="0" dirty="0" smtClean="0"/>
              <a:t>comprendre l’information </a:t>
            </a:r>
            <a:r>
              <a:rPr lang="fr-FR" baseline="0" dirty="0" smtClean="0"/>
              <a:t>que recèle un </a:t>
            </a:r>
            <a:r>
              <a:rPr lang="fr-FR" b="1" baseline="0" dirty="0" smtClean="0"/>
              <a:t>ensemble</a:t>
            </a:r>
            <a:r>
              <a:rPr lang="fr-FR" baseline="0" dirty="0" smtClean="0"/>
              <a:t> de données (certaines notions sons invisible à l’œil nu) exemple faire émaner un comportement en liant des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L’essor de cette méthode n’a été possible que grâce à une </a:t>
            </a:r>
            <a:r>
              <a:rPr lang="fr-FR" b="1" baseline="0" dirty="0" smtClean="0"/>
              <a:t>évolution</a:t>
            </a:r>
            <a:r>
              <a:rPr lang="fr-FR" baseline="0" dirty="0" smtClean="0"/>
              <a:t> des </a:t>
            </a:r>
            <a:r>
              <a:rPr lang="fr-FR" b="1" baseline="0" dirty="0" smtClean="0"/>
              <a:t>performances</a:t>
            </a:r>
            <a:r>
              <a:rPr lang="fr-FR" baseline="0" dirty="0" smtClean="0"/>
              <a:t> des ordinateurs (demande des traitements lourds) et à un </a:t>
            </a:r>
            <a:r>
              <a:rPr lang="fr-FR" b="1" baseline="0" dirty="0" smtClean="0"/>
              <a:t>faible coût </a:t>
            </a:r>
            <a:r>
              <a:rPr lang="fr-FR" baseline="0" dirty="0" smtClean="0"/>
              <a:t>de stockage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Auparavant, nous</a:t>
            </a:r>
            <a:r>
              <a:rPr lang="fr-FR" baseline="0" dirty="0" smtClean="0"/>
              <a:t> étions sur des statistiques pour quelques individuels, puis milliers, maintenant millions grâce au Data </a:t>
            </a:r>
            <a:r>
              <a:rPr lang="fr-FR" baseline="0" dirty="0" err="1" smtClean="0"/>
              <a:t>Mining</a:t>
            </a:r>
            <a:endParaRPr lang="fr-FR" baseline="0" dirty="0" smtClean="0"/>
          </a:p>
          <a:p>
            <a:r>
              <a:rPr lang="fr-FR" baseline="0" dirty="0" smtClean="0"/>
              <a:t>1-Excel</a:t>
            </a:r>
          </a:p>
          <a:p>
            <a:r>
              <a:rPr lang="fr-FR" baseline="0" dirty="0" smtClean="0"/>
              <a:t>2-Data</a:t>
            </a:r>
          </a:p>
          <a:p>
            <a:r>
              <a:rPr lang="fr-FR" baseline="0" dirty="0" smtClean="0"/>
              <a:t>3-Data </a:t>
            </a:r>
            <a:r>
              <a:rPr lang="fr-FR" baseline="0" dirty="0" err="1" smtClean="0"/>
              <a:t>Mining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Une erreur</a:t>
            </a:r>
            <a:r>
              <a:rPr lang="fr-FR" baseline="0" dirty="0" smtClean="0"/>
              <a:t> grave consiste à remplacer les outils statistiques par du datamining. Cette position risque de créer des conflits internes en mettant en compétition des techniques et des hommes. En </a:t>
            </a:r>
            <a:r>
              <a:rPr lang="fr-FR" baseline="0" dirty="0" err="1" smtClean="0"/>
              <a:t>définitve</a:t>
            </a:r>
            <a:r>
              <a:rPr lang="fr-FR" baseline="0" dirty="0" smtClean="0"/>
              <a:t>, le datamining et le statistiques sont complémentaires et doivent nécessairement collaborer.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3ACC-F3EC-4935-8BC1-E82BBE1AD54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</a:t>
            </a:r>
            <a:r>
              <a:rPr lang="fr-FR" baseline="0" dirty="0" smtClean="0"/>
              <a:t> nos jours, on ne veut pas seulement vendre des produits à des clients, mais aussi savoir qui ils sont?, pourquoi sont-il intéressés ?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essaye de prédire leurs achats future.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•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proposer des articles qui correspondent au profil du 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meilleur degré de satisfaction : les produits qu’on propose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lui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correspondent et font donc que le client est satisfait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fidélisation : le client aime le magasin car il y est bien servi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›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Prédire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taux de réponse à un mailing ou à une opération de marketing direct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›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Prédire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l’attrition des clients : prédire de comportement permettant de détecter la probabilité qu’un client a de quitter son fournisseur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›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Détecter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comportements anormaux ou frauduleux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›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Rechercher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critères qui permettront d’établir ensuite une évaluation pour repérer les « bons » clients sans facteur de risque et leur proposer peut-être une tarification adaptée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›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Suggérer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lors d’un appel à un call center, en temps réel, une réponse de l’opérateur qui soit adaptée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entreprises et relations clients sont des grandes adeptes du Data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des profils clients permettant de cibler un échantillon de clients pour certaines promotions par exemple.</a:t>
            </a:r>
          </a:p>
          <a:p>
            <a:pPr rtl="0"/>
            <a:endParaRPr lang="fr-FR" dirty="0" smtClean="0"/>
          </a:p>
          <a:p>
            <a:pPr rt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internet, l’inscription qui est obligation sur un site de e-commerce pour la commande de produit permet par la suite à e-commerçant de spammer son client sur de nouveaux produits.</a:t>
            </a:r>
          </a:p>
          <a:p>
            <a:pPr rtl="0"/>
            <a:endParaRPr lang="fr-FR" dirty="0" smtClean="0"/>
          </a:p>
          <a:p>
            <a:pPr rtl="0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Concernant la finance, les banques et organismes de crédit utilisent nos données (salaire, type de contrat de travail, crédit en cours, nombre d’enfant,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 afin de minimiser les risques de prêt à un client.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9E06-0AE9-44B9-A7C6-B0406335466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F7F3-E107-4916-9AAD-A14E807EE2BD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226D-0519-4A43-B02B-89AF6AA2012B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BB-C7AB-49DB-A776-2F708A62BEEE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CBC6-88BB-4FF3-961C-8A4DAD5519EF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A6C-AEC7-4098-B14F-66727BA856BC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CDAF-D93A-44C0-8068-05A0DF4BC91A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02FB-9811-4916-9647-2EBE30DD2B11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195B-5818-4709-A03F-5F796B7BF17C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9EE8-595F-479B-9CD1-3C766305BD5C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CDBD-2AEE-489F-A292-11E22A01788A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0FC3-36B9-4B5F-80FB-944A8E6D54C5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B79D-C169-4DC7-B8C3-4435F951E068}" type="datetime1">
              <a:rPr lang="fr-FR" smtClean="0"/>
              <a:pPr/>
              <a:t>04/11/2009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B46E-3805-46AD-9B47-266AAB5D6E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://www.cnq.ca/Storage.asp?StorageID=88802&amp;SiteLanguageID=1"/>
          <p:cNvPicPr>
            <a:picLocks noChangeAspect="1" noChangeArrowheads="1"/>
          </p:cNvPicPr>
          <p:nvPr/>
        </p:nvPicPr>
        <p:blipFill>
          <a:blip r:embed="rId3" cstate="print">
            <a:lum bright="-7000"/>
          </a:blip>
          <a:srcRect/>
          <a:stretch>
            <a:fillRect/>
          </a:stretch>
        </p:blipFill>
        <p:spPr bwMode="auto">
          <a:xfrm>
            <a:off x="0" y="1000108"/>
            <a:ext cx="9144000" cy="47863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5000"/>
              </a:srgbClr>
            </a:outerShdw>
          </a:effectLst>
          <a:scene3d>
            <a:camera prst="orthographicFront"/>
            <a:lightRig rig="contrasting" dir="t"/>
          </a:scene3d>
          <a:sp3d contourW="12700">
            <a:contourClr>
              <a:schemeClr val="bg1"/>
            </a:contourClr>
          </a:sp3d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2643182"/>
            <a:ext cx="6386530" cy="121444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Data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12" y="6000768"/>
            <a:ext cx="8929750" cy="642942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 fontScale="92500"/>
          </a:bodyPr>
          <a:lstStyle/>
          <a:p>
            <a:r>
              <a:rPr lang="fr-FR" sz="2400" dirty="0" smtClean="0"/>
              <a:t>AUGUSTIN Antoine, BERNARD Quentin, ELCIN Baris, TOUBACHE Mathieu</a:t>
            </a:r>
          </a:p>
        </p:txBody>
      </p:sp>
      <p:pic>
        <p:nvPicPr>
          <p:cNvPr id="11266" name="Picture 2" descr="http://www.cerlis.fr/images/logos/logo%20Paris%20Descartes%20ok_RVB_basse_de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" y="90469"/>
            <a:ext cx="2695575" cy="695325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118236" y="311128"/>
            <a:ext cx="2928958" cy="677585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Licence MIAGE</a:t>
            </a:r>
          </a:p>
          <a:p>
            <a:pPr algn="ctr"/>
            <a:r>
              <a:rPr lang="fr-FR" dirty="0" smtClean="0"/>
              <a:t>Module</a:t>
            </a:r>
            <a:r>
              <a:rPr lang="fr-FR" dirty="0" smtClean="0"/>
              <a:t>: ISI1 – Mme Heiwy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– Utilité du Data Mining ?</a:t>
            </a: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313309" y="1428736"/>
            <a:ext cx="4401567" cy="505549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>
            <a:spAutoFit/>
          </a:bodyPr>
          <a:lstStyle/>
          <a:p>
            <a:pPr algn="ctr"/>
            <a:r>
              <a:rPr lang="fr-FR" dirty="0" smtClean="0"/>
              <a:t>Autres exemples d’application :</a:t>
            </a:r>
          </a:p>
        </p:txBody>
      </p:sp>
      <p:sp>
        <p:nvSpPr>
          <p:cNvPr id="16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7" name="Espace réservé du pied de page 2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8662" y="2282603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Entreprise et Relation Clients : système de création de profils clients,   </a:t>
            </a:r>
          </a:p>
          <a:p>
            <a:r>
              <a:rPr lang="fr-FR" dirty="0" smtClean="0"/>
              <a:t>    ciblage de clients potentiels et nouveaux marchés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8662" y="3059668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Internet : spam, e-commerce, détection d’intrusion etc...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8662" y="3643314"/>
            <a:ext cx="7060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Finances : minimisation de risque financiers </a:t>
            </a:r>
          </a:p>
          <a:p>
            <a:r>
              <a:rPr lang="fr-FR" dirty="0" smtClean="0"/>
              <a:t>  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(Créer un modèle à partir de caractérisques des clients pour discriminer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   les clients à risque des autres)</a:t>
            </a:r>
            <a:endParaRPr lang="fr-FR" dirty="0"/>
          </a:p>
        </p:txBody>
      </p:sp>
      <p:sp>
        <p:nvSpPr>
          <p:cNvPr id="12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3-Techniques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5286412" cy="535027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r>
              <a:rPr lang="fr-FR" sz="2000" b="1" dirty="0" smtClean="0"/>
              <a:t>Un Algorithme ou plusieurs Algorithmes ?</a:t>
            </a:r>
            <a:endParaRPr lang="fr-FR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571604" y="220241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  Statistiques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571604" y="263104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  Analyse de données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571604" y="305966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 Intelligence artificielle</a:t>
            </a:r>
            <a:endParaRPr lang="fr-FR" dirty="0"/>
          </a:p>
        </p:txBody>
      </p:sp>
      <p:sp>
        <p:nvSpPr>
          <p:cNvPr id="11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428596" y="3786190"/>
            <a:ext cx="6215106" cy="428628"/>
            <a:chOff x="1000100" y="3214686"/>
            <a:chExt cx="6215106" cy="428628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4106" y="3214686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1000100" y="3214686"/>
              <a:ext cx="6215106" cy="428628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bg1">
                      <a:lumMod val="65000"/>
                    </a:schemeClr>
                  </a:solidFill>
                </a:rPr>
                <a:t>   Appliquées aux grandes bases de données</a:t>
              </a:r>
            </a:p>
          </p:txBody>
        </p:sp>
      </p:grpSp>
      <p:sp>
        <p:nvSpPr>
          <p:cNvPr id="16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3-Techniques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28596" y="1285860"/>
            <a:ext cx="3643338" cy="491747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cas La Redoute : vente en ligne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28596" y="264854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la liste des achats des clients sont stockées en mémoire </a:t>
            </a:r>
            <a:r>
              <a:rPr lang="fr-FR" dirty="0" smtClean="0"/>
              <a:t>et par ailleurs, les utilisateurs du site notent les produits ! Comment tirer profit des choix d’un utilisateur pour proposer des produits à un autre client ? 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28596" y="4425743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technique dit de filtrage collaboratif permettant de regrouper </a:t>
            </a:r>
            <a:r>
              <a:rPr lang="fr-FR" dirty="0" smtClean="0"/>
              <a:t>des clients ayant les mêmes “goûts”.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142976" y="2079997"/>
            <a:ext cx="2571768" cy="491747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Opportunité 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142976" y="3865947"/>
            <a:ext cx="2571768" cy="491747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: </a:t>
            </a:r>
          </a:p>
        </p:txBody>
      </p:sp>
      <p:sp>
        <p:nvSpPr>
          <p:cNvPr id="13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285860"/>
            <a:ext cx="5651578" cy="371477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2000" y="2928934"/>
            <a:ext cx="857256" cy="8572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rot="10800000" flipV="1">
            <a:off x="5214942" y="2428868"/>
            <a:ext cx="1428760" cy="857256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429388" y="1523401"/>
            <a:ext cx="2286016" cy="1405533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Cliquons sur cette élément par exemple.</a:t>
            </a:r>
            <a:endParaRPr lang="fr-FR" dirty="0"/>
          </a:p>
        </p:txBody>
      </p:sp>
      <p:sp>
        <p:nvSpPr>
          <p:cNvPr id="11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3-Techniques</a:t>
            </a:r>
          </a:p>
        </p:txBody>
      </p:sp>
      <p:sp>
        <p:nvSpPr>
          <p:cNvPr id="13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1285860"/>
            <a:ext cx="5143504" cy="3354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à coins arrondis 12"/>
          <p:cNvSpPr/>
          <p:nvPr/>
        </p:nvSpPr>
        <p:spPr>
          <a:xfrm>
            <a:off x="4357686" y="3429000"/>
            <a:ext cx="2143140" cy="11430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5857884" y="3071810"/>
            <a:ext cx="1071570" cy="57150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643734" y="1571612"/>
            <a:ext cx="2428860" cy="2248853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On trouve ici, ce que nous propose la redoute grâce au Data mining</a:t>
            </a:r>
            <a:endParaRPr lang="fr-FR" dirty="0"/>
          </a:p>
        </p:txBody>
      </p:sp>
      <p:sp>
        <p:nvSpPr>
          <p:cNvPr id="12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643174" y="1848220"/>
            <a:ext cx="1696224" cy="16430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714480" y="2643182"/>
            <a:ext cx="1143008" cy="10715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2844" y="3643314"/>
            <a:ext cx="2143140" cy="983873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dirty="0" smtClean="0"/>
              <a:t>Notre article choisi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3-Techniques</a:t>
            </a:r>
          </a:p>
        </p:txBody>
      </p:sp>
      <p:sp>
        <p:nvSpPr>
          <p:cNvPr id="17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85720" y="1285860"/>
            <a:ext cx="5286412" cy="535027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lang="fr-FR" sz="2000" dirty="0" smtClean="0"/>
              <a:t>Exemple d’outils</a:t>
            </a:r>
            <a:endParaRPr lang="fr-FR" sz="2000" dirty="0" smtClean="0"/>
          </a:p>
        </p:txBody>
      </p:sp>
      <p:sp>
        <p:nvSpPr>
          <p:cNvPr id="11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0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000240"/>
            <a:ext cx="422913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6072" y="3833415"/>
            <a:ext cx="4253316" cy="16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5847" y="2000240"/>
            <a:ext cx="416243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à coins arrondis 1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3-Techniques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 – les 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besoins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 Data Mining ?</a:t>
            </a:r>
          </a:p>
        </p:txBody>
      </p:sp>
      <p:sp>
        <p:nvSpPr>
          <p:cNvPr id="12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14348" y="4559308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recours à des méthodes de data warehouse pour s'assurer d'une base de données la </a:t>
            </a:r>
          </a:p>
          <a:p>
            <a:r>
              <a:rPr lang="fr-FR" dirty="0" smtClean="0"/>
              <a:t>    plus complète et la plus fournie possible</a:t>
            </a:r>
            <a:endParaRPr lang="fr-FR" i="0" u="none" strike="noStrike" dirty="0"/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313309" y="1428736"/>
            <a:ext cx="4401567" cy="505549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>
            <a:spAutoFit/>
          </a:bodyPr>
          <a:lstStyle/>
          <a:p>
            <a:pPr algn="ctr"/>
            <a:r>
              <a:rPr lang="fr-FR" dirty="0" smtClean="0"/>
              <a:t>Les </a:t>
            </a:r>
            <a:r>
              <a:rPr lang="fr-FR" dirty="0" smtClean="0"/>
              <a:t>besoin</a:t>
            </a:r>
            <a:r>
              <a:rPr lang="fr-FR" dirty="0" smtClean="0"/>
              <a:t>s </a:t>
            </a:r>
            <a:r>
              <a:rPr lang="fr-FR" dirty="0" smtClean="0"/>
              <a:t>du datamining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282" y="20716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/>
              <a:t>Les entreprises pouvant utiliser un tel outils mathématiques </a:t>
            </a:r>
            <a:r>
              <a:rPr lang="fr-FR" b="1" u="sng" dirty="0" smtClean="0"/>
              <a:t>doivent</a:t>
            </a:r>
            <a:r>
              <a:rPr lang="fr-FR" u="sng" dirty="0" smtClean="0"/>
              <a:t> posséder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282" y="2429856"/>
            <a:ext cx="87868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dirty="0" smtClean="0"/>
              <a:t> au </a:t>
            </a:r>
            <a:r>
              <a:rPr lang="fr-FR" b="1" dirty="0" smtClean="0"/>
              <a:t>moins</a:t>
            </a:r>
            <a:r>
              <a:rPr lang="fr-FR" dirty="0" smtClean="0"/>
              <a:t> un an de données recueillies afin de trouver des lois </a:t>
            </a:r>
            <a:r>
              <a:rPr lang="fr-FR" b="1" dirty="0" smtClean="0"/>
              <a:t>cohérentes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un logiciel informatique tel que Weka et TANAGRA deux logiciel en open-source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14282" y="3429000"/>
            <a:ext cx="403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Il peut y avoir des données manquantes :</a:t>
            </a:r>
            <a:endParaRPr lang="fr-FR" u="sng" dirty="0"/>
          </a:p>
        </p:txBody>
      </p:sp>
      <p:sp>
        <p:nvSpPr>
          <p:cNvPr id="15" name="Rectangle 14"/>
          <p:cNvSpPr/>
          <p:nvPr/>
        </p:nvSpPr>
        <p:spPr>
          <a:xfrm>
            <a:off x="642910" y="3786190"/>
            <a:ext cx="383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les résultats tirés perdent en fiabilités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14282" y="4240218"/>
            <a:ext cx="5072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smtClean="0"/>
              <a:t>l'extraction de connaissances à partir de données</a:t>
            </a:r>
            <a:endParaRPr lang="fr-FR" u="sng" dirty="0"/>
          </a:p>
        </p:txBody>
      </p:sp>
      <p:pic>
        <p:nvPicPr>
          <p:cNvPr id="3074" name="Picture 2" descr="D:\Mes images\Bibliothèque multimédia Microsoft\j04347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16470">
            <a:off x="7887569" y="1185001"/>
            <a:ext cx="1000132" cy="1000132"/>
          </a:xfrm>
          <a:prstGeom prst="rect">
            <a:avLst/>
          </a:prstGeom>
          <a:noFill/>
        </p:spPr>
      </p:pic>
      <p:sp>
        <p:nvSpPr>
          <p:cNvPr id="20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5720" y="1285860"/>
            <a:ext cx="5286412" cy="535027"/>
          </a:xfrm>
          <a:prstGeom prst="round2DiagRect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 rtlCol="0">
            <a:spAutoFit/>
          </a:bodyPr>
          <a:lstStyle/>
          <a:p>
            <a:pPr algn="ctr"/>
            <a:r>
              <a:rPr lang="fr-FR" sz="2000" dirty="0" smtClean="0"/>
              <a:t>Pour bien mener un projet de DM</a:t>
            </a:r>
          </a:p>
        </p:txBody>
      </p:sp>
      <p:sp>
        <p:nvSpPr>
          <p:cNvPr id="11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1472" y="2000240"/>
            <a:ext cx="75724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 Identifier et énoncer clairement les besoins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Créer ou obtenir des données représentatifs du problème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Identifier le contexte de l’apprentissage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Analyser et réduire la dimension des données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Choisir un algorithme et/ou un espace d’hypothèses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Choisir un modèle en appliquant l’algorithme aux données prétraitée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Valider les performances de la méthode</a:t>
            </a:r>
            <a:endParaRPr lang="fr-FR" dirty="0"/>
          </a:p>
        </p:txBody>
      </p:sp>
      <p:sp>
        <p:nvSpPr>
          <p:cNvPr id="10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m2.typepad.com/photos/uncategorized/2008/09/08/question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4" y="1500174"/>
            <a:ext cx="5754706" cy="4316030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12" y="6000768"/>
            <a:ext cx="8929750" cy="642942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 fontScale="92500"/>
          </a:bodyPr>
          <a:lstStyle/>
          <a:p>
            <a:r>
              <a:rPr lang="fr-FR" sz="2400" dirty="0" smtClean="0"/>
              <a:t>AUGUSTIN Antoine, BERNARD Quentin, ELCIN Baris, TOUBACHE Mathieu</a:t>
            </a:r>
          </a:p>
        </p:txBody>
      </p:sp>
      <p:pic>
        <p:nvPicPr>
          <p:cNvPr id="11266" name="Picture 2" descr="http://www.cerlis.fr/images/logos/logo%20Paris%20Descartes%20ok_RVB_basse_d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90469"/>
            <a:ext cx="2695575" cy="695325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15074" y="435769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?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2066" y="1857364"/>
            <a:ext cx="301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bg1">
                    <a:lumMod val="75000"/>
                  </a:schemeClr>
                </a:solidFill>
                <a:latin typeface="Adobe Caslon Pro Bold" pitchFamily="18" charset="0"/>
              </a:rPr>
              <a:t>?</a:t>
            </a:r>
            <a:endParaRPr lang="fr-FR" sz="2400" b="1" dirty="0">
              <a:solidFill>
                <a:schemeClr val="bg1">
                  <a:lumMod val="7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8860" y="3643314"/>
            <a:ext cx="5373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?</a:t>
            </a:r>
            <a:endParaRPr lang="fr-FR" sz="8000" dirty="0">
              <a:solidFill>
                <a:schemeClr val="tx1">
                  <a:lumMod val="50000"/>
                  <a:lumOff val="50000"/>
                </a:schemeClr>
              </a:solidFill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1392" y="1643050"/>
            <a:ext cx="5068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Caslon Pro Bold" pitchFamily="18" charset="0"/>
              </a:rPr>
              <a:t>?</a:t>
            </a:r>
            <a:endParaRPr lang="fr-FR" sz="6600" dirty="0">
              <a:solidFill>
                <a:schemeClr val="tx1">
                  <a:lumMod val="50000"/>
                  <a:lumOff val="50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4071942"/>
            <a:ext cx="28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Adobe Caslon Pro Bold" pitchFamily="18" charset="0"/>
              </a:rPr>
              <a:t>?</a:t>
            </a:r>
            <a:endParaRPr lang="fr-FR" sz="2000" dirty="0">
              <a:solidFill>
                <a:schemeClr val="bg1">
                  <a:lumMod val="7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77106" y="200024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?</a:t>
            </a:r>
            <a:endParaRPr lang="fr-FR" sz="40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662" y="446753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?</a:t>
            </a:r>
            <a:endParaRPr lang="fr-FR" sz="2400" b="1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1670" y="2506800"/>
            <a:ext cx="453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?</a:t>
            </a:r>
            <a:endParaRPr lang="fr-FR" sz="40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85852" y="1071546"/>
            <a:ext cx="6357982" cy="755645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QUESTIONS ?</a:t>
            </a:r>
            <a:endParaRPr lang="fr-FR" sz="4800" dirty="0"/>
          </a:p>
        </p:txBody>
      </p:sp>
      <p:sp>
        <p:nvSpPr>
          <p:cNvPr id="16" name="Rectangle 15"/>
          <p:cNvSpPr/>
          <p:nvPr/>
        </p:nvSpPr>
        <p:spPr>
          <a:xfrm>
            <a:off x="7334551" y="4178392"/>
            <a:ext cx="5950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2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?</a:t>
            </a:r>
            <a:endParaRPr lang="fr-FR" sz="6600" dirty="0">
              <a:solidFill>
                <a:schemeClr val="bg2">
                  <a:lumMod val="2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6116" y="3019008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Adobe Caslon Pro Bold" pitchFamily="18" charset="0"/>
              </a:rPr>
              <a:t>?</a:t>
            </a:r>
            <a:endParaRPr lang="fr-FR" sz="1600" dirty="0">
              <a:solidFill>
                <a:schemeClr val="bg1">
                  <a:lumMod val="7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07978" y="1871481"/>
            <a:ext cx="535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 Bold" pitchFamily="18" charset="0"/>
              </a:rPr>
              <a:t>?</a:t>
            </a:r>
            <a:endParaRPr lang="fr-FR" sz="7200" dirty="0">
              <a:solidFill>
                <a:schemeClr val="tx1">
                  <a:lumMod val="65000"/>
                  <a:lumOff val="3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18236" y="311128"/>
            <a:ext cx="2928958" cy="677585"/>
          </a:xfrm>
          <a:prstGeom prst="round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Licence MIAGE</a:t>
            </a:r>
          </a:p>
          <a:p>
            <a:pPr algn="ctr"/>
            <a:r>
              <a:rPr lang="fr-FR" dirty="0" smtClean="0"/>
              <a:t>Module</a:t>
            </a:r>
            <a:r>
              <a:rPr lang="fr-FR" dirty="0" smtClean="0"/>
              <a:t>: ISI1 – Mme Heiwy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</a:t>
            </a: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14414" y="1810772"/>
            <a:ext cx="6856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fr-FR" sz="2400" dirty="0" smtClean="0"/>
              <a:t>Qu’est ce que le Data Mining ? (Antoine-</a:t>
            </a:r>
            <a:r>
              <a:rPr lang="fr-FR" sz="2400" dirty="0" err="1" smtClean="0"/>
              <a:t>Baris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400" dirty="0" smtClean="0"/>
              <a:t>Utilité du Data Mining (Quentin-Mathieu)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400" dirty="0" smtClean="0"/>
              <a:t>Techniques (</a:t>
            </a:r>
            <a:r>
              <a:rPr lang="fr-FR" sz="2400" dirty="0" err="1" smtClean="0"/>
              <a:t>Baris</a:t>
            </a:r>
            <a:r>
              <a:rPr lang="fr-FR" sz="2400" dirty="0" smtClean="0"/>
              <a:t>-Quentin)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2400" dirty="0" smtClean="0"/>
              <a:t>Quels sont Les besoins du Data </a:t>
            </a:r>
            <a:r>
              <a:rPr lang="fr-FR" sz="2400" dirty="0" err="1" smtClean="0"/>
              <a:t>Mining</a:t>
            </a:r>
            <a:r>
              <a:rPr lang="fr-FR" sz="2400" dirty="0" smtClean="0"/>
              <a:t> ? </a:t>
            </a:r>
            <a:r>
              <a:rPr lang="fr-FR" sz="2400" dirty="0" smtClean="0"/>
              <a:t>(Mathieu</a:t>
            </a:r>
            <a:r>
              <a:rPr lang="fr-FR" sz="2400" dirty="0" smtClean="0"/>
              <a:t>)</a:t>
            </a:r>
          </a:p>
          <a:p>
            <a:pPr marL="342900" indent="-342900">
              <a:lnSpc>
                <a:spcPct val="200000"/>
              </a:lnSpc>
            </a:pPr>
            <a:r>
              <a:rPr lang="fr-FR" sz="2400" b="1" dirty="0" smtClean="0"/>
              <a:t>Conclusion</a:t>
            </a:r>
            <a:endParaRPr lang="fr-FR" sz="2400" b="1" dirty="0" smtClean="0"/>
          </a:p>
        </p:txBody>
      </p:sp>
      <p:sp>
        <p:nvSpPr>
          <p:cNvPr id="13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1 - Qu’est ce que le Data Mining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416" y="2711445"/>
            <a:ext cx="268874" cy="21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429256" y="3286124"/>
            <a:ext cx="285752" cy="23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14414" y="2442985"/>
            <a:ext cx="664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Extraire un savoir ou une connaissance à partir de grandes quantités de données, par des méthodes automatiques ou </a:t>
            </a:r>
          </a:p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semi-automatiques.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857224" y="2428868"/>
            <a:ext cx="7715304" cy="1857388"/>
            <a:chOff x="857224" y="2428868"/>
            <a:chExt cx="7715304" cy="1857388"/>
          </a:xfrm>
        </p:grpSpPr>
        <p:sp>
          <p:nvSpPr>
            <p:cNvPr id="9" name="Arrondir un rectangle avec un coin diagonal 8"/>
            <p:cNvSpPr/>
            <p:nvPr/>
          </p:nvSpPr>
          <p:spPr>
            <a:xfrm>
              <a:off x="857224" y="2428868"/>
              <a:ext cx="7143800" cy="142876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65" name="Picture 17" descr="D:\Mes images\Bibliothèque multimédia Microsoft\j0441511.png"/>
            <p:cNvPicPr>
              <a:picLocks noChangeAspect="1" noChangeArrowheads="1"/>
            </p:cNvPicPr>
            <p:nvPr/>
          </p:nvPicPr>
          <p:blipFill>
            <a:blip r:embed="rId7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7500958" y="3214686"/>
              <a:ext cx="1071570" cy="1071570"/>
            </a:xfrm>
            <a:prstGeom prst="rect">
              <a:avLst/>
            </a:prstGeom>
            <a:noFill/>
          </p:spPr>
        </p:pic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6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1 - Qu’est ce que le Data Mining 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34" y="1228038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Extraction de Connaissances à partir de Données (ECD)</a:t>
            </a:r>
            <a:endParaRPr lang="fr-F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Diagramme 10"/>
          <p:cNvGraphicFramePr/>
          <p:nvPr/>
        </p:nvGraphicFramePr>
        <p:xfrm>
          <a:off x="3643306" y="1714488"/>
          <a:ext cx="5691206" cy="38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Arrondir un rectangle avec un coin diagonal 11"/>
          <p:cNvSpPr/>
          <p:nvPr/>
        </p:nvSpPr>
        <p:spPr>
          <a:xfrm>
            <a:off x="5401481" y="3488296"/>
            <a:ext cx="2191911" cy="4086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pc="6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Processus d’analyse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357190" y="2357430"/>
            <a:ext cx="4572000" cy="2512472"/>
            <a:chOff x="357190" y="2357430"/>
            <a:chExt cx="4572000" cy="2512472"/>
          </a:xfrm>
        </p:grpSpPr>
        <p:grpSp>
          <p:nvGrpSpPr>
            <p:cNvPr id="14" name="Groupe 13"/>
            <p:cNvGrpSpPr/>
            <p:nvPr/>
          </p:nvGrpSpPr>
          <p:grpSpPr>
            <a:xfrm>
              <a:off x="357190" y="2357430"/>
              <a:ext cx="4572000" cy="1804870"/>
              <a:chOff x="357158" y="1690204"/>
              <a:chExt cx="4572000" cy="180487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7158" y="1690204"/>
                <a:ext cx="2549224" cy="3693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fr-FR" dirty="0" smtClean="0"/>
                  <a:t>Cyclique et permanent</a:t>
                </a:r>
                <a:endParaRPr lang="fr-FR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7158" y="2571744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buFont typeface="Wingdings" pitchFamily="2" charset="2"/>
                  <a:buChar char="ü"/>
                </a:pPr>
                <a:r>
                  <a:rPr lang="fr-FR" dirty="0" smtClean="0"/>
                  <a:t>Capitaliser des connaissances </a:t>
                </a:r>
              </a:p>
              <a:p>
                <a:r>
                  <a:rPr lang="fr-FR" dirty="0" smtClean="0"/>
                  <a:t>    acquises sous forme de connaissances    </a:t>
                </a:r>
              </a:p>
              <a:p>
                <a:r>
                  <a:rPr lang="fr-FR" dirty="0" smtClean="0"/>
                  <a:t>    explicites</a:t>
                </a:r>
                <a:endParaRPr lang="fr-FR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7190" y="4223571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fr-FR" dirty="0" smtClean="0"/>
                <a:t>Structurer les contenus nécessaires à  </a:t>
              </a:r>
            </a:p>
            <a:p>
              <a:r>
                <a:rPr lang="fr-FR" dirty="0" smtClean="0"/>
                <a:t>    l'ingénierie des connaissances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7190" y="2786058"/>
              <a:ext cx="2308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fr-FR" dirty="0" smtClean="0"/>
                <a:t>Manier l'information</a:t>
              </a:r>
              <a:endParaRPr lang="fr-FR" dirty="0"/>
            </a:p>
          </p:txBody>
        </p:sp>
      </p:grpSp>
      <p:sp>
        <p:nvSpPr>
          <p:cNvPr id="17" name="Rectangle à coins arrondis 16"/>
          <p:cNvSpPr/>
          <p:nvPr/>
        </p:nvSpPr>
        <p:spPr>
          <a:xfrm>
            <a:off x="295276" y="2143116"/>
            <a:ext cx="44196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285720" y="5000636"/>
            <a:ext cx="44196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4204" y="1214422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20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1 - Qu’est ce que le Data Mining ?</a:t>
            </a: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298631" y="2285992"/>
            <a:ext cx="4572000" cy="491747"/>
          </a:xfrm>
          <a:prstGeom prst="round2DiagRect">
            <a:avLst>
              <a:gd name="adj1" fmla="val 50000"/>
              <a:gd name="adj2" fmla="val 43696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bIns="36000">
            <a:spAutoFit/>
          </a:bodyPr>
          <a:lstStyle/>
          <a:p>
            <a:pPr algn="ctr"/>
            <a:r>
              <a:rPr lang="fr-FR" dirty="0" smtClean="0"/>
              <a:t>Facteurs lier à l’utilisation du DATA MINING: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0259" y="3053464"/>
            <a:ext cx="329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puissance accrue des ordinateurs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794" y="3525707"/>
            <a:ext cx="4339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Comprendre l'information que recèle un ensemble de données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8892" y="42269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les données renferment des notions invisibles à l‘œil nu</a:t>
            </a:r>
          </a:p>
        </p:txBody>
      </p:sp>
      <p:pic>
        <p:nvPicPr>
          <p:cNvPr id="1027" name="Picture 3" descr="D:\Mes images\Bibliothèque multimédia Microsoft\j04415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4218532"/>
            <a:ext cx="669600" cy="669600"/>
          </a:xfrm>
          <a:prstGeom prst="rect">
            <a:avLst/>
          </a:prstGeom>
          <a:noFill/>
        </p:spPr>
      </p:pic>
      <p:pic>
        <p:nvPicPr>
          <p:cNvPr id="1028" name="Picture 4" descr="D:\Mes images\Bibliothèque multimédia Microsoft\j044149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3512522"/>
            <a:ext cx="668826" cy="668826"/>
          </a:xfrm>
          <a:prstGeom prst="rect">
            <a:avLst/>
          </a:prstGeom>
          <a:noFill/>
        </p:spPr>
      </p:pic>
      <p:pic>
        <p:nvPicPr>
          <p:cNvPr id="1031" name="Picture 7" descr="D:\Mes images\Bibliothèque multimédia Microsoft\j044149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928934"/>
            <a:ext cx="669600" cy="669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357158" y="1272589"/>
            <a:ext cx="828680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fr-FR" sz="1600" i="1" dirty="0" smtClean="0"/>
              <a:t>Le </a:t>
            </a:r>
            <a:r>
              <a:rPr lang="fr-FR" sz="1600" b="1" i="1" dirty="0" smtClean="0"/>
              <a:t>DATA MINING </a:t>
            </a:r>
            <a:r>
              <a:rPr lang="fr-FR" sz="1600" i="1" dirty="0" smtClean="0"/>
              <a:t>se répand particulièrement dans les secteurs qui, par leur </a:t>
            </a:r>
            <a:r>
              <a:rPr lang="fr-FR" sz="1600" b="1" i="1" dirty="0" smtClean="0"/>
              <a:t>activité</a:t>
            </a:r>
            <a:r>
              <a:rPr lang="fr-FR" sz="1600" i="1" dirty="0" smtClean="0"/>
              <a:t>, détiennent de nombreuses informations </a:t>
            </a:r>
            <a:r>
              <a:rPr lang="fr-FR" sz="1600" b="1" i="1" dirty="0" smtClean="0"/>
              <a:t>économiques</a:t>
            </a:r>
            <a:r>
              <a:rPr lang="fr-FR" sz="1600" i="1" dirty="0" smtClean="0"/>
              <a:t> et </a:t>
            </a:r>
            <a:r>
              <a:rPr lang="fr-FR" sz="1600" b="1" i="1" dirty="0" smtClean="0"/>
              <a:t>comportementales individualisées.</a:t>
            </a:r>
            <a:endParaRPr lang="fr-FR" sz="1600" i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2838" y="135729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875776" y="5012720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Intérêt économique : du produit aux clients.</a:t>
            </a:r>
            <a:endParaRPr lang="fr-FR" dirty="0"/>
          </a:p>
        </p:txBody>
      </p:sp>
      <p:pic>
        <p:nvPicPr>
          <p:cNvPr id="1026" name="Picture 2" descr="D:\Mes images\Bibliothèque multimédia Microsoft\j044150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14546" y="4869844"/>
            <a:ext cx="669600" cy="669600"/>
          </a:xfrm>
          <a:prstGeom prst="rect">
            <a:avLst/>
          </a:prstGeom>
          <a:noFill/>
        </p:spPr>
      </p:pic>
      <p:sp>
        <p:nvSpPr>
          <p:cNvPr id="20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1 - Qu’est ce que le Data Mining ?</a:t>
            </a:r>
          </a:p>
        </p:txBody>
      </p:sp>
      <p:graphicFrame>
        <p:nvGraphicFramePr>
          <p:cNvPr id="15" name="Diagramme 14"/>
          <p:cNvGraphicFramePr/>
          <p:nvPr/>
        </p:nvGraphicFramePr>
        <p:xfrm>
          <a:off x="1500166" y="1500174"/>
          <a:ext cx="628654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B46E-3805-46AD-9B47-266AAB5D6EF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285720" y="1285860"/>
            <a:ext cx="4572000" cy="491747"/>
          </a:xfrm>
          <a:prstGeom prst="round2DiagRect">
            <a:avLst>
              <a:gd name="adj1" fmla="val 50000"/>
              <a:gd name="adj2" fmla="val 43696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bIns="36000">
            <a:spAutoFit/>
          </a:bodyPr>
          <a:lstStyle/>
          <a:p>
            <a:pPr algn="ctr"/>
            <a:r>
              <a:rPr lang="fr-FR" dirty="0" smtClean="0"/>
              <a:t>Evolution des méthodes 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376" y="4844881"/>
            <a:ext cx="2262624" cy="201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– Utilité du Data Mining ?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472" y="1571612"/>
            <a:ext cx="4620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/>
              <a:t>Une Entreprise ne veut plus seulement savoir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4414" y="226470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« Combien de clients ont acheté tel produit pendant telle période ? »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57158" y="3357562"/>
            <a:ext cx="7143800" cy="1928826"/>
          </a:xfrm>
          <a:prstGeom prst="roundRect">
            <a:avLst/>
          </a:prstGeom>
          <a:solidFill>
            <a:schemeClr val="bg1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i="1" dirty="0" smtClean="0"/>
              <a:t>      </a:t>
            </a:r>
            <a:r>
              <a:rPr lang="fr-FR" sz="2000" b="1" dirty="0" smtClean="0"/>
              <a:t>Mais 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• Quel est leur</a:t>
            </a:r>
            <a:r>
              <a:rPr lang="fr-FR" b="1" dirty="0" smtClean="0"/>
              <a:t> profil </a:t>
            </a:r>
            <a:r>
              <a:rPr lang="fr-FR" dirty="0" smtClean="0"/>
              <a:t>? </a:t>
            </a:r>
          </a:p>
          <a:p>
            <a:r>
              <a:rPr lang="fr-FR" dirty="0" smtClean="0"/>
              <a:t>		• </a:t>
            </a:r>
            <a:r>
              <a:rPr lang="fr-FR" b="1" dirty="0" smtClean="0"/>
              <a:t>Quand</a:t>
            </a:r>
            <a:r>
              <a:rPr lang="fr-FR" dirty="0" smtClean="0"/>
              <a:t> seront-ils intéressés ?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		• Quels </a:t>
            </a:r>
            <a:r>
              <a:rPr lang="fr-FR" b="1" dirty="0" smtClean="0"/>
              <a:t>autres</a:t>
            </a:r>
            <a:r>
              <a:rPr lang="fr-FR" dirty="0" smtClean="0"/>
              <a:t> produits les intéresseront ? </a:t>
            </a:r>
          </a:p>
          <a:p>
            <a:r>
              <a:rPr lang="fr-FR" dirty="0" smtClean="0"/>
              <a:t>		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6" name="Picture 4" descr="D:\Mes images\Bibliothèque multimédia Microsoft\j044149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3817961"/>
            <a:ext cx="1039799" cy="10397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pic>
        <p:nvPicPr>
          <p:cNvPr id="2050" name="Picture 2" descr="D:\Mes images\Bibliothèque multimédia Microsoft\j044149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116458"/>
            <a:ext cx="669600" cy="669600"/>
          </a:xfrm>
          <a:prstGeom prst="rect">
            <a:avLst/>
          </a:prstGeom>
          <a:noFill/>
        </p:spPr>
      </p:pic>
      <p:sp>
        <p:nvSpPr>
          <p:cNvPr id="14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– Utilité du Data Mining 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1804214"/>
            <a:ext cx="685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Meilleur </a:t>
            </a:r>
            <a:r>
              <a:rPr lang="fr-FR" dirty="0" smtClean="0"/>
              <a:t>service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Augmentation du degré de satisfaction</a:t>
            </a: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313309" y="1351815"/>
            <a:ext cx="4401567" cy="505549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>
            <a:spAutoFit/>
          </a:bodyPr>
          <a:lstStyle/>
          <a:p>
            <a:pPr algn="ctr"/>
            <a:r>
              <a:rPr lang="fr-FR" dirty="0" smtClean="0"/>
              <a:t>Analyse du client pour mieux le connaître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8662" y="435769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le prix n’est pas toujours déterminant</a:t>
            </a:r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428728" y="3143248"/>
            <a:ext cx="6215106" cy="428628"/>
            <a:chOff x="1000100" y="3214686"/>
            <a:chExt cx="6215106" cy="42862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4106" y="3214686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6"/>
            <p:cNvSpPr/>
            <p:nvPr/>
          </p:nvSpPr>
          <p:spPr>
            <a:xfrm>
              <a:off x="1000100" y="3214686"/>
              <a:ext cx="6215106" cy="428628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bg1">
                      <a:lumMod val="65000"/>
                    </a:schemeClr>
                  </a:solidFill>
                </a:rPr>
                <a:t>   Il est plus coûteux d’acquérir un client que de le conserver</a:t>
              </a:r>
            </a:p>
          </p:txBody>
        </p:sp>
      </p:grpSp>
      <p:sp>
        <p:nvSpPr>
          <p:cNvPr id="20" name="Arrondir un rectangle avec un coin diagonal 19"/>
          <p:cNvSpPr/>
          <p:nvPr/>
        </p:nvSpPr>
        <p:spPr>
          <a:xfrm>
            <a:off x="313309" y="3786190"/>
            <a:ext cx="7044773" cy="491747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>
            <a:spAutoFit/>
          </a:bodyPr>
          <a:lstStyle/>
          <a:p>
            <a:pPr algn="ctr"/>
            <a:r>
              <a:rPr lang="fr-FR" dirty="0" smtClean="0"/>
              <a:t>La connaissance du client est encore plus utile dans le secteur tertiaire 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4414" y="4714884"/>
            <a:ext cx="5786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les produits se ressemblent entre établissements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500182" y="5072074"/>
            <a:ext cx="6429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ce sont surtout le service et la relation avec le client qui font la  </a:t>
            </a:r>
          </a:p>
          <a:p>
            <a:r>
              <a:rPr lang="fr-FR" dirty="0" smtClean="0"/>
              <a:t>   différence</a:t>
            </a:r>
            <a:endParaRPr lang="fr-FR" dirty="0"/>
          </a:p>
        </p:txBody>
      </p:sp>
      <p:sp>
        <p:nvSpPr>
          <p:cNvPr id="24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5" name="Espace réservé du pied de page 2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19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1934" y="2643182"/>
            <a:ext cx="13912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Fidélisation</a:t>
            </a:r>
          </a:p>
        </p:txBody>
      </p:sp>
      <p:sp>
        <p:nvSpPr>
          <p:cNvPr id="27" name="Flèche à angle droit 26"/>
          <p:cNvSpPr/>
          <p:nvPr/>
        </p:nvSpPr>
        <p:spPr>
          <a:xfrm rot="5400000">
            <a:off x="3418672" y="2472524"/>
            <a:ext cx="392911" cy="821537"/>
          </a:xfrm>
          <a:prstGeom prst="bentUpArrow">
            <a:avLst>
              <a:gd name="adj1" fmla="val 21102"/>
              <a:gd name="adj2" fmla="val 36883"/>
              <a:gd name="adj3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emi-tour 28"/>
          <p:cNvSpPr/>
          <p:nvPr/>
        </p:nvSpPr>
        <p:spPr>
          <a:xfrm rot="3160103" flipV="1">
            <a:off x="779890" y="4982767"/>
            <a:ext cx="714381" cy="407673"/>
          </a:xfrm>
          <a:prstGeom prst="uturnArrow">
            <a:avLst>
              <a:gd name="adj1" fmla="val 14277"/>
              <a:gd name="adj2" fmla="val 15546"/>
              <a:gd name="adj3" fmla="val 39222"/>
              <a:gd name="adj4" fmla="val 59880"/>
              <a:gd name="adj5" fmla="val 10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age 18"/>
          <p:cNvSpPr/>
          <p:nvPr/>
        </p:nvSpPr>
        <p:spPr>
          <a:xfrm>
            <a:off x="928662" y="2143116"/>
            <a:ext cx="6572296" cy="2857520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072" y="4214819"/>
            <a:ext cx="352892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Nuage 17"/>
          <p:cNvSpPr/>
          <p:nvPr/>
        </p:nvSpPr>
        <p:spPr>
          <a:xfrm>
            <a:off x="928662" y="2143116"/>
            <a:ext cx="6572296" cy="2857520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-32" y="5786454"/>
            <a:ext cx="9144000" cy="71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785918" y="214290"/>
            <a:ext cx="5500726" cy="57150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– Utilité du Data Mining 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00232" y="2526565"/>
            <a:ext cx="2219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Prédire</a:t>
            </a:r>
            <a:endParaRPr lang="fr-FR" sz="5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01510" y="2571744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Détecter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14810" y="3159625"/>
            <a:ext cx="2779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Rechercher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00232" y="3571876"/>
            <a:ext cx="12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Suggérer</a:t>
            </a:r>
            <a:endParaRPr lang="fr-FR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313309" y="1428736"/>
            <a:ext cx="4401567" cy="505549"/>
          </a:xfrm>
          <a:prstGeom prst="round2DiagRect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tIns="36000" bIns="36000">
            <a:spAutoFit/>
          </a:bodyPr>
          <a:lstStyle/>
          <a:p>
            <a:pPr algn="ctr"/>
            <a:r>
              <a:rPr lang="fr-FR" dirty="0" smtClean="0"/>
              <a:t>E</a:t>
            </a:r>
            <a:r>
              <a:rPr lang="fr-FR" dirty="0" smtClean="0"/>
              <a:t>xemples </a:t>
            </a:r>
            <a:r>
              <a:rPr lang="fr-FR" dirty="0" smtClean="0"/>
              <a:t>d’application :</a:t>
            </a:r>
          </a:p>
        </p:txBody>
      </p:sp>
      <p:sp>
        <p:nvSpPr>
          <p:cNvPr id="16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A3AB46E-3805-46AD-9B47-266AAB5D6EF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7" name="Espace réservé du pied de page 2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AUGUSTIN Antoine - BERNARD Quentin - ELCIN Baris - TOUBACHE Mathieu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696977" y="4100460"/>
            <a:ext cx="119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Organiser</a:t>
            </a:r>
            <a:endParaRPr lang="fr-FR" sz="2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Espace réservé du pied de page 10"/>
          <p:cNvSpPr txBox="1">
            <a:spLocks/>
          </p:cNvSpPr>
          <p:nvPr/>
        </p:nvSpPr>
        <p:spPr>
          <a:xfrm>
            <a:off x="142844" y="6357958"/>
            <a:ext cx="500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</a:rPr>
              <a:t>ISI 1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1944</Words>
  <Application>Microsoft Office PowerPoint</Application>
  <PresentationFormat>Affichage à l'écran (4:3)</PresentationFormat>
  <Paragraphs>272</Paragraphs>
  <Slides>18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Data Mining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QUESTIONS ?</vt:lpstr>
    </vt:vector>
  </TitlesOfParts>
  <Company>IUT PARIS DESCARTES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tutu05</dc:creator>
  <cp:lastModifiedBy>tutu05</cp:lastModifiedBy>
  <cp:revision>110</cp:revision>
  <dcterms:created xsi:type="dcterms:W3CDTF">2009-10-14T14:41:15Z</dcterms:created>
  <dcterms:modified xsi:type="dcterms:W3CDTF">2009-11-04T14:03:50Z</dcterms:modified>
</cp:coreProperties>
</file>