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09.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Default Extension="xlsx" ContentType="application/vnd.openxmlformats-officedocument.spreadsheetml.sheet"/>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tags/tag112.xml" ContentType="application/vnd.openxmlformats-officedocument.presentationml.tags+xml"/>
  <Override PartName="/ppt/tags/tag123.xml" ContentType="application/vnd.openxmlformats-officedocument.presentationml.tags+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128.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118.xml" ContentType="application/vnd.openxmlformats-officedocument.presentationml.tags+xml"/>
  <Override PartName="/ppt/tags/tag129.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114.xml" ContentType="application/vnd.openxmlformats-officedocument.presentationml.tags+xml"/>
  <Override PartName="/ppt/tags/tag125.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slides/slide24.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119.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9" r:id="rId2"/>
    <p:sldId id="278" r:id="rId3"/>
    <p:sldId id="258" r:id="rId4"/>
    <p:sldId id="259" r:id="rId5"/>
    <p:sldId id="256" r:id="rId6"/>
    <p:sldId id="257" r:id="rId7"/>
    <p:sldId id="260" r:id="rId8"/>
    <p:sldId id="261" r:id="rId9"/>
    <p:sldId id="262" r:id="rId10"/>
    <p:sldId id="268" r:id="rId11"/>
    <p:sldId id="270" r:id="rId12"/>
    <p:sldId id="280" r:id="rId13"/>
    <p:sldId id="281" r:id="rId14"/>
    <p:sldId id="272" r:id="rId15"/>
    <p:sldId id="273" r:id="rId16"/>
    <p:sldId id="274" r:id="rId17"/>
    <p:sldId id="275" r:id="rId18"/>
    <p:sldId id="276" r:id="rId19"/>
    <p:sldId id="263" r:id="rId20"/>
    <p:sldId id="264" r:id="rId21"/>
    <p:sldId id="265" r:id="rId22"/>
    <p:sldId id="266" r:id="rId23"/>
    <p:sldId id="267" r:id="rId24"/>
    <p:sldId id="277"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autoAdjust="0"/>
    <p:restoredTop sz="71000" autoAdjust="0"/>
  </p:normalViewPr>
  <p:slideViewPr>
    <p:cSldViewPr>
      <p:cViewPr varScale="1">
        <p:scale>
          <a:sx n="51" d="100"/>
          <a:sy n="51" d="100"/>
        </p:scale>
        <p:origin x="-15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plotArea>
      <c:layout/>
      <c:barChart>
        <c:barDir val="col"/>
        <c:grouping val="clustered"/>
        <c:ser>
          <c:idx val="0"/>
          <c:order val="0"/>
          <c:tx>
            <c:strRef>
              <c:f>Feuil1!$B$1</c:f>
              <c:strCache>
                <c:ptCount val="1"/>
                <c:pt idx="0">
                  <c:v>Qualité</c:v>
                </c:pt>
              </c:strCache>
            </c:strRef>
          </c:tx>
          <c:cat>
            <c:strRef>
              <c:f>Feuil1!$A$2:$A$9</c:f>
              <c:strCache>
                <c:ptCount val="7"/>
                <c:pt idx="0">
                  <c:v>Chargement</c:v>
                </c:pt>
                <c:pt idx="1">
                  <c:v>Navigation</c:v>
                </c:pt>
                <c:pt idx="2">
                  <c:v>Interaction</c:v>
                </c:pt>
                <c:pt idx="3">
                  <c:v>Personnalisation </c:v>
                </c:pt>
                <c:pt idx="4">
                  <c:v>Reactivité</c:v>
                </c:pt>
                <c:pt idx="5">
                  <c:v>Informations</c:v>
                </c:pt>
                <c:pt idx="6">
                  <c:v>Diversité du contenu</c:v>
                </c:pt>
              </c:strCache>
            </c:strRef>
          </c:cat>
          <c:val>
            <c:numRef>
              <c:f>Feuil1!$B$2:$B$9</c:f>
              <c:numCache>
                <c:formatCode>General</c:formatCode>
                <c:ptCount val="8"/>
                <c:pt idx="1">
                  <c:v>4</c:v>
                </c:pt>
                <c:pt idx="2">
                  <c:v>4</c:v>
                </c:pt>
                <c:pt idx="3">
                  <c:v>3</c:v>
                </c:pt>
                <c:pt idx="5">
                  <c:v>3</c:v>
                </c:pt>
              </c:numCache>
            </c:numRef>
          </c:val>
        </c:ser>
        <c:ser>
          <c:idx val="1"/>
          <c:order val="1"/>
          <c:tx>
            <c:strRef>
              <c:f>Feuil1!$C$1</c:f>
              <c:strCache>
                <c:ptCount val="1"/>
                <c:pt idx="0">
                  <c:v>Vitesse</c:v>
                </c:pt>
              </c:strCache>
            </c:strRef>
          </c:tx>
          <c:cat>
            <c:strRef>
              <c:f>Feuil1!$A$2:$A$9</c:f>
              <c:strCache>
                <c:ptCount val="7"/>
                <c:pt idx="0">
                  <c:v>Chargement</c:v>
                </c:pt>
                <c:pt idx="1">
                  <c:v>Navigation</c:v>
                </c:pt>
                <c:pt idx="2">
                  <c:v>Interaction</c:v>
                </c:pt>
                <c:pt idx="3">
                  <c:v>Personnalisation </c:v>
                </c:pt>
                <c:pt idx="4">
                  <c:v>Reactivité</c:v>
                </c:pt>
                <c:pt idx="5">
                  <c:v>Informations</c:v>
                </c:pt>
                <c:pt idx="6">
                  <c:v>Diversité du contenu</c:v>
                </c:pt>
              </c:strCache>
            </c:strRef>
          </c:cat>
          <c:val>
            <c:numRef>
              <c:f>Feuil1!$C$2:$C$9</c:f>
              <c:numCache>
                <c:formatCode>General</c:formatCode>
                <c:ptCount val="8"/>
                <c:pt idx="0">
                  <c:v>4</c:v>
                </c:pt>
                <c:pt idx="4">
                  <c:v>4</c:v>
                </c:pt>
              </c:numCache>
            </c:numRef>
          </c:val>
        </c:ser>
        <c:ser>
          <c:idx val="2"/>
          <c:order val="2"/>
          <c:tx>
            <c:strRef>
              <c:f>Feuil1!$D$1</c:f>
              <c:strCache>
                <c:ptCount val="1"/>
                <c:pt idx="0">
                  <c:v>Varieté</c:v>
                </c:pt>
              </c:strCache>
            </c:strRef>
          </c:tx>
          <c:cat>
            <c:strRef>
              <c:f>Feuil1!$A$2:$A$9</c:f>
              <c:strCache>
                <c:ptCount val="7"/>
                <c:pt idx="0">
                  <c:v>Chargement</c:v>
                </c:pt>
                <c:pt idx="1">
                  <c:v>Navigation</c:v>
                </c:pt>
                <c:pt idx="2">
                  <c:v>Interaction</c:v>
                </c:pt>
                <c:pt idx="3">
                  <c:v>Personnalisation </c:v>
                </c:pt>
                <c:pt idx="4">
                  <c:v>Reactivité</c:v>
                </c:pt>
                <c:pt idx="5">
                  <c:v>Informations</c:v>
                </c:pt>
                <c:pt idx="6">
                  <c:v>Diversité du contenu</c:v>
                </c:pt>
              </c:strCache>
            </c:strRef>
          </c:cat>
          <c:val>
            <c:numRef>
              <c:f>Feuil1!$D$2:$D$9</c:f>
              <c:numCache>
                <c:formatCode>General</c:formatCode>
                <c:ptCount val="8"/>
                <c:pt idx="3">
                  <c:v>0.5</c:v>
                </c:pt>
                <c:pt idx="5">
                  <c:v>3</c:v>
                </c:pt>
                <c:pt idx="6">
                  <c:v>5</c:v>
                </c:pt>
              </c:numCache>
            </c:numRef>
          </c:val>
        </c:ser>
        <c:axId val="67078016"/>
        <c:axId val="67079552"/>
      </c:barChart>
      <c:catAx>
        <c:axId val="67078016"/>
        <c:scaling>
          <c:orientation val="minMax"/>
        </c:scaling>
        <c:axPos val="b"/>
        <c:tickLblPos val="nextTo"/>
        <c:crossAx val="67079552"/>
        <c:crosses val="autoZero"/>
        <c:auto val="1"/>
        <c:lblAlgn val="ctr"/>
        <c:lblOffset val="100"/>
      </c:catAx>
      <c:valAx>
        <c:axId val="67079552"/>
        <c:scaling>
          <c:orientation val="minMax"/>
        </c:scaling>
        <c:axPos val="l"/>
        <c:majorGridlines/>
        <c:numFmt formatCode="General" sourceLinked="1"/>
        <c:tickLblPos val="nextTo"/>
        <c:crossAx val="67078016"/>
        <c:crosses val="autoZero"/>
        <c:crossBetween val="between"/>
      </c:valAx>
    </c:plotArea>
    <c:legend>
      <c:legendPos val="r"/>
      <c:layout>
        <c:manualLayout>
          <c:xMode val="edge"/>
          <c:yMode val="edge"/>
          <c:x val="0.89710727131330914"/>
          <c:y val="0.26113823732098562"/>
          <c:w val="0.10289272868669221"/>
          <c:h val="0.23359868386020877"/>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FFB16-C991-4F40-8942-F12BE5600A25}" type="datetimeFigureOut">
              <a:rPr lang="fr-FR" smtClean="0"/>
              <a:pPr/>
              <a:t>08/11/2009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05F1B-3CB1-4552-BEFA-B3E8D1A470F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fr.wikipedia.org/wiki/R%C3%A9seautage_socia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r.wikipedia.org/wiki/Mark_Zuckerber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fr.wikipedia.org/wiki/Adresse_%C3%A9lectronique" TargetMode="External"/><Relationship Id="rId5" Type="http://schemas.openxmlformats.org/officeDocument/2006/relationships/hyperlink" Target="http://fr.wikipedia.org/wiki/Septembre_2006" TargetMode="External"/><Relationship Id="rId4" Type="http://schemas.openxmlformats.org/officeDocument/2006/relationships/hyperlink" Target="http://fr.wikipedia.org/wiki/Universit%C3%A9_de_Harvar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blogandcom.com/tag/faceboo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err="1" smtClean="0">
                <a:solidFill>
                  <a:schemeClr val="tx1"/>
                </a:solidFill>
                <a:latin typeface="+mn-lt"/>
                <a:ea typeface="+mn-ea"/>
                <a:cs typeface="+mn-cs"/>
              </a:rPr>
              <a:t>MySpace</a:t>
            </a:r>
            <a:r>
              <a:rPr lang="fr-FR" sz="1200" kern="1200" dirty="0" smtClean="0">
                <a:solidFill>
                  <a:schemeClr val="tx1"/>
                </a:solidFill>
                <a:latin typeface="+mn-lt"/>
                <a:ea typeface="+mn-ea"/>
                <a:cs typeface="+mn-cs"/>
              </a:rPr>
              <a:t> est apparu avant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et s’est résolument orienté vers la personnalisation d’un espace réservé pour l’utilisateur. Développant des applications tels qu’un lecteur de musique, </a:t>
            </a:r>
            <a:r>
              <a:rPr lang="fr-FR" sz="1200" kern="1200" dirty="0" err="1" smtClean="0">
                <a:solidFill>
                  <a:schemeClr val="tx1"/>
                </a:solidFill>
                <a:latin typeface="+mn-lt"/>
                <a:ea typeface="+mn-ea"/>
                <a:cs typeface="+mn-cs"/>
              </a:rPr>
              <a:t>MySpace</a:t>
            </a:r>
            <a:r>
              <a:rPr lang="fr-FR" sz="1200" kern="1200" dirty="0" smtClean="0">
                <a:solidFill>
                  <a:schemeClr val="tx1"/>
                </a:solidFill>
                <a:latin typeface="+mn-lt"/>
                <a:ea typeface="+mn-ea"/>
                <a:cs typeface="+mn-cs"/>
              </a:rPr>
              <a:t> s’adresse surtout aux groupes de musiques de toute notoriété qui souhaitent publier simplement et gratuitement des extraits de leurs œuvres.</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11</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10000"/>
          </a:bodyPr>
          <a:lstStyle/>
          <a:p>
            <a:r>
              <a:rPr lang="fr-FR" dirty="0" smtClean="0"/>
              <a:t>Les bannières publicitaires</a:t>
            </a:r>
            <a:r>
              <a:rPr lang="fr-FR" baseline="0" dirty="0" smtClean="0"/>
              <a:t> sont les principaux revenus des site du web 2.0, rémunéré au </a:t>
            </a:r>
            <a:r>
              <a:rPr lang="fr-FR" baseline="0" dirty="0" smtClean="0"/>
              <a:t>clic.</a:t>
            </a:r>
            <a:endParaRPr lang="fr-FR" baseline="0" dirty="0" smtClean="0"/>
          </a:p>
          <a:p>
            <a:r>
              <a:rPr lang="fr-FR" baseline="0" dirty="0" smtClean="0"/>
              <a:t>Auparavant </a:t>
            </a:r>
            <a:r>
              <a:rPr lang="fr-FR" baseline="0" dirty="0" err="1" smtClean="0"/>
              <a:t>facebook</a:t>
            </a:r>
            <a:r>
              <a:rPr lang="fr-FR" baseline="0" dirty="0" smtClean="0"/>
              <a:t> n’avait qu’un endroit réservé aux pub : une barre destinée à la pub à droite de l’interface en dehors de la home page de profil.</a:t>
            </a:r>
          </a:p>
          <a:p>
            <a:r>
              <a:rPr lang="fr-FR" baseline="0" dirty="0" smtClean="0"/>
              <a:t>Face au faible nombre de clics (ça ne représente que 0.04% des revenus), ajouts d’espaces plus intrusifs dédiés aux bannières dans : </a:t>
            </a:r>
          </a:p>
          <a:p>
            <a:r>
              <a:rPr lang="fr-FR" baseline="0" dirty="0" smtClean="0"/>
              <a:t>	-La home page.</a:t>
            </a:r>
          </a:p>
          <a:p>
            <a:r>
              <a:rPr lang="fr-FR" baseline="0" dirty="0" smtClean="0"/>
              <a:t>	-Entre les news.</a:t>
            </a:r>
            <a:endParaRPr lang="fr-FR" dirty="0" smtClean="0"/>
          </a:p>
        </p:txBody>
      </p:sp>
      <p:sp>
        <p:nvSpPr>
          <p:cNvPr id="4" name="Espace réservé du numéro de diapositive 3"/>
          <p:cNvSpPr>
            <a:spLocks noGrp="1"/>
          </p:cNvSpPr>
          <p:nvPr>
            <p:ph type="sldNum" sz="quarter" idx="10"/>
          </p:nvPr>
        </p:nvSpPr>
        <p:spPr/>
        <p:txBody>
          <a:bodyPr/>
          <a:lstStyle/>
          <a:p>
            <a:fld id="{5D96175B-4612-47DC-814D-88B71E093B0E}" type="slidenum">
              <a:rPr lang="fr-FR" smtClean="0"/>
              <a:pPr/>
              <a:t>14</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Les</a:t>
            </a:r>
            <a:r>
              <a:rPr lang="fr-FR" sz="1200" b="0" i="0" kern="1200" baseline="0" dirty="0" smtClean="0">
                <a:solidFill>
                  <a:schemeClr val="tx1"/>
                </a:solidFill>
                <a:latin typeface="+mn-lt"/>
                <a:ea typeface="+mn-ea"/>
                <a:cs typeface="+mn-cs"/>
              </a:rPr>
              <a:t> groupes sponsorisés permettent aux entreprises de créer leur groupe personnalisé, comme tout autre utilisateur, </a:t>
            </a:r>
            <a:r>
              <a:rPr lang="fr-FR" sz="1200" b="0" i="0" kern="1200" baseline="0" dirty="0" smtClean="0">
                <a:solidFill>
                  <a:schemeClr val="tx1"/>
                </a:solidFill>
                <a:latin typeface="+mn-lt"/>
                <a:ea typeface="+mn-ea"/>
                <a:cs typeface="+mn-cs"/>
              </a:rPr>
              <a:t>à </a:t>
            </a:r>
            <a:r>
              <a:rPr lang="fr-FR" sz="1200" b="0" i="0" kern="1200" baseline="0" dirty="0" smtClean="0">
                <a:solidFill>
                  <a:schemeClr val="tx1"/>
                </a:solidFill>
                <a:latin typeface="+mn-lt"/>
                <a:ea typeface="+mn-ea"/>
                <a:cs typeface="+mn-cs"/>
              </a:rPr>
              <a:t>pars que la gestion graphique du groupe est beaucoup plus permissive :</a:t>
            </a:r>
          </a:p>
          <a:p>
            <a:pPr lvl="1"/>
            <a:r>
              <a:rPr lang="fr-FR" sz="1200" b="0" i="0" kern="1200" baseline="0" dirty="0" smtClean="0">
                <a:solidFill>
                  <a:schemeClr val="tx1"/>
                </a:solidFill>
                <a:latin typeface="+mn-lt"/>
                <a:ea typeface="+mn-ea"/>
                <a:cs typeface="+mn-cs"/>
              </a:rPr>
              <a:t>-</a:t>
            </a:r>
            <a:r>
              <a:rPr lang="fr-FR" sz="2000" dirty="0" smtClean="0"/>
              <a:t>Une bannière 120*600 sur la page du groupe.</a:t>
            </a:r>
          </a:p>
          <a:p>
            <a:pPr lvl="1"/>
            <a:r>
              <a:rPr lang="fr-FR" sz="2000" dirty="0" smtClean="0"/>
              <a:t>-Un contrôle total et mise à jour illimitée du contenu et des images.</a:t>
            </a:r>
          </a:p>
          <a:p>
            <a:pPr lvl="1"/>
            <a:r>
              <a:rPr lang="fr-FR" sz="2000" dirty="0" smtClean="0"/>
              <a:t>-Un lien direct vers</a:t>
            </a:r>
            <a:r>
              <a:rPr lang="fr-FR" sz="2000" baseline="0" dirty="0" smtClean="0"/>
              <a:t> le site officiel </a:t>
            </a:r>
            <a:r>
              <a:rPr lang="fr-FR" sz="2000" dirty="0" smtClean="0"/>
              <a:t>sur la home page.</a:t>
            </a:r>
          </a:p>
          <a:p>
            <a:pPr lvl="1"/>
            <a:endParaRPr lang="fr-FR" sz="2000" dirty="0" smtClean="0"/>
          </a:p>
          <a:p>
            <a:r>
              <a:rPr lang="fr-FR" sz="1200" b="0" i="0" kern="1200" dirty="0" smtClean="0">
                <a:solidFill>
                  <a:schemeClr val="tx1"/>
                </a:solidFill>
                <a:latin typeface="+mn-lt"/>
                <a:ea typeface="+mn-ea"/>
                <a:cs typeface="+mn-cs"/>
              </a:rPr>
              <a:t>Ainsi les entreprises peuvent </a:t>
            </a:r>
            <a:r>
              <a:rPr lang="fr-FR" sz="1200" b="0" i="0" kern="1200" dirty="0" smtClean="0">
                <a:solidFill>
                  <a:schemeClr val="tx1"/>
                </a:solidFill>
                <a:latin typeface="+mn-lt"/>
                <a:ea typeface="+mn-ea"/>
                <a:cs typeface="+mn-cs"/>
              </a:rPr>
              <a:t>diffuser </a:t>
            </a:r>
            <a:r>
              <a:rPr lang="fr-FR" sz="1200" b="0" i="0" kern="1200" dirty="0" smtClean="0">
                <a:solidFill>
                  <a:schemeClr val="tx1"/>
                </a:solidFill>
                <a:latin typeface="+mn-lt"/>
                <a:ea typeface="+mn-ea"/>
                <a:cs typeface="+mn-cs"/>
              </a:rPr>
              <a:t>sur</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facebook</a:t>
            </a:r>
            <a:r>
              <a:rPr lang="fr-FR" sz="1200" b="0" i="0" kern="1200" baseline="0" dirty="0" smtClean="0">
                <a:solidFill>
                  <a:schemeClr val="tx1"/>
                </a:solidFill>
                <a:latin typeface="+mn-lt"/>
                <a:ea typeface="+mn-ea"/>
                <a:cs typeface="+mn-cs"/>
              </a:rPr>
              <a:t> une page au contenu très complet, ou tout est </a:t>
            </a:r>
            <a:r>
              <a:rPr lang="fr-FR" sz="1200" b="0" i="0" kern="1200" baseline="0" dirty="0" smtClean="0">
                <a:solidFill>
                  <a:schemeClr val="tx1"/>
                </a:solidFill>
                <a:latin typeface="+mn-lt"/>
                <a:ea typeface="+mn-ea"/>
                <a:cs typeface="+mn-cs"/>
              </a:rPr>
              <a:t>à </a:t>
            </a:r>
            <a:r>
              <a:rPr lang="fr-FR" sz="1200" b="0" i="0" kern="1200" baseline="0" dirty="0" smtClean="0">
                <a:solidFill>
                  <a:schemeClr val="tx1"/>
                </a:solidFill>
                <a:latin typeface="+mn-lt"/>
                <a:ea typeface="+mn-ea"/>
                <a:cs typeface="+mn-cs"/>
              </a:rPr>
              <a:t>disposition pour en faire un support attractif auprès des utilisateurs de </a:t>
            </a:r>
            <a:r>
              <a:rPr lang="fr-FR" sz="1200" b="0" i="0" kern="1200" baseline="0" dirty="0" err="1" smtClean="0">
                <a:solidFill>
                  <a:schemeClr val="tx1"/>
                </a:solidFill>
                <a:latin typeface="+mn-lt"/>
                <a:ea typeface="+mn-ea"/>
                <a:cs typeface="+mn-cs"/>
              </a:rPr>
              <a:t>facebook</a:t>
            </a:r>
            <a:r>
              <a:rPr lang="fr-FR" sz="1200" b="0" i="0" kern="1200" baseline="0" dirty="0" smtClean="0">
                <a:solidFill>
                  <a:schemeClr val="tx1"/>
                </a:solidFill>
                <a:latin typeface="+mn-lt"/>
                <a:ea typeface="+mn-ea"/>
                <a:cs typeface="+mn-cs"/>
              </a:rPr>
              <a:t>.</a:t>
            </a:r>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Exemple</a:t>
            </a:r>
            <a:r>
              <a:rPr lang="fr-FR" sz="1200" b="0" i="0" kern="1200" baseline="0" dirty="0" smtClean="0">
                <a:solidFill>
                  <a:schemeClr val="tx1"/>
                </a:solidFill>
                <a:latin typeface="+mn-lt"/>
                <a:ea typeface="+mn-ea"/>
                <a:cs typeface="+mn-cs"/>
              </a:rPr>
              <a:t> de Apple qui a proposé des réductions pour ses </a:t>
            </a:r>
            <a:r>
              <a:rPr lang="fr-FR" sz="1200" b="0" i="0" kern="1200" baseline="0" dirty="0" smtClean="0">
                <a:solidFill>
                  <a:schemeClr val="tx1"/>
                </a:solidFill>
                <a:latin typeface="+mn-lt"/>
                <a:ea typeface="+mn-ea"/>
                <a:cs typeface="+mn-cs"/>
              </a:rPr>
              <a:t>produits </a:t>
            </a:r>
            <a:r>
              <a:rPr lang="fr-FR" sz="1200" b="0" i="0" kern="1200" baseline="0" dirty="0" smtClean="0">
                <a:solidFill>
                  <a:schemeClr val="tx1"/>
                </a:solidFill>
                <a:latin typeface="+mn-lt"/>
                <a:ea typeface="+mn-ea"/>
                <a:cs typeface="+mn-cs"/>
              </a:rPr>
              <a:t>aux </a:t>
            </a:r>
            <a:r>
              <a:rPr lang="fr-FR" sz="1200" b="0" i="0" kern="1200" baseline="0" dirty="0" smtClean="0">
                <a:solidFill>
                  <a:schemeClr val="tx1"/>
                </a:solidFill>
                <a:latin typeface="+mn-lt"/>
                <a:ea typeface="+mn-ea"/>
                <a:cs typeface="+mn-cs"/>
              </a:rPr>
              <a:t>étudiants </a:t>
            </a:r>
            <a:r>
              <a:rPr lang="fr-FR" sz="1200" b="0" i="0" kern="1200" baseline="0" dirty="0" smtClean="0">
                <a:solidFill>
                  <a:schemeClr val="tx1"/>
                </a:solidFill>
                <a:latin typeface="+mn-lt"/>
                <a:ea typeface="+mn-ea"/>
                <a:cs typeface="+mn-cs"/>
              </a:rPr>
              <a:t>membres de leur groupe.</a:t>
            </a:r>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Les groupes sponsorisés sont très</a:t>
            </a:r>
            <a:r>
              <a:rPr lang="fr-FR" sz="1200" b="0" i="0" kern="1200" baseline="0" dirty="0" smtClean="0">
                <a:solidFill>
                  <a:schemeClr val="tx1"/>
                </a:solidFill>
                <a:latin typeface="+mn-lt"/>
                <a:ea typeface="+mn-ea"/>
                <a:cs typeface="+mn-cs"/>
              </a:rPr>
              <a:t> rentable pour </a:t>
            </a:r>
            <a:r>
              <a:rPr lang="fr-FR" sz="1200" b="0" i="0" kern="1200" baseline="0" dirty="0" err="1" smtClean="0">
                <a:solidFill>
                  <a:schemeClr val="tx1"/>
                </a:solidFill>
                <a:latin typeface="+mn-lt"/>
                <a:ea typeface="+mn-ea"/>
                <a:cs typeface="+mn-cs"/>
              </a:rPr>
              <a:t>Facebook</a:t>
            </a:r>
            <a:r>
              <a:rPr lang="fr-FR" sz="1200" b="0" i="0" kern="1200" baseline="0" dirty="0" smtClean="0">
                <a:solidFill>
                  <a:schemeClr val="tx1"/>
                </a:solidFill>
                <a:latin typeface="+mn-lt"/>
                <a:ea typeface="+mn-ea"/>
                <a:cs typeface="+mn-cs"/>
              </a:rPr>
              <a:t>,</a:t>
            </a:r>
            <a:r>
              <a:rPr lang="fr-FR" sz="1200" b="0" i="0" kern="1200" dirty="0" smtClean="0">
                <a:solidFill>
                  <a:schemeClr val="tx1"/>
                </a:solidFill>
                <a:latin typeface="+mn-lt"/>
                <a:ea typeface="+mn-ea"/>
                <a:cs typeface="+mn-cs"/>
              </a:rPr>
              <a:t> ils le facturent 300 000 $ pour 3 mois.</a:t>
            </a:r>
            <a:endParaRPr lang="fr-FR" dirty="0"/>
          </a:p>
        </p:txBody>
      </p:sp>
      <p:sp>
        <p:nvSpPr>
          <p:cNvPr id="4" name="Espace réservé du numéro de diapositive 3"/>
          <p:cNvSpPr>
            <a:spLocks noGrp="1"/>
          </p:cNvSpPr>
          <p:nvPr>
            <p:ph type="sldNum" sz="quarter" idx="10"/>
          </p:nvPr>
        </p:nvSpPr>
        <p:spPr/>
        <p:txBody>
          <a:bodyPr/>
          <a:lstStyle/>
          <a:p>
            <a:fld id="{5D96175B-4612-47DC-814D-88B71E093B0E}" type="slidenum">
              <a:rPr lang="fr-FR" smtClean="0"/>
              <a:pPr/>
              <a:t>15</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Facebook</a:t>
            </a:r>
            <a:r>
              <a:rPr lang="fr-FR" baseline="0" dirty="0" smtClean="0"/>
              <a:t> permet aux utilisateurs de créer des </a:t>
            </a:r>
            <a:r>
              <a:rPr lang="fr-FR" baseline="0" dirty="0" err="1" smtClean="0"/>
              <a:t>publicitées</a:t>
            </a:r>
            <a:r>
              <a:rPr lang="fr-FR" baseline="0" dirty="0" smtClean="0"/>
              <a:t> ciblées sur des profils d’utilisateurs suivant de nombreux critères :</a:t>
            </a:r>
          </a:p>
          <a:p>
            <a:r>
              <a:rPr lang="fr-FR" baseline="0" dirty="0" smtClean="0"/>
              <a:t>	-Localisation</a:t>
            </a:r>
          </a:p>
          <a:p>
            <a:r>
              <a:rPr lang="fr-FR" baseline="0" dirty="0" smtClean="0"/>
              <a:t>	-Sexe</a:t>
            </a:r>
          </a:p>
          <a:p>
            <a:r>
              <a:rPr lang="fr-FR" baseline="0" dirty="0" smtClean="0"/>
              <a:t>	-Age</a:t>
            </a:r>
          </a:p>
          <a:p>
            <a:r>
              <a:rPr lang="fr-FR" baseline="0" dirty="0" smtClean="0"/>
              <a:t>	-mots clés</a:t>
            </a:r>
          </a:p>
          <a:p>
            <a:r>
              <a:rPr lang="fr-FR" baseline="0" dirty="0" smtClean="0"/>
              <a:t>	-opinions politiques</a:t>
            </a:r>
          </a:p>
          <a:p>
            <a:r>
              <a:rPr lang="fr-FR" baseline="0" dirty="0" smtClean="0"/>
              <a:t>	-</a:t>
            </a:r>
            <a:r>
              <a:rPr lang="fr-FR" baseline="0" dirty="0" err="1" smtClean="0"/>
              <a:t>etc</a:t>
            </a:r>
            <a:endParaRPr lang="fr-FR" baseline="0" dirty="0" smtClean="0"/>
          </a:p>
          <a:p>
            <a:r>
              <a:rPr lang="fr-FR" baseline="0" dirty="0" err="1" smtClean="0"/>
              <a:t>Facebook</a:t>
            </a:r>
            <a:r>
              <a:rPr lang="fr-FR" baseline="0" dirty="0" smtClean="0"/>
              <a:t> affiche en temps réel le nombre d’utilisateur qui recevront cette pub suivant les critères qui ont été choisie, ce qui rend cet outil très puissant.</a:t>
            </a:r>
          </a:p>
          <a:p>
            <a:r>
              <a:rPr lang="fr-FR" baseline="0" dirty="0" smtClean="0"/>
              <a:t>C’est une </a:t>
            </a:r>
            <a:r>
              <a:rPr lang="fr-FR" baseline="0" dirty="0" smtClean="0"/>
              <a:t>première </a:t>
            </a:r>
            <a:r>
              <a:rPr lang="fr-FR" baseline="0" dirty="0" smtClean="0"/>
              <a:t>étape de publicité comportementale.</a:t>
            </a:r>
          </a:p>
          <a:p>
            <a:endParaRPr lang="fr-FR" dirty="0"/>
          </a:p>
        </p:txBody>
      </p:sp>
      <p:sp>
        <p:nvSpPr>
          <p:cNvPr id="4" name="Espace réservé du numéro de diapositive 3"/>
          <p:cNvSpPr>
            <a:spLocks noGrp="1"/>
          </p:cNvSpPr>
          <p:nvPr>
            <p:ph type="sldNum" sz="quarter" idx="10"/>
          </p:nvPr>
        </p:nvSpPr>
        <p:spPr/>
        <p:txBody>
          <a:bodyPr/>
          <a:lstStyle/>
          <a:p>
            <a:fld id="{5D96175B-4612-47DC-814D-88B71E093B0E}" type="slidenum">
              <a:rPr lang="fr-FR" smtClean="0"/>
              <a:pPr/>
              <a:t>16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utilise les données personnelles de ses utilisateurs, et les vendent aux entreprises pour qu’elles lancent des campagnes publicitaires ciblés en fonction des groupes d’utilisateurs, à la manière des </a:t>
            </a:r>
            <a:r>
              <a:rPr lang="fr-FR" sz="1200" kern="1200" dirty="0" err="1" smtClean="0">
                <a:solidFill>
                  <a:schemeClr val="tx1"/>
                </a:solidFill>
                <a:latin typeface="+mn-lt"/>
                <a:ea typeface="+mn-ea"/>
                <a:cs typeface="+mn-cs"/>
              </a:rPr>
              <a:t>flyers</a:t>
            </a:r>
            <a:r>
              <a:rPr lang="fr-FR" sz="1200" kern="1200" dirty="0" smtClean="0">
                <a:solidFill>
                  <a:schemeClr val="tx1"/>
                </a:solidFill>
                <a:latin typeface="+mn-lt"/>
                <a:ea typeface="+mn-ea"/>
                <a:cs typeface="+mn-cs"/>
              </a:rPr>
              <a:t>, mais en plus développé. Il met a disposition des entreprises des cookies récolteurs d’informations qui vont piocher dans la base de données de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Il permet également de propager les </a:t>
            </a:r>
            <a:r>
              <a:rPr lang="fr-FR" sz="1200" kern="1200" dirty="0" err="1" smtClean="0">
                <a:solidFill>
                  <a:schemeClr val="tx1"/>
                </a:solidFill>
                <a:latin typeface="+mn-lt"/>
                <a:ea typeface="+mn-ea"/>
                <a:cs typeface="+mn-cs"/>
              </a:rPr>
              <a:t>publicitées</a:t>
            </a:r>
            <a:r>
              <a:rPr lang="fr-FR" sz="1200" kern="1200" dirty="0" smtClean="0">
                <a:solidFill>
                  <a:schemeClr val="tx1"/>
                </a:solidFill>
                <a:latin typeface="+mn-lt"/>
                <a:ea typeface="+mn-ea"/>
                <a:cs typeface="+mn-cs"/>
              </a:rPr>
              <a:t> dans les groupes d’utilisateurs, et donc de </a:t>
            </a:r>
            <a:r>
              <a:rPr lang="fr-FR" sz="1200" kern="1200" dirty="0" smtClean="0">
                <a:solidFill>
                  <a:schemeClr val="tx1"/>
                </a:solidFill>
                <a:latin typeface="+mn-lt"/>
                <a:ea typeface="+mn-ea"/>
                <a:cs typeface="+mn-cs"/>
              </a:rPr>
              <a:t>laisser </a:t>
            </a:r>
            <a:r>
              <a:rPr lang="fr-FR" sz="1200" kern="1200" dirty="0" smtClean="0">
                <a:solidFill>
                  <a:schemeClr val="tx1"/>
                </a:solidFill>
                <a:latin typeface="+mn-lt"/>
                <a:ea typeface="+mn-ea"/>
                <a:cs typeface="+mn-cs"/>
              </a:rPr>
              <a:t>la pub se répandre elle-même </a:t>
            </a:r>
            <a:r>
              <a:rPr lang="fr-FR" sz="1200" kern="1200" dirty="0" smtClean="0">
                <a:solidFill>
                  <a:schemeClr val="tx1"/>
                </a:solidFill>
                <a:latin typeface="+mn-lt"/>
                <a:ea typeface="+mn-ea"/>
                <a:cs typeface="+mn-cs"/>
              </a:rPr>
              <a:t>à </a:t>
            </a:r>
            <a:r>
              <a:rPr lang="fr-FR" sz="1200" kern="1200" dirty="0" smtClean="0">
                <a:solidFill>
                  <a:schemeClr val="tx1"/>
                </a:solidFill>
                <a:latin typeface="+mn-lt"/>
                <a:ea typeface="+mn-ea"/>
                <a:cs typeface="+mn-cs"/>
              </a:rPr>
              <a:t>travers les groupes, les profils et les listes d’amis.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Enfin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avait créer l’outil </a:t>
            </a:r>
            <a:r>
              <a:rPr lang="fr-FR" sz="1200" kern="1200" dirty="0" err="1" smtClean="0">
                <a:solidFill>
                  <a:schemeClr val="tx1"/>
                </a:solidFill>
                <a:latin typeface="+mn-lt"/>
                <a:ea typeface="+mn-ea"/>
                <a:cs typeface="+mn-cs"/>
              </a:rPr>
              <a:t>Beacon</a:t>
            </a:r>
            <a:r>
              <a:rPr lang="fr-FR" sz="1200" kern="1200" dirty="0" smtClean="0">
                <a:solidFill>
                  <a:schemeClr val="tx1"/>
                </a:solidFill>
                <a:latin typeface="+mn-lt"/>
                <a:ea typeface="+mn-ea"/>
                <a:cs typeface="+mn-cs"/>
              </a:rPr>
              <a:t>, un nouveau type de cookie qui s’insert dans les machines des utilisateurs et récupères les infos commerciales qui leurs sont associées (exemple : les achats en ligne chez les partenaires de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Dans le but de « partager des informations avec leurs amis à travers les différents sites qu'ils visitent ». Ces informations étant par la suite communiqué aux entreprises, pour améliorer encore le système de publicité comportementale.</a:t>
            </a:r>
          </a:p>
          <a:p>
            <a:r>
              <a:rPr lang="fr-FR" sz="1200" kern="1200" dirty="0" err="1" smtClean="0">
                <a:solidFill>
                  <a:schemeClr val="tx1"/>
                </a:solidFill>
                <a:latin typeface="+mn-lt"/>
                <a:ea typeface="+mn-ea"/>
                <a:cs typeface="+mn-cs"/>
              </a:rPr>
              <a:t>Beacon</a:t>
            </a:r>
            <a:r>
              <a:rPr lang="fr-FR" sz="1200" kern="1200" dirty="0" smtClean="0">
                <a:solidFill>
                  <a:schemeClr val="tx1"/>
                </a:solidFill>
                <a:latin typeface="+mn-lt"/>
                <a:ea typeface="+mn-ea"/>
                <a:cs typeface="+mn-cs"/>
              </a:rPr>
              <a:t> a été jugé trop intrusif dans la vie privé des utilisateurs et retiré par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D96175B-4612-47DC-814D-88B71E093B0E}" type="slidenum">
              <a:rPr lang="fr-FR" smtClean="0"/>
              <a:pPr/>
              <a:t>17</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Sur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il existe déjà un système de paiement en ligne, utilisé uniquement pour acheter des gifts (cadeaux sous forme d’image), et les </a:t>
            </a:r>
            <a:r>
              <a:rPr lang="fr-FR" sz="1200" kern="1200" dirty="0" err="1" smtClean="0">
                <a:solidFill>
                  <a:schemeClr val="tx1"/>
                </a:solidFill>
                <a:latin typeface="+mn-lt"/>
                <a:ea typeface="+mn-ea"/>
                <a:cs typeface="+mn-cs"/>
              </a:rPr>
              <a:t>flyers</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tente de généraliser ce système pour en faire dans l’avenir une alternative à </a:t>
            </a:r>
            <a:r>
              <a:rPr lang="fr-FR" sz="1200" kern="1200" dirty="0" err="1" smtClean="0">
                <a:solidFill>
                  <a:schemeClr val="tx1"/>
                </a:solidFill>
                <a:latin typeface="+mn-lt"/>
                <a:ea typeface="+mn-ea"/>
                <a:cs typeface="+mn-cs"/>
              </a:rPr>
              <a:t>Paypal</a:t>
            </a:r>
            <a:r>
              <a:rPr lang="fr-FR" sz="1200" kern="1200" dirty="0" smtClean="0">
                <a:solidFill>
                  <a:schemeClr val="tx1"/>
                </a:solidFill>
                <a:latin typeface="+mn-lt"/>
                <a:ea typeface="+mn-ea"/>
                <a:cs typeface="+mn-cs"/>
              </a:rPr>
              <a:t>, en profitant de la forte fréquentation du site pour se placer en tant qu’intermédiaire et devenir une plaque tournante du e-Commerce. Si ils y parviennent,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règleras pour </a:t>
            </a:r>
            <a:r>
              <a:rPr lang="fr-FR" sz="1200" kern="1200" dirty="0" err="1" smtClean="0">
                <a:solidFill>
                  <a:schemeClr val="tx1"/>
                </a:solidFill>
                <a:latin typeface="+mn-lt"/>
                <a:ea typeface="+mn-ea"/>
                <a:cs typeface="+mn-cs"/>
              </a:rPr>
              <a:t>lontemps</a:t>
            </a:r>
            <a:r>
              <a:rPr lang="fr-FR" sz="1200" kern="1200" dirty="0" smtClean="0">
                <a:solidFill>
                  <a:schemeClr val="tx1"/>
                </a:solidFill>
                <a:latin typeface="+mn-lt"/>
                <a:ea typeface="+mn-ea"/>
                <a:cs typeface="+mn-cs"/>
              </a:rPr>
              <a:t> ses problèmes de </a:t>
            </a:r>
            <a:r>
              <a:rPr lang="fr-FR" sz="1200" kern="1200" dirty="0" smtClean="0">
                <a:solidFill>
                  <a:schemeClr val="tx1"/>
                </a:solidFill>
                <a:latin typeface="+mn-lt"/>
                <a:ea typeface="+mn-ea"/>
                <a:cs typeface="+mn-cs"/>
              </a:rPr>
              <a:t>rentabilité.</a:t>
            </a: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18</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vie privée et la vie public sont très flou sur Facebook. Si on en perd le contrôle,</a:t>
            </a:r>
            <a:r>
              <a:rPr lang="fr-FR" baseline="0" dirty="0" smtClean="0"/>
              <a:t> on peut exposer rapidement toute notre vie (photos, statut amoureux, notre humeur, etc.). Tout ce qui est mis sur </a:t>
            </a:r>
            <a:r>
              <a:rPr lang="fr-FR" baseline="0" dirty="0" err="1" smtClean="0"/>
              <a:t>facebook</a:t>
            </a:r>
            <a:r>
              <a:rPr lang="fr-FR" baseline="0" dirty="0" smtClean="0"/>
              <a:t> tombe dans le domaine public.</a:t>
            </a:r>
            <a:endParaRPr lang="fr-FR" baseline="0" dirty="0"/>
          </a:p>
          <a:p>
            <a:endParaRPr lang="fr-FR" baseline="0" dirty="0"/>
          </a:p>
          <a:p>
            <a:r>
              <a:rPr lang="fr-FR" baseline="0" dirty="0" smtClean="0"/>
              <a:t>On est responsable de nos actions, c’est nous seul qui décidons si on doit oui ou non mettre en ligne des informations nous concernant. En prenant du recul, nous prenons conscience de cet aspect de vie privée, vie public, c’est donc nous les responsables, les maitres de nos actions. Facebook nous met à disposition des moyens de protection de la vie privée. Au final, nous pouvons tout à fait contrôler les informations de notre profil vis-à-vis des autres utilisateurs.</a:t>
            </a:r>
          </a:p>
          <a:p>
            <a:endParaRPr lang="fr-FR" baseline="0" dirty="0" smtClean="0"/>
          </a:p>
          <a:p>
            <a:r>
              <a:rPr lang="fr-FR" baseline="0" dirty="0" smtClean="0"/>
              <a:t>Cependant, ce contrôle peut souvent mener à créer de fausses identités, de faire croire que nous sommes une personne. Cela arrive souvent avec les célébrités afin de les décrédibiliser, les ridiculiser, etc. On peut appliquer cela à notre propre personne, en nous créant un profil qui nous correspond pas (photo truqué, mensonge lors d’une mise à jour de statut, etc.).</a:t>
            </a:r>
          </a:p>
        </p:txBody>
      </p:sp>
      <p:sp>
        <p:nvSpPr>
          <p:cNvPr id="4" name="Espace réservé du numéro de diapositive 3"/>
          <p:cNvSpPr>
            <a:spLocks noGrp="1"/>
          </p:cNvSpPr>
          <p:nvPr>
            <p:ph type="sldNum" sz="quarter" idx="10"/>
          </p:nvPr>
        </p:nvSpPr>
        <p:spPr/>
        <p:txBody>
          <a:bodyPr/>
          <a:lstStyle/>
          <a:p>
            <a:fld id="{E1A93C6E-D394-44DE-8EEB-D420A7665D78}" type="slidenum">
              <a:rPr lang="fr-FR" smtClean="0"/>
              <a:pPr/>
              <a:t>19</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Certaines personnes utilisent </a:t>
            </a:r>
            <a:r>
              <a:rPr lang="fr-FR" dirty="0" err="1" smtClean="0"/>
              <a:t>facebook</a:t>
            </a:r>
            <a:r>
              <a:rPr lang="fr-FR" dirty="0" smtClean="0"/>
              <a:t> afin d’espionner la vie des autres. On</a:t>
            </a:r>
            <a:r>
              <a:rPr lang="fr-FR" baseline="0" dirty="0" smtClean="0"/>
              <a:t> y découvre souvent, grâce à des photos, des choses intéressantes(ce qu’il a fait le </a:t>
            </a:r>
            <a:r>
              <a:rPr lang="fr-FR" baseline="0" dirty="0" err="1" smtClean="0"/>
              <a:t>week</a:t>
            </a:r>
            <a:r>
              <a:rPr lang="fr-FR" baseline="0" dirty="0" smtClean="0"/>
              <a:t> end, pendant les vacances, ou autres.). Il arrive que grâce à une action faites sur Facebook, on puisse détecter un mensonge.</a:t>
            </a:r>
          </a:p>
          <a:p>
            <a:endParaRPr lang="fr-FR" baseline="0" dirty="0" smtClean="0"/>
          </a:p>
          <a:p>
            <a:r>
              <a:rPr lang="fr-FR" baseline="0" dirty="0" smtClean="0"/>
              <a:t>Exemple du salarié sois disant malade : Un salarié s’est déclaré malade, et à donc touché des congés maladie. Cependant, son DRH a remarqué que des photos de lui ont été posté sur Facebook le montrant dans une fête, alors qu’il était censé être malade ce jour là. Il fut renvoyé.</a:t>
            </a:r>
          </a:p>
          <a:p>
            <a:endParaRPr lang="fr-FR" baseline="0" dirty="0" smtClean="0"/>
          </a:p>
          <a:p>
            <a:r>
              <a:rPr lang="fr-FR" baseline="0" dirty="0" smtClean="0"/>
              <a:t>De plus, dans le milieu professionnels, ils arrivent que l’on utilise </a:t>
            </a:r>
            <a:r>
              <a:rPr lang="fr-FR" baseline="0" dirty="0" err="1" smtClean="0"/>
              <a:t>facebook</a:t>
            </a:r>
            <a:r>
              <a:rPr lang="fr-FR" baseline="0" dirty="0" smtClean="0"/>
              <a:t> afin de savoir qui est une personne lambda. En fonction des groupes dans lequel il se trouve, les pages dont il « est fan », ses photos, etc. On peut très bien déterminer un profil d’une personne, on s’en fait donc une idée. On entre dans la vie d’une personne de façon virtuelle.</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20</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 reprenant le coté d’analyse</a:t>
            </a:r>
            <a:r>
              <a:rPr lang="fr-FR" baseline="0" dirty="0" smtClean="0"/>
              <a:t> d’une identité en fonction des groupes, fan, etc. On peut rapidement se faire une idée complètement fausse d’une personne. Il suffit par exemple que l’on voit que tel utilisateur à rejoint un groupe que l’on aime pas, pour tout de suite le juger, et donc se faire une opinion négative sur lui. On peut appliquer ça sur n’importe quel type de mise à jour de son statut.</a:t>
            </a:r>
          </a:p>
          <a:p>
            <a:endParaRPr lang="fr-FR" baseline="0" dirty="0" smtClean="0"/>
          </a:p>
          <a:p>
            <a:r>
              <a:rPr lang="fr-FR" baseline="0" dirty="0" smtClean="0"/>
              <a:t>Concernant le système de groupe, et de fan, il arrive que certains groupe idéologique naissent. On a déjà vu par exemple des groupes néo nazi </a:t>
            </a:r>
            <a:r>
              <a:rPr lang="fr-FR" baseline="0" dirty="0" err="1" smtClean="0"/>
              <a:t>naitrent</a:t>
            </a:r>
            <a:r>
              <a:rPr lang="fr-FR" baseline="0" dirty="0" smtClean="0"/>
              <a:t>, </a:t>
            </a:r>
            <a:r>
              <a:rPr lang="fr-FR" baseline="0" dirty="0" err="1" smtClean="0"/>
              <a:t>promulgant</a:t>
            </a:r>
            <a:r>
              <a:rPr lang="fr-FR" baseline="0" dirty="0" smtClean="0"/>
              <a:t> la haine de tout les peuples par exemple. Cela s’applique aussi pour d’autres choses : Religion, Secte, etc. Bref, même si les groupes permettent de partager des idées communes, cela touche aussi l’aspect négatif.</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21</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deux diapositives suivantes contiennent</a:t>
            </a:r>
            <a:r>
              <a:rPr lang="fr-FR" baseline="0" dirty="0" smtClean="0"/>
              <a:t> des citations de la charte </a:t>
            </a:r>
            <a:r>
              <a:rPr lang="fr-FR" baseline="0" dirty="0" err="1" smtClean="0"/>
              <a:t>facebook</a:t>
            </a:r>
            <a:r>
              <a:rPr lang="fr-FR" baseline="0" dirty="0" smtClean="0"/>
              <a:t>.  Rien n’est claire, du coup, cela donne à </a:t>
            </a:r>
            <a:r>
              <a:rPr lang="fr-FR" baseline="0" dirty="0" err="1" smtClean="0"/>
              <a:t>facebook</a:t>
            </a:r>
            <a:r>
              <a:rPr lang="fr-FR" baseline="0" dirty="0" smtClean="0"/>
              <a:t> une grande liberté sur nos informations personnelles.</a:t>
            </a:r>
          </a:p>
          <a:p>
            <a:endParaRPr lang="fr-FR" baseline="0" dirty="0" smtClean="0"/>
          </a:p>
          <a:p>
            <a:r>
              <a:rPr lang="fr-FR" baseline="0" dirty="0" smtClean="0"/>
              <a:t>37 serveurs par jour ? Facebook a-t-il dépassé Google ? Il n’y a pas grand-chose à dire là-dessus, si ce n’est que l’étrangeté de la situation.</a:t>
            </a:r>
          </a:p>
          <a:p>
            <a:endParaRPr lang="fr-FR" baseline="0" dirty="0" smtClean="0"/>
          </a:p>
          <a:p>
            <a:r>
              <a:rPr lang="fr-FR" baseline="0" dirty="0" smtClean="0"/>
              <a:t>Avec des millions d’utilisateur, et un grand contrôle des données, </a:t>
            </a:r>
            <a:r>
              <a:rPr lang="fr-FR" baseline="0" dirty="0" err="1" smtClean="0"/>
              <a:t>facebook</a:t>
            </a:r>
            <a:r>
              <a:rPr lang="fr-FR" baseline="0" dirty="0" smtClean="0"/>
              <a:t> possède un très grand pouvoir qui peut inquiéter. On ne sait pas où sont nos informations, qui les a, et ce que l’on en fait. </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22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En termes informatique on définira  Facebook d’application Web de type “logiciel social”.</a:t>
            </a:r>
          </a:p>
          <a:p>
            <a:r>
              <a:rPr lang="fr-FR" sz="1200" b="1" kern="120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Facebook</a:t>
            </a:r>
            <a:r>
              <a:rPr lang="fr-FR" sz="1200" kern="1200" dirty="0" smtClean="0">
                <a:solidFill>
                  <a:schemeClr val="tx1"/>
                </a:solidFill>
                <a:latin typeface="+mn-lt"/>
                <a:ea typeface="+mn-ea"/>
                <a:cs typeface="+mn-cs"/>
              </a:rPr>
              <a:t> est une plateforme de </a:t>
            </a:r>
            <a:r>
              <a:rPr lang="fr-FR" sz="1200" u="sng" kern="1200" dirty="0" smtClean="0">
                <a:solidFill>
                  <a:schemeClr val="tx1"/>
                </a:solidFill>
                <a:latin typeface="+mn-lt"/>
                <a:ea typeface="+mn-ea"/>
                <a:cs typeface="+mn-cs"/>
                <a:hlinkClick r:id="rId3" tooltip="Réseautage social"/>
              </a:rPr>
              <a:t>réseau social</a:t>
            </a:r>
            <a:r>
              <a:rPr lang="fr-FR" sz="1200" kern="1200" dirty="0" smtClean="0">
                <a:solidFill>
                  <a:schemeClr val="tx1"/>
                </a:solidFill>
                <a:latin typeface="+mn-lt"/>
                <a:ea typeface="+mn-ea"/>
                <a:cs typeface="+mn-cs"/>
              </a:rPr>
              <a:t> destiné à rassembler des personnes proches ou inconnues.</a:t>
            </a:r>
          </a:p>
          <a:p>
            <a:r>
              <a:rPr lang="fr-FR" sz="1200" kern="1200" dirty="0" smtClean="0">
                <a:solidFill>
                  <a:schemeClr val="tx1"/>
                </a:solidFill>
                <a:latin typeface="+mn-lt"/>
                <a:ea typeface="+mn-ea"/>
                <a:cs typeface="+mn-cs"/>
              </a:rPr>
              <a:t>Créer une communauté virtuelle</a:t>
            </a:r>
          </a:p>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24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u="sng" kern="1200" dirty="0" smtClean="0">
                <a:solidFill>
                  <a:schemeClr val="tx1"/>
                </a:solidFill>
                <a:latin typeface="+mn-lt"/>
                <a:ea typeface="+mn-ea"/>
                <a:cs typeface="+mn-cs"/>
                <a:hlinkClick r:id="rId3" tooltip="Mark Zuckerberg"/>
              </a:rPr>
              <a:t>Mark </a:t>
            </a:r>
            <a:r>
              <a:rPr lang="fr-FR" sz="1200" u="sng" kern="1200" dirty="0" err="1" smtClean="0">
                <a:solidFill>
                  <a:schemeClr val="tx1"/>
                </a:solidFill>
                <a:latin typeface="+mn-lt"/>
                <a:ea typeface="+mn-ea"/>
                <a:cs typeface="+mn-cs"/>
                <a:hlinkClick r:id="rId3" tooltip="Mark Zuckerberg"/>
              </a:rPr>
              <a:t>Zuckerberg</a:t>
            </a:r>
            <a:r>
              <a:rPr lang="fr-FR" sz="1200" kern="1200" dirty="0" smtClean="0">
                <a:solidFill>
                  <a:schemeClr val="tx1"/>
                </a:solidFill>
                <a:latin typeface="+mn-lt"/>
                <a:ea typeface="+mn-ea"/>
                <a:cs typeface="+mn-cs"/>
              </a:rPr>
              <a:t> a fondé « The Facebook », initialement  le 4 février 2004. </a:t>
            </a:r>
          </a:p>
          <a:p>
            <a:r>
              <a:rPr lang="fr-FR" sz="1200" kern="1200" dirty="0" smtClean="0">
                <a:solidFill>
                  <a:schemeClr val="tx1"/>
                </a:solidFill>
                <a:latin typeface="+mn-lt"/>
                <a:ea typeface="+mn-ea"/>
                <a:cs typeface="+mn-cs"/>
              </a:rPr>
              <a:t>L’objectif était</a:t>
            </a:r>
            <a:r>
              <a:rPr lang="fr-FR" sz="1200" kern="1200" baseline="0" dirty="0" smtClean="0">
                <a:solidFill>
                  <a:schemeClr val="tx1"/>
                </a:solidFill>
                <a:latin typeface="+mn-lt"/>
                <a:ea typeface="+mn-ea"/>
                <a:cs typeface="+mn-cs"/>
              </a:rPr>
              <a:t> de garder contact entre étudiants.</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L'inscription a d'abord été limitée aux étudiants de l'</a:t>
            </a:r>
            <a:r>
              <a:rPr lang="fr-FR" sz="1200" u="sng" kern="1200" dirty="0" smtClean="0">
                <a:solidFill>
                  <a:schemeClr val="tx1"/>
                </a:solidFill>
                <a:latin typeface="+mn-lt"/>
                <a:ea typeface="+mn-ea"/>
                <a:cs typeface="+mn-cs"/>
                <a:hlinkClick r:id="rId4" tooltip="Université de Harvard"/>
              </a:rPr>
              <a:t>Université de Harvard</a:t>
            </a:r>
            <a:r>
              <a:rPr lang="fr-FR" sz="1200" kern="1200" dirty="0" smtClean="0">
                <a:solidFill>
                  <a:schemeClr val="tx1"/>
                </a:solidFill>
                <a:latin typeface="+mn-lt"/>
                <a:ea typeface="+mn-ea"/>
                <a:cs typeface="+mn-cs"/>
              </a:rPr>
              <a:t> et dès le premier mois, plus de la moitié de la population de l'Université de Harvard était inscrite sur le service.</a:t>
            </a:r>
          </a:p>
          <a:p>
            <a:r>
              <a:rPr lang="fr-FR" sz="1200" kern="1200" dirty="0" smtClean="0">
                <a:solidFill>
                  <a:schemeClr val="tx1"/>
                </a:solidFill>
                <a:latin typeface="+mn-lt"/>
                <a:ea typeface="+mn-ea"/>
                <a:cs typeface="+mn-cs"/>
              </a:rPr>
              <a:t>Facebook a  été ouvert le 26 </a:t>
            </a:r>
            <a:r>
              <a:rPr lang="fr-FR" sz="1200" u="sng" kern="1200" dirty="0" smtClean="0">
                <a:solidFill>
                  <a:schemeClr val="tx1"/>
                </a:solidFill>
                <a:latin typeface="+mn-lt"/>
                <a:ea typeface="+mn-ea"/>
                <a:cs typeface="+mn-cs"/>
                <a:hlinkClick r:id="rId5" tooltip="Septembre 2006"/>
              </a:rPr>
              <a:t>septembre 2006</a:t>
            </a:r>
            <a:r>
              <a:rPr lang="fr-FR" sz="1200" kern="1200" dirty="0" smtClean="0">
                <a:solidFill>
                  <a:schemeClr val="tx1"/>
                </a:solidFill>
                <a:latin typeface="+mn-lt"/>
                <a:ea typeface="+mn-ea"/>
                <a:cs typeface="+mn-cs"/>
              </a:rPr>
              <a:t> à tous les âges  avec une </a:t>
            </a:r>
            <a:r>
              <a:rPr lang="fr-FR" sz="1200" u="sng" kern="1200" dirty="0" smtClean="0">
                <a:solidFill>
                  <a:schemeClr val="tx1"/>
                </a:solidFill>
                <a:latin typeface="+mn-lt"/>
                <a:ea typeface="+mn-ea"/>
                <a:cs typeface="+mn-cs"/>
                <a:hlinkClick r:id="rId6" tooltip="Adresse électronique"/>
              </a:rPr>
              <a:t>adresse électronique</a:t>
            </a:r>
            <a:r>
              <a:rPr lang="fr-FR" sz="1200" kern="1200" dirty="0" smtClean="0">
                <a:solidFill>
                  <a:schemeClr val="tx1"/>
                </a:solidFill>
                <a:latin typeface="+mn-lt"/>
                <a:ea typeface="+mn-ea"/>
                <a:cs typeface="+mn-cs"/>
              </a:rPr>
              <a:t> valide</a:t>
            </a:r>
          </a:p>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Comme application de réseau social, Facebook permet à ses utilisateurs d'entrer des informations personnelles et d'interagir de différentes façons avec d'autres utilisateurs. On peut insérer des informations susceptibles d'être mises à disposition du réseau concernant l'état civil, les études et les centres d'intérêt.</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Ces informations permettent de retrouver des utilisateurs partageants des mêmes centres d'intérêt, des amis, des collègues de longue date.</a:t>
            </a:r>
          </a:p>
          <a:p>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Ou encore des membres peuvent déposer, envoyer, appartenir a différents objets</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u="sng" kern="1200" dirty="0" smtClean="0">
                <a:solidFill>
                  <a:schemeClr val="tx1"/>
                </a:solidFill>
                <a:latin typeface="+mn-lt"/>
                <a:ea typeface="+mn-ea"/>
                <a:cs typeface="+mn-cs"/>
              </a:rPr>
              <a:t>Première image :</a:t>
            </a:r>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Dans le cas où nous n’avons pas de compte ou nous ne nous sommes pas identifiés, nous n’avons aucune possibilité de voir derrière.</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Une </a:t>
            </a:r>
            <a:r>
              <a:rPr lang="fr-FR" sz="1200" kern="1200" dirty="0" err="1" smtClean="0">
                <a:solidFill>
                  <a:schemeClr val="tx1"/>
                </a:solidFill>
                <a:latin typeface="+mn-lt"/>
                <a:ea typeface="+mn-ea"/>
                <a:cs typeface="+mn-cs"/>
              </a:rPr>
              <a:t>map</a:t>
            </a:r>
            <a:r>
              <a:rPr lang="fr-FR" sz="1200" kern="1200" dirty="0" smtClean="0">
                <a:solidFill>
                  <a:schemeClr val="tx1"/>
                </a:solidFill>
                <a:latin typeface="+mn-lt"/>
                <a:ea typeface="+mn-ea"/>
                <a:cs typeface="+mn-cs"/>
              </a:rPr>
              <a:t> qui est très explicite puisqu’on comprend vite à travers l’image l’échange dans le monde entier.</a:t>
            </a:r>
          </a:p>
          <a:p>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u="sng" kern="1200" dirty="0" smtClean="0">
                <a:solidFill>
                  <a:schemeClr val="tx1"/>
                </a:solidFill>
                <a:latin typeface="+mn-lt"/>
                <a:ea typeface="+mn-ea"/>
                <a:cs typeface="+mn-cs"/>
              </a:rPr>
              <a:t>Deuxième image :</a:t>
            </a:r>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Utilisateur identifié, accès à ces applications et aux actualités de ces amis.</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Facebook, propose </a:t>
            </a:r>
            <a:r>
              <a:rPr lang="fr-FR" sz="1200" kern="1200" dirty="0" smtClean="0">
                <a:solidFill>
                  <a:schemeClr val="tx1"/>
                </a:solidFill>
                <a:latin typeface="+mn-lt"/>
                <a:ea typeface="+mn-ea"/>
                <a:cs typeface="+mn-cs"/>
              </a:rPr>
              <a:t>à </a:t>
            </a:r>
            <a:r>
              <a:rPr lang="fr-FR" sz="1200" kern="1200" dirty="0" smtClean="0">
                <a:solidFill>
                  <a:schemeClr val="tx1"/>
                </a:solidFill>
                <a:latin typeface="+mn-lt"/>
                <a:ea typeface="+mn-ea"/>
                <a:cs typeface="+mn-cs"/>
              </a:rPr>
              <a:t>ses utilisateurs des fonctionnalités leur permettant d’ échanger du contenu ou encore des informations, de communiquer à travers un chat ou appartenir à des groupes pour s’identifier Facebook propose à ses utilisateurs des fonctionnalités optionnelles appelées « applications » dans lesquelles on peut le trouver sur différent support.</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Selon les supports les emplacements peuvent changer, mais cela reste très facile d’accès même pour un novice. </a:t>
            </a:r>
          </a:p>
          <a:p>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Ces applications modifient la page de l'utilisateur et lui permettent de présenter ou échanger des informations aux personnes qui visiteraient sa page.</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Palmer permet de noter un site web à travers divers critères. Cette notation varie de 0 à 6.</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Ainsi, nous avons segmenté le site à travers une qualité une vitesse et la variété pour chaque critère pertinent.</a:t>
            </a:r>
            <a:endParaRPr lang="fr-FR" sz="1200" kern="1200" smtClean="0">
              <a:solidFill>
                <a:schemeClr val="tx1"/>
              </a:solidFill>
              <a:latin typeface="+mn-lt"/>
              <a:ea typeface="+mn-ea"/>
              <a:cs typeface="+mn-cs"/>
            </a:endParaRPr>
          </a:p>
          <a:p>
            <a:r>
              <a:rPr lang="fr-FR" sz="1200" kern="1200" dirty="0" smtClean="0">
                <a:solidFill>
                  <a:schemeClr val="tx1"/>
                </a:solidFill>
                <a:latin typeface="+mn-lt"/>
                <a:ea typeface="+mn-ea"/>
                <a:cs typeface="+mn-cs"/>
              </a:rPr>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-Le chargement des pages ont étaient noté à 4/6 u niveau de la vitesse. Cette bonne note est en partie due à l’Ajax que nous trouvons dans le site.</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-La navigation et les interactions ont eu une note de 4/6 sur un critère de qualité. Nous naviguons et trouvons les informations très facilement et rapidement.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-La personnalisation en termes de variété a une note proche de 0. En effet, nous n’avons pas la possibilité de modifier des couleurs ou l’ordre des informations.</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-Les informations en termes de qualité et variété ont juste la moyenne. Ils peuvent être pertinents comme complément inutile.</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-Enfin niveau diversité du contenu, les utilisateurs mettent tout type de contenu (vidéo, photos, articles…) ce qui enrichie le contenu par sa variété.</a:t>
            </a:r>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eaLnBrk="1" fontAlgn="auto" latinLnBrk="0" hangingPunct="1"/>
            <a:r>
              <a:rPr lang="fr-FR" sz="1200" u="sng" kern="1200" dirty="0" smtClean="0">
                <a:solidFill>
                  <a:schemeClr val="tx1"/>
                </a:solidFill>
                <a:latin typeface="+mn-lt"/>
                <a:ea typeface="+mn-ea"/>
                <a:cs typeface="+mn-cs"/>
                <a:hlinkClick r:id="rId3"/>
              </a:rPr>
              <a:t>Facebook</a:t>
            </a:r>
            <a:r>
              <a:rPr lang="fr-FR" sz="1200" kern="1200" dirty="0" smtClean="0">
                <a:solidFill>
                  <a:schemeClr val="tx1"/>
                </a:solidFill>
                <a:latin typeface="+mn-lt"/>
                <a:ea typeface="+mn-ea"/>
                <a:cs typeface="+mn-cs"/>
              </a:rPr>
              <a:t> déclare aujourd’hui avoir plus de 300 millions d’utilisateurs, dont 120 millions se connecteraient au moins une fois par jour.</a:t>
            </a:r>
            <a:endParaRPr lang="fr-FR" dirty="0" smtClean="0"/>
          </a:p>
          <a:p>
            <a:pPr rtl="0" eaLnBrk="1" fontAlgn="auto" latinLnBrk="0" hangingPunct="1"/>
            <a:r>
              <a:rPr lang="fr-FR" sz="1200" kern="1200" dirty="0" smtClean="0">
                <a:solidFill>
                  <a:schemeClr val="tx1"/>
                </a:solidFill>
                <a:latin typeface="+mn-lt"/>
                <a:ea typeface="+mn-ea"/>
                <a:cs typeface="+mn-cs"/>
              </a:rPr>
              <a:t>Une grande majorité des membres de Facebook dans le monde sont représentés par des utilisateurs lambda  qui utilisent ce type d’application pour communiquer avec leurs amis.</a:t>
            </a:r>
            <a:endParaRPr lang="fr-FR" dirty="0" smtClean="0"/>
          </a:p>
          <a:p>
            <a:pPr rtl="0" eaLnBrk="1" fontAlgn="auto" latinLnBrk="0" hangingPunct="1"/>
            <a:r>
              <a:rPr lang="fr-FR" sz="1200" kern="1200" dirty="0" smtClean="0">
                <a:solidFill>
                  <a:schemeClr val="tx1"/>
                </a:solidFill>
                <a:latin typeface="+mn-lt"/>
                <a:ea typeface="+mn-ea"/>
                <a:cs typeface="+mn-cs"/>
              </a:rPr>
              <a:t>Une autre partie des utilisateurs de Facebook sont représentés par des entreprises qui se servent de la plateforme de diffusion pour leur marketing personnel. </a:t>
            </a:r>
            <a:endParaRPr lang="fr-FR" dirty="0" smtClean="0"/>
          </a:p>
          <a:p>
            <a:pPr rtl="0" eaLnBrk="1" fontAlgn="auto" latinLnBrk="0" hangingPunct="1"/>
            <a:r>
              <a:rPr lang="fr-FR" sz="1200" kern="1200" dirty="0" smtClean="0">
                <a:solidFill>
                  <a:schemeClr val="tx1"/>
                </a:solidFill>
                <a:latin typeface="+mn-lt"/>
                <a:ea typeface="+mn-ea"/>
                <a:cs typeface="+mn-cs"/>
              </a:rPr>
              <a:t>Dernièrement, Air France et Air</a:t>
            </a:r>
            <a:r>
              <a:rPr lang="fr-FR" sz="1200" kern="1200" baseline="0" dirty="0" smtClean="0">
                <a:solidFill>
                  <a:schemeClr val="tx1"/>
                </a:solidFill>
                <a:latin typeface="+mn-lt"/>
                <a:ea typeface="+mn-ea"/>
                <a:cs typeface="+mn-cs"/>
              </a:rPr>
              <a:t> bus on mit un lien vers un site web pour voir et participer a un événement en direct.</a:t>
            </a:r>
            <a:r>
              <a:rPr lang="fr-FR" sz="1200" kern="1200" dirty="0" smtClean="0">
                <a:solidFill>
                  <a:schemeClr val="tx1"/>
                </a:solidFill>
                <a:latin typeface="+mn-lt"/>
                <a:ea typeface="+mn-ea"/>
                <a:cs typeface="+mn-cs"/>
              </a:rPr>
              <a:t> </a:t>
            </a:r>
            <a:endParaRPr lang="fr-FR" dirty="0" smtClean="0"/>
          </a:p>
          <a:p>
            <a:pPr rtl="0" eaLnBrk="1" fontAlgn="auto" latinLnBrk="0" hangingPunct="1"/>
            <a:r>
              <a:rPr lang="fr-FR" sz="1200" kern="1200" dirty="0" smtClean="0">
                <a:solidFill>
                  <a:schemeClr val="tx1"/>
                </a:solidFill>
                <a:latin typeface="+mn-lt"/>
                <a:ea typeface="+mn-ea"/>
                <a:cs typeface="+mn-cs"/>
              </a:rPr>
              <a:t>On trouve également des fiches de personnes politiques comme </a:t>
            </a:r>
            <a:r>
              <a:rPr lang="fr-FR" sz="1200" kern="1200" dirty="0" err="1" smtClean="0">
                <a:solidFill>
                  <a:schemeClr val="tx1"/>
                </a:solidFill>
                <a:latin typeface="+mn-lt"/>
                <a:ea typeface="+mn-ea"/>
                <a:cs typeface="+mn-cs"/>
              </a:rPr>
              <a:t>Barack</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Obama</a:t>
            </a:r>
            <a:r>
              <a:rPr lang="fr-FR" sz="1200" kern="1200" dirty="0" smtClean="0">
                <a:solidFill>
                  <a:schemeClr val="tx1"/>
                </a:solidFill>
                <a:latin typeface="+mn-lt"/>
                <a:ea typeface="+mn-ea"/>
                <a:cs typeface="+mn-cs"/>
              </a:rPr>
              <a:t> qui s’est appuyé sur ces types de réseaux sociaux lors de sa candidature américaine.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r>
              <a:rPr lang="fr-FR" sz="1200" kern="1200" dirty="0" smtClean="0">
                <a:solidFill>
                  <a:schemeClr val="tx1"/>
                </a:solidFill>
                <a:latin typeface="+mn-lt"/>
                <a:ea typeface="+mn-ea"/>
                <a:cs typeface="+mn-cs"/>
              </a:rPr>
              <a:t>Le système d’information de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 des allures gigantesques, l’architecture doit supporter des milliers de requêtes simultanément et stocker des milliards de documents. </a:t>
            </a:r>
            <a:r>
              <a:rPr lang="fr-FR" sz="1200" kern="1200" dirty="0" err="1" smtClean="0">
                <a:solidFill>
                  <a:schemeClr val="tx1"/>
                </a:solidFill>
                <a:latin typeface="+mn-lt"/>
                <a:ea typeface="+mn-ea"/>
                <a:cs typeface="+mn-cs"/>
              </a:rPr>
              <a:t>Flickr</a:t>
            </a:r>
            <a:r>
              <a:rPr lang="fr-FR" sz="1200" kern="1200" dirty="0" smtClean="0">
                <a:solidFill>
                  <a:schemeClr val="tx1"/>
                </a:solidFill>
                <a:latin typeface="+mn-lt"/>
                <a:ea typeface="+mn-ea"/>
                <a:cs typeface="+mn-cs"/>
              </a:rPr>
              <a:t>, considéré comme une référence en site d’hébergement de photos n’a atteint le nombre de 4 milliards que récemment. Seuls deux administrateurs surveillent la base de données MySQL. L'ensemble de ces serveurs tournent sous Linux vu de technologies utilisées : Apache, MySQL, PHP, </a:t>
            </a:r>
            <a:r>
              <a:rPr lang="fr-FR" sz="1200" kern="1200" dirty="0" err="1" smtClean="0">
                <a:solidFill>
                  <a:schemeClr val="tx1"/>
                </a:solidFill>
                <a:latin typeface="+mn-lt"/>
                <a:ea typeface="+mn-ea"/>
                <a:cs typeface="+mn-cs"/>
              </a:rPr>
              <a:t>Memcached</a:t>
            </a:r>
            <a:r>
              <a:rPr lang="fr-FR" sz="1200" kern="1200" dirty="0" smtClean="0">
                <a:solidFill>
                  <a:schemeClr val="tx1"/>
                </a:solidFill>
                <a:latin typeface="+mn-lt"/>
                <a:ea typeface="+mn-ea"/>
                <a:cs typeface="+mn-cs"/>
              </a:rPr>
              <a:t>, Python ...</a:t>
            </a:r>
            <a:endParaRPr lang="fr-FR" dirty="0" smtClean="0"/>
          </a:p>
          <a:p>
            <a:pPr rtl="0"/>
            <a:r>
              <a:rPr lang="fr-FR" sz="1200" kern="1200" dirty="0" smtClean="0">
                <a:solidFill>
                  <a:schemeClr val="tx1"/>
                </a:solidFill>
                <a:latin typeface="+mn-lt"/>
                <a:ea typeface="+mn-ea"/>
                <a:cs typeface="+mn-cs"/>
              </a:rPr>
              <a:t>Tout cela est léger comparé à Google, qui possèderait plus de 2 millions de serveurs répartis sur une trentaine de centres de calcul</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A505F1B-3CB1-4552-BEFA-B3E8D1A470F3}"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794FC998-2094-4200-AC3A-B67D8AE85BF2}" type="datetimeFigureOut">
              <a:rPr lang="fr-FR" smtClean="0"/>
              <a:pPr/>
              <a:t>08/11/2009</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1E7CB09A-97D4-462C-9864-36DB56E3251F}"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7CB09A-97D4-462C-9864-36DB56E3251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7CB09A-97D4-462C-9864-36DB56E3251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7CB09A-97D4-462C-9864-36DB56E3251F}"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7CB09A-97D4-462C-9864-36DB56E3251F}"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E7CB09A-97D4-462C-9864-36DB56E3251F}"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1E7CB09A-97D4-462C-9864-36DB56E3251F}"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1E7CB09A-97D4-462C-9864-36DB56E3251F}"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794FC998-2094-4200-AC3A-B67D8AE85BF2}" type="datetimeFigureOut">
              <a:rPr lang="fr-FR" smtClean="0"/>
              <a:pPr/>
              <a:t>08/11/2009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1E7CB09A-97D4-462C-9864-36DB56E3251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794FC998-2094-4200-AC3A-B67D8AE85BF2}" type="datetimeFigureOut">
              <a:rPr lang="fr-FR" smtClean="0"/>
              <a:pPr/>
              <a:t>08/11/2009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E7CB09A-97D4-462C-9864-36DB56E3251F}"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794FC998-2094-4200-AC3A-B67D8AE85BF2}" type="datetimeFigureOut">
              <a:rPr lang="fr-FR" smtClean="0"/>
              <a:pPr/>
              <a:t>08/11/2009</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1E7CB09A-97D4-462C-9864-36DB56E3251F}"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4FC998-2094-4200-AC3A-B67D8AE85BF2}" type="datetimeFigureOut">
              <a:rPr lang="fr-FR" smtClean="0"/>
              <a:pPr/>
              <a:t>08/11/2009</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7CB09A-97D4-462C-9864-36DB56E3251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4.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6.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7.jpe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8.jpe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3.xml"/><Relationship Id="rId1" Type="http://schemas.openxmlformats.org/officeDocument/2006/relationships/tags" Target="../tags/tag13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hyperlink" Target="http://www.facebook.com/editapps.php" TargetMode="External"/><Relationship Id="rId5" Type="http://schemas.openxmlformats.org/officeDocument/2006/relationships/hyperlink" Target="http://www.facebook.com/privacy/" TargetMode="External"/><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hyperlink" Target="http://fr.wikipedia.org/wiki/R%C3%A9seautage_social" TargetMode="Externa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http://fr.wikipedia.org/wiki/Septembre_2006" TargetMode="External"/><Relationship Id="rId5" Type="http://schemas.openxmlformats.org/officeDocument/2006/relationships/hyperlink" Target="http://fr.wikipedia.org/wiki/Mark_Zuckerberg" TargetMode="Externa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9" Type="http://schemas.openxmlformats.org/officeDocument/2006/relationships/tags" Target="../tags/tag48.xml"/><Relationship Id="rId21" Type="http://schemas.openxmlformats.org/officeDocument/2006/relationships/tags" Target="../tags/tag30.xml"/><Relationship Id="rId34" Type="http://schemas.openxmlformats.org/officeDocument/2006/relationships/tags" Target="../tags/tag43.xml"/><Relationship Id="rId42" Type="http://schemas.openxmlformats.org/officeDocument/2006/relationships/tags" Target="../tags/tag51.xml"/><Relationship Id="rId47" Type="http://schemas.openxmlformats.org/officeDocument/2006/relationships/tags" Target="../tags/tag56.xml"/><Relationship Id="rId50" Type="http://schemas.openxmlformats.org/officeDocument/2006/relationships/tags" Target="../tags/tag59.xml"/><Relationship Id="rId55" Type="http://schemas.openxmlformats.org/officeDocument/2006/relationships/tags" Target="../tags/tag64.xml"/><Relationship Id="rId63" Type="http://schemas.openxmlformats.org/officeDocument/2006/relationships/tags" Target="../tags/tag72.xml"/><Relationship Id="rId68" Type="http://schemas.openxmlformats.org/officeDocument/2006/relationships/tags" Target="../tags/tag77.xml"/><Relationship Id="rId76" Type="http://schemas.openxmlformats.org/officeDocument/2006/relationships/tags" Target="../tags/tag85.xml"/><Relationship Id="rId84" Type="http://schemas.openxmlformats.org/officeDocument/2006/relationships/tags" Target="../tags/tag93.xml"/><Relationship Id="rId7" Type="http://schemas.openxmlformats.org/officeDocument/2006/relationships/tags" Target="../tags/tag16.xml"/><Relationship Id="rId71" Type="http://schemas.openxmlformats.org/officeDocument/2006/relationships/tags" Target="../tags/tag80.xml"/><Relationship Id="rId2" Type="http://schemas.openxmlformats.org/officeDocument/2006/relationships/tags" Target="../tags/tag11.xml"/><Relationship Id="rId16" Type="http://schemas.openxmlformats.org/officeDocument/2006/relationships/tags" Target="../tags/tag25.xml"/><Relationship Id="rId29" Type="http://schemas.openxmlformats.org/officeDocument/2006/relationships/tags" Target="../tags/tag38.xml"/><Relationship Id="rId11" Type="http://schemas.openxmlformats.org/officeDocument/2006/relationships/tags" Target="../tags/tag20.xml"/><Relationship Id="rId24" Type="http://schemas.openxmlformats.org/officeDocument/2006/relationships/tags" Target="../tags/tag33.xml"/><Relationship Id="rId32" Type="http://schemas.openxmlformats.org/officeDocument/2006/relationships/tags" Target="../tags/tag41.xml"/><Relationship Id="rId37" Type="http://schemas.openxmlformats.org/officeDocument/2006/relationships/tags" Target="../tags/tag46.xml"/><Relationship Id="rId40" Type="http://schemas.openxmlformats.org/officeDocument/2006/relationships/tags" Target="../tags/tag49.xml"/><Relationship Id="rId45" Type="http://schemas.openxmlformats.org/officeDocument/2006/relationships/tags" Target="../tags/tag54.xml"/><Relationship Id="rId53" Type="http://schemas.openxmlformats.org/officeDocument/2006/relationships/tags" Target="../tags/tag62.xml"/><Relationship Id="rId58" Type="http://schemas.openxmlformats.org/officeDocument/2006/relationships/tags" Target="../tags/tag67.xml"/><Relationship Id="rId66" Type="http://schemas.openxmlformats.org/officeDocument/2006/relationships/tags" Target="../tags/tag75.xml"/><Relationship Id="rId74" Type="http://schemas.openxmlformats.org/officeDocument/2006/relationships/tags" Target="../tags/tag83.xml"/><Relationship Id="rId79" Type="http://schemas.openxmlformats.org/officeDocument/2006/relationships/tags" Target="../tags/tag88.xml"/><Relationship Id="rId87" Type="http://schemas.openxmlformats.org/officeDocument/2006/relationships/slideLayout" Target="../slideLayouts/slideLayout1.xml"/><Relationship Id="rId5" Type="http://schemas.openxmlformats.org/officeDocument/2006/relationships/tags" Target="../tags/tag14.xml"/><Relationship Id="rId61" Type="http://schemas.openxmlformats.org/officeDocument/2006/relationships/tags" Target="../tags/tag70.xml"/><Relationship Id="rId82" Type="http://schemas.openxmlformats.org/officeDocument/2006/relationships/tags" Target="../tags/tag91.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tags" Target="../tags/tag39.xml"/><Relationship Id="rId35" Type="http://schemas.openxmlformats.org/officeDocument/2006/relationships/tags" Target="../tags/tag44.xml"/><Relationship Id="rId43" Type="http://schemas.openxmlformats.org/officeDocument/2006/relationships/tags" Target="../tags/tag52.xml"/><Relationship Id="rId48" Type="http://schemas.openxmlformats.org/officeDocument/2006/relationships/tags" Target="../tags/tag57.xml"/><Relationship Id="rId56" Type="http://schemas.openxmlformats.org/officeDocument/2006/relationships/tags" Target="../tags/tag65.xml"/><Relationship Id="rId64" Type="http://schemas.openxmlformats.org/officeDocument/2006/relationships/tags" Target="../tags/tag73.xml"/><Relationship Id="rId69" Type="http://schemas.openxmlformats.org/officeDocument/2006/relationships/tags" Target="../tags/tag78.xml"/><Relationship Id="rId77" Type="http://schemas.openxmlformats.org/officeDocument/2006/relationships/tags" Target="../tags/tag86.xml"/><Relationship Id="rId8" Type="http://schemas.openxmlformats.org/officeDocument/2006/relationships/tags" Target="../tags/tag17.xml"/><Relationship Id="rId51" Type="http://schemas.openxmlformats.org/officeDocument/2006/relationships/tags" Target="../tags/tag60.xml"/><Relationship Id="rId72" Type="http://schemas.openxmlformats.org/officeDocument/2006/relationships/tags" Target="../tags/tag81.xml"/><Relationship Id="rId80" Type="http://schemas.openxmlformats.org/officeDocument/2006/relationships/tags" Target="../tags/tag89.xml"/><Relationship Id="rId85" Type="http://schemas.openxmlformats.org/officeDocument/2006/relationships/tags" Target="../tags/tag94.xml"/><Relationship Id="rId3" Type="http://schemas.openxmlformats.org/officeDocument/2006/relationships/tags" Target="../tags/tag12.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33" Type="http://schemas.openxmlformats.org/officeDocument/2006/relationships/tags" Target="../tags/tag42.xml"/><Relationship Id="rId38" Type="http://schemas.openxmlformats.org/officeDocument/2006/relationships/tags" Target="../tags/tag47.xml"/><Relationship Id="rId46" Type="http://schemas.openxmlformats.org/officeDocument/2006/relationships/tags" Target="../tags/tag55.xml"/><Relationship Id="rId59" Type="http://schemas.openxmlformats.org/officeDocument/2006/relationships/tags" Target="../tags/tag68.xml"/><Relationship Id="rId67" Type="http://schemas.openxmlformats.org/officeDocument/2006/relationships/tags" Target="../tags/tag76.xml"/><Relationship Id="rId20" Type="http://schemas.openxmlformats.org/officeDocument/2006/relationships/tags" Target="../tags/tag29.xml"/><Relationship Id="rId41" Type="http://schemas.openxmlformats.org/officeDocument/2006/relationships/tags" Target="../tags/tag50.xml"/><Relationship Id="rId54" Type="http://schemas.openxmlformats.org/officeDocument/2006/relationships/tags" Target="../tags/tag63.xml"/><Relationship Id="rId62" Type="http://schemas.openxmlformats.org/officeDocument/2006/relationships/tags" Target="../tags/tag71.xml"/><Relationship Id="rId70" Type="http://schemas.openxmlformats.org/officeDocument/2006/relationships/tags" Target="../tags/tag79.xml"/><Relationship Id="rId75" Type="http://schemas.openxmlformats.org/officeDocument/2006/relationships/tags" Target="../tags/tag84.xml"/><Relationship Id="rId83" Type="http://schemas.openxmlformats.org/officeDocument/2006/relationships/tags" Target="../tags/tag92.xml"/><Relationship Id="rId88" Type="http://schemas.openxmlformats.org/officeDocument/2006/relationships/notesSlide" Target="../notesSlides/notesSlide4.xml"/><Relationship Id="rId1" Type="http://schemas.openxmlformats.org/officeDocument/2006/relationships/tags" Target="../tags/tag10.xml"/><Relationship Id="rId6" Type="http://schemas.openxmlformats.org/officeDocument/2006/relationships/tags" Target="../tags/tag15.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36" Type="http://schemas.openxmlformats.org/officeDocument/2006/relationships/tags" Target="../tags/tag45.xml"/><Relationship Id="rId49" Type="http://schemas.openxmlformats.org/officeDocument/2006/relationships/tags" Target="../tags/tag58.xml"/><Relationship Id="rId57" Type="http://schemas.openxmlformats.org/officeDocument/2006/relationships/tags" Target="../tags/tag66.xml"/><Relationship Id="rId10" Type="http://schemas.openxmlformats.org/officeDocument/2006/relationships/tags" Target="../tags/tag19.xml"/><Relationship Id="rId31" Type="http://schemas.openxmlformats.org/officeDocument/2006/relationships/tags" Target="../tags/tag40.xml"/><Relationship Id="rId44" Type="http://schemas.openxmlformats.org/officeDocument/2006/relationships/tags" Target="../tags/tag53.xml"/><Relationship Id="rId52" Type="http://schemas.openxmlformats.org/officeDocument/2006/relationships/tags" Target="../tags/tag61.xml"/><Relationship Id="rId60" Type="http://schemas.openxmlformats.org/officeDocument/2006/relationships/tags" Target="../tags/tag69.xml"/><Relationship Id="rId65" Type="http://schemas.openxmlformats.org/officeDocument/2006/relationships/tags" Target="../tags/tag74.xml"/><Relationship Id="rId73" Type="http://schemas.openxmlformats.org/officeDocument/2006/relationships/tags" Target="../tags/tag82.xml"/><Relationship Id="rId78" Type="http://schemas.openxmlformats.org/officeDocument/2006/relationships/tags" Target="../tags/tag87.xml"/><Relationship Id="rId81" Type="http://schemas.openxmlformats.org/officeDocument/2006/relationships/tags" Target="../tags/tag90.xml"/><Relationship Id="rId86" Type="http://schemas.openxmlformats.org/officeDocument/2006/relationships/tags" Target="../tags/tag9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chart" Target="../charts/chart1.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p:txBody>
          <a:bodyPr/>
          <a:lstStyle/>
          <a:p>
            <a:pPr algn="ctr"/>
            <a:r>
              <a:rPr lang="fr-FR" dirty="0" err="1" smtClean="0"/>
              <a:t>Facebook</a:t>
            </a:r>
            <a:endParaRPr lang="fr-FR" dirty="0"/>
          </a:p>
        </p:txBody>
      </p:sp>
      <p:sp>
        <p:nvSpPr>
          <p:cNvPr id="3" name="Sous-titre 2"/>
          <p:cNvSpPr>
            <a:spLocks noGrp="1"/>
          </p:cNvSpPr>
          <p:nvPr>
            <p:ph type="subTitle" idx="1"/>
            <p:custDataLst>
              <p:tags r:id="rId2"/>
            </p:custDataLst>
          </p:nvPr>
        </p:nvSpPr>
        <p:spPr/>
        <p:txBody>
          <a:bodyPr/>
          <a:lstStyle/>
          <a:p>
            <a:pPr algn="ctr"/>
            <a:r>
              <a:rPr lang="fr-FR" dirty="0" smtClean="0"/>
              <a:t>Christophe </a:t>
            </a:r>
            <a:r>
              <a:rPr lang="fr-FR" dirty="0" err="1" smtClean="0"/>
              <a:t>Chaplain</a:t>
            </a:r>
            <a:r>
              <a:rPr lang="fr-FR" dirty="0" smtClean="0"/>
              <a:t> – François </a:t>
            </a:r>
            <a:r>
              <a:rPr lang="fr-FR" dirty="0" err="1" smtClean="0"/>
              <a:t>Haurit</a:t>
            </a:r>
            <a:r>
              <a:rPr lang="fr-FR" dirty="0" smtClean="0"/>
              <a:t> – Mike </a:t>
            </a:r>
            <a:r>
              <a:rPr lang="fr-FR" dirty="0" err="1" smtClean="0"/>
              <a:t>Attia</a:t>
            </a:r>
            <a:r>
              <a:rPr lang="fr-FR" dirty="0" smtClean="0"/>
              <a:t> – Nicolas </a:t>
            </a:r>
            <a:r>
              <a:rPr lang="fr-FR" dirty="0" err="1" smtClean="0"/>
              <a:t>Jautee</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p:txBody>
          <a:bodyPr/>
          <a:lstStyle/>
          <a:p>
            <a:r>
              <a:rPr lang="fr-FR" dirty="0" smtClean="0"/>
              <a:t>30 000 serveurs</a:t>
            </a:r>
          </a:p>
          <a:p>
            <a:pPr lvl="1"/>
            <a:r>
              <a:rPr lang="fr-FR" dirty="0" smtClean="0"/>
              <a:t>5 400 serveurs pour MySQL</a:t>
            </a:r>
          </a:p>
          <a:p>
            <a:pPr lvl="1"/>
            <a:r>
              <a:rPr lang="fr-FR" dirty="0" smtClean="0"/>
              <a:t>37 serveurs/jour depuis avril 2008 (10 000 </a:t>
            </a:r>
            <a:r>
              <a:rPr lang="fr-FR" dirty="0" err="1" smtClean="0"/>
              <a:t>serv</a:t>
            </a:r>
            <a:r>
              <a:rPr lang="fr-FR" dirty="0" smtClean="0"/>
              <a:t>.)</a:t>
            </a:r>
          </a:p>
          <a:p>
            <a:pPr lvl="1"/>
            <a:r>
              <a:rPr lang="fr-FR" dirty="0" smtClean="0"/>
              <a:t>25 To de logs/jour</a:t>
            </a:r>
          </a:p>
          <a:p>
            <a:pPr lvl="2"/>
            <a:r>
              <a:rPr lang="fr-FR" dirty="0" smtClean="0"/>
              <a:t>&gt; 80 000 </a:t>
            </a:r>
            <a:r>
              <a:rPr lang="fr-FR" dirty="0" err="1" smtClean="0"/>
              <a:t>000</a:t>
            </a:r>
            <a:r>
              <a:rPr lang="fr-FR" dirty="0" smtClean="0"/>
              <a:t> </a:t>
            </a:r>
            <a:r>
              <a:rPr lang="fr-FR" dirty="0" err="1" smtClean="0"/>
              <a:t>000</a:t>
            </a:r>
            <a:r>
              <a:rPr lang="fr-FR" dirty="0" smtClean="0"/>
              <a:t> de photos stockées</a:t>
            </a:r>
          </a:p>
          <a:p>
            <a:pPr lvl="2"/>
            <a:r>
              <a:rPr lang="fr-FR" dirty="0" smtClean="0"/>
              <a:t>&gt; 1 000 </a:t>
            </a:r>
            <a:r>
              <a:rPr lang="fr-FR" dirty="0" err="1" smtClean="0"/>
              <a:t>000</a:t>
            </a:r>
            <a:r>
              <a:rPr lang="fr-FR" dirty="0" smtClean="0"/>
              <a:t> </a:t>
            </a:r>
            <a:r>
              <a:rPr lang="fr-FR" dirty="0" err="1" smtClean="0"/>
              <a:t>000</a:t>
            </a:r>
            <a:r>
              <a:rPr lang="fr-FR" dirty="0" smtClean="0"/>
              <a:t> de photos chargées/mois</a:t>
            </a:r>
          </a:p>
          <a:p>
            <a:pPr lvl="2"/>
            <a:r>
              <a:rPr lang="fr-FR" dirty="0" smtClean="0"/>
              <a:t>&gt; 10 000 </a:t>
            </a:r>
            <a:r>
              <a:rPr lang="fr-FR" dirty="0" err="1" smtClean="0"/>
              <a:t>000</a:t>
            </a:r>
            <a:r>
              <a:rPr lang="fr-FR" dirty="0" smtClean="0"/>
              <a:t> de vidéos chargées/mois</a:t>
            </a:r>
          </a:p>
          <a:p>
            <a:pPr lvl="2"/>
            <a:r>
              <a:rPr lang="fr-FR" dirty="0" smtClean="0"/>
              <a:t>&gt; 1 000 </a:t>
            </a:r>
            <a:r>
              <a:rPr lang="fr-FR" dirty="0" err="1" smtClean="0"/>
              <a:t>000</a:t>
            </a:r>
            <a:r>
              <a:rPr lang="fr-FR" dirty="0" smtClean="0"/>
              <a:t> </a:t>
            </a:r>
            <a:r>
              <a:rPr lang="fr-FR" dirty="0" err="1" smtClean="0"/>
              <a:t>000</a:t>
            </a:r>
            <a:r>
              <a:rPr lang="fr-FR" dirty="0" smtClean="0"/>
              <a:t> de contenus partagés/semaine</a:t>
            </a:r>
          </a:p>
          <a:p>
            <a:pPr lvl="2"/>
            <a:r>
              <a:rPr lang="fr-FR" dirty="0" smtClean="0"/>
              <a:t>&gt; 50 traductions</a:t>
            </a:r>
          </a:p>
          <a:p>
            <a:pPr lvl="1"/>
            <a:r>
              <a:rPr lang="fr-FR" dirty="0" smtClean="0"/>
              <a:t>Société valorisée à 15 milliards de dollars</a:t>
            </a:r>
          </a:p>
          <a:p>
            <a:pPr lvl="1"/>
            <a:r>
              <a:rPr lang="fr-FR" dirty="0" smtClean="0"/>
              <a:t>Chiffre d’affaires de 150 millions de dollars</a:t>
            </a:r>
          </a:p>
          <a:p>
            <a:pPr lvl="1"/>
            <a:endParaRPr lang="fr-FR" dirty="0"/>
          </a:p>
        </p:txBody>
      </p:sp>
      <p:sp>
        <p:nvSpPr>
          <p:cNvPr id="3" name="Titre 2"/>
          <p:cNvSpPr>
            <a:spLocks noGrp="1"/>
          </p:cNvSpPr>
          <p:nvPr>
            <p:ph type="title"/>
            <p:custDataLst>
              <p:tags r:id="rId2"/>
            </p:custDataLst>
          </p:nvPr>
        </p:nvSpPr>
        <p:spPr/>
        <p:txBody>
          <a:bodyPr/>
          <a:lstStyle/>
          <a:p>
            <a:r>
              <a:rPr lang="fr-FR" dirty="0" smtClean="0"/>
              <a:t>Quelques chiffres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p:txBody>
          <a:bodyPr/>
          <a:lstStyle/>
          <a:p>
            <a:r>
              <a:rPr lang="fr-FR" dirty="0" err="1" smtClean="0"/>
              <a:t>Twitter</a:t>
            </a:r>
            <a:endParaRPr lang="fr-FR" dirty="0" smtClean="0"/>
          </a:p>
          <a:p>
            <a:pPr lvl="1"/>
            <a:r>
              <a:rPr lang="fr-FR" dirty="0" smtClean="0"/>
              <a:t>Une seule fonctionnalité d’interaction</a:t>
            </a:r>
          </a:p>
          <a:p>
            <a:pPr lvl="1"/>
            <a:r>
              <a:rPr lang="fr-FR" dirty="0" smtClean="0"/>
              <a:t>Un accès libre aux non-inscrits</a:t>
            </a:r>
          </a:p>
          <a:p>
            <a:pPr lvl="1"/>
            <a:r>
              <a:rPr lang="fr-FR" dirty="0" smtClean="0"/>
              <a:t>Un concept simple gratuit et sans publicité</a:t>
            </a:r>
          </a:p>
          <a:p>
            <a:pPr lvl="1"/>
            <a:endParaRPr lang="fr-FR" dirty="0" smtClean="0"/>
          </a:p>
          <a:p>
            <a:r>
              <a:rPr lang="fr-FR" dirty="0" err="1" smtClean="0"/>
              <a:t>MySpace</a:t>
            </a:r>
            <a:endParaRPr lang="fr-FR" dirty="0" smtClean="0"/>
          </a:p>
          <a:p>
            <a:pPr lvl="1"/>
            <a:r>
              <a:rPr lang="fr-FR" dirty="0" smtClean="0"/>
              <a:t>Une page personnelle</a:t>
            </a:r>
          </a:p>
          <a:p>
            <a:pPr lvl="1"/>
            <a:r>
              <a:rPr lang="fr-FR" dirty="0" smtClean="0"/>
              <a:t>Un accès libre aux non-inscrits</a:t>
            </a:r>
          </a:p>
          <a:p>
            <a:pPr lvl="1"/>
            <a:r>
              <a:rPr lang="fr-FR" dirty="0" smtClean="0"/>
              <a:t>Options de personnalisation de la page</a:t>
            </a:r>
          </a:p>
          <a:p>
            <a:pPr lvl="1"/>
            <a:r>
              <a:rPr lang="fr-FR" dirty="0" smtClean="0"/>
              <a:t>Espace privilégié pour les artistes et les groupes de musiques</a:t>
            </a:r>
          </a:p>
          <a:p>
            <a:pPr lvl="1"/>
            <a:endParaRPr lang="fr-FR" dirty="0"/>
          </a:p>
        </p:txBody>
      </p:sp>
      <p:sp>
        <p:nvSpPr>
          <p:cNvPr id="3" name="Titre 2"/>
          <p:cNvSpPr>
            <a:spLocks noGrp="1"/>
          </p:cNvSpPr>
          <p:nvPr>
            <p:ph type="title"/>
            <p:custDataLst>
              <p:tags r:id="rId2"/>
            </p:custDataLst>
          </p:nvPr>
        </p:nvSpPr>
        <p:spPr/>
        <p:txBody>
          <a:bodyPr/>
          <a:lstStyle/>
          <a:p>
            <a:r>
              <a:rPr lang="fr-FR" dirty="0" smtClean="0"/>
              <a:t>Autres réseaux sociaux</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p:txBody>
          <a:bodyPr/>
          <a:lstStyle/>
          <a:p>
            <a:r>
              <a:rPr lang="fr-FR" dirty="0" err="1" smtClean="0"/>
              <a:t>Linkedin</a:t>
            </a:r>
            <a:r>
              <a:rPr lang="fr-FR" dirty="0" smtClean="0"/>
              <a:t> </a:t>
            </a:r>
          </a:p>
          <a:p>
            <a:pPr>
              <a:buNone/>
            </a:pPr>
            <a:endParaRPr lang="fr-FR" dirty="0" smtClean="0"/>
          </a:p>
          <a:p>
            <a:pPr lvl="1"/>
            <a:r>
              <a:rPr lang="fr-FR" dirty="0" smtClean="0"/>
              <a:t>Réseau professionnel</a:t>
            </a:r>
          </a:p>
          <a:p>
            <a:pPr lvl="1"/>
            <a:r>
              <a:rPr lang="fr-FR" dirty="0" smtClean="0"/>
              <a:t>Un accès libre aux non-inscrits</a:t>
            </a:r>
          </a:p>
          <a:p>
            <a:pPr lvl="1"/>
            <a:r>
              <a:rPr lang="fr-FR" dirty="0" smtClean="0"/>
              <a:t>Exposer son profil et ses compétences</a:t>
            </a:r>
          </a:p>
          <a:p>
            <a:pPr lvl="1"/>
            <a:r>
              <a:rPr lang="fr-FR" dirty="0" smtClean="0"/>
              <a:t>Recherche d’emploi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custDataLst>
              <p:tags r:id="rId1"/>
            </p:custDataLst>
          </p:nvPr>
        </p:nvSpPr>
        <p:spPr>
          <a:xfrm>
            <a:off x="571472" y="2428868"/>
            <a:ext cx="8229600" cy="1143000"/>
          </a:xfrm>
        </p:spPr>
        <p:txBody>
          <a:bodyPr>
            <a:normAutofit fontScale="90000"/>
          </a:bodyPr>
          <a:lstStyle/>
          <a:p>
            <a:pPr algn="ctr"/>
            <a:r>
              <a:rPr lang="fr-FR" dirty="0" smtClean="0"/>
              <a:t>Les moyens de revenus de </a:t>
            </a:r>
            <a:r>
              <a:rPr lang="fr-FR" dirty="0" err="1" smtClean="0"/>
              <a:t>Facebook</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normAutofit/>
          </a:bodyPr>
          <a:lstStyle/>
          <a:p>
            <a:r>
              <a:rPr lang="fr-FR" dirty="0" smtClean="0"/>
              <a:t>Principale méthode de revenue des sites du web 2.0</a:t>
            </a:r>
          </a:p>
          <a:p>
            <a:endParaRPr lang="fr-FR" dirty="0" smtClean="0"/>
          </a:p>
          <a:p>
            <a:endParaRPr lang="fr-FR" dirty="0" smtClean="0"/>
          </a:p>
          <a:p>
            <a:endParaRPr lang="fr-FR" dirty="0" smtClean="0"/>
          </a:p>
          <a:p>
            <a:endParaRPr lang="fr-FR" dirty="0" smtClean="0"/>
          </a:p>
          <a:p>
            <a:endParaRPr lang="fr-FR" dirty="0" smtClean="0"/>
          </a:p>
          <a:p>
            <a:pPr>
              <a:buNone/>
            </a:pPr>
            <a:r>
              <a:rPr lang="fr-FR" sz="2800" dirty="0" smtClean="0"/>
              <a:t>						Taux de clic ridicule : 					0,04 %.</a:t>
            </a:r>
            <a:endParaRPr lang="fr-FR" dirty="0"/>
          </a:p>
        </p:txBody>
      </p:sp>
      <p:sp>
        <p:nvSpPr>
          <p:cNvPr id="2" name="Titre 1"/>
          <p:cNvSpPr>
            <a:spLocks noGrp="1"/>
          </p:cNvSpPr>
          <p:nvPr>
            <p:ph type="title"/>
            <p:custDataLst>
              <p:tags r:id="rId2"/>
            </p:custDataLst>
          </p:nvPr>
        </p:nvSpPr>
        <p:spPr>
          <a:xfrm>
            <a:off x="285720" y="274638"/>
            <a:ext cx="8401080" cy="1143000"/>
          </a:xfrm>
        </p:spPr>
        <p:txBody>
          <a:bodyPr>
            <a:normAutofit fontScale="90000"/>
          </a:bodyPr>
          <a:lstStyle/>
          <a:p>
            <a:r>
              <a:rPr lang="fr-FR" sz="5400" b="1" dirty="0" smtClean="0">
                <a:solidFill>
                  <a:schemeClr val="tx1"/>
                </a:solidFill>
              </a:rPr>
              <a:t>Les bannières publicitaires</a:t>
            </a:r>
            <a:endParaRPr lang="fr-FR" dirty="0"/>
          </a:p>
        </p:txBody>
      </p:sp>
      <p:pic>
        <p:nvPicPr>
          <p:cNvPr id="4" name="Image 3" descr="homePage.bmp"/>
          <p:cNvPicPr>
            <a:picLocks noChangeAspect="1"/>
          </p:cNvPicPr>
          <p:nvPr>
            <p:custDataLst>
              <p:tags r:id="rId3"/>
            </p:custDataLst>
          </p:nvPr>
        </p:nvPicPr>
        <p:blipFill>
          <a:blip r:embed="rId6" cstate="print"/>
          <a:stretch>
            <a:fillRect/>
          </a:stretch>
        </p:blipFill>
        <p:spPr>
          <a:xfrm>
            <a:off x="928662" y="2500306"/>
            <a:ext cx="3714776" cy="40116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a:xfrm>
            <a:off x="0" y="1428736"/>
            <a:ext cx="8229600" cy="4525963"/>
          </a:xfrm>
        </p:spPr>
        <p:txBody>
          <a:bodyPr>
            <a:normAutofit/>
          </a:bodyPr>
          <a:lstStyle/>
          <a:p>
            <a:r>
              <a:rPr lang="fr-FR" sz="2400" dirty="0" smtClean="0"/>
              <a:t>Caractéristiques:</a:t>
            </a:r>
          </a:p>
          <a:p>
            <a:pPr>
              <a:buNone/>
            </a:pPr>
            <a:endParaRPr lang="fr-FR" sz="2400" dirty="0" smtClean="0"/>
          </a:p>
          <a:p>
            <a:pPr lvl="1"/>
            <a:r>
              <a:rPr lang="fr-FR" sz="2000" dirty="0" smtClean="0"/>
              <a:t>Une bannière 120*600 sur la page</a:t>
            </a:r>
          </a:p>
          <a:p>
            <a:pPr lvl="1">
              <a:buNone/>
            </a:pPr>
            <a:r>
              <a:rPr lang="fr-FR" sz="2000" dirty="0" smtClean="0"/>
              <a:t> du groupe.</a:t>
            </a:r>
          </a:p>
          <a:p>
            <a:pPr lvl="1"/>
            <a:r>
              <a:rPr lang="fr-FR" sz="2000" dirty="0" smtClean="0"/>
              <a:t>Un contrôle total et mise à jour</a:t>
            </a:r>
          </a:p>
          <a:p>
            <a:pPr lvl="1">
              <a:buNone/>
            </a:pPr>
            <a:r>
              <a:rPr lang="fr-FR" sz="2000" dirty="0" smtClean="0"/>
              <a:t> illimitée du contenu et des images.</a:t>
            </a:r>
          </a:p>
          <a:p>
            <a:pPr lvl="1"/>
            <a:r>
              <a:rPr lang="fr-FR" sz="2000" dirty="0" smtClean="0"/>
              <a:t>Un lien « </a:t>
            </a:r>
            <a:r>
              <a:rPr lang="fr-FR" sz="2000" dirty="0" err="1" smtClean="0"/>
              <a:t>Next</a:t>
            </a:r>
            <a:r>
              <a:rPr lang="fr-FR" sz="2000" dirty="0" smtClean="0"/>
              <a:t> </a:t>
            </a:r>
            <a:r>
              <a:rPr lang="fr-FR" sz="2000" dirty="0" err="1" smtClean="0"/>
              <a:t>step</a:t>
            </a:r>
            <a:r>
              <a:rPr lang="fr-FR" sz="2000" dirty="0" smtClean="0"/>
              <a:t> » sur la home</a:t>
            </a:r>
          </a:p>
          <a:p>
            <a:pPr lvl="1">
              <a:buNone/>
            </a:pPr>
            <a:r>
              <a:rPr lang="fr-FR" sz="2000" dirty="0" smtClean="0"/>
              <a:t> page.</a:t>
            </a:r>
          </a:p>
          <a:p>
            <a:pPr lvl="1">
              <a:buNone/>
            </a:pPr>
            <a:endParaRPr lang="fr-FR" sz="2000" dirty="0" smtClean="0"/>
          </a:p>
          <a:p>
            <a:pPr lvl="1">
              <a:buNone/>
            </a:pPr>
            <a:endParaRPr lang="fr-FR" sz="2000" dirty="0" smtClean="0"/>
          </a:p>
          <a:p>
            <a:pPr marL="274320" lvl="1" indent="-274320">
              <a:buClr>
                <a:schemeClr val="accent3"/>
              </a:buClr>
              <a:buSzPct val="95000"/>
            </a:pPr>
            <a:r>
              <a:rPr lang="fr-FR" dirty="0" smtClean="0"/>
              <a:t>Coût : 300 000 $ pour 3 mois</a:t>
            </a:r>
          </a:p>
        </p:txBody>
      </p:sp>
      <p:sp>
        <p:nvSpPr>
          <p:cNvPr id="2" name="Titre 1"/>
          <p:cNvSpPr>
            <a:spLocks noGrp="1"/>
          </p:cNvSpPr>
          <p:nvPr>
            <p:ph type="title"/>
            <p:custDataLst>
              <p:tags r:id="rId2"/>
            </p:custDataLst>
          </p:nvPr>
        </p:nvSpPr>
        <p:spPr/>
        <p:txBody>
          <a:bodyPr>
            <a:normAutofit fontScale="90000"/>
          </a:bodyPr>
          <a:lstStyle/>
          <a:p>
            <a:r>
              <a:rPr lang="fr-FR" sz="5400" b="1" dirty="0" smtClean="0">
                <a:solidFill>
                  <a:schemeClr val="tx1"/>
                </a:solidFill>
              </a:rPr>
              <a:t>Les groupes sponsorisés</a:t>
            </a:r>
            <a:endParaRPr lang="fr-FR" dirty="0"/>
          </a:p>
        </p:txBody>
      </p:sp>
      <p:pic>
        <p:nvPicPr>
          <p:cNvPr id="8" name="Image 7" descr="groupeSponso.bmp"/>
          <p:cNvPicPr>
            <a:picLocks noChangeAspect="1"/>
          </p:cNvPicPr>
          <p:nvPr>
            <p:custDataLst>
              <p:tags r:id="rId3"/>
            </p:custDataLst>
          </p:nvPr>
        </p:nvPicPr>
        <p:blipFill>
          <a:blip r:embed="rId6" cstate="print"/>
          <a:stretch>
            <a:fillRect/>
          </a:stretch>
        </p:blipFill>
        <p:spPr>
          <a:xfrm>
            <a:off x="5000628" y="1714488"/>
            <a:ext cx="3850848" cy="425620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lstStyle/>
          <a:p>
            <a:r>
              <a:rPr lang="fr-FR" dirty="0" smtClean="0"/>
              <a:t>Permet de générer de la pub en fonction de certains critères.</a:t>
            </a:r>
          </a:p>
          <a:p>
            <a:endParaRPr lang="fr-FR" dirty="0"/>
          </a:p>
        </p:txBody>
      </p:sp>
      <p:sp>
        <p:nvSpPr>
          <p:cNvPr id="2" name="Titre 1"/>
          <p:cNvSpPr>
            <a:spLocks noGrp="1"/>
          </p:cNvSpPr>
          <p:nvPr>
            <p:ph type="title"/>
            <p:custDataLst>
              <p:tags r:id="rId2"/>
            </p:custDataLst>
          </p:nvPr>
        </p:nvSpPr>
        <p:spPr/>
        <p:txBody>
          <a:bodyPr/>
          <a:lstStyle/>
          <a:p>
            <a:pPr algn="ctr"/>
            <a:r>
              <a:rPr lang="fr-FR" sz="5400" b="1" dirty="0" smtClean="0">
                <a:solidFill>
                  <a:schemeClr val="tx1"/>
                </a:solidFill>
              </a:rPr>
              <a:t>Les </a:t>
            </a:r>
            <a:r>
              <a:rPr lang="fr-FR" sz="5400" b="1" dirty="0" err="1" smtClean="0">
                <a:solidFill>
                  <a:schemeClr val="tx1"/>
                </a:solidFill>
              </a:rPr>
              <a:t>flyers</a:t>
            </a:r>
            <a:endParaRPr lang="fr-FR" dirty="0"/>
          </a:p>
        </p:txBody>
      </p:sp>
      <p:pic>
        <p:nvPicPr>
          <p:cNvPr id="4" name="Image 3" descr="flyers.jpg"/>
          <p:cNvPicPr>
            <a:picLocks noChangeAspect="1"/>
          </p:cNvPicPr>
          <p:nvPr>
            <p:custDataLst>
              <p:tags r:id="rId3"/>
            </p:custDataLst>
          </p:nvPr>
        </p:nvPicPr>
        <p:blipFill>
          <a:blip r:embed="rId6" cstate="print"/>
          <a:stretch>
            <a:fillRect/>
          </a:stretch>
        </p:blipFill>
        <p:spPr>
          <a:xfrm>
            <a:off x="1857356" y="2857496"/>
            <a:ext cx="5143536" cy="326495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normAutofit lnSpcReduction="10000"/>
          </a:bodyPr>
          <a:lstStyle/>
          <a:p>
            <a:r>
              <a:rPr lang="fr-FR" dirty="0" smtClean="0"/>
              <a:t>Le principe de cookies « récolteurs d'informations »:</a:t>
            </a:r>
          </a:p>
          <a:p>
            <a:pPr lvl="1"/>
            <a:r>
              <a:rPr lang="fr-FR" dirty="0" smtClean="0"/>
              <a:t>Accès direct aux informations personnelles stockées sur le site.</a:t>
            </a:r>
          </a:p>
          <a:p>
            <a:pPr lvl="1"/>
            <a:r>
              <a:rPr lang="fr-FR" dirty="0" smtClean="0"/>
              <a:t>Formation de profils utilisateurs.</a:t>
            </a:r>
          </a:p>
          <a:p>
            <a:pPr lvl="1"/>
            <a:endParaRPr lang="fr-FR" dirty="0" smtClean="0"/>
          </a:p>
          <a:p>
            <a:r>
              <a:rPr lang="fr-FR" dirty="0" smtClean="0"/>
              <a:t>Propagation des publicités dans les groupes d’utilisateurs.</a:t>
            </a:r>
          </a:p>
          <a:p>
            <a:endParaRPr lang="fr-FR" dirty="0" smtClean="0"/>
          </a:p>
          <a:p>
            <a:r>
              <a:rPr lang="fr-FR" dirty="0" smtClean="0"/>
              <a:t>L’outil </a:t>
            </a:r>
            <a:r>
              <a:rPr lang="fr-FR" dirty="0" err="1" smtClean="0"/>
              <a:t>Beacon</a:t>
            </a:r>
            <a:r>
              <a:rPr lang="fr-FR" dirty="0" smtClean="0"/>
              <a:t> : accès aux informations commerciales de l’utilisateur.</a:t>
            </a:r>
          </a:p>
          <a:p>
            <a:pPr lvl="1"/>
            <a:endParaRPr lang="fr-FR" dirty="0" smtClean="0"/>
          </a:p>
          <a:p>
            <a:pPr lvl="1"/>
            <a:endParaRPr lang="fr-FR" dirty="0" smtClean="0"/>
          </a:p>
          <a:p>
            <a:endParaRPr lang="fr-FR" dirty="0"/>
          </a:p>
        </p:txBody>
      </p:sp>
      <p:sp>
        <p:nvSpPr>
          <p:cNvPr id="2" name="Titre 1"/>
          <p:cNvSpPr>
            <a:spLocks noGrp="1"/>
          </p:cNvSpPr>
          <p:nvPr>
            <p:ph type="title"/>
            <p:custDataLst>
              <p:tags r:id="rId2"/>
            </p:custDataLst>
          </p:nvPr>
        </p:nvSpPr>
        <p:spPr/>
        <p:txBody>
          <a:bodyPr>
            <a:normAutofit/>
          </a:bodyPr>
          <a:lstStyle/>
          <a:p>
            <a:r>
              <a:rPr lang="fr-FR" dirty="0" smtClean="0"/>
              <a:t>Publicité comportementale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lstStyle/>
          <a:p>
            <a:r>
              <a:rPr lang="fr-FR" dirty="0" smtClean="0"/>
              <a:t>Développement d’un système de paiement  interne d’achat de crédit.</a:t>
            </a:r>
          </a:p>
        </p:txBody>
      </p:sp>
      <p:sp>
        <p:nvSpPr>
          <p:cNvPr id="2" name="Titre 1"/>
          <p:cNvSpPr>
            <a:spLocks noGrp="1"/>
          </p:cNvSpPr>
          <p:nvPr>
            <p:ph type="title"/>
            <p:custDataLst>
              <p:tags r:id="rId2"/>
            </p:custDataLst>
          </p:nvPr>
        </p:nvSpPr>
        <p:spPr/>
        <p:txBody>
          <a:bodyPr/>
          <a:lstStyle/>
          <a:p>
            <a:r>
              <a:rPr lang="fr-FR" dirty="0" smtClean="0"/>
              <a:t>Dans l’avenir</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142844" y="357166"/>
            <a:ext cx="7851648" cy="1500198"/>
          </a:xfrm>
        </p:spPr>
        <p:txBody>
          <a:bodyPr>
            <a:normAutofit fontScale="90000"/>
          </a:bodyPr>
          <a:lstStyle/>
          <a:p>
            <a:pPr algn="ct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L’autre face de </a:t>
            </a:r>
            <a:r>
              <a:rPr lang="fr-FR" dirty="0" err="1" smtClean="0"/>
              <a:t>facebook</a:t>
            </a:r>
            <a:r>
              <a:rPr lang="fr-FR" dirty="0" smtClean="0"/>
              <a:t> :</a:t>
            </a:r>
            <a:br>
              <a:rPr lang="fr-FR" dirty="0" smtClean="0"/>
            </a:br>
            <a:endParaRPr lang="fr-FR" dirty="0"/>
          </a:p>
        </p:txBody>
      </p:sp>
      <p:sp>
        <p:nvSpPr>
          <p:cNvPr id="3" name="Sous-titre 2"/>
          <p:cNvSpPr>
            <a:spLocks noGrp="1"/>
          </p:cNvSpPr>
          <p:nvPr>
            <p:ph type="subTitle" idx="1"/>
            <p:custDataLst>
              <p:tags r:id="rId2"/>
            </p:custDataLst>
          </p:nvPr>
        </p:nvSpPr>
        <p:spPr>
          <a:xfrm>
            <a:off x="571472" y="1857364"/>
            <a:ext cx="7854696" cy="3929090"/>
          </a:xfrm>
        </p:spPr>
        <p:txBody>
          <a:bodyPr>
            <a:normAutofit/>
          </a:bodyPr>
          <a:lstStyle/>
          <a:p>
            <a:pPr algn="l"/>
            <a:r>
              <a:rPr lang="fr-FR" sz="3200" dirty="0" smtClean="0"/>
              <a:t>Les limites</a:t>
            </a:r>
            <a:r>
              <a:rPr lang="fr-FR" sz="3500" dirty="0" smtClean="0"/>
              <a:t>	</a:t>
            </a:r>
          </a:p>
          <a:p>
            <a:pPr lvl="2" algn="l"/>
            <a:r>
              <a:rPr lang="fr-FR" sz="3500" dirty="0" smtClean="0"/>
              <a:t>	</a:t>
            </a:r>
          </a:p>
          <a:p>
            <a:pPr lvl="2" algn="l">
              <a:buFontTx/>
              <a:buChar char="-"/>
            </a:pPr>
            <a:r>
              <a:rPr lang="fr-FR" dirty="0" smtClean="0"/>
              <a:t>Vie privée et vie public ?</a:t>
            </a:r>
          </a:p>
          <a:p>
            <a:pPr lvl="2" algn="l">
              <a:buFontTx/>
              <a:buChar char="-"/>
            </a:pPr>
            <a:endParaRPr lang="fr-FR" dirty="0" smtClean="0"/>
          </a:p>
          <a:p>
            <a:pPr lvl="2" algn="l">
              <a:buFontTx/>
              <a:buChar char="-"/>
            </a:pPr>
            <a:r>
              <a:rPr lang="fr-FR" dirty="0" smtClean="0"/>
              <a:t>Nous sommes responsable de nos actions.</a:t>
            </a:r>
          </a:p>
          <a:p>
            <a:pPr lvl="2" algn="l">
              <a:buFontTx/>
              <a:buChar char="-"/>
            </a:pPr>
            <a:endParaRPr lang="fr-FR" dirty="0" smtClean="0"/>
          </a:p>
          <a:p>
            <a:pPr lvl="2" algn="l"/>
            <a:r>
              <a:rPr lang="fr-FR" sz="1900" dirty="0" smtClean="0"/>
              <a:t>-  </a:t>
            </a:r>
            <a:r>
              <a:rPr lang="fr-FR" dirty="0" smtClean="0"/>
              <a:t>De fausses identités</a:t>
            </a:r>
          </a:p>
          <a:p>
            <a:pPr algn="l"/>
            <a:r>
              <a:rPr lang="fr-FR" sz="2400" dirty="0" smtClean="0"/>
              <a:t>	</a:t>
            </a:r>
          </a:p>
          <a:p>
            <a:pPr algn="l"/>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custDataLst>
              <p:tags r:id="rId1"/>
            </p:custDataLst>
          </p:nvPr>
        </p:nvSpPr>
        <p:spPr>
          <a:xfrm>
            <a:off x="457200" y="1071546"/>
            <a:ext cx="8229600" cy="5357850"/>
          </a:xfrm>
        </p:spPr>
        <p:txBody>
          <a:bodyPr>
            <a:normAutofit fontScale="92500" lnSpcReduction="10000"/>
          </a:bodyPr>
          <a:lstStyle/>
          <a:p>
            <a:endParaRPr lang="fr-FR" sz="800" dirty="0" smtClean="0"/>
          </a:p>
          <a:p>
            <a:r>
              <a:rPr lang="fr-FR" sz="2000" dirty="0" smtClean="0"/>
              <a:t>             </a:t>
            </a:r>
            <a:r>
              <a:rPr lang="fr-FR" sz="1800" b="1" dirty="0" smtClean="0"/>
              <a:t>Description générale</a:t>
            </a:r>
          </a:p>
          <a:p>
            <a:pPr lvl="8"/>
            <a:r>
              <a:rPr lang="fr-FR" sz="1200" dirty="0" smtClean="0"/>
              <a:t>Description de Facebook</a:t>
            </a:r>
          </a:p>
          <a:p>
            <a:pPr lvl="8"/>
            <a:r>
              <a:rPr lang="fr-FR" sz="1200" dirty="0" smtClean="0"/>
              <a:t>Historique</a:t>
            </a:r>
          </a:p>
          <a:p>
            <a:pPr lvl="8"/>
            <a:r>
              <a:rPr lang="fr-FR" sz="1200" dirty="0" smtClean="0"/>
              <a:t>Fonctionnalités</a:t>
            </a:r>
          </a:p>
          <a:p>
            <a:pPr lvl="8"/>
            <a:r>
              <a:rPr lang="fr-FR" sz="1200" dirty="0" smtClean="0"/>
              <a:t>Palmer</a:t>
            </a:r>
          </a:p>
          <a:p>
            <a:pPr lvl="8"/>
            <a:r>
              <a:rPr lang="fr-FR" sz="1200" dirty="0" smtClean="0"/>
              <a:t>Utilisateur</a:t>
            </a:r>
          </a:p>
          <a:p>
            <a:pPr lvl="2"/>
            <a:endParaRPr lang="fr-FR" sz="1800" dirty="0" smtClean="0"/>
          </a:p>
          <a:p>
            <a:r>
              <a:rPr lang="fr-FR" sz="2000" dirty="0" smtClean="0"/>
              <a:t>              </a:t>
            </a:r>
            <a:r>
              <a:rPr lang="fr-FR" sz="1800" b="1" dirty="0" smtClean="0"/>
              <a:t>Statistiques</a:t>
            </a:r>
          </a:p>
          <a:p>
            <a:pPr lvl="8"/>
            <a:r>
              <a:rPr lang="fr-FR" sz="1200" dirty="0" smtClean="0"/>
              <a:t>Chiffres</a:t>
            </a:r>
          </a:p>
          <a:p>
            <a:pPr lvl="8"/>
            <a:r>
              <a:rPr lang="fr-FR" sz="1200" dirty="0" smtClean="0"/>
              <a:t>Principaux concurrents</a:t>
            </a:r>
          </a:p>
          <a:p>
            <a:pPr lvl="8"/>
            <a:endParaRPr lang="fr-FR" sz="800" dirty="0" smtClean="0"/>
          </a:p>
          <a:p>
            <a:pPr lvl="2">
              <a:buNone/>
            </a:pPr>
            <a:endParaRPr lang="fr-FR" sz="1800" dirty="0" smtClean="0"/>
          </a:p>
          <a:p>
            <a:r>
              <a:rPr lang="fr-FR" sz="1800" b="1" dirty="0" smtClean="0"/>
              <a:t>                Les revenus</a:t>
            </a:r>
          </a:p>
          <a:p>
            <a:pPr lvl="8"/>
            <a:r>
              <a:rPr lang="fr-FR" sz="1200" dirty="0" smtClean="0"/>
              <a:t>Les bannières publicitaires</a:t>
            </a:r>
          </a:p>
          <a:p>
            <a:pPr lvl="8"/>
            <a:r>
              <a:rPr lang="fr-FR" sz="1200" dirty="0" smtClean="0"/>
              <a:t>Les sponsors </a:t>
            </a:r>
          </a:p>
          <a:p>
            <a:pPr lvl="8"/>
            <a:r>
              <a:rPr lang="fr-FR" sz="1200" dirty="0" smtClean="0"/>
              <a:t>Les </a:t>
            </a:r>
            <a:r>
              <a:rPr lang="fr-FR" sz="1200" dirty="0" err="1" smtClean="0"/>
              <a:t>flyers</a:t>
            </a:r>
            <a:endParaRPr lang="fr-FR" sz="1200" dirty="0" smtClean="0"/>
          </a:p>
          <a:p>
            <a:pPr lvl="8"/>
            <a:r>
              <a:rPr lang="fr-FR" sz="1200" dirty="0" smtClean="0"/>
              <a:t>L’avenir </a:t>
            </a:r>
          </a:p>
          <a:p>
            <a:pPr lvl="2">
              <a:buNone/>
            </a:pPr>
            <a:endParaRPr lang="fr-FR" sz="1300" dirty="0" smtClean="0"/>
          </a:p>
          <a:p>
            <a:r>
              <a:rPr lang="fr-FR" sz="1900" dirty="0" smtClean="0"/>
              <a:t>               </a:t>
            </a:r>
            <a:r>
              <a:rPr lang="fr-FR" sz="1800" b="1" dirty="0" smtClean="0"/>
              <a:t>Côté pile de Facebook </a:t>
            </a:r>
          </a:p>
          <a:p>
            <a:pPr lvl="8"/>
            <a:r>
              <a:rPr lang="fr-FR" sz="1200" dirty="0" smtClean="0"/>
              <a:t>L’autre face de Facebook</a:t>
            </a:r>
          </a:p>
          <a:p>
            <a:pPr lvl="8"/>
            <a:r>
              <a:rPr lang="fr-FR" sz="1200" dirty="0" smtClean="0"/>
              <a:t>Politique de Facebook</a:t>
            </a:r>
          </a:p>
          <a:p>
            <a:pPr lvl="8"/>
            <a:r>
              <a:rPr lang="fr-FR" sz="1200" dirty="0" smtClean="0"/>
              <a:t>Propos recueillis </a:t>
            </a:r>
          </a:p>
          <a:p>
            <a:endParaRPr lang="fr-FR" sz="800" dirty="0"/>
          </a:p>
        </p:txBody>
      </p:sp>
      <p:sp>
        <p:nvSpPr>
          <p:cNvPr id="3" name="Titre 2"/>
          <p:cNvSpPr>
            <a:spLocks noGrp="1"/>
          </p:cNvSpPr>
          <p:nvPr>
            <p:ph type="title"/>
            <p:custDataLst>
              <p:tags r:id="rId2"/>
            </p:custDataLst>
          </p:nvPr>
        </p:nvSpPr>
        <p:spPr/>
        <p:txBody>
          <a:bodyPr/>
          <a:lstStyle/>
          <a:p>
            <a:r>
              <a:rPr lang="fr-FR" dirty="0" smtClean="0"/>
              <a:t>Sommaire </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ctrTitle"/>
            <p:custDataLst>
              <p:tags r:id="rId1"/>
            </p:custDataLst>
          </p:nvPr>
        </p:nvSpPr>
        <p:spPr>
          <a:xfrm>
            <a:off x="142844" y="357166"/>
            <a:ext cx="7851648" cy="1500198"/>
          </a:xfrm>
        </p:spPr>
        <p:txBody>
          <a:bodyPr>
            <a:normAutofit fontScale="90000"/>
          </a:bodyPr>
          <a:lstStyle/>
          <a:p>
            <a:pPr algn="ct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L’autre face de </a:t>
            </a:r>
            <a:r>
              <a:rPr lang="fr-FR" dirty="0" err="1" smtClean="0"/>
              <a:t>facebook</a:t>
            </a:r>
            <a:r>
              <a:rPr lang="fr-FR" dirty="0" smtClean="0"/>
              <a:t> :</a:t>
            </a:r>
            <a:br>
              <a:rPr lang="fr-FR" dirty="0" smtClean="0"/>
            </a:br>
            <a:endParaRPr lang="fr-FR" dirty="0"/>
          </a:p>
        </p:txBody>
      </p:sp>
      <p:sp>
        <p:nvSpPr>
          <p:cNvPr id="3" name="Sous-titre 2"/>
          <p:cNvSpPr>
            <a:spLocks noGrp="1"/>
          </p:cNvSpPr>
          <p:nvPr>
            <p:ph type="subTitle" idx="1"/>
            <p:custDataLst>
              <p:tags r:id="rId2"/>
            </p:custDataLst>
          </p:nvPr>
        </p:nvSpPr>
        <p:spPr>
          <a:xfrm>
            <a:off x="357158" y="1785926"/>
            <a:ext cx="7854696" cy="3571900"/>
          </a:xfrm>
        </p:spPr>
        <p:txBody>
          <a:bodyPr>
            <a:normAutofit/>
          </a:bodyPr>
          <a:lstStyle/>
          <a:p>
            <a:pPr algn="l"/>
            <a:r>
              <a:rPr lang="fr-FR" sz="3200" dirty="0" smtClean="0"/>
              <a:t>Une drôle d’utilisation, voulue ou non</a:t>
            </a:r>
          </a:p>
          <a:p>
            <a:pPr lvl="2" algn="l"/>
            <a:r>
              <a:rPr lang="fr-FR" sz="1900" dirty="0" smtClean="0"/>
              <a:t>	</a:t>
            </a:r>
          </a:p>
          <a:p>
            <a:pPr lvl="2" algn="l"/>
            <a:r>
              <a:rPr lang="fr-FR" sz="1900" dirty="0" smtClean="0"/>
              <a:t>	- </a:t>
            </a:r>
            <a:r>
              <a:rPr lang="fr-FR" dirty="0" smtClean="0"/>
              <a:t>Découverte de la vérité</a:t>
            </a:r>
          </a:p>
          <a:p>
            <a:pPr lvl="2" algn="l"/>
            <a:endParaRPr lang="fr-FR" dirty="0" smtClean="0"/>
          </a:p>
          <a:p>
            <a:pPr lvl="2" algn="l"/>
            <a:r>
              <a:rPr lang="fr-FR" sz="2300" dirty="0" smtClean="0"/>
              <a:t>	- </a:t>
            </a:r>
            <a:r>
              <a:rPr lang="fr-FR" dirty="0" smtClean="0"/>
              <a:t>Recherche d’identité</a:t>
            </a:r>
          </a:p>
          <a:p>
            <a:pPr lvl="2" algn="l"/>
            <a:r>
              <a:rPr lang="fr-FR" sz="2400" dirty="0" smtClean="0"/>
              <a:t>	</a:t>
            </a:r>
          </a:p>
          <a:p>
            <a:pPr algn="l"/>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ctrTitle"/>
            <p:custDataLst>
              <p:tags r:id="rId1"/>
            </p:custDataLst>
          </p:nvPr>
        </p:nvSpPr>
        <p:spPr>
          <a:xfrm>
            <a:off x="142844" y="357166"/>
            <a:ext cx="7851648" cy="1500198"/>
          </a:xfrm>
        </p:spPr>
        <p:txBody>
          <a:bodyPr>
            <a:normAutofit fontScale="90000"/>
          </a:bodyPr>
          <a:lstStyle/>
          <a:p>
            <a:pPr algn="ct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Le coté pile de </a:t>
            </a:r>
            <a:r>
              <a:rPr lang="fr-FR" dirty="0" err="1" smtClean="0"/>
              <a:t>facebook</a:t>
            </a:r>
            <a:r>
              <a:rPr lang="fr-FR" dirty="0" smtClean="0"/>
              <a:t> :</a:t>
            </a:r>
            <a:br>
              <a:rPr lang="fr-FR" dirty="0" smtClean="0"/>
            </a:br>
            <a:endParaRPr lang="fr-FR" dirty="0"/>
          </a:p>
        </p:txBody>
      </p:sp>
      <p:sp>
        <p:nvSpPr>
          <p:cNvPr id="3" name="Sous-titre 2"/>
          <p:cNvSpPr>
            <a:spLocks noGrp="1"/>
          </p:cNvSpPr>
          <p:nvPr>
            <p:ph type="subTitle" idx="1"/>
            <p:custDataLst>
              <p:tags r:id="rId2"/>
            </p:custDataLst>
          </p:nvPr>
        </p:nvSpPr>
        <p:spPr>
          <a:xfrm>
            <a:off x="285720" y="1714488"/>
            <a:ext cx="7854696" cy="3500462"/>
          </a:xfrm>
        </p:spPr>
        <p:txBody>
          <a:bodyPr>
            <a:normAutofit/>
          </a:bodyPr>
          <a:lstStyle/>
          <a:p>
            <a:pPr lvl="2" algn="l"/>
            <a:r>
              <a:rPr lang="fr-FR" sz="3200" dirty="0" smtClean="0"/>
              <a:t>Une sectorisation</a:t>
            </a:r>
          </a:p>
          <a:p>
            <a:pPr lvl="2" algn="l"/>
            <a:r>
              <a:rPr lang="fr-FR" sz="2400" dirty="0" smtClean="0"/>
              <a:t>	</a:t>
            </a:r>
          </a:p>
          <a:p>
            <a:pPr lvl="2" algn="l">
              <a:buFontTx/>
              <a:buChar char="-"/>
            </a:pPr>
            <a:r>
              <a:rPr lang="fr-FR" dirty="0" smtClean="0"/>
              <a:t>Une naissance rapide de jugement erroné</a:t>
            </a:r>
          </a:p>
          <a:p>
            <a:pPr lvl="2" algn="l">
              <a:buFontTx/>
              <a:buChar char="-"/>
            </a:pPr>
            <a:endParaRPr lang="fr-FR" dirty="0" smtClean="0"/>
          </a:p>
          <a:p>
            <a:pPr lvl="2" algn="l"/>
            <a:r>
              <a:rPr lang="fr-FR" sz="2400" dirty="0" smtClean="0"/>
              <a:t>- </a:t>
            </a:r>
            <a:r>
              <a:rPr lang="fr-FR" dirty="0" smtClean="0"/>
              <a:t>Développement rapide de groupe idéologique</a:t>
            </a:r>
          </a:p>
          <a:p>
            <a:pPr algn="l"/>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ctrTitle"/>
            <p:custDataLst>
              <p:tags r:id="rId1"/>
            </p:custDataLst>
          </p:nvPr>
        </p:nvSpPr>
        <p:spPr>
          <a:xfrm>
            <a:off x="0" y="785794"/>
            <a:ext cx="7851648" cy="1500198"/>
          </a:xfrm>
        </p:spPr>
        <p:txBody>
          <a:bodyPr>
            <a:normAutofit fontScale="90000"/>
          </a:bodyPr>
          <a:lstStyle/>
          <a:p>
            <a:pPr algn="ct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La véritable politique de </a:t>
            </a:r>
            <a:r>
              <a:rPr lang="fr-FR" dirty="0" err="1" smtClean="0"/>
              <a:t>facebook</a:t>
            </a:r>
            <a:r>
              <a:rPr lang="fr-FR" dirty="0" smtClean="0"/>
              <a:t> ?</a:t>
            </a:r>
            <a:br>
              <a:rPr lang="fr-FR" dirty="0" smtClean="0"/>
            </a:br>
            <a:endParaRPr lang="fr-FR" dirty="0"/>
          </a:p>
        </p:txBody>
      </p:sp>
      <p:sp>
        <p:nvSpPr>
          <p:cNvPr id="3" name="Sous-titre 2"/>
          <p:cNvSpPr>
            <a:spLocks noGrp="1"/>
          </p:cNvSpPr>
          <p:nvPr>
            <p:ph type="subTitle" idx="1"/>
            <p:custDataLst>
              <p:tags r:id="rId2"/>
            </p:custDataLst>
          </p:nvPr>
        </p:nvSpPr>
        <p:spPr>
          <a:xfrm>
            <a:off x="285720" y="2000240"/>
            <a:ext cx="8358246" cy="3500462"/>
          </a:xfrm>
        </p:spPr>
        <p:txBody>
          <a:bodyPr>
            <a:normAutofit fontScale="92500" lnSpcReduction="20000"/>
          </a:bodyPr>
          <a:lstStyle/>
          <a:p>
            <a:pPr lvl="2" algn="l"/>
            <a:endParaRPr lang="fr-FR" sz="2400" dirty="0" smtClean="0"/>
          </a:p>
          <a:p>
            <a:pPr lvl="2" algn="l">
              <a:buFontTx/>
              <a:buChar char="-"/>
            </a:pPr>
            <a:r>
              <a:rPr lang="fr-FR" sz="2400" dirty="0" smtClean="0"/>
              <a:t> Des propos étranges sur la charte Facebook</a:t>
            </a:r>
          </a:p>
          <a:p>
            <a:pPr lvl="2" algn="l">
              <a:buFontTx/>
              <a:buChar char="-"/>
            </a:pPr>
            <a:endParaRPr lang="fr-FR" sz="2400" dirty="0" smtClean="0"/>
          </a:p>
          <a:p>
            <a:pPr lvl="2" algn="l">
              <a:buFontTx/>
              <a:buChar char="-"/>
            </a:pPr>
            <a:r>
              <a:rPr lang="fr-FR" sz="2400" dirty="0" smtClean="0"/>
              <a:t> Un développement trop rapide ?</a:t>
            </a:r>
          </a:p>
          <a:p>
            <a:pPr lvl="2" algn="l">
              <a:buFontTx/>
              <a:buChar char="-"/>
            </a:pPr>
            <a:endParaRPr lang="fr-FR" sz="2400" dirty="0" smtClean="0"/>
          </a:p>
          <a:p>
            <a:pPr lvl="2" algn="l">
              <a:buFontTx/>
              <a:buChar char="-"/>
            </a:pPr>
            <a:r>
              <a:rPr lang="fr-FR" sz="2400" dirty="0" smtClean="0"/>
              <a:t> Une grande puissance</a:t>
            </a:r>
          </a:p>
          <a:p>
            <a:pPr lvl="2" algn="l">
              <a:buFontTx/>
              <a:buChar char="-"/>
            </a:pPr>
            <a:endParaRPr lang="fr-FR" sz="2400" dirty="0" smtClean="0"/>
          </a:p>
          <a:p>
            <a:pPr lvl="2" algn="l">
              <a:buFontTx/>
              <a:buChar char="-"/>
            </a:pPr>
            <a:r>
              <a:rPr lang="fr-FR" sz="2400" dirty="0" smtClean="0"/>
              <a:t>  Que veut Facebook ?</a:t>
            </a:r>
            <a:endParaRPr lang="fr-FR" sz="2200" dirty="0" smtClean="0"/>
          </a:p>
          <a:p>
            <a:pPr lvl="2" algn="l"/>
            <a:r>
              <a:rPr lang="fr-FR" sz="2400" dirty="0" smtClean="0"/>
              <a:t>	</a:t>
            </a:r>
          </a:p>
          <a:p>
            <a:pPr lvl="2" algn="l"/>
            <a:r>
              <a:rPr lang="fr-FR" sz="2400" dirty="0" smtClean="0"/>
              <a:t>	</a:t>
            </a: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571472" y="0"/>
            <a:ext cx="7851648" cy="928670"/>
          </a:xfrm>
        </p:spPr>
        <p:txBody>
          <a:bodyPr>
            <a:normAutofit/>
          </a:bodyPr>
          <a:lstStyle/>
          <a:p>
            <a:pPr algn="l"/>
            <a:r>
              <a:rPr lang="fr-FR" sz="4300" dirty="0" smtClean="0"/>
              <a:t>Exemple de propos</a:t>
            </a:r>
            <a:endParaRPr lang="fr-FR" sz="4300" dirty="0"/>
          </a:p>
        </p:txBody>
      </p:sp>
      <p:sp>
        <p:nvSpPr>
          <p:cNvPr id="3" name="Sous-titre 2"/>
          <p:cNvSpPr>
            <a:spLocks noGrp="1"/>
          </p:cNvSpPr>
          <p:nvPr>
            <p:ph type="subTitle" idx="1"/>
            <p:custDataLst>
              <p:tags r:id="rId2"/>
            </p:custDataLst>
          </p:nvPr>
        </p:nvSpPr>
        <p:spPr>
          <a:xfrm>
            <a:off x="571472" y="785794"/>
            <a:ext cx="7000924" cy="5857916"/>
          </a:xfrm>
        </p:spPr>
        <p:txBody>
          <a:bodyPr>
            <a:normAutofit fontScale="25000" lnSpcReduction="20000"/>
          </a:bodyPr>
          <a:lstStyle/>
          <a:p>
            <a:pPr lvl="1" algn="just">
              <a:spcBef>
                <a:spcPts val="1200"/>
              </a:spcBef>
              <a:spcAft>
                <a:spcPts val="1200"/>
              </a:spcAft>
            </a:pPr>
            <a:endParaRPr lang="fr-FR" sz="3300" dirty="0" smtClean="0"/>
          </a:p>
          <a:p>
            <a:pPr lvl="1" algn="just">
              <a:spcBef>
                <a:spcPts val="1200"/>
              </a:spcBef>
              <a:spcAft>
                <a:spcPts val="1200"/>
              </a:spcAft>
              <a:buFont typeface="Arial" pitchFamily="34" charset="0"/>
              <a:buChar char="•"/>
            </a:pPr>
            <a:r>
              <a:rPr lang="fr-FR" sz="3300" dirty="0" smtClean="0"/>
              <a:t>         </a:t>
            </a:r>
            <a:r>
              <a:rPr lang="fr-FR" sz="6000" dirty="0" smtClean="0"/>
              <a:t>Facebook peut également collecter des informations sur vous à partir d'autres sources, comme les journaux, les blogs, les services de messagerie instantanée ou par l'intermédiaire des autres utilisateurs Facebook, via l'utilisation de ce service (par ex. un marquage sur une photo) afin de vous proposer des informations plus utiles et une expérience Facebook personnalisée. </a:t>
            </a:r>
          </a:p>
          <a:p>
            <a:pPr algn="l">
              <a:buFont typeface="Arial" pitchFamily="34" charset="0"/>
              <a:buChar char="•"/>
            </a:pPr>
            <a:endParaRPr lang="fr-FR" sz="6000" dirty="0" smtClean="0"/>
          </a:p>
          <a:p>
            <a:pPr algn="l">
              <a:buFont typeface="Arial" pitchFamily="34" charset="0"/>
              <a:buChar char="•"/>
            </a:pPr>
            <a:endParaRPr lang="fr-FR" sz="6000" dirty="0" smtClean="0"/>
          </a:p>
          <a:p>
            <a:pPr lvl="1" algn="just">
              <a:buFont typeface="Arial" pitchFamily="34" charset="0"/>
              <a:buChar char="•"/>
            </a:pPr>
            <a:r>
              <a:rPr lang="fr-FR" sz="6000" dirty="0" smtClean="0"/>
              <a:t>      Facebook peut utiliser les données de votre profil sans vous identifier en tant qu'individu vis-à-vis des tiers. Ces données nous permettent notamment d'estimer le nombre de gens au sein de votre réseau qui aiment tel morceau de musique ou tel film, ou encore en vue de personnaliser les publicités et promotions que nous vous proposons sur Facebook. Nous pensons que c'est à votre avantage. En effet, vous en apprendrez plus sur celles et ceux qui vous entourent et les publicités éventuelles seront ainsi plus ciblées et davantage susceptibles de vous intéresser.</a:t>
            </a:r>
          </a:p>
          <a:p>
            <a:pPr lvl="1" algn="just"/>
            <a:r>
              <a:rPr lang="fr-FR" sz="6000" dirty="0" smtClean="0"/>
              <a:t>Cependant, nous ne communiquons pas vos données à la société de distribution.</a:t>
            </a:r>
          </a:p>
          <a:p>
            <a:pPr lvl="1" algn="just">
              <a:buFont typeface="Arial" pitchFamily="34" charset="0"/>
              <a:buChar char="•"/>
            </a:pPr>
            <a:endParaRPr lang="fr-FR" sz="6000" dirty="0" smtClean="0"/>
          </a:p>
          <a:p>
            <a:pPr lvl="1" algn="just">
              <a:buFont typeface="Arial" pitchFamily="34" charset="0"/>
              <a:buChar char="•"/>
            </a:pPr>
            <a:r>
              <a:rPr lang="fr-FR" sz="6000" dirty="0" smtClean="0"/>
              <a:t> 	</a:t>
            </a:r>
            <a:r>
              <a:rPr lang="fr-FR" sz="6000" dirty="0" smtClean="0">
                <a:solidFill>
                  <a:schemeClr val="bg1"/>
                </a:solidFill>
              </a:rPr>
              <a:t>Il se peut que nous proposions des offres ou fournissions des services en partenariat avec d'autres sociétés sur Facebook. Les offres ou services dans lesquels d'autres sociétés sont impliquées sont clairement identifiés sur Facebook, et il se peut que nous partagions des données clients avec ces sociétés en lien avec votre utilisation de cette offre ou de ce service.</a:t>
            </a:r>
          </a:p>
          <a:p>
            <a:pPr lvl="1" algn="just">
              <a:buFont typeface="Arial" pitchFamily="34" charset="0"/>
              <a:buChar char="•"/>
            </a:pPr>
            <a:endParaRPr lang="fr-FR" sz="3300" dirty="0" smtClean="0"/>
          </a:p>
          <a:p>
            <a:pPr lvl="3" algn="just"/>
            <a:r>
              <a:rPr lang="fr-FR" sz="2100" dirty="0" smtClean="0"/>
              <a:t>	</a:t>
            </a:r>
          </a:p>
          <a:p>
            <a:pPr lvl="2" algn="l"/>
            <a:r>
              <a:rPr lang="fr-FR" sz="2400" dirty="0" smtClean="0"/>
              <a:t>	</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571472" y="0"/>
            <a:ext cx="7851648" cy="928670"/>
          </a:xfrm>
        </p:spPr>
        <p:txBody>
          <a:bodyPr>
            <a:normAutofit/>
          </a:bodyPr>
          <a:lstStyle/>
          <a:p>
            <a:pPr algn="l"/>
            <a:r>
              <a:rPr lang="fr-FR" sz="4300" dirty="0" smtClean="0"/>
              <a:t>Exemple de propos</a:t>
            </a:r>
            <a:endParaRPr lang="fr-FR" sz="4300" dirty="0"/>
          </a:p>
        </p:txBody>
      </p:sp>
      <p:sp>
        <p:nvSpPr>
          <p:cNvPr id="3" name="Sous-titre 2"/>
          <p:cNvSpPr>
            <a:spLocks noGrp="1"/>
          </p:cNvSpPr>
          <p:nvPr>
            <p:ph type="subTitle" idx="1"/>
            <p:custDataLst>
              <p:tags r:id="rId2"/>
            </p:custDataLst>
          </p:nvPr>
        </p:nvSpPr>
        <p:spPr>
          <a:xfrm>
            <a:off x="571472" y="785794"/>
            <a:ext cx="7000924" cy="5857916"/>
          </a:xfrm>
        </p:spPr>
        <p:txBody>
          <a:bodyPr>
            <a:normAutofit/>
          </a:bodyPr>
          <a:lstStyle/>
          <a:p>
            <a:pPr lvl="1" algn="just">
              <a:spcBef>
                <a:spcPts val="1200"/>
              </a:spcBef>
              <a:spcAft>
                <a:spcPts val="1200"/>
              </a:spcAft>
            </a:pPr>
            <a:endParaRPr lang="fr-FR" sz="3300" dirty="0" smtClean="0"/>
          </a:p>
          <a:p>
            <a:pPr lvl="1" algn="just">
              <a:spcBef>
                <a:spcPts val="1200"/>
              </a:spcBef>
              <a:spcAft>
                <a:spcPts val="1200"/>
              </a:spcAft>
              <a:buFont typeface="Arial" pitchFamily="34" charset="0"/>
              <a:buChar char="•"/>
            </a:pPr>
            <a:r>
              <a:rPr lang="fr-FR" sz="1500" dirty="0" smtClean="0"/>
              <a:t>Pour le contenu protégé par les droits de propriété intellectuelle, comme les photos ou vidéos (« propriété intellectuelle »), vous nous donnez spécifiquement la permission suivante, conformément à vos </a:t>
            </a:r>
            <a:r>
              <a:rPr lang="fr-FR" sz="1500" dirty="0" smtClean="0">
                <a:hlinkClick r:id="rId5"/>
              </a:rPr>
              <a:t>paramètres de confidentialité</a:t>
            </a:r>
            <a:r>
              <a:rPr lang="fr-FR" sz="1500" dirty="0" smtClean="0"/>
              <a:t> et </a:t>
            </a:r>
            <a:r>
              <a:rPr lang="fr-FR" sz="1500" dirty="0" smtClean="0">
                <a:hlinkClick r:id="rId6"/>
              </a:rPr>
              <a:t>paramètres d'applications</a:t>
            </a:r>
            <a:r>
              <a:rPr lang="fr-FR" sz="1500" dirty="0" smtClean="0"/>
              <a:t> : vous nous accordez une licence non-exclusive, transférable, sous-licenciable, sans redevance et mondiale pour l'utilisation des contenus de propriété intellectuelle que vous publiez sur Facebook ou en relation à Facebook (« licence de propriété intellectuelle »). Cette licence de propriété intellectuelle se termine lorsque vous supprimez vos contenus de propriété intellectuelle ou votre compte, sauf si votre compte est partagé avec d'autres personnes qui ne l'ont pas supprimé. </a:t>
            </a:r>
          </a:p>
          <a:p>
            <a:pPr lvl="3" algn="just"/>
            <a:r>
              <a:rPr lang="fr-FR" sz="2100" dirty="0" smtClean="0"/>
              <a:t>	</a:t>
            </a:r>
          </a:p>
          <a:p>
            <a:pPr lvl="2" algn="l"/>
            <a:r>
              <a:rPr lang="fr-FR" sz="2400" dirty="0" smtClean="0"/>
              <a:t>	</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lstStyle/>
          <a:p>
            <a:r>
              <a:rPr lang="fr-FR" b="1" dirty="0" smtClean="0"/>
              <a:t>Facebook</a:t>
            </a:r>
            <a:r>
              <a:rPr lang="fr-FR" dirty="0" smtClean="0"/>
              <a:t> est une plateforme de </a:t>
            </a:r>
            <a:r>
              <a:rPr lang="fr-FR" u="sng" dirty="0" smtClean="0">
                <a:hlinkClick r:id="rId6" tooltip="Réseautage social"/>
              </a:rPr>
              <a:t>réseau social</a:t>
            </a:r>
            <a:endParaRPr lang="fr-FR" u="sng" dirty="0" smtClean="0"/>
          </a:p>
          <a:p>
            <a:endParaRPr lang="fr-FR" u="sng" dirty="0" smtClean="0"/>
          </a:p>
          <a:p>
            <a:r>
              <a:rPr lang="fr-FR" u="sng" dirty="0" smtClean="0"/>
              <a:t>Objectif principal </a:t>
            </a:r>
            <a:r>
              <a:rPr lang="fr-FR" dirty="0" smtClean="0"/>
              <a:t>: Créer une communauté virtuelle grâce </a:t>
            </a:r>
            <a:r>
              <a:rPr lang="fr-FR" dirty="0" smtClean="0"/>
              <a:t>à </a:t>
            </a:r>
            <a:r>
              <a:rPr lang="fr-FR" dirty="0" smtClean="0"/>
              <a:t>des interactions entre les utilisateurs.</a:t>
            </a:r>
          </a:p>
          <a:p>
            <a:endParaRPr lang="fr-FR" dirty="0" smtClean="0"/>
          </a:p>
          <a:p>
            <a:endParaRPr lang="fr-FR" dirty="0" smtClean="0"/>
          </a:p>
          <a:p>
            <a:endParaRPr lang="fr-FR" dirty="0"/>
          </a:p>
        </p:txBody>
      </p:sp>
      <p:sp>
        <p:nvSpPr>
          <p:cNvPr id="2" name="Titre 1"/>
          <p:cNvSpPr>
            <a:spLocks noGrp="1"/>
          </p:cNvSpPr>
          <p:nvPr>
            <p:ph type="title"/>
            <p:custDataLst>
              <p:tags r:id="rId2"/>
            </p:custDataLst>
          </p:nvPr>
        </p:nvSpPr>
        <p:spPr/>
        <p:txBody>
          <a:bodyPr/>
          <a:lstStyle/>
          <a:p>
            <a:r>
              <a:rPr lang="fr-FR" dirty="0" smtClean="0"/>
              <a:t>Description</a:t>
            </a:r>
            <a:endParaRPr lang="fr-FR" dirty="0"/>
          </a:p>
        </p:txBody>
      </p:sp>
      <p:pic>
        <p:nvPicPr>
          <p:cNvPr id="6" name="Picture 2"/>
          <p:cNvPicPr>
            <a:picLocks noChangeAspect="1" noChangeArrowheads="1"/>
          </p:cNvPicPr>
          <p:nvPr>
            <p:custDataLst>
              <p:tags r:id="rId3"/>
            </p:custDataLst>
          </p:nvPr>
        </p:nvPicPr>
        <p:blipFill>
          <a:blip r:embed="rId7" cstate="print"/>
          <a:srcRect/>
          <a:stretch>
            <a:fillRect/>
          </a:stretch>
        </p:blipFill>
        <p:spPr bwMode="auto">
          <a:xfrm>
            <a:off x="3000364" y="3929066"/>
            <a:ext cx="2286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lstStyle/>
          <a:p>
            <a:r>
              <a:rPr lang="fr-FR" u="sng" dirty="0" smtClean="0">
                <a:hlinkClick r:id="rId5" tooltip="Mark Zuckerberg"/>
              </a:rPr>
              <a:t>Mark </a:t>
            </a:r>
            <a:r>
              <a:rPr lang="fr-FR" u="sng" dirty="0" err="1" smtClean="0">
                <a:hlinkClick r:id="rId5" tooltip="Mark Zuckerberg"/>
              </a:rPr>
              <a:t>Zuckerberg</a:t>
            </a:r>
            <a:r>
              <a:rPr lang="fr-FR" dirty="0" smtClean="0"/>
              <a:t> a fondé « The Facebook ».</a:t>
            </a:r>
          </a:p>
          <a:p>
            <a:endParaRPr lang="fr-FR" dirty="0" smtClean="0"/>
          </a:p>
          <a:p>
            <a:r>
              <a:rPr lang="fr-FR" dirty="0" smtClean="0"/>
              <a:t>le 4 février 2004 </a:t>
            </a:r>
            <a:r>
              <a:rPr lang="fr-FR" dirty="0" smtClean="0"/>
              <a:t>: il </a:t>
            </a:r>
            <a:r>
              <a:rPr lang="fr-FR" dirty="0" smtClean="0"/>
              <a:t>est ouvert uniquement à l’université d’Harvard.</a:t>
            </a:r>
          </a:p>
          <a:p>
            <a:endParaRPr lang="fr-FR" dirty="0" smtClean="0"/>
          </a:p>
          <a:p>
            <a:r>
              <a:rPr lang="fr-FR" dirty="0" smtClean="0"/>
              <a:t>le 26 </a:t>
            </a:r>
            <a:r>
              <a:rPr lang="fr-FR" u="sng" dirty="0" smtClean="0">
                <a:hlinkClick r:id="rId6" tooltip="Septembre 2006"/>
              </a:rPr>
              <a:t>septembre 2006</a:t>
            </a:r>
            <a:r>
              <a:rPr lang="fr-FR" dirty="0" smtClean="0"/>
              <a:t> : Ouvert au monde</a:t>
            </a:r>
          </a:p>
          <a:p>
            <a:endParaRPr lang="fr-FR" dirty="0"/>
          </a:p>
        </p:txBody>
      </p:sp>
      <p:sp>
        <p:nvSpPr>
          <p:cNvPr id="2" name="Titre 1"/>
          <p:cNvSpPr>
            <a:spLocks noGrp="1"/>
          </p:cNvSpPr>
          <p:nvPr>
            <p:ph type="title"/>
            <p:custDataLst>
              <p:tags r:id="rId2"/>
            </p:custDataLst>
          </p:nvPr>
        </p:nvSpPr>
        <p:spPr/>
        <p:txBody>
          <a:bodyPr/>
          <a:lstStyle/>
          <a:p>
            <a:r>
              <a:rPr lang="fr-FR" dirty="0" smtClean="0"/>
              <a:t>Historique</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3286116" y="928670"/>
            <a:ext cx="1571636" cy="1071570"/>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p:txBody>
      </p:sp>
      <p:sp>
        <p:nvSpPr>
          <p:cNvPr id="5" name="Ellipse 4"/>
          <p:cNvSpPr/>
          <p:nvPr>
            <p:custDataLst>
              <p:tags r:id="rId2"/>
            </p:custDataLst>
          </p:nvPr>
        </p:nvSpPr>
        <p:spPr>
          <a:xfrm>
            <a:off x="4714876" y="428604"/>
            <a:ext cx="785818"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Ami</a:t>
            </a:r>
            <a:endParaRPr lang="fr-FR" sz="1400" dirty="0">
              <a:solidFill>
                <a:schemeClr val="tx1"/>
              </a:solidFill>
            </a:endParaRPr>
          </a:p>
        </p:txBody>
      </p:sp>
      <p:cxnSp>
        <p:nvCxnSpPr>
          <p:cNvPr id="9" name="Connecteur droit 8"/>
          <p:cNvCxnSpPr>
            <a:stCxn id="70" idx="3"/>
            <a:endCxn id="5" idx="4"/>
          </p:cNvCxnSpPr>
          <p:nvPr>
            <p:custDataLst>
              <p:tags r:id="rId3"/>
            </p:custDataLst>
          </p:nvPr>
        </p:nvCxnSpPr>
        <p:spPr>
          <a:xfrm flipV="1">
            <a:off x="4857752" y="785794"/>
            <a:ext cx="250033" cy="280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a:stCxn id="5" idx="2"/>
          </p:cNvCxnSpPr>
          <p:nvPr>
            <p:custDataLst>
              <p:tags r:id="rId4"/>
            </p:custDataLst>
          </p:nvPr>
        </p:nvCxnSpPr>
        <p:spPr>
          <a:xfrm rot="10800000" flipV="1">
            <a:off x="4357686" y="607198"/>
            <a:ext cx="357190" cy="32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custDataLst>
              <p:tags r:id="rId5"/>
            </p:custDataLst>
          </p:nvPr>
        </p:nvSpPr>
        <p:spPr>
          <a:xfrm>
            <a:off x="2357422" y="3429000"/>
            <a:ext cx="1571636" cy="785818"/>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p:custDataLst>
              <p:tags r:id="rId6"/>
            </p:custDataLst>
          </p:nvPr>
        </p:nvSpPr>
        <p:spPr>
          <a:xfrm>
            <a:off x="500034" y="3429000"/>
            <a:ext cx="1571636" cy="785818"/>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custDataLst>
              <p:tags r:id="rId7"/>
            </p:custDataLst>
          </p:nvPr>
        </p:nvSpPr>
        <p:spPr>
          <a:xfrm>
            <a:off x="7286644" y="1142984"/>
            <a:ext cx="1571636" cy="785818"/>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custDataLst>
              <p:tags r:id="rId8"/>
            </p:custDataLst>
          </p:nvPr>
        </p:nvSpPr>
        <p:spPr>
          <a:xfrm>
            <a:off x="1500166" y="5715016"/>
            <a:ext cx="1571636" cy="785818"/>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avec flèche 26"/>
          <p:cNvCxnSpPr>
            <a:stCxn id="16" idx="2"/>
          </p:cNvCxnSpPr>
          <p:nvPr>
            <p:custDataLst>
              <p:tags r:id="rId9"/>
            </p:custDataLst>
          </p:nvPr>
        </p:nvCxnSpPr>
        <p:spPr>
          <a:xfrm rot="16200000" flipH="1">
            <a:off x="928662" y="4572008"/>
            <a:ext cx="1500198"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custDataLst>
              <p:tags r:id="rId10"/>
            </p:custDataLst>
          </p:nvPr>
        </p:nvCxnSpPr>
        <p:spPr>
          <a:xfrm rot="5400000">
            <a:off x="2107389" y="4536289"/>
            <a:ext cx="1500198" cy="8572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custDataLst>
              <p:tags r:id="rId11"/>
            </p:custDataLst>
          </p:nvPr>
        </p:nvSpPr>
        <p:spPr>
          <a:xfrm>
            <a:off x="5143504" y="4572008"/>
            <a:ext cx="1571636" cy="928694"/>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32" idx="2"/>
          </p:cNvCxnSpPr>
          <p:nvPr>
            <p:custDataLst>
              <p:tags r:id="rId12"/>
            </p:custDataLst>
          </p:nvPr>
        </p:nvCxnSpPr>
        <p:spPr>
          <a:xfrm rot="5400000">
            <a:off x="4250529" y="4321975"/>
            <a:ext cx="500066" cy="28575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63"/>
          <p:cNvCxnSpPr>
            <a:stCxn id="17" idx="1"/>
          </p:cNvCxnSpPr>
          <p:nvPr>
            <p:custDataLst>
              <p:tags r:id="rId13"/>
            </p:custDataLst>
          </p:nvPr>
        </p:nvCxnSpPr>
        <p:spPr>
          <a:xfrm rot="10800000">
            <a:off x="6322232" y="1357299"/>
            <a:ext cx="964413" cy="17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a:stCxn id="121" idx="2"/>
          </p:cNvCxnSpPr>
          <p:nvPr>
            <p:custDataLst>
              <p:tags r:id="rId14"/>
            </p:custDataLst>
          </p:nvPr>
        </p:nvCxnSpPr>
        <p:spPr>
          <a:xfrm rot="10800000" flipV="1">
            <a:off x="4857752" y="1178703"/>
            <a:ext cx="857256" cy="392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custDataLst>
              <p:tags r:id="rId15"/>
            </p:custDataLst>
          </p:nvPr>
        </p:nvSpPr>
        <p:spPr>
          <a:xfrm>
            <a:off x="3286116" y="928670"/>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Membres</a:t>
            </a:r>
            <a:endParaRPr lang="fr-FR" dirty="0"/>
          </a:p>
        </p:txBody>
      </p:sp>
      <p:sp>
        <p:nvSpPr>
          <p:cNvPr id="79" name="Rectangle 78"/>
          <p:cNvSpPr/>
          <p:nvPr>
            <p:custDataLst>
              <p:tags r:id="rId16"/>
            </p:custDataLst>
          </p:nvPr>
        </p:nvSpPr>
        <p:spPr>
          <a:xfrm>
            <a:off x="1500166" y="5715016"/>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Ressources</a:t>
            </a:r>
            <a:endParaRPr lang="fr-FR" dirty="0"/>
          </a:p>
        </p:txBody>
      </p:sp>
      <p:sp>
        <p:nvSpPr>
          <p:cNvPr id="80" name="Rectangle 79"/>
          <p:cNvSpPr/>
          <p:nvPr>
            <p:custDataLst>
              <p:tags r:id="rId17"/>
            </p:custDataLst>
          </p:nvPr>
        </p:nvSpPr>
        <p:spPr>
          <a:xfrm>
            <a:off x="500034" y="3429000"/>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Photos</a:t>
            </a:r>
            <a:endParaRPr lang="fr-FR" dirty="0"/>
          </a:p>
        </p:txBody>
      </p:sp>
      <p:sp>
        <p:nvSpPr>
          <p:cNvPr id="81" name="Rectangle 80"/>
          <p:cNvSpPr/>
          <p:nvPr>
            <p:custDataLst>
              <p:tags r:id="rId18"/>
            </p:custDataLst>
          </p:nvPr>
        </p:nvSpPr>
        <p:spPr>
          <a:xfrm>
            <a:off x="2357422" y="3429000"/>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Articles</a:t>
            </a:r>
            <a:endParaRPr lang="fr-FR" dirty="0"/>
          </a:p>
        </p:txBody>
      </p:sp>
      <p:sp>
        <p:nvSpPr>
          <p:cNvPr id="82" name="Rectangle 81"/>
          <p:cNvSpPr/>
          <p:nvPr>
            <p:custDataLst>
              <p:tags r:id="rId19"/>
            </p:custDataLst>
          </p:nvPr>
        </p:nvSpPr>
        <p:spPr>
          <a:xfrm>
            <a:off x="5143504" y="4572008"/>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Vidéos</a:t>
            </a:r>
            <a:endParaRPr lang="fr-FR" dirty="0"/>
          </a:p>
        </p:txBody>
      </p:sp>
      <p:sp>
        <p:nvSpPr>
          <p:cNvPr id="83" name="Rectangle 82"/>
          <p:cNvSpPr/>
          <p:nvPr>
            <p:custDataLst>
              <p:tags r:id="rId20"/>
            </p:custDataLst>
          </p:nvPr>
        </p:nvSpPr>
        <p:spPr>
          <a:xfrm>
            <a:off x="7286644" y="1142984"/>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Groupes</a:t>
            </a:r>
            <a:endParaRPr lang="fr-FR" dirty="0"/>
          </a:p>
        </p:txBody>
      </p:sp>
      <p:sp>
        <p:nvSpPr>
          <p:cNvPr id="86" name="Rectangle 85"/>
          <p:cNvSpPr/>
          <p:nvPr>
            <p:custDataLst>
              <p:tags r:id="rId21"/>
            </p:custDataLst>
          </p:nvPr>
        </p:nvSpPr>
        <p:spPr>
          <a:xfrm>
            <a:off x="7429520" y="3429000"/>
            <a:ext cx="1571636" cy="785818"/>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9" name="Connecteur droit 88"/>
          <p:cNvCxnSpPr>
            <a:endCxn id="125" idx="1"/>
          </p:cNvCxnSpPr>
          <p:nvPr>
            <p:custDataLst>
              <p:tags r:id="rId22"/>
            </p:custDataLst>
          </p:nvPr>
        </p:nvCxnSpPr>
        <p:spPr>
          <a:xfrm>
            <a:off x="4857752" y="1785926"/>
            <a:ext cx="3136400" cy="766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custDataLst>
              <p:tags r:id="rId23"/>
            </p:custDataLst>
          </p:nvPr>
        </p:nvCxnSpPr>
        <p:spPr>
          <a:xfrm rot="5400000">
            <a:off x="7322363" y="3250405"/>
            <a:ext cx="357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custDataLst>
              <p:tags r:id="rId24"/>
            </p:custDataLst>
          </p:nvPr>
        </p:nvSpPr>
        <p:spPr>
          <a:xfrm>
            <a:off x="7429520" y="3429000"/>
            <a:ext cx="1571636" cy="2762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Evénements</a:t>
            </a:r>
            <a:endParaRPr lang="fr-FR" dirty="0"/>
          </a:p>
        </p:txBody>
      </p:sp>
      <p:sp>
        <p:nvSpPr>
          <p:cNvPr id="99" name="Rectangle 98"/>
          <p:cNvSpPr/>
          <p:nvPr>
            <p:custDataLst>
              <p:tags r:id="rId25"/>
            </p:custDataLst>
          </p:nvPr>
        </p:nvSpPr>
        <p:spPr>
          <a:xfrm>
            <a:off x="3286116" y="1214422"/>
            <a:ext cx="1571636" cy="830997"/>
          </a:xfrm>
          <a:prstGeom prst="rect">
            <a:avLst/>
          </a:prstGeom>
        </p:spPr>
        <p:txBody>
          <a:bodyPr wrap="square">
            <a:spAutoFit/>
          </a:bodyPr>
          <a:lstStyle/>
          <a:p>
            <a:pPr algn="ctr"/>
            <a:r>
              <a:rPr lang="fr-FR" sz="1200" dirty="0" smtClean="0"/>
              <a:t>Nom</a:t>
            </a:r>
          </a:p>
          <a:p>
            <a:pPr algn="ctr"/>
            <a:r>
              <a:rPr lang="fr-FR" sz="1200" dirty="0" smtClean="0"/>
              <a:t>Prénom</a:t>
            </a:r>
          </a:p>
          <a:p>
            <a:pPr algn="ctr"/>
            <a:r>
              <a:rPr lang="fr-FR" sz="1200" dirty="0" smtClean="0"/>
              <a:t>Email</a:t>
            </a:r>
          </a:p>
          <a:p>
            <a:pPr algn="ctr"/>
            <a:r>
              <a:rPr lang="fr-FR" sz="1200" dirty="0" smtClean="0"/>
              <a:t>Wall</a:t>
            </a:r>
            <a:endParaRPr lang="fr-FR" sz="1200" dirty="0"/>
          </a:p>
        </p:txBody>
      </p:sp>
      <p:sp>
        <p:nvSpPr>
          <p:cNvPr id="100" name="Rectangle 99"/>
          <p:cNvSpPr/>
          <p:nvPr>
            <p:custDataLst>
              <p:tags r:id="rId26"/>
            </p:custDataLst>
          </p:nvPr>
        </p:nvSpPr>
        <p:spPr>
          <a:xfrm>
            <a:off x="7286644" y="1428736"/>
            <a:ext cx="1571636" cy="461665"/>
          </a:xfrm>
          <a:prstGeom prst="rect">
            <a:avLst/>
          </a:prstGeom>
        </p:spPr>
        <p:txBody>
          <a:bodyPr wrap="square">
            <a:spAutoFit/>
          </a:bodyPr>
          <a:lstStyle/>
          <a:p>
            <a:pPr algn="ctr"/>
            <a:r>
              <a:rPr lang="fr-FR" sz="1200" dirty="0" err="1" smtClean="0"/>
              <a:t>NomGroupe</a:t>
            </a:r>
            <a:endParaRPr lang="fr-FR" sz="1200" dirty="0" smtClean="0"/>
          </a:p>
          <a:p>
            <a:pPr algn="ctr"/>
            <a:r>
              <a:rPr lang="fr-FR" sz="1200" dirty="0" smtClean="0"/>
              <a:t>Administrateur</a:t>
            </a:r>
            <a:endParaRPr lang="fr-FR" sz="1200" dirty="0"/>
          </a:p>
        </p:txBody>
      </p:sp>
      <p:sp>
        <p:nvSpPr>
          <p:cNvPr id="101" name="Rectangle 100"/>
          <p:cNvSpPr/>
          <p:nvPr>
            <p:custDataLst>
              <p:tags r:id="rId27"/>
            </p:custDataLst>
          </p:nvPr>
        </p:nvSpPr>
        <p:spPr>
          <a:xfrm>
            <a:off x="7429520" y="3723505"/>
            <a:ext cx="1571636" cy="276999"/>
          </a:xfrm>
          <a:prstGeom prst="rect">
            <a:avLst/>
          </a:prstGeom>
        </p:spPr>
        <p:txBody>
          <a:bodyPr wrap="square">
            <a:spAutoFit/>
          </a:bodyPr>
          <a:lstStyle/>
          <a:p>
            <a:pPr algn="ctr"/>
            <a:r>
              <a:rPr lang="fr-FR" sz="1200" dirty="0" err="1" smtClean="0"/>
              <a:t>LieuEve</a:t>
            </a:r>
            <a:endParaRPr lang="fr-FR" sz="1200" dirty="0"/>
          </a:p>
        </p:txBody>
      </p:sp>
      <p:sp>
        <p:nvSpPr>
          <p:cNvPr id="102" name="Rectangle 101"/>
          <p:cNvSpPr/>
          <p:nvPr>
            <p:custDataLst>
              <p:tags r:id="rId28"/>
            </p:custDataLst>
          </p:nvPr>
        </p:nvSpPr>
        <p:spPr>
          <a:xfrm>
            <a:off x="5143504" y="4824723"/>
            <a:ext cx="1571636" cy="461665"/>
          </a:xfrm>
          <a:prstGeom prst="rect">
            <a:avLst/>
          </a:prstGeom>
        </p:spPr>
        <p:txBody>
          <a:bodyPr wrap="square">
            <a:spAutoFit/>
          </a:bodyPr>
          <a:lstStyle/>
          <a:p>
            <a:pPr algn="ctr"/>
            <a:r>
              <a:rPr lang="fr-FR" sz="1200" dirty="0" err="1" smtClean="0"/>
              <a:t>LienExterne</a:t>
            </a:r>
            <a:endParaRPr lang="fr-FR" sz="1200" dirty="0" smtClean="0"/>
          </a:p>
          <a:p>
            <a:pPr algn="ctr"/>
            <a:endParaRPr lang="fr-FR" sz="1200" dirty="0"/>
          </a:p>
        </p:txBody>
      </p:sp>
      <p:sp>
        <p:nvSpPr>
          <p:cNvPr id="107" name="Rectangle 106"/>
          <p:cNvSpPr/>
          <p:nvPr>
            <p:custDataLst>
              <p:tags r:id="rId29"/>
            </p:custDataLst>
          </p:nvPr>
        </p:nvSpPr>
        <p:spPr>
          <a:xfrm>
            <a:off x="2357422" y="3714752"/>
            <a:ext cx="1571636" cy="276999"/>
          </a:xfrm>
          <a:prstGeom prst="rect">
            <a:avLst/>
          </a:prstGeom>
        </p:spPr>
        <p:txBody>
          <a:bodyPr wrap="square">
            <a:spAutoFit/>
          </a:bodyPr>
          <a:lstStyle/>
          <a:p>
            <a:pPr algn="ctr"/>
            <a:r>
              <a:rPr lang="fr-FR" sz="1200" dirty="0" smtClean="0"/>
              <a:t>Id</a:t>
            </a:r>
            <a:endParaRPr lang="fr-FR" sz="1200" dirty="0"/>
          </a:p>
        </p:txBody>
      </p:sp>
      <p:sp>
        <p:nvSpPr>
          <p:cNvPr id="108" name="Rectangle 107"/>
          <p:cNvSpPr/>
          <p:nvPr>
            <p:custDataLst>
              <p:tags r:id="rId30"/>
            </p:custDataLst>
          </p:nvPr>
        </p:nvSpPr>
        <p:spPr>
          <a:xfrm>
            <a:off x="500034" y="3711363"/>
            <a:ext cx="1571636" cy="461665"/>
          </a:xfrm>
          <a:prstGeom prst="rect">
            <a:avLst/>
          </a:prstGeom>
        </p:spPr>
        <p:txBody>
          <a:bodyPr wrap="square">
            <a:spAutoFit/>
          </a:bodyPr>
          <a:lstStyle/>
          <a:p>
            <a:pPr algn="ctr"/>
            <a:r>
              <a:rPr lang="fr-FR" sz="1200" dirty="0" smtClean="0"/>
              <a:t>Lien</a:t>
            </a:r>
          </a:p>
          <a:p>
            <a:pPr algn="ctr"/>
            <a:r>
              <a:rPr lang="fr-FR" sz="1200" dirty="0" smtClean="0"/>
              <a:t>Tags</a:t>
            </a:r>
            <a:endParaRPr lang="fr-FR" sz="1200" dirty="0"/>
          </a:p>
        </p:txBody>
      </p:sp>
      <p:sp>
        <p:nvSpPr>
          <p:cNvPr id="112" name="Rectangle 111"/>
          <p:cNvSpPr/>
          <p:nvPr>
            <p:custDataLst>
              <p:tags r:id="rId31"/>
            </p:custDataLst>
          </p:nvPr>
        </p:nvSpPr>
        <p:spPr>
          <a:xfrm>
            <a:off x="1500166" y="6039169"/>
            <a:ext cx="1571636" cy="461665"/>
          </a:xfrm>
          <a:prstGeom prst="rect">
            <a:avLst/>
          </a:prstGeom>
        </p:spPr>
        <p:txBody>
          <a:bodyPr wrap="square">
            <a:spAutoFit/>
          </a:bodyPr>
          <a:lstStyle/>
          <a:p>
            <a:pPr algn="ctr"/>
            <a:r>
              <a:rPr lang="fr-FR" sz="1200" dirty="0" smtClean="0"/>
              <a:t>Nom</a:t>
            </a:r>
          </a:p>
          <a:p>
            <a:pPr algn="ctr"/>
            <a:r>
              <a:rPr lang="fr-FR" sz="1200" dirty="0" smtClean="0"/>
              <a:t>Date</a:t>
            </a:r>
            <a:endParaRPr lang="fr-FR" sz="1200" dirty="0"/>
          </a:p>
        </p:txBody>
      </p:sp>
      <p:sp>
        <p:nvSpPr>
          <p:cNvPr id="121" name="Ellipse 120"/>
          <p:cNvSpPr/>
          <p:nvPr>
            <p:custDataLst>
              <p:tags r:id="rId32"/>
            </p:custDataLst>
          </p:nvPr>
        </p:nvSpPr>
        <p:spPr>
          <a:xfrm>
            <a:off x="5715008" y="1000108"/>
            <a:ext cx="1285884"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Adhérer</a:t>
            </a:r>
            <a:endParaRPr lang="fr-FR" sz="1400" dirty="0">
              <a:solidFill>
                <a:schemeClr val="tx1"/>
              </a:solidFill>
            </a:endParaRPr>
          </a:p>
        </p:txBody>
      </p:sp>
      <p:sp>
        <p:nvSpPr>
          <p:cNvPr id="122" name="Ellipse 121"/>
          <p:cNvSpPr/>
          <p:nvPr>
            <p:custDataLst>
              <p:tags r:id="rId33"/>
            </p:custDataLst>
          </p:nvPr>
        </p:nvSpPr>
        <p:spPr>
          <a:xfrm>
            <a:off x="428596" y="571480"/>
            <a:ext cx="1357322"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Déposer</a:t>
            </a:r>
            <a:endParaRPr lang="fr-FR" sz="1400" dirty="0">
              <a:solidFill>
                <a:schemeClr val="tx1"/>
              </a:solidFill>
            </a:endParaRPr>
          </a:p>
        </p:txBody>
      </p:sp>
      <p:sp>
        <p:nvSpPr>
          <p:cNvPr id="125" name="Ellipse 124"/>
          <p:cNvSpPr/>
          <p:nvPr>
            <p:custDataLst>
              <p:tags r:id="rId34"/>
            </p:custDataLst>
          </p:nvPr>
        </p:nvSpPr>
        <p:spPr>
          <a:xfrm>
            <a:off x="7858148" y="2500304"/>
            <a:ext cx="928694"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Créer</a:t>
            </a:r>
            <a:endParaRPr lang="fr-FR" sz="1400" dirty="0">
              <a:solidFill>
                <a:schemeClr val="tx1"/>
              </a:solidFill>
            </a:endParaRPr>
          </a:p>
        </p:txBody>
      </p:sp>
      <p:cxnSp>
        <p:nvCxnSpPr>
          <p:cNvPr id="127" name="Connecteur droit 126"/>
          <p:cNvCxnSpPr>
            <a:endCxn id="129" idx="1"/>
          </p:cNvCxnSpPr>
          <p:nvPr>
            <p:custDataLst>
              <p:tags r:id="rId35"/>
            </p:custDataLst>
          </p:nvPr>
        </p:nvCxnSpPr>
        <p:spPr>
          <a:xfrm>
            <a:off x="4857752" y="1938326"/>
            <a:ext cx="1536969" cy="900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custDataLst>
              <p:tags r:id="rId36"/>
            </p:custDataLst>
          </p:nvPr>
        </p:nvCxnSpPr>
        <p:spPr>
          <a:xfrm rot="5400000">
            <a:off x="8143899" y="3143247"/>
            <a:ext cx="5715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Ellipse 128"/>
          <p:cNvSpPr/>
          <p:nvPr>
            <p:custDataLst>
              <p:tags r:id="rId37"/>
            </p:custDataLst>
          </p:nvPr>
        </p:nvSpPr>
        <p:spPr>
          <a:xfrm>
            <a:off x="6143636" y="2786058"/>
            <a:ext cx="1714512"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Appartient</a:t>
            </a:r>
            <a:endParaRPr lang="fr-FR" sz="1400" dirty="0">
              <a:solidFill>
                <a:schemeClr val="tx1"/>
              </a:solidFill>
            </a:endParaRPr>
          </a:p>
        </p:txBody>
      </p:sp>
      <p:cxnSp>
        <p:nvCxnSpPr>
          <p:cNvPr id="143" name="Connecteur droit 142"/>
          <p:cNvCxnSpPr/>
          <p:nvPr>
            <p:custDataLst>
              <p:tags r:id="rId38"/>
            </p:custDataLst>
          </p:nvPr>
        </p:nvCxnSpPr>
        <p:spPr>
          <a:xfrm rot="5400000">
            <a:off x="-142908" y="2500306"/>
            <a:ext cx="18573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a:endCxn id="145" idx="6"/>
          </p:cNvCxnSpPr>
          <p:nvPr>
            <p:custDataLst>
              <p:tags r:id="rId39"/>
            </p:custDataLst>
          </p:nvPr>
        </p:nvCxnSpPr>
        <p:spPr>
          <a:xfrm rot="10800000" flipV="1">
            <a:off x="1571604" y="1357297"/>
            <a:ext cx="1714512" cy="35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Ellipse 144"/>
          <p:cNvSpPr/>
          <p:nvPr>
            <p:custDataLst>
              <p:tags r:id="rId40"/>
            </p:custDataLst>
          </p:nvPr>
        </p:nvSpPr>
        <p:spPr>
          <a:xfrm>
            <a:off x="285720" y="1214420"/>
            <a:ext cx="1285884"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Recevoir</a:t>
            </a:r>
            <a:endParaRPr lang="fr-FR" sz="1400" dirty="0">
              <a:solidFill>
                <a:schemeClr val="tx1"/>
              </a:solidFill>
            </a:endParaRPr>
          </a:p>
        </p:txBody>
      </p:sp>
      <p:cxnSp>
        <p:nvCxnSpPr>
          <p:cNvPr id="156" name="Connecteur en angle 155"/>
          <p:cNvCxnSpPr>
            <a:stCxn id="122" idx="2"/>
            <a:endCxn id="108" idx="1"/>
          </p:cNvCxnSpPr>
          <p:nvPr>
            <p:custDataLst>
              <p:tags r:id="rId41"/>
            </p:custDataLst>
          </p:nvPr>
        </p:nvCxnSpPr>
        <p:spPr>
          <a:xfrm rot="10800000" flipH="1" flipV="1">
            <a:off x="428596" y="750074"/>
            <a:ext cx="71438" cy="3192121"/>
          </a:xfrm>
          <a:prstGeom prst="bentConnector3">
            <a:avLst>
              <a:gd name="adj1" fmla="val -31999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Forme 157"/>
          <p:cNvCxnSpPr>
            <a:stCxn id="122" idx="6"/>
            <a:endCxn id="70" idx="0"/>
          </p:cNvCxnSpPr>
          <p:nvPr>
            <p:custDataLst>
              <p:tags r:id="rId42"/>
            </p:custDataLst>
          </p:nvPr>
        </p:nvCxnSpPr>
        <p:spPr>
          <a:xfrm>
            <a:off x="1785918" y="750075"/>
            <a:ext cx="2286016" cy="17859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Connecteur droit 160"/>
          <p:cNvCxnSpPr>
            <a:endCxn id="162" idx="4"/>
          </p:cNvCxnSpPr>
          <p:nvPr>
            <p:custDataLst>
              <p:tags r:id="rId43"/>
            </p:custDataLst>
          </p:nvPr>
        </p:nvCxnSpPr>
        <p:spPr>
          <a:xfrm rot="5400000" flipH="1" flipV="1">
            <a:off x="3589727" y="3125389"/>
            <a:ext cx="500067" cy="107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Ellipse 161"/>
          <p:cNvSpPr/>
          <p:nvPr>
            <p:custDataLst>
              <p:tags r:id="rId44"/>
            </p:custDataLst>
          </p:nvPr>
        </p:nvSpPr>
        <p:spPr>
          <a:xfrm>
            <a:off x="3214678" y="2571744"/>
            <a:ext cx="1357322"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Recevoir</a:t>
            </a:r>
            <a:endParaRPr lang="fr-FR" sz="1400" dirty="0">
              <a:solidFill>
                <a:schemeClr val="tx1"/>
              </a:solidFill>
            </a:endParaRPr>
          </a:p>
        </p:txBody>
      </p:sp>
      <p:cxnSp>
        <p:nvCxnSpPr>
          <p:cNvPr id="182" name="Connecteur droit 181"/>
          <p:cNvCxnSpPr/>
          <p:nvPr>
            <p:custDataLst>
              <p:tags r:id="rId45"/>
            </p:custDataLst>
          </p:nvPr>
        </p:nvCxnSpPr>
        <p:spPr>
          <a:xfrm rot="5400000" flipH="1" flipV="1">
            <a:off x="2214546" y="3000372"/>
            <a:ext cx="857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custDataLst>
              <p:tags r:id="rId46"/>
            </p:custDataLst>
          </p:nvPr>
        </p:nvCxnSpPr>
        <p:spPr>
          <a:xfrm rot="5400000" flipH="1" flipV="1">
            <a:off x="3500431" y="2285991"/>
            <a:ext cx="571504"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custDataLst>
              <p:tags r:id="rId47"/>
            </p:custDataLst>
          </p:nvPr>
        </p:nvCxnSpPr>
        <p:spPr>
          <a:xfrm rot="5400000" flipH="1" flipV="1">
            <a:off x="2201418" y="2227684"/>
            <a:ext cx="88351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custDataLst>
              <p:tags r:id="rId48"/>
            </p:custDataLst>
          </p:nvPr>
        </p:nvCxnSpPr>
        <p:spPr>
          <a:xfrm rot="10800000">
            <a:off x="2643174" y="1785926"/>
            <a:ext cx="64294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Ellipse 191"/>
          <p:cNvSpPr/>
          <p:nvPr>
            <p:custDataLst>
              <p:tags r:id="rId49"/>
            </p:custDataLst>
          </p:nvPr>
        </p:nvSpPr>
        <p:spPr>
          <a:xfrm>
            <a:off x="1857356" y="2571744"/>
            <a:ext cx="1357322"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Déposer</a:t>
            </a:r>
            <a:endParaRPr lang="fr-FR" sz="1400" dirty="0">
              <a:solidFill>
                <a:schemeClr val="tx1"/>
              </a:solidFill>
            </a:endParaRPr>
          </a:p>
        </p:txBody>
      </p:sp>
      <p:cxnSp>
        <p:nvCxnSpPr>
          <p:cNvPr id="197" name="Forme 196"/>
          <p:cNvCxnSpPr>
            <a:stCxn id="86" idx="2"/>
          </p:cNvCxnSpPr>
          <p:nvPr>
            <p:custDataLst>
              <p:tags r:id="rId50"/>
            </p:custDataLst>
          </p:nvPr>
        </p:nvCxnSpPr>
        <p:spPr>
          <a:xfrm rot="5400000">
            <a:off x="4572000" y="2714620"/>
            <a:ext cx="2143140" cy="514353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0" name="Ellipse 199"/>
          <p:cNvSpPr/>
          <p:nvPr>
            <p:custDataLst>
              <p:tags r:id="rId51"/>
            </p:custDataLst>
          </p:nvPr>
        </p:nvSpPr>
        <p:spPr>
          <a:xfrm>
            <a:off x="5643570" y="4000504"/>
            <a:ext cx="1285884"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Recevoir</a:t>
            </a:r>
            <a:endParaRPr lang="fr-FR" sz="1400" dirty="0">
              <a:solidFill>
                <a:schemeClr val="tx1"/>
              </a:solidFill>
            </a:endParaRPr>
          </a:p>
        </p:txBody>
      </p:sp>
      <p:sp>
        <p:nvSpPr>
          <p:cNvPr id="201" name="Ellipse 200"/>
          <p:cNvSpPr/>
          <p:nvPr>
            <p:custDataLst>
              <p:tags r:id="rId52"/>
            </p:custDataLst>
          </p:nvPr>
        </p:nvSpPr>
        <p:spPr>
          <a:xfrm>
            <a:off x="4143372" y="4000504"/>
            <a:ext cx="1357322" cy="35719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Déposer</a:t>
            </a:r>
            <a:endParaRPr lang="fr-FR" sz="1400" dirty="0">
              <a:solidFill>
                <a:schemeClr val="tx1"/>
              </a:solidFill>
            </a:endParaRPr>
          </a:p>
        </p:txBody>
      </p:sp>
      <p:cxnSp>
        <p:nvCxnSpPr>
          <p:cNvPr id="202" name="Connecteur droit 201"/>
          <p:cNvCxnSpPr/>
          <p:nvPr>
            <p:custDataLst>
              <p:tags r:id="rId53"/>
            </p:custDataLst>
          </p:nvPr>
        </p:nvCxnSpPr>
        <p:spPr>
          <a:xfrm rot="16200000" flipV="1">
            <a:off x="4393405" y="2250273"/>
            <a:ext cx="2000264" cy="1500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custDataLst>
              <p:tags r:id="rId54"/>
            </p:custDataLst>
          </p:nvPr>
        </p:nvCxnSpPr>
        <p:spPr>
          <a:xfrm rot="16200000" flipV="1">
            <a:off x="3714744" y="2571744"/>
            <a:ext cx="2000264" cy="857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Connecteur droit 206"/>
          <p:cNvCxnSpPr/>
          <p:nvPr>
            <p:custDataLst>
              <p:tags r:id="rId55"/>
            </p:custDataLst>
          </p:nvPr>
        </p:nvCxnSpPr>
        <p:spPr>
          <a:xfrm rot="16200000" flipV="1">
            <a:off x="5286380" y="4357694"/>
            <a:ext cx="285752"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a:stCxn id="82" idx="0"/>
          </p:cNvCxnSpPr>
          <p:nvPr>
            <p:custDataLst>
              <p:tags r:id="rId56"/>
            </p:custDataLst>
          </p:nvPr>
        </p:nvCxnSpPr>
        <p:spPr>
          <a:xfrm rot="5400000" flipH="1" flipV="1">
            <a:off x="5857884" y="4429132"/>
            <a:ext cx="214314"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Ellipse 211"/>
          <p:cNvSpPr/>
          <p:nvPr>
            <p:custDataLst>
              <p:tags r:id="rId57"/>
            </p:custDataLst>
          </p:nvPr>
        </p:nvSpPr>
        <p:spPr>
          <a:xfrm>
            <a:off x="1928794" y="928670"/>
            <a:ext cx="428628" cy="285752"/>
          </a:xfrm>
          <a:prstGeom prst="ellipse">
            <a:avLst/>
          </a:prstGeom>
          <a:solidFill>
            <a:schemeClr val="tx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T</a:t>
            </a:r>
            <a:endParaRPr lang="fr-FR" sz="1400" dirty="0">
              <a:solidFill>
                <a:schemeClr val="tx1"/>
              </a:solidFill>
            </a:endParaRPr>
          </a:p>
        </p:txBody>
      </p:sp>
      <p:sp>
        <p:nvSpPr>
          <p:cNvPr id="213" name="Ellipse 212"/>
          <p:cNvSpPr/>
          <p:nvPr>
            <p:custDataLst>
              <p:tags r:id="rId58"/>
            </p:custDataLst>
          </p:nvPr>
        </p:nvSpPr>
        <p:spPr>
          <a:xfrm>
            <a:off x="3000364" y="2214554"/>
            <a:ext cx="428628" cy="285752"/>
          </a:xfrm>
          <a:prstGeom prst="ellipse">
            <a:avLst/>
          </a:prstGeom>
          <a:solidFill>
            <a:schemeClr val="tx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T</a:t>
            </a:r>
            <a:endParaRPr lang="fr-FR" sz="1400" dirty="0">
              <a:solidFill>
                <a:schemeClr val="tx1"/>
              </a:solidFill>
            </a:endParaRPr>
          </a:p>
        </p:txBody>
      </p:sp>
      <p:sp>
        <p:nvSpPr>
          <p:cNvPr id="214" name="Ellipse 213"/>
          <p:cNvSpPr/>
          <p:nvPr>
            <p:custDataLst>
              <p:tags r:id="rId59"/>
            </p:custDataLst>
          </p:nvPr>
        </p:nvSpPr>
        <p:spPr>
          <a:xfrm>
            <a:off x="5214942" y="3500438"/>
            <a:ext cx="428628" cy="285752"/>
          </a:xfrm>
          <a:prstGeom prst="ellipse">
            <a:avLst/>
          </a:prstGeom>
          <a:solidFill>
            <a:schemeClr val="tx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T</a:t>
            </a:r>
            <a:endParaRPr lang="fr-FR" sz="1400" dirty="0">
              <a:solidFill>
                <a:schemeClr val="tx1"/>
              </a:solidFill>
            </a:endParaRPr>
          </a:p>
        </p:txBody>
      </p:sp>
      <p:sp>
        <p:nvSpPr>
          <p:cNvPr id="215" name="Ellipse 214"/>
          <p:cNvSpPr/>
          <p:nvPr>
            <p:custDataLst>
              <p:tags r:id="rId60"/>
            </p:custDataLst>
          </p:nvPr>
        </p:nvSpPr>
        <p:spPr>
          <a:xfrm>
            <a:off x="6429388" y="2357430"/>
            <a:ext cx="428628" cy="285752"/>
          </a:xfrm>
          <a:prstGeom prst="ellipse">
            <a:avLst/>
          </a:prstGeom>
          <a:solidFill>
            <a:schemeClr val="tx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T</a:t>
            </a:r>
            <a:endParaRPr lang="fr-FR" sz="1400" dirty="0">
              <a:solidFill>
                <a:schemeClr val="tx1"/>
              </a:solidFill>
            </a:endParaRPr>
          </a:p>
        </p:txBody>
      </p:sp>
      <p:cxnSp>
        <p:nvCxnSpPr>
          <p:cNvPr id="218" name="Connecteur droit 217"/>
          <p:cNvCxnSpPr>
            <a:stCxn id="212" idx="1"/>
            <a:endCxn id="122" idx="6"/>
          </p:cNvCxnSpPr>
          <p:nvPr>
            <p:custDataLst>
              <p:tags r:id="rId61"/>
            </p:custDataLst>
          </p:nvPr>
        </p:nvCxnSpPr>
        <p:spPr>
          <a:xfrm rot="16200000" flipV="1">
            <a:off x="1778521" y="757472"/>
            <a:ext cx="220442" cy="205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Connecteur droit 218"/>
          <p:cNvCxnSpPr>
            <a:stCxn id="212" idx="3"/>
            <a:endCxn id="145" idx="6"/>
          </p:cNvCxnSpPr>
          <p:nvPr>
            <p:custDataLst>
              <p:tags r:id="rId62"/>
            </p:custDataLst>
          </p:nvPr>
        </p:nvCxnSpPr>
        <p:spPr>
          <a:xfrm rot="5400000">
            <a:off x="1671365" y="1072815"/>
            <a:ext cx="220440" cy="419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Connecteur droit 222"/>
          <p:cNvCxnSpPr>
            <a:stCxn id="215" idx="6"/>
            <a:endCxn id="125" idx="1"/>
          </p:cNvCxnSpPr>
          <p:nvPr>
            <p:custDataLst>
              <p:tags r:id="rId63"/>
            </p:custDataLst>
          </p:nvPr>
        </p:nvCxnSpPr>
        <p:spPr>
          <a:xfrm>
            <a:off x="6858016" y="2500306"/>
            <a:ext cx="1136136" cy="52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cteur droit 223"/>
          <p:cNvCxnSpPr>
            <a:stCxn id="215" idx="4"/>
            <a:endCxn id="129" idx="1"/>
          </p:cNvCxnSpPr>
          <p:nvPr>
            <p:custDataLst>
              <p:tags r:id="rId64"/>
            </p:custDataLst>
          </p:nvPr>
        </p:nvCxnSpPr>
        <p:spPr>
          <a:xfrm rot="5400000">
            <a:off x="6421620" y="2616284"/>
            <a:ext cx="195185" cy="24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a:stCxn id="162" idx="0"/>
            <a:endCxn id="213" idx="6"/>
          </p:cNvCxnSpPr>
          <p:nvPr>
            <p:custDataLst>
              <p:tags r:id="rId65"/>
            </p:custDataLst>
          </p:nvPr>
        </p:nvCxnSpPr>
        <p:spPr>
          <a:xfrm rot="16200000" flipV="1">
            <a:off x="3554009" y="2232413"/>
            <a:ext cx="214314" cy="464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Connecteur droit 233"/>
          <p:cNvCxnSpPr>
            <a:stCxn id="213" idx="2"/>
            <a:endCxn id="192" idx="0"/>
          </p:cNvCxnSpPr>
          <p:nvPr>
            <p:custDataLst>
              <p:tags r:id="rId66"/>
            </p:custDataLst>
          </p:nvPr>
        </p:nvCxnSpPr>
        <p:spPr>
          <a:xfrm rot="10800000" flipV="1">
            <a:off x="2536018" y="2357430"/>
            <a:ext cx="464347"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Connecteur droit 242"/>
          <p:cNvCxnSpPr>
            <a:stCxn id="200" idx="0"/>
            <a:endCxn id="214" idx="4"/>
          </p:cNvCxnSpPr>
          <p:nvPr>
            <p:custDataLst>
              <p:tags r:id="rId67"/>
            </p:custDataLst>
          </p:nvPr>
        </p:nvCxnSpPr>
        <p:spPr>
          <a:xfrm rot="16200000" flipV="1">
            <a:off x="5750727" y="3464719"/>
            <a:ext cx="214314" cy="857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Connecteur droit 243"/>
          <p:cNvCxnSpPr/>
          <p:nvPr>
            <p:custDataLst>
              <p:tags r:id="rId68"/>
            </p:custDataLst>
          </p:nvPr>
        </p:nvCxnSpPr>
        <p:spPr>
          <a:xfrm rot="5400000" flipH="1" flipV="1">
            <a:off x="5179222" y="3821910"/>
            <a:ext cx="214315" cy="14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1" name="ZoneTexte 250"/>
          <p:cNvSpPr txBox="1"/>
          <p:nvPr>
            <p:custDataLst>
              <p:tags r:id="rId69"/>
            </p:custDataLst>
          </p:nvPr>
        </p:nvSpPr>
        <p:spPr>
          <a:xfrm>
            <a:off x="3786182" y="3143248"/>
            <a:ext cx="357790" cy="253916"/>
          </a:xfrm>
          <a:prstGeom prst="rect">
            <a:avLst/>
          </a:prstGeom>
          <a:noFill/>
        </p:spPr>
        <p:txBody>
          <a:bodyPr wrap="none" rtlCol="0">
            <a:spAutoFit/>
          </a:bodyPr>
          <a:lstStyle/>
          <a:p>
            <a:r>
              <a:rPr lang="fr-FR" sz="1050" dirty="0" smtClean="0"/>
              <a:t>0,n</a:t>
            </a:r>
            <a:endParaRPr lang="fr-FR" sz="1050" dirty="0"/>
          </a:p>
        </p:txBody>
      </p:sp>
      <p:sp>
        <p:nvSpPr>
          <p:cNvPr id="254" name="ZoneTexte 253"/>
          <p:cNvSpPr txBox="1"/>
          <p:nvPr>
            <p:custDataLst>
              <p:tags r:id="rId70"/>
            </p:custDataLst>
          </p:nvPr>
        </p:nvSpPr>
        <p:spPr>
          <a:xfrm>
            <a:off x="3786182" y="2000240"/>
            <a:ext cx="357790" cy="253916"/>
          </a:xfrm>
          <a:prstGeom prst="rect">
            <a:avLst/>
          </a:prstGeom>
          <a:noFill/>
        </p:spPr>
        <p:txBody>
          <a:bodyPr wrap="none" rtlCol="0">
            <a:spAutoFit/>
          </a:bodyPr>
          <a:lstStyle/>
          <a:p>
            <a:r>
              <a:rPr lang="fr-FR" sz="1050" dirty="0" smtClean="0"/>
              <a:t>0,n</a:t>
            </a:r>
            <a:endParaRPr lang="fr-FR" sz="1050" dirty="0"/>
          </a:p>
        </p:txBody>
      </p:sp>
      <p:sp>
        <p:nvSpPr>
          <p:cNvPr id="255" name="ZoneTexte 254"/>
          <p:cNvSpPr txBox="1"/>
          <p:nvPr>
            <p:custDataLst>
              <p:tags r:id="rId71"/>
            </p:custDataLst>
          </p:nvPr>
        </p:nvSpPr>
        <p:spPr>
          <a:xfrm>
            <a:off x="2357422" y="3143248"/>
            <a:ext cx="357790" cy="253916"/>
          </a:xfrm>
          <a:prstGeom prst="rect">
            <a:avLst/>
          </a:prstGeom>
          <a:noFill/>
        </p:spPr>
        <p:txBody>
          <a:bodyPr wrap="none" rtlCol="0">
            <a:spAutoFit/>
          </a:bodyPr>
          <a:lstStyle/>
          <a:p>
            <a:r>
              <a:rPr lang="fr-FR" sz="1050" dirty="0" smtClean="0"/>
              <a:t>0,n</a:t>
            </a:r>
            <a:endParaRPr lang="fr-FR" sz="1050" dirty="0"/>
          </a:p>
        </p:txBody>
      </p:sp>
      <p:sp>
        <p:nvSpPr>
          <p:cNvPr id="256" name="ZoneTexte 255"/>
          <p:cNvSpPr txBox="1"/>
          <p:nvPr>
            <p:custDataLst>
              <p:tags r:id="rId72"/>
            </p:custDataLst>
          </p:nvPr>
        </p:nvSpPr>
        <p:spPr>
          <a:xfrm>
            <a:off x="2928926" y="1500174"/>
            <a:ext cx="357790" cy="253916"/>
          </a:xfrm>
          <a:prstGeom prst="rect">
            <a:avLst/>
          </a:prstGeom>
          <a:noFill/>
        </p:spPr>
        <p:txBody>
          <a:bodyPr wrap="none" rtlCol="0">
            <a:spAutoFit/>
          </a:bodyPr>
          <a:lstStyle/>
          <a:p>
            <a:r>
              <a:rPr lang="fr-FR" sz="1050" dirty="0" smtClean="0"/>
              <a:t>0,n</a:t>
            </a:r>
            <a:endParaRPr lang="fr-FR" sz="1050" dirty="0"/>
          </a:p>
        </p:txBody>
      </p:sp>
      <p:sp>
        <p:nvSpPr>
          <p:cNvPr id="257" name="ZoneTexte 256"/>
          <p:cNvSpPr txBox="1"/>
          <p:nvPr>
            <p:custDataLst>
              <p:tags r:id="rId73"/>
            </p:custDataLst>
          </p:nvPr>
        </p:nvSpPr>
        <p:spPr>
          <a:xfrm>
            <a:off x="3714744" y="500042"/>
            <a:ext cx="357790" cy="253916"/>
          </a:xfrm>
          <a:prstGeom prst="rect">
            <a:avLst/>
          </a:prstGeom>
          <a:noFill/>
        </p:spPr>
        <p:txBody>
          <a:bodyPr wrap="none" rtlCol="0">
            <a:spAutoFit/>
          </a:bodyPr>
          <a:lstStyle/>
          <a:p>
            <a:r>
              <a:rPr lang="fr-FR" sz="1050" dirty="0" smtClean="0"/>
              <a:t>0,n</a:t>
            </a:r>
            <a:endParaRPr lang="fr-FR" sz="1050" dirty="0"/>
          </a:p>
        </p:txBody>
      </p:sp>
      <p:sp>
        <p:nvSpPr>
          <p:cNvPr id="258" name="ZoneTexte 257"/>
          <p:cNvSpPr txBox="1"/>
          <p:nvPr>
            <p:custDataLst>
              <p:tags r:id="rId74"/>
            </p:custDataLst>
          </p:nvPr>
        </p:nvSpPr>
        <p:spPr>
          <a:xfrm>
            <a:off x="2928926" y="1142984"/>
            <a:ext cx="357790" cy="253916"/>
          </a:xfrm>
          <a:prstGeom prst="rect">
            <a:avLst/>
          </a:prstGeom>
          <a:noFill/>
        </p:spPr>
        <p:txBody>
          <a:bodyPr wrap="none" rtlCol="0">
            <a:spAutoFit/>
          </a:bodyPr>
          <a:lstStyle/>
          <a:p>
            <a:r>
              <a:rPr lang="fr-FR" sz="1050" dirty="0" smtClean="0"/>
              <a:t>0,n</a:t>
            </a:r>
            <a:endParaRPr lang="fr-FR" sz="1050" dirty="0"/>
          </a:p>
        </p:txBody>
      </p:sp>
      <p:sp>
        <p:nvSpPr>
          <p:cNvPr id="259" name="ZoneTexte 258"/>
          <p:cNvSpPr txBox="1"/>
          <p:nvPr>
            <p:custDataLst>
              <p:tags r:id="rId75"/>
            </p:custDataLst>
          </p:nvPr>
        </p:nvSpPr>
        <p:spPr>
          <a:xfrm>
            <a:off x="785786" y="3214686"/>
            <a:ext cx="357790" cy="253916"/>
          </a:xfrm>
          <a:prstGeom prst="rect">
            <a:avLst/>
          </a:prstGeom>
          <a:noFill/>
        </p:spPr>
        <p:txBody>
          <a:bodyPr wrap="none" rtlCol="0">
            <a:spAutoFit/>
          </a:bodyPr>
          <a:lstStyle/>
          <a:p>
            <a:r>
              <a:rPr lang="fr-FR" sz="1050" dirty="0" smtClean="0"/>
              <a:t>0,n</a:t>
            </a:r>
            <a:endParaRPr lang="fr-FR" sz="1050" dirty="0"/>
          </a:p>
        </p:txBody>
      </p:sp>
      <p:sp>
        <p:nvSpPr>
          <p:cNvPr id="260" name="ZoneTexte 259"/>
          <p:cNvSpPr txBox="1"/>
          <p:nvPr>
            <p:custDataLst>
              <p:tags r:id="rId76"/>
            </p:custDataLst>
          </p:nvPr>
        </p:nvSpPr>
        <p:spPr>
          <a:xfrm>
            <a:off x="142844" y="3429000"/>
            <a:ext cx="357790" cy="253916"/>
          </a:xfrm>
          <a:prstGeom prst="rect">
            <a:avLst/>
          </a:prstGeom>
          <a:noFill/>
        </p:spPr>
        <p:txBody>
          <a:bodyPr wrap="none" rtlCol="0">
            <a:spAutoFit/>
          </a:bodyPr>
          <a:lstStyle/>
          <a:p>
            <a:r>
              <a:rPr lang="fr-FR" sz="1050" dirty="0" smtClean="0"/>
              <a:t>0,n</a:t>
            </a:r>
            <a:endParaRPr lang="fr-FR" sz="1050" dirty="0"/>
          </a:p>
        </p:txBody>
      </p:sp>
      <p:sp>
        <p:nvSpPr>
          <p:cNvPr id="261" name="ZoneTexte 260"/>
          <p:cNvSpPr txBox="1"/>
          <p:nvPr>
            <p:custDataLst>
              <p:tags r:id="rId77"/>
            </p:custDataLst>
          </p:nvPr>
        </p:nvSpPr>
        <p:spPr>
          <a:xfrm>
            <a:off x="6929454" y="1285860"/>
            <a:ext cx="357790" cy="253916"/>
          </a:xfrm>
          <a:prstGeom prst="rect">
            <a:avLst/>
          </a:prstGeom>
          <a:noFill/>
        </p:spPr>
        <p:txBody>
          <a:bodyPr wrap="none" rtlCol="0">
            <a:spAutoFit/>
          </a:bodyPr>
          <a:lstStyle/>
          <a:p>
            <a:r>
              <a:rPr lang="fr-FR" sz="1050" dirty="0"/>
              <a:t>0</a:t>
            </a:r>
            <a:r>
              <a:rPr lang="fr-FR" sz="1050" dirty="0" smtClean="0"/>
              <a:t>,n</a:t>
            </a:r>
            <a:endParaRPr lang="fr-FR" sz="1050" dirty="0"/>
          </a:p>
        </p:txBody>
      </p:sp>
      <p:sp>
        <p:nvSpPr>
          <p:cNvPr id="262" name="ZoneTexte 261"/>
          <p:cNvSpPr txBox="1"/>
          <p:nvPr>
            <p:custDataLst>
              <p:tags r:id="rId78"/>
            </p:custDataLst>
          </p:nvPr>
        </p:nvSpPr>
        <p:spPr>
          <a:xfrm>
            <a:off x="4857752" y="1214422"/>
            <a:ext cx="357790" cy="253916"/>
          </a:xfrm>
          <a:prstGeom prst="rect">
            <a:avLst/>
          </a:prstGeom>
          <a:noFill/>
        </p:spPr>
        <p:txBody>
          <a:bodyPr wrap="none" rtlCol="0">
            <a:spAutoFit/>
          </a:bodyPr>
          <a:lstStyle/>
          <a:p>
            <a:r>
              <a:rPr lang="fr-FR" sz="1050" dirty="0" smtClean="0"/>
              <a:t>0,n</a:t>
            </a:r>
            <a:endParaRPr lang="fr-FR" sz="1050" dirty="0"/>
          </a:p>
        </p:txBody>
      </p:sp>
      <p:sp>
        <p:nvSpPr>
          <p:cNvPr id="263" name="ZoneTexte 262"/>
          <p:cNvSpPr txBox="1"/>
          <p:nvPr>
            <p:custDataLst>
              <p:tags r:id="rId79"/>
            </p:custDataLst>
          </p:nvPr>
        </p:nvSpPr>
        <p:spPr>
          <a:xfrm>
            <a:off x="7643834" y="2214554"/>
            <a:ext cx="357790" cy="253916"/>
          </a:xfrm>
          <a:prstGeom prst="rect">
            <a:avLst/>
          </a:prstGeom>
          <a:noFill/>
        </p:spPr>
        <p:txBody>
          <a:bodyPr wrap="none" rtlCol="0">
            <a:spAutoFit/>
          </a:bodyPr>
          <a:lstStyle/>
          <a:p>
            <a:r>
              <a:rPr lang="fr-FR" sz="1050" dirty="0" smtClean="0"/>
              <a:t>0,n</a:t>
            </a:r>
            <a:endParaRPr lang="fr-FR" sz="1050" dirty="0"/>
          </a:p>
        </p:txBody>
      </p:sp>
      <p:sp>
        <p:nvSpPr>
          <p:cNvPr id="264" name="ZoneTexte 263"/>
          <p:cNvSpPr txBox="1"/>
          <p:nvPr>
            <p:custDataLst>
              <p:tags r:id="rId80"/>
            </p:custDataLst>
          </p:nvPr>
        </p:nvSpPr>
        <p:spPr>
          <a:xfrm>
            <a:off x="6000760" y="2643182"/>
            <a:ext cx="357790" cy="253916"/>
          </a:xfrm>
          <a:prstGeom prst="rect">
            <a:avLst/>
          </a:prstGeom>
          <a:noFill/>
        </p:spPr>
        <p:txBody>
          <a:bodyPr wrap="none" rtlCol="0">
            <a:spAutoFit/>
          </a:bodyPr>
          <a:lstStyle/>
          <a:p>
            <a:r>
              <a:rPr lang="fr-FR" sz="1050" dirty="0" smtClean="0"/>
              <a:t>0,n</a:t>
            </a:r>
            <a:endParaRPr lang="fr-FR" sz="1050" dirty="0"/>
          </a:p>
        </p:txBody>
      </p:sp>
      <p:sp>
        <p:nvSpPr>
          <p:cNvPr id="265" name="ZoneTexte 264"/>
          <p:cNvSpPr txBox="1"/>
          <p:nvPr>
            <p:custDataLst>
              <p:tags r:id="rId81"/>
            </p:custDataLst>
          </p:nvPr>
        </p:nvSpPr>
        <p:spPr>
          <a:xfrm>
            <a:off x="8501090" y="3143248"/>
            <a:ext cx="357790" cy="253916"/>
          </a:xfrm>
          <a:prstGeom prst="rect">
            <a:avLst/>
          </a:prstGeom>
          <a:noFill/>
        </p:spPr>
        <p:txBody>
          <a:bodyPr wrap="none" rtlCol="0">
            <a:spAutoFit/>
          </a:bodyPr>
          <a:lstStyle/>
          <a:p>
            <a:r>
              <a:rPr lang="fr-FR" sz="1050" dirty="0"/>
              <a:t>0</a:t>
            </a:r>
            <a:r>
              <a:rPr lang="fr-FR" sz="1050" dirty="0" smtClean="0"/>
              <a:t>,n</a:t>
            </a:r>
            <a:endParaRPr lang="fr-FR" sz="1050" dirty="0"/>
          </a:p>
        </p:txBody>
      </p:sp>
      <p:sp>
        <p:nvSpPr>
          <p:cNvPr id="266" name="ZoneTexte 265"/>
          <p:cNvSpPr txBox="1"/>
          <p:nvPr>
            <p:custDataLst>
              <p:tags r:id="rId82"/>
            </p:custDataLst>
          </p:nvPr>
        </p:nvSpPr>
        <p:spPr>
          <a:xfrm>
            <a:off x="7500958" y="3143248"/>
            <a:ext cx="357790" cy="253916"/>
          </a:xfrm>
          <a:prstGeom prst="rect">
            <a:avLst/>
          </a:prstGeom>
          <a:noFill/>
        </p:spPr>
        <p:txBody>
          <a:bodyPr wrap="none" rtlCol="0">
            <a:spAutoFit/>
          </a:bodyPr>
          <a:lstStyle/>
          <a:p>
            <a:r>
              <a:rPr lang="fr-FR" sz="1050" dirty="0" smtClean="0"/>
              <a:t>0,n</a:t>
            </a:r>
            <a:endParaRPr lang="fr-FR" sz="1050" dirty="0"/>
          </a:p>
        </p:txBody>
      </p:sp>
      <p:sp>
        <p:nvSpPr>
          <p:cNvPr id="267" name="ZoneTexte 266"/>
          <p:cNvSpPr txBox="1"/>
          <p:nvPr>
            <p:custDataLst>
              <p:tags r:id="rId83"/>
            </p:custDataLst>
          </p:nvPr>
        </p:nvSpPr>
        <p:spPr>
          <a:xfrm>
            <a:off x="4786314" y="2285992"/>
            <a:ext cx="357790" cy="253916"/>
          </a:xfrm>
          <a:prstGeom prst="rect">
            <a:avLst/>
          </a:prstGeom>
          <a:noFill/>
        </p:spPr>
        <p:txBody>
          <a:bodyPr wrap="none" rtlCol="0">
            <a:spAutoFit/>
          </a:bodyPr>
          <a:lstStyle/>
          <a:p>
            <a:r>
              <a:rPr lang="fr-FR" sz="1050" dirty="0" smtClean="0"/>
              <a:t>0,n</a:t>
            </a:r>
            <a:endParaRPr lang="fr-FR" sz="1050" dirty="0"/>
          </a:p>
        </p:txBody>
      </p:sp>
      <p:sp>
        <p:nvSpPr>
          <p:cNvPr id="268" name="ZoneTexte 267"/>
          <p:cNvSpPr txBox="1"/>
          <p:nvPr>
            <p:custDataLst>
              <p:tags r:id="rId84"/>
            </p:custDataLst>
          </p:nvPr>
        </p:nvSpPr>
        <p:spPr>
          <a:xfrm>
            <a:off x="4643438" y="3643314"/>
            <a:ext cx="357790" cy="253916"/>
          </a:xfrm>
          <a:prstGeom prst="rect">
            <a:avLst/>
          </a:prstGeom>
          <a:noFill/>
        </p:spPr>
        <p:txBody>
          <a:bodyPr wrap="none" rtlCol="0">
            <a:spAutoFit/>
          </a:bodyPr>
          <a:lstStyle/>
          <a:p>
            <a:r>
              <a:rPr lang="fr-FR" sz="1050" dirty="0" smtClean="0"/>
              <a:t>0,n</a:t>
            </a:r>
            <a:endParaRPr lang="fr-FR" sz="1050" dirty="0"/>
          </a:p>
        </p:txBody>
      </p:sp>
      <p:sp>
        <p:nvSpPr>
          <p:cNvPr id="269" name="ZoneTexte 268"/>
          <p:cNvSpPr txBox="1"/>
          <p:nvPr>
            <p:custDataLst>
              <p:tags r:id="rId85"/>
            </p:custDataLst>
          </p:nvPr>
        </p:nvSpPr>
        <p:spPr>
          <a:xfrm>
            <a:off x="6072198" y="4357694"/>
            <a:ext cx="357790" cy="253916"/>
          </a:xfrm>
          <a:prstGeom prst="rect">
            <a:avLst/>
          </a:prstGeom>
          <a:noFill/>
        </p:spPr>
        <p:txBody>
          <a:bodyPr wrap="none" rtlCol="0">
            <a:spAutoFit/>
          </a:bodyPr>
          <a:lstStyle/>
          <a:p>
            <a:r>
              <a:rPr lang="fr-FR" sz="1050" dirty="0" smtClean="0"/>
              <a:t>0,n</a:t>
            </a:r>
            <a:endParaRPr lang="fr-FR" sz="1050" dirty="0"/>
          </a:p>
        </p:txBody>
      </p:sp>
      <p:sp>
        <p:nvSpPr>
          <p:cNvPr id="270" name="ZoneTexte 269"/>
          <p:cNvSpPr txBox="1"/>
          <p:nvPr>
            <p:custDataLst>
              <p:tags r:id="rId86"/>
            </p:custDataLst>
          </p:nvPr>
        </p:nvSpPr>
        <p:spPr>
          <a:xfrm>
            <a:off x="5000628" y="4357694"/>
            <a:ext cx="357790" cy="253916"/>
          </a:xfrm>
          <a:prstGeom prst="rect">
            <a:avLst/>
          </a:prstGeom>
          <a:noFill/>
        </p:spPr>
        <p:txBody>
          <a:bodyPr wrap="none" rtlCol="0">
            <a:spAutoFit/>
          </a:bodyPr>
          <a:lstStyle/>
          <a:p>
            <a:r>
              <a:rPr lang="fr-FR" sz="1050" dirty="0" smtClean="0"/>
              <a:t>0,n</a:t>
            </a:r>
            <a:endParaRPr lang="fr-FR" sz="10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custDataLst>
              <p:tags r:id="rId1"/>
            </p:custDataLst>
          </p:nvPr>
        </p:nvPicPr>
        <p:blipFill>
          <a:blip r:embed="rId5" cstate="print"/>
          <a:srcRect/>
          <a:stretch>
            <a:fillRect/>
          </a:stretch>
        </p:blipFill>
        <p:spPr bwMode="auto">
          <a:xfrm>
            <a:off x="2071782" y="71414"/>
            <a:ext cx="6572184" cy="3153083"/>
          </a:xfrm>
          <a:prstGeom prst="rect">
            <a:avLst/>
          </a:prstGeom>
          <a:noFill/>
          <a:ln w="9525">
            <a:noFill/>
            <a:miter lim="800000"/>
            <a:headEnd/>
            <a:tailEnd/>
          </a:ln>
        </p:spPr>
      </p:pic>
      <p:pic>
        <p:nvPicPr>
          <p:cNvPr id="1027" name="Picture 3"/>
          <p:cNvPicPr>
            <a:picLocks noChangeAspect="1" noChangeArrowheads="1"/>
          </p:cNvPicPr>
          <p:nvPr>
            <p:custDataLst>
              <p:tags r:id="rId2"/>
            </p:custDataLst>
          </p:nvPr>
        </p:nvPicPr>
        <p:blipFill>
          <a:blip r:embed="rId6" cstate="print"/>
          <a:srcRect/>
          <a:stretch>
            <a:fillRect/>
          </a:stretch>
        </p:blipFill>
        <p:spPr bwMode="auto">
          <a:xfrm>
            <a:off x="2071670" y="3357562"/>
            <a:ext cx="6572296" cy="34559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custDataLst>
              <p:tags r:id="rId1"/>
            </p:custDataLst>
          </p:nvPr>
        </p:nvSpPr>
        <p:spPr/>
        <p:txBody>
          <a:bodyPr/>
          <a:lstStyle/>
          <a:p>
            <a:r>
              <a:rPr lang="fr-FR" dirty="0" smtClean="0"/>
              <a:t>Fonctionnalités présentent sur les différents supports (mobiles, ordinateur) : </a:t>
            </a:r>
            <a:br>
              <a:rPr lang="fr-FR" dirty="0" smtClean="0"/>
            </a:br>
            <a:r>
              <a:rPr lang="fr-FR" dirty="0" smtClean="0"/>
              <a:t>- Chat </a:t>
            </a:r>
            <a:br>
              <a:rPr lang="fr-FR" dirty="0" smtClean="0"/>
            </a:br>
            <a:r>
              <a:rPr lang="fr-FR" dirty="0" smtClean="0"/>
              <a:t>- Photos </a:t>
            </a:r>
            <a:br>
              <a:rPr lang="fr-FR" dirty="0" smtClean="0"/>
            </a:br>
            <a:r>
              <a:rPr lang="fr-FR" dirty="0" smtClean="0"/>
              <a:t>- Vidéos </a:t>
            </a:r>
            <a:br>
              <a:rPr lang="fr-FR" dirty="0" smtClean="0"/>
            </a:br>
            <a:r>
              <a:rPr lang="fr-FR" dirty="0" smtClean="0"/>
              <a:t>- Événement </a:t>
            </a:r>
            <a:br>
              <a:rPr lang="fr-FR" dirty="0" smtClean="0"/>
            </a:br>
            <a:r>
              <a:rPr lang="fr-FR" dirty="0" smtClean="0"/>
              <a:t>- Mini-</a:t>
            </a:r>
            <a:r>
              <a:rPr lang="fr-FR" dirty="0" err="1" smtClean="0"/>
              <a:t>feed</a:t>
            </a:r>
            <a:r>
              <a:rPr lang="fr-FR" dirty="0" smtClean="0"/>
              <a:t> </a:t>
            </a:r>
            <a:br>
              <a:rPr lang="fr-FR" dirty="0" smtClean="0"/>
            </a:br>
            <a:r>
              <a:rPr lang="fr-FR" dirty="0" smtClean="0"/>
              <a:t>- Jeux </a:t>
            </a:r>
            <a:br>
              <a:rPr lang="fr-FR" dirty="0" smtClean="0"/>
            </a:br>
            <a:r>
              <a:rPr lang="fr-FR" dirty="0" smtClean="0"/>
              <a:t>- Applications…</a:t>
            </a:r>
            <a:endParaRPr lang="fr-FR" dirty="0"/>
          </a:p>
        </p:txBody>
      </p:sp>
      <p:sp>
        <p:nvSpPr>
          <p:cNvPr id="2" name="Titre 1"/>
          <p:cNvSpPr>
            <a:spLocks noGrp="1"/>
          </p:cNvSpPr>
          <p:nvPr>
            <p:ph type="title"/>
            <p:custDataLst>
              <p:tags r:id="rId2"/>
            </p:custDataLst>
          </p:nvPr>
        </p:nvSpPr>
        <p:spPr/>
        <p:txBody>
          <a:bodyPr/>
          <a:lstStyle/>
          <a:p>
            <a:r>
              <a:rPr lang="fr-FR" dirty="0" smtClean="0"/>
              <a:t>Fonctionnalités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custDataLst>
              <p:tags r:id="rId1"/>
            </p:custDataLst>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5"/>
          </a:graphicData>
        </a:graphic>
      </p:graphicFrame>
      <p:sp>
        <p:nvSpPr>
          <p:cNvPr id="2" name="Titre 1"/>
          <p:cNvSpPr>
            <a:spLocks noGrp="1"/>
          </p:cNvSpPr>
          <p:nvPr>
            <p:ph type="title"/>
            <p:custDataLst>
              <p:tags r:id="rId2"/>
            </p:custDataLst>
          </p:nvPr>
        </p:nvSpPr>
        <p:spPr/>
        <p:txBody>
          <a:bodyPr/>
          <a:lstStyle/>
          <a:p>
            <a:r>
              <a:rPr lang="fr-FR" dirty="0" smtClean="0"/>
              <a:t>Palmer</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p:cNvPicPr>
          <p:nvPr>
            <p:ph idx="1"/>
            <p:custDataLst>
              <p:tags r:id="rId1"/>
            </p:custDataLst>
          </p:nvPr>
        </p:nvPicPr>
        <p:blipFill>
          <a:blip r:embed="rId6" cstate="print"/>
          <a:stretch>
            <a:fillRect/>
          </a:stretch>
        </p:blipFill>
        <p:spPr bwMode="auto">
          <a:xfrm>
            <a:off x="5343994" y="1534010"/>
            <a:ext cx="3514286" cy="4420217"/>
          </a:xfrm>
          <a:prstGeom prst="rect">
            <a:avLst/>
          </a:prstGeom>
          <a:noFill/>
          <a:ln w="9525">
            <a:noFill/>
            <a:miter lim="800000"/>
            <a:headEnd/>
            <a:tailEnd/>
          </a:ln>
        </p:spPr>
      </p:pic>
      <p:sp>
        <p:nvSpPr>
          <p:cNvPr id="2" name="Titre 1"/>
          <p:cNvSpPr>
            <a:spLocks noGrp="1"/>
          </p:cNvSpPr>
          <p:nvPr>
            <p:ph type="title"/>
            <p:custDataLst>
              <p:tags r:id="rId2"/>
            </p:custDataLst>
          </p:nvPr>
        </p:nvSpPr>
        <p:spPr/>
        <p:txBody>
          <a:bodyPr/>
          <a:lstStyle/>
          <a:p>
            <a:r>
              <a:rPr lang="fr-FR" dirty="0" smtClean="0"/>
              <a:t>Utilisateurs</a:t>
            </a:r>
            <a:endParaRPr lang="fr-FR" dirty="0"/>
          </a:p>
        </p:txBody>
      </p:sp>
      <p:sp>
        <p:nvSpPr>
          <p:cNvPr id="5" name="ZoneTexte 4"/>
          <p:cNvSpPr txBox="1"/>
          <p:nvPr>
            <p:custDataLst>
              <p:tags r:id="rId3"/>
            </p:custDataLst>
          </p:nvPr>
        </p:nvSpPr>
        <p:spPr>
          <a:xfrm>
            <a:off x="642910" y="1714488"/>
            <a:ext cx="4786346" cy="3139321"/>
          </a:xfrm>
          <a:prstGeom prst="rect">
            <a:avLst/>
          </a:prstGeom>
          <a:noFill/>
        </p:spPr>
        <p:txBody>
          <a:bodyPr wrap="square" rtlCol="0">
            <a:spAutoFit/>
          </a:bodyPr>
          <a:lstStyle/>
          <a:p>
            <a:r>
              <a:rPr lang="fr-FR" dirty="0" smtClean="0"/>
              <a:t>Plus de 300 millions d’utilisateurs dans le monde.</a:t>
            </a:r>
          </a:p>
          <a:p>
            <a:endParaRPr lang="fr-FR" dirty="0" smtClean="0"/>
          </a:p>
          <a:p>
            <a:r>
              <a:rPr lang="fr-FR" dirty="0" smtClean="0"/>
              <a:t>1 3 millions de membres en France partagés par :</a:t>
            </a:r>
          </a:p>
          <a:p>
            <a:r>
              <a:rPr lang="fr-FR" dirty="0" smtClean="0"/>
              <a:t>	</a:t>
            </a:r>
          </a:p>
          <a:p>
            <a:r>
              <a:rPr lang="fr-FR" dirty="0" smtClean="0"/>
              <a:t>	- Utilisateurs lambda</a:t>
            </a:r>
          </a:p>
          <a:p>
            <a:r>
              <a:rPr lang="fr-FR" dirty="0" smtClean="0"/>
              <a:t>	- Personnalités.</a:t>
            </a:r>
          </a:p>
          <a:p>
            <a:r>
              <a:rPr lang="fr-FR" dirty="0" smtClean="0"/>
              <a:t>	- Professionnels</a:t>
            </a:r>
          </a:p>
          <a:p>
            <a:r>
              <a:rPr lang="fr-FR" dirty="0" smtClean="0"/>
              <a:t>	- Associations</a:t>
            </a:r>
          </a:p>
          <a:p>
            <a:r>
              <a:rPr lang="fr-FR" dirty="0" smtClean="0"/>
              <a:t>	</a:t>
            </a:r>
          </a:p>
          <a:p>
            <a:endParaRPr lang="fr-FR" dirty="0" smtClean="0"/>
          </a:p>
          <a:p>
            <a:r>
              <a:rPr lang="fr-FR" dirty="0" smtClean="0"/>
              <a:t> </a:t>
            </a:r>
            <a:endParaRPr lang="fr-FR"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1"/>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1"/>
</p:tagLst>
</file>

<file path=ppt/tags/tag129.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4"/>
</p:tagLst>
</file>

<file path=ppt/tags/tag130.xml><?xml version="1.0" encoding="utf-8"?>
<p:tagLst xmlns:a="http://schemas.openxmlformats.org/drawingml/2006/main" xmlns:r="http://schemas.openxmlformats.org/officeDocument/2006/relationships" xmlns:p="http://schemas.openxmlformats.org/presentationml/2006/main">
  <p:tag name="NUM" val="1"/>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5"/>
</p:tagLst>
</file>

<file path=ppt/tags/tag15.xml><?xml version="1.0" encoding="utf-8"?>
<p:tagLst xmlns:a="http://schemas.openxmlformats.org/drawingml/2006/main" xmlns:r="http://schemas.openxmlformats.org/officeDocument/2006/relationships" xmlns:p="http://schemas.openxmlformats.org/presentationml/2006/main">
  <p:tag name="NUM" val="6"/>
</p:tagLst>
</file>

<file path=ppt/tags/tag16.xml><?xml version="1.0" encoding="utf-8"?>
<p:tagLst xmlns:a="http://schemas.openxmlformats.org/drawingml/2006/main" xmlns:r="http://schemas.openxmlformats.org/officeDocument/2006/relationships" xmlns:p="http://schemas.openxmlformats.org/presentationml/2006/main">
  <p:tag name="NUM" val="7"/>
</p:tagLst>
</file>

<file path=ppt/tags/tag17.xml><?xml version="1.0" encoding="utf-8"?>
<p:tagLst xmlns:a="http://schemas.openxmlformats.org/drawingml/2006/main" xmlns:r="http://schemas.openxmlformats.org/officeDocument/2006/relationships" xmlns:p="http://schemas.openxmlformats.org/presentationml/2006/main">
  <p:tag name="NUM" val="8"/>
</p:tagLst>
</file>

<file path=ppt/tags/tag18.xml><?xml version="1.0" encoding="utf-8"?>
<p:tagLst xmlns:a="http://schemas.openxmlformats.org/drawingml/2006/main" xmlns:r="http://schemas.openxmlformats.org/officeDocument/2006/relationships" xmlns:p="http://schemas.openxmlformats.org/presentationml/2006/main">
  <p:tag name="NUM" val="9"/>
</p:tagLst>
</file>

<file path=ppt/tags/tag19.xml><?xml version="1.0" encoding="utf-8"?>
<p:tagLst xmlns:a="http://schemas.openxmlformats.org/drawingml/2006/main" xmlns:r="http://schemas.openxmlformats.org/officeDocument/2006/relationships" xmlns:p="http://schemas.openxmlformats.org/presentationml/2006/main">
  <p:tag name="NUM" val="10"/>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1"/>
</p:tagLst>
</file>

<file path=ppt/tags/tag21.xml><?xml version="1.0" encoding="utf-8"?>
<p:tagLst xmlns:a="http://schemas.openxmlformats.org/drawingml/2006/main" xmlns:r="http://schemas.openxmlformats.org/officeDocument/2006/relationships" xmlns:p="http://schemas.openxmlformats.org/presentationml/2006/main">
  <p:tag name="NUM" val="12"/>
</p:tagLst>
</file>

<file path=ppt/tags/tag22.xml><?xml version="1.0" encoding="utf-8"?>
<p:tagLst xmlns:a="http://schemas.openxmlformats.org/drawingml/2006/main" xmlns:r="http://schemas.openxmlformats.org/officeDocument/2006/relationships" xmlns:p="http://schemas.openxmlformats.org/presentationml/2006/main">
  <p:tag name="NUM" val="13"/>
</p:tagLst>
</file>

<file path=ppt/tags/tag23.xml><?xml version="1.0" encoding="utf-8"?>
<p:tagLst xmlns:a="http://schemas.openxmlformats.org/drawingml/2006/main" xmlns:r="http://schemas.openxmlformats.org/officeDocument/2006/relationships" xmlns:p="http://schemas.openxmlformats.org/presentationml/2006/main">
  <p:tag name="NUM" val="14"/>
</p:tagLst>
</file>

<file path=ppt/tags/tag24.xml><?xml version="1.0" encoding="utf-8"?>
<p:tagLst xmlns:a="http://schemas.openxmlformats.org/drawingml/2006/main" xmlns:r="http://schemas.openxmlformats.org/officeDocument/2006/relationships" xmlns:p="http://schemas.openxmlformats.org/presentationml/2006/main">
  <p:tag name="NUM" val="15"/>
</p:tagLst>
</file>

<file path=ppt/tags/tag25.xml><?xml version="1.0" encoding="utf-8"?>
<p:tagLst xmlns:a="http://schemas.openxmlformats.org/drawingml/2006/main" xmlns:r="http://schemas.openxmlformats.org/officeDocument/2006/relationships" xmlns:p="http://schemas.openxmlformats.org/presentationml/2006/main">
  <p:tag name="NUM" val="16"/>
</p:tagLst>
</file>

<file path=ppt/tags/tag26.xml><?xml version="1.0" encoding="utf-8"?>
<p:tagLst xmlns:a="http://schemas.openxmlformats.org/drawingml/2006/main" xmlns:r="http://schemas.openxmlformats.org/officeDocument/2006/relationships" xmlns:p="http://schemas.openxmlformats.org/presentationml/2006/main">
  <p:tag name="NUM" val="17"/>
</p:tagLst>
</file>

<file path=ppt/tags/tag27.xml><?xml version="1.0" encoding="utf-8"?>
<p:tagLst xmlns:a="http://schemas.openxmlformats.org/drawingml/2006/main" xmlns:r="http://schemas.openxmlformats.org/officeDocument/2006/relationships" xmlns:p="http://schemas.openxmlformats.org/presentationml/2006/main">
  <p:tag name="NUM" val="18"/>
</p:tagLst>
</file>

<file path=ppt/tags/tag28.xml><?xml version="1.0" encoding="utf-8"?>
<p:tagLst xmlns:a="http://schemas.openxmlformats.org/drawingml/2006/main" xmlns:r="http://schemas.openxmlformats.org/officeDocument/2006/relationships" xmlns:p="http://schemas.openxmlformats.org/presentationml/2006/main">
  <p:tag name="NUM" val="19"/>
</p:tagLst>
</file>

<file path=ppt/tags/tag29.xml><?xml version="1.0" encoding="utf-8"?>
<p:tagLst xmlns:a="http://schemas.openxmlformats.org/drawingml/2006/main" xmlns:r="http://schemas.openxmlformats.org/officeDocument/2006/relationships" xmlns:p="http://schemas.openxmlformats.org/presentationml/2006/main">
  <p:tag name="NUM" val="20"/>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1"/>
</p:tagLst>
</file>

<file path=ppt/tags/tag31.xml><?xml version="1.0" encoding="utf-8"?>
<p:tagLst xmlns:a="http://schemas.openxmlformats.org/drawingml/2006/main" xmlns:r="http://schemas.openxmlformats.org/officeDocument/2006/relationships" xmlns:p="http://schemas.openxmlformats.org/presentationml/2006/main">
  <p:tag name="NUM" val="22"/>
</p:tagLst>
</file>

<file path=ppt/tags/tag32.xml><?xml version="1.0" encoding="utf-8"?>
<p:tagLst xmlns:a="http://schemas.openxmlformats.org/drawingml/2006/main" xmlns:r="http://schemas.openxmlformats.org/officeDocument/2006/relationships" xmlns:p="http://schemas.openxmlformats.org/presentationml/2006/main">
  <p:tag name="NUM" val="23"/>
</p:tagLst>
</file>

<file path=ppt/tags/tag33.xml><?xml version="1.0" encoding="utf-8"?>
<p:tagLst xmlns:a="http://schemas.openxmlformats.org/drawingml/2006/main" xmlns:r="http://schemas.openxmlformats.org/officeDocument/2006/relationships" xmlns:p="http://schemas.openxmlformats.org/presentationml/2006/main">
  <p:tag name="NUM" val="24"/>
</p:tagLst>
</file>

<file path=ppt/tags/tag34.xml><?xml version="1.0" encoding="utf-8"?>
<p:tagLst xmlns:a="http://schemas.openxmlformats.org/drawingml/2006/main" xmlns:r="http://schemas.openxmlformats.org/officeDocument/2006/relationships" xmlns:p="http://schemas.openxmlformats.org/presentationml/2006/main">
  <p:tag name="NUM" val="25"/>
</p:tagLst>
</file>

<file path=ppt/tags/tag35.xml><?xml version="1.0" encoding="utf-8"?>
<p:tagLst xmlns:a="http://schemas.openxmlformats.org/drawingml/2006/main" xmlns:r="http://schemas.openxmlformats.org/officeDocument/2006/relationships" xmlns:p="http://schemas.openxmlformats.org/presentationml/2006/main">
  <p:tag name="NUM" val="26"/>
</p:tagLst>
</file>

<file path=ppt/tags/tag36.xml><?xml version="1.0" encoding="utf-8"?>
<p:tagLst xmlns:a="http://schemas.openxmlformats.org/drawingml/2006/main" xmlns:r="http://schemas.openxmlformats.org/officeDocument/2006/relationships" xmlns:p="http://schemas.openxmlformats.org/presentationml/2006/main">
  <p:tag name="NUM" val="27"/>
</p:tagLst>
</file>

<file path=ppt/tags/tag37.xml><?xml version="1.0" encoding="utf-8"?>
<p:tagLst xmlns:a="http://schemas.openxmlformats.org/drawingml/2006/main" xmlns:r="http://schemas.openxmlformats.org/officeDocument/2006/relationships" xmlns:p="http://schemas.openxmlformats.org/presentationml/2006/main">
  <p:tag name="NUM" val="28"/>
</p:tagLst>
</file>

<file path=ppt/tags/tag38.xml><?xml version="1.0" encoding="utf-8"?>
<p:tagLst xmlns:a="http://schemas.openxmlformats.org/drawingml/2006/main" xmlns:r="http://schemas.openxmlformats.org/officeDocument/2006/relationships" xmlns:p="http://schemas.openxmlformats.org/presentationml/2006/main">
  <p:tag name="NUM" val="29"/>
</p:tagLst>
</file>

<file path=ppt/tags/tag39.xml><?xml version="1.0" encoding="utf-8"?>
<p:tagLst xmlns:a="http://schemas.openxmlformats.org/drawingml/2006/main" xmlns:r="http://schemas.openxmlformats.org/officeDocument/2006/relationships" xmlns:p="http://schemas.openxmlformats.org/presentationml/2006/main">
  <p:tag name="NUM" val="30"/>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31"/>
</p:tagLst>
</file>

<file path=ppt/tags/tag41.xml><?xml version="1.0" encoding="utf-8"?>
<p:tagLst xmlns:a="http://schemas.openxmlformats.org/drawingml/2006/main" xmlns:r="http://schemas.openxmlformats.org/officeDocument/2006/relationships" xmlns:p="http://schemas.openxmlformats.org/presentationml/2006/main">
  <p:tag name="NUM" val="32"/>
</p:tagLst>
</file>

<file path=ppt/tags/tag42.xml><?xml version="1.0" encoding="utf-8"?>
<p:tagLst xmlns:a="http://schemas.openxmlformats.org/drawingml/2006/main" xmlns:r="http://schemas.openxmlformats.org/officeDocument/2006/relationships" xmlns:p="http://schemas.openxmlformats.org/presentationml/2006/main">
  <p:tag name="NUM" val="33"/>
</p:tagLst>
</file>

<file path=ppt/tags/tag43.xml><?xml version="1.0" encoding="utf-8"?>
<p:tagLst xmlns:a="http://schemas.openxmlformats.org/drawingml/2006/main" xmlns:r="http://schemas.openxmlformats.org/officeDocument/2006/relationships" xmlns:p="http://schemas.openxmlformats.org/presentationml/2006/main">
  <p:tag name="NUM" val="34"/>
</p:tagLst>
</file>

<file path=ppt/tags/tag44.xml><?xml version="1.0" encoding="utf-8"?>
<p:tagLst xmlns:a="http://schemas.openxmlformats.org/drawingml/2006/main" xmlns:r="http://schemas.openxmlformats.org/officeDocument/2006/relationships" xmlns:p="http://schemas.openxmlformats.org/presentationml/2006/main">
  <p:tag name="NUM" val="35"/>
</p:tagLst>
</file>

<file path=ppt/tags/tag45.xml><?xml version="1.0" encoding="utf-8"?>
<p:tagLst xmlns:a="http://schemas.openxmlformats.org/drawingml/2006/main" xmlns:r="http://schemas.openxmlformats.org/officeDocument/2006/relationships" xmlns:p="http://schemas.openxmlformats.org/presentationml/2006/main">
  <p:tag name="NUM" val="36"/>
</p:tagLst>
</file>

<file path=ppt/tags/tag46.xml><?xml version="1.0" encoding="utf-8"?>
<p:tagLst xmlns:a="http://schemas.openxmlformats.org/drawingml/2006/main" xmlns:r="http://schemas.openxmlformats.org/officeDocument/2006/relationships" xmlns:p="http://schemas.openxmlformats.org/presentationml/2006/main">
  <p:tag name="NUM" val="37"/>
</p:tagLst>
</file>

<file path=ppt/tags/tag47.xml><?xml version="1.0" encoding="utf-8"?>
<p:tagLst xmlns:a="http://schemas.openxmlformats.org/drawingml/2006/main" xmlns:r="http://schemas.openxmlformats.org/officeDocument/2006/relationships" xmlns:p="http://schemas.openxmlformats.org/presentationml/2006/main">
  <p:tag name="NUM" val="38"/>
</p:tagLst>
</file>

<file path=ppt/tags/tag48.xml><?xml version="1.0" encoding="utf-8"?>
<p:tagLst xmlns:a="http://schemas.openxmlformats.org/drawingml/2006/main" xmlns:r="http://schemas.openxmlformats.org/officeDocument/2006/relationships" xmlns:p="http://schemas.openxmlformats.org/presentationml/2006/main">
  <p:tag name="NUM" val="39"/>
</p:tagLst>
</file>

<file path=ppt/tags/tag49.xml><?xml version="1.0" encoding="utf-8"?>
<p:tagLst xmlns:a="http://schemas.openxmlformats.org/drawingml/2006/main" xmlns:r="http://schemas.openxmlformats.org/officeDocument/2006/relationships" xmlns:p="http://schemas.openxmlformats.org/presentationml/2006/main">
  <p:tag name="NUM" val="40"/>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41"/>
</p:tagLst>
</file>

<file path=ppt/tags/tag51.xml><?xml version="1.0" encoding="utf-8"?>
<p:tagLst xmlns:a="http://schemas.openxmlformats.org/drawingml/2006/main" xmlns:r="http://schemas.openxmlformats.org/officeDocument/2006/relationships" xmlns:p="http://schemas.openxmlformats.org/presentationml/2006/main">
  <p:tag name="NUM" val="42"/>
</p:tagLst>
</file>

<file path=ppt/tags/tag52.xml><?xml version="1.0" encoding="utf-8"?>
<p:tagLst xmlns:a="http://schemas.openxmlformats.org/drawingml/2006/main" xmlns:r="http://schemas.openxmlformats.org/officeDocument/2006/relationships" xmlns:p="http://schemas.openxmlformats.org/presentationml/2006/main">
  <p:tag name="NUM" val="43"/>
</p:tagLst>
</file>

<file path=ppt/tags/tag53.xml><?xml version="1.0" encoding="utf-8"?>
<p:tagLst xmlns:a="http://schemas.openxmlformats.org/drawingml/2006/main" xmlns:r="http://schemas.openxmlformats.org/officeDocument/2006/relationships" xmlns:p="http://schemas.openxmlformats.org/presentationml/2006/main">
  <p:tag name="NUM" val="44"/>
</p:tagLst>
</file>

<file path=ppt/tags/tag54.xml><?xml version="1.0" encoding="utf-8"?>
<p:tagLst xmlns:a="http://schemas.openxmlformats.org/drawingml/2006/main" xmlns:r="http://schemas.openxmlformats.org/officeDocument/2006/relationships" xmlns:p="http://schemas.openxmlformats.org/presentationml/2006/main">
  <p:tag name="NUM" val="45"/>
</p:tagLst>
</file>

<file path=ppt/tags/tag55.xml><?xml version="1.0" encoding="utf-8"?>
<p:tagLst xmlns:a="http://schemas.openxmlformats.org/drawingml/2006/main" xmlns:r="http://schemas.openxmlformats.org/officeDocument/2006/relationships" xmlns:p="http://schemas.openxmlformats.org/presentationml/2006/main">
  <p:tag name="NUM" val="46"/>
</p:tagLst>
</file>

<file path=ppt/tags/tag56.xml><?xml version="1.0" encoding="utf-8"?>
<p:tagLst xmlns:a="http://schemas.openxmlformats.org/drawingml/2006/main" xmlns:r="http://schemas.openxmlformats.org/officeDocument/2006/relationships" xmlns:p="http://schemas.openxmlformats.org/presentationml/2006/main">
  <p:tag name="NUM" val="47"/>
</p:tagLst>
</file>

<file path=ppt/tags/tag57.xml><?xml version="1.0" encoding="utf-8"?>
<p:tagLst xmlns:a="http://schemas.openxmlformats.org/drawingml/2006/main" xmlns:r="http://schemas.openxmlformats.org/officeDocument/2006/relationships" xmlns:p="http://schemas.openxmlformats.org/presentationml/2006/main">
  <p:tag name="NUM" val="48"/>
</p:tagLst>
</file>

<file path=ppt/tags/tag58.xml><?xml version="1.0" encoding="utf-8"?>
<p:tagLst xmlns:a="http://schemas.openxmlformats.org/drawingml/2006/main" xmlns:r="http://schemas.openxmlformats.org/officeDocument/2006/relationships" xmlns:p="http://schemas.openxmlformats.org/presentationml/2006/main">
  <p:tag name="NUM" val="49"/>
</p:tagLst>
</file>

<file path=ppt/tags/tag59.xml><?xml version="1.0" encoding="utf-8"?>
<p:tagLst xmlns:a="http://schemas.openxmlformats.org/drawingml/2006/main" xmlns:r="http://schemas.openxmlformats.org/officeDocument/2006/relationships" xmlns:p="http://schemas.openxmlformats.org/presentationml/2006/main">
  <p:tag name="NUM" val="50"/>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51"/>
</p:tagLst>
</file>

<file path=ppt/tags/tag61.xml><?xml version="1.0" encoding="utf-8"?>
<p:tagLst xmlns:a="http://schemas.openxmlformats.org/drawingml/2006/main" xmlns:r="http://schemas.openxmlformats.org/officeDocument/2006/relationships" xmlns:p="http://schemas.openxmlformats.org/presentationml/2006/main">
  <p:tag name="NUM" val="52"/>
</p:tagLst>
</file>

<file path=ppt/tags/tag62.xml><?xml version="1.0" encoding="utf-8"?>
<p:tagLst xmlns:a="http://schemas.openxmlformats.org/drawingml/2006/main" xmlns:r="http://schemas.openxmlformats.org/officeDocument/2006/relationships" xmlns:p="http://schemas.openxmlformats.org/presentationml/2006/main">
  <p:tag name="NUM" val="53"/>
</p:tagLst>
</file>

<file path=ppt/tags/tag63.xml><?xml version="1.0" encoding="utf-8"?>
<p:tagLst xmlns:a="http://schemas.openxmlformats.org/drawingml/2006/main" xmlns:r="http://schemas.openxmlformats.org/officeDocument/2006/relationships" xmlns:p="http://schemas.openxmlformats.org/presentationml/2006/main">
  <p:tag name="NUM" val="54"/>
</p:tagLst>
</file>

<file path=ppt/tags/tag64.xml><?xml version="1.0" encoding="utf-8"?>
<p:tagLst xmlns:a="http://schemas.openxmlformats.org/drawingml/2006/main" xmlns:r="http://schemas.openxmlformats.org/officeDocument/2006/relationships" xmlns:p="http://schemas.openxmlformats.org/presentationml/2006/main">
  <p:tag name="NUM" val="55"/>
</p:tagLst>
</file>

<file path=ppt/tags/tag65.xml><?xml version="1.0" encoding="utf-8"?>
<p:tagLst xmlns:a="http://schemas.openxmlformats.org/drawingml/2006/main" xmlns:r="http://schemas.openxmlformats.org/officeDocument/2006/relationships" xmlns:p="http://schemas.openxmlformats.org/presentationml/2006/main">
  <p:tag name="NUM" val="56"/>
</p:tagLst>
</file>

<file path=ppt/tags/tag66.xml><?xml version="1.0" encoding="utf-8"?>
<p:tagLst xmlns:a="http://schemas.openxmlformats.org/drawingml/2006/main" xmlns:r="http://schemas.openxmlformats.org/officeDocument/2006/relationships" xmlns:p="http://schemas.openxmlformats.org/presentationml/2006/main">
  <p:tag name="NUM" val="57"/>
</p:tagLst>
</file>

<file path=ppt/tags/tag67.xml><?xml version="1.0" encoding="utf-8"?>
<p:tagLst xmlns:a="http://schemas.openxmlformats.org/drawingml/2006/main" xmlns:r="http://schemas.openxmlformats.org/officeDocument/2006/relationships" xmlns:p="http://schemas.openxmlformats.org/presentationml/2006/main">
  <p:tag name="NUM" val="58"/>
</p:tagLst>
</file>

<file path=ppt/tags/tag68.xml><?xml version="1.0" encoding="utf-8"?>
<p:tagLst xmlns:a="http://schemas.openxmlformats.org/drawingml/2006/main" xmlns:r="http://schemas.openxmlformats.org/officeDocument/2006/relationships" xmlns:p="http://schemas.openxmlformats.org/presentationml/2006/main">
  <p:tag name="NUM" val="59"/>
</p:tagLst>
</file>

<file path=ppt/tags/tag69.xml><?xml version="1.0" encoding="utf-8"?>
<p:tagLst xmlns:a="http://schemas.openxmlformats.org/drawingml/2006/main" xmlns:r="http://schemas.openxmlformats.org/officeDocument/2006/relationships" xmlns:p="http://schemas.openxmlformats.org/presentationml/2006/main">
  <p:tag name="NUM" val="60"/>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61"/>
</p:tagLst>
</file>

<file path=ppt/tags/tag71.xml><?xml version="1.0" encoding="utf-8"?>
<p:tagLst xmlns:a="http://schemas.openxmlformats.org/drawingml/2006/main" xmlns:r="http://schemas.openxmlformats.org/officeDocument/2006/relationships" xmlns:p="http://schemas.openxmlformats.org/presentationml/2006/main">
  <p:tag name="NUM" val="62"/>
</p:tagLst>
</file>

<file path=ppt/tags/tag72.xml><?xml version="1.0" encoding="utf-8"?>
<p:tagLst xmlns:a="http://schemas.openxmlformats.org/drawingml/2006/main" xmlns:r="http://schemas.openxmlformats.org/officeDocument/2006/relationships" xmlns:p="http://schemas.openxmlformats.org/presentationml/2006/main">
  <p:tag name="NUM" val="63"/>
</p:tagLst>
</file>

<file path=ppt/tags/tag73.xml><?xml version="1.0" encoding="utf-8"?>
<p:tagLst xmlns:a="http://schemas.openxmlformats.org/drawingml/2006/main" xmlns:r="http://schemas.openxmlformats.org/officeDocument/2006/relationships" xmlns:p="http://schemas.openxmlformats.org/presentationml/2006/main">
  <p:tag name="NUM" val="64"/>
</p:tagLst>
</file>

<file path=ppt/tags/tag74.xml><?xml version="1.0" encoding="utf-8"?>
<p:tagLst xmlns:a="http://schemas.openxmlformats.org/drawingml/2006/main" xmlns:r="http://schemas.openxmlformats.org/officeDocument/2006/relationships" xmlns:p="http://schemas.openxmlformats.org/presentationml/2006/main">
  <p:tag name="NUM" val="65"/>
</p:tagLst>
</file>

<file path=ppt/tags/tag75.xml><?xml version="1.0" encoding="utf-8"?>
<p:tagLst xmlns:a="http://schemas.openxmlformats.org/drawingml/2006/main" xmlns:r="http://schemas.openxmlformats.org/officeDocument/2006/relationships" xmlns:p="http://schemas.openxmlformats.org/presentationml/2006/main">
  <p:tag name="NUM" val="66"/>
</p:tagLst>
</file>

<file path=ppt/tags/tag76.xml><?xml version="1.0" encoding="utf-8"?>
<p:tagLst xmlns:a="http://schemas.openxmlformats.org/drawingml/2006/main" xmlns:r="http://schemas.openxmlformats.org/officeDocument/2006/relationships" xmlns:p="http://schemas.openxmlformats.org/presentationml/2006/main">
  <p:tag name="NUM" val="67"/>
</p:tagLst>
</file>

<file path=ppt/tags/tag77.xml><?xml version="1.0" encoding="utf-8"?>
<p:tagLst xmlns:a="http://schemas.openxmlformats.org/drawingml/2006/main" xmlns:r="http://schemas.openxmlformats.org/officeDocument/2006/relationships" xmlns:p="http://schemas.openxmlformats.org/presentationml/2006/main">
  <p:tag name="NUM" val="68"/>
</p:tagLst>
</file>

<file path=ppt/tags/tag78.xml><?xml version="1.0" encoding="utf-8"?>
<p:tagLst xmlns:a="http://schemas.openxmlformats.org/drawingml/2006/main" xmlns:r="http://schemas.openxmlformats.org/officeDocument/2006/relationships" xmlns:p="http://schemas.openxmlformats.org/presentationml/2006/main">
  <p:tag name="NUM" val="69"/>
</p:tagLst>
</file>

<file path=ppt/tags/tag79.xml><?xml version="1.0" encoding="utf-8"?>
<p:tagLst xmlns:a="http://schemas.openxmlformats.org/drawingml/2006/main" xmlns:r="http://schemas.openxmlformats.org/officeDocument/2006/relationships" xmlns:p="http://schemas.openxmlformats.org/presentationml/2006/main">
  <p:tag name="NUM" val="70"/>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71"/>
</p:tagLst>
</file>

<file path=ppt/tags/tag81.xml><?xml version="1.0" encoding="utf-8"?>
<p:tagLst xmlns:a="http://schemas.openxmlformats.org/drawingml/2006/main" xmlns:r="http://schemas.openxmlformats.org/officeDocument/2006/relationships" xmlns:p="http://schemas.openxmlformats.org/presentationml/2006/main">
  <p:tag name="NUM" val="72"/>
</p:tagLst>
</file>

<file path=ppt/tags/tag82.xml><?xml version="1.0" encoding="utf-8"?>
<p:tagLst xmlns:a="http://schemas.openxmlformats.org/drawingml/2006/main" xmlns:r="http://schemas.openxmlformats.org/officeDocument/2006/relationships" xmlns:p="http://schemas.openxmlformats.org/presentationml/2006/main">
  <p:tag name="NUM" val="73"/>
</p:tagLst>
</file>

<file path=ppt/tags/tag83.xml><?xml version="1.0" encoding="utf-8"?>
<p:tagLst xmlns:a="http://schemas.openxmlformats.org/drawingml/2006/main" xmlns:r="http://schemas.openxmlformats.org/officeDocument/2006/relationships" xmlns:p="http://schemas.openxmlformats.org/presentationml/2006/main">
  <p:tag name="NUM" val="74"/>
</p:tagLst>
</file>

<file path=ppt/tags/tag84.xml><?xml version="1.0" encoding="utf-8"?>
<p:tagLst xmlns:a="http://schemas.openxmlformats.org/drawingml/2006/main" xmlns:r="http://schemas.openxmlformats.org/officeDocument/2006/relationships" xmlns:p="http://schemas.openxmlformats.org/presentationml/2006/main">
  <p:tag name="NUM" val="75"/>
</p:tagLst>
</file>

<file path=ppt/tags/tag85.xml><?xml version="1.0" encoding="utf-8"?>
<p:tagLst xmlns:a="http://schemas.openxmlformats.org/drawingml/2006/main" xmlns:r="http://schemas.openxmlformats.org/officeDocument/2006/relationships" xmlns:p="http://schemas.openxmlformats.org/presentationml/2006/main">
  <p:tag name="NUM" val="76"/>
</p:tagLst>
</file>

<file path=ppt/tags/tag86.xml><?xml version="1.0" encoding="utf-8"?>
<p:tagLst xmlns:a="http://schemas.openxmlformats.org/drawingml/2006/main" xmlns:r="http://schemas.openxmlformats.org/officeDocument/2006/relationships" xmlns:p="http://schemas.openxmlformats.org/presentationml/2006/main">
  <p:tag name="NUM" val="77"/>
</p:tagLst>
</file>

<file path=ppt/tags/tag87.xml><?xml version="1.0" encoding="utf-8"?>
<p:tagLst xmlns:a="http://schemas.openxmlformats.org/drawingml/2006/main" xmlns:r="http://schemas.openxmlformats.org/officeDocument/2006/relationships" xmlns:p="http://schemas.openxmlformats.org/presentationml/2006/main">
  <p:tag name="NUM" val="78"/>
</p:tagLst>
</file>

<file path=ppt/tags/tag88.xml><?xml version="1.0" encoding="utf-8"?>
<p:tagLst xmlns:a="http://schemas.openxmlformats.org/drawingml/2006/main" xmlns:r="http://schemas.openxmlformats.org/officeDocument/2006/relationships" xmlns:p="http://schemas.openxmlformats.org/presentationml/2006/main">
  <p:tag name="NUM" val="79"/>
</p:tagLst>
</file>

<file path=ppt/tags/tag89.xml><?xml version="1.0" encoding="utf-8"?>
<p:tagLst xmlns:a="http://schemas.openxmlformats.org/drawingml/2006/main" xmlns:r="http://schemas.openxmlformats.org/officeDocument/2006/relationships" xmlns:p="http://schemas.openxmlformats.org/presentationml/2006/main">
  <p:tag name="NUM" val="80"/>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81"/>
</p:tagLst>
</file>

<file path=ppt/tags/tag91.xml><?xml version="1.0" encoding="utf-8"?>
<p:tagLst xmlns:a="http://schemas.openxmlformats.org/drawingml/2006/main" xmlns:r="http://schemas.openxmlformats.org/officeDocument/2006/relationships" xmlns:p="http://schemas.openxmlformats.org/presentationml/2006/main">
  <p:tag name="NUM" val="82"/>
</p:tagLst>
</file>

<file path=ppt/tags/tag92.xml><?xml version="1.0" encoding="utf-8"?>
<p:tagLst xmlns:a="http://schemas.openxmlformats.org/drawingml/2006/main" xmlns:r="http://schemas.openxmlformats.org/officeDocument/2006/relationships" xmlns:p="http://schemas.openxmlformats.org/presentationml/2006/main">
  <p:tag name="NUM" val="83"/>
</p:tagLst>
</file>

<file path=ppt/tags/tag93.xml><?xml version="1.0" encoding="utf-8"?>
<p:tagLst xmlns:a="http://schemas.openxmlformats.org/drawingml/2006/main" xmlns:r="http://schemas.openxmlformats.org/officeDocument/2006/relationships" xmlns:p="http://schemas.openxmlformats.org/presentationml/2006/main">
  <p:tag name="NUM" val="84"/>
</p:tagLst>
</file>

<file path=ppt/tags/tag94.xml><?xml version="1.0" encoding="utf-8"?>
<p:tagLst xmlns:a="http://schemas.openxmlformats.org/drawingml/2006/main" xmlns:r="http://schemas.openxmlformats.org/officeDocument/2006/relationships" xmlns:p="http://schemas.openxmlformats.org/presentationml/2006/main">
  <p:tag name="NUM" val="85"/>
</p:tagLst>
</file>

<file path=ppt/tags/tag95.xml><?xml version="1.0" encoding="utf-8"?>
<p:tagLst xmlns:a="http://schemas.openxmlformats.org/drawingml/2006/main" xmlns:r="http://schemas.openxmlformats.org/officeDocument/2006/relationships" xmlns:p="http://schemas.openxmlformats.org/presentationml/2006/main">
  <p:tag name="NUM" val="86"/>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TotalTime>
  <Words>2160</Words>
  <Application>Microsoft Office PowerPoint</Application>
  <PresentationFormat>Affichage à l'écran (4:3)</PresentationFormat>
  <Paragraphs>308</Paragraphs>
  <Slides>24</Slides>
  <Notes>20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Rotonde</vt:lpstr>
      <vt:lpstr>Facebook</vt:lpstr>
      <vt:lpstr>Sommaire </vt:lpstr>
      <vt:lpstr>Description</vt:lpstr>
      <vt:lpstr>Historique</vt:lpstr>
      <vt:lpstr>Diapositive 5</vt:lpstr>
      <vt:lpstr>Diapositive 6</vt:lpstr>
      <vt:lpstr>Fonctionnalités</vt:lpstr>
      <vt:lpstr>Palmer</vt:lpstr>
      <vt:lpstr>Utilisateurs</vt:lpstr>
      <vt:lpstr>Quelques chiffres :</vt:lpstr>
      <vt:lpstr>Autres réseaux sociaux</vt:lpstr>
      <vt:lpstr>Diapositive 12</vt:lpstr>
      <vt:lpstr>Les moyens de revenus de Facebook</vt:lpstr>
      <vt:lpstr>Les bannières publicitaires</vt:lpstr>
      <vt:lpstr>Les groupes sponsorisés</vt:lpstr>
      <vt:lpstr>Les flyers</vt:lpstr>
      <vt:lpstr>Publicité comportementale :</vt:lpstr>
      <vt:lpstr>Dans l’avenir</vt:lpstr>
      <vt:lpstr>     L’autre face de facebook : </vt:lpstr>
      <vt:lpstr>     L’autre face de facebook : </vt:lpstr>
      <vt:lpstr>     Le coté pile de facebook : </vt:lpstr>
      <vt:lpstr>     La véritable politique de facebook ? </vt:lpstr>
      <vt:lpstr>Exemple de propos</vt:lpstr>
      <vt:lpstr>Exemple de propos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Attia</dc:creator>
  <cp:lastModifiedBy>Utilisateur Windows</cp:lastModifiedBy>
  <cp:revision>78</cp:revision>
  <dcterms:created xsi:type="dcterms:W3CDTF">2009-10-24T19:04:53Z</dcterms:created>
  <dcterms:modified xsi:type="dcterms:W3CDTF">2009-11-08T16:55:56Z</dcterms:modified>
</cp:coreProperties>
</file>