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72" r:id="rId3"/>
    <p:sldId id="271" r:id="rId4"/>
    <p:sldId id="258" r:id="rId5"/>
    <p:sldId id="275" r:id="rId6"/>
    <p:sldId id="274" r:id="rId7"/>
    <p:sldId id="259" r:id="rId8"/>
    <p:sldId id="260" r:id="rId9"/>
    <p:sldId id="262" r:id="rId10"/>
    <p:sldId id="267" r:id="rId11"/>
    <p:sldId id="268" r:id="rId12"/>
    <p:sldId id="269" r:id="rId13"/>
    <p:sldId id="276" r:id="rId14"/>
    <p:sldId id="277" r:id="rId15"/>
    <p:sldId id="278" r:id="rId16"/>
    <p:sldId id="279" r:id="rId17"/>
    <p:sldId id="266"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2" autoAdjust="0"/>
    <p:restoredTop sz="67554" autoAdjust="0"/>
  </p:normalViewPr>
  <p:slideViewPr>
    <p:cSldViewPr>
      <p:cViewPr>
        <p:scale>
          <a:sx n="70" d="100"/>
          <a:sy n="70" d="100"/>
        </p:scale>
        <p:origin x="-1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29621-3495-4D67-897D-2479CA60529E}" type="doc">
      <dgm:prSet loTypeId="urn:microsoft.com/office/officeart/2005/8/layout/cycle5" loCatId="cycle" qsTypeId="urn:microsoft.com/office/officeart/2005/8/quickstyle/simple5" qsCatId="simple" csTypeId="urn:microsoft.com/office/officeart/2005/8/colors/accent0_1" csCatId="mainScheme" phldr="1"/>
      <dgm:spPr/>
      <dgm:t>
        <a:bodyPr/>
        <a:lstStyle/>
        <a:p>
          <a:endParaRPr lang="fr-FR"/>
        </a:p>
      </dgm:t>
    </dgm:pt>
    <dgm:pt modelId="{C55A7DE7-D6F5-492E-AE48-9677C3AADEC2}">
      <dgm:prSet phldrT="[Texte]"/>
      <dgm:spPr/>
      <dgm:t>
        <a:bodyPr/>
        <a:lstStyle/>
        <a:p>
          <a:r>
            <a:rPr lang="fr-FR" cap="small" baseline="0" dirty="0" smtClean="0"/>
            <a:t>Tacite</a:t>
          </a:r>
          <a:endParaRPr lang="fr-FR" cap="small" baseline="0" dirty="0"/>
        </a:p>
      </dgm:t>
    </dgm:pt>
    <dgm:pt modelId="{562493AB-7C53-4B48-AD6A-C64AF7BE8B05}" type="parTrans" cxnId="{A80B3AB1-CAFB-4A2C-AB1E-D170967AFD2E}">
      <dgm:prSet/>
      <dgm:spPr/>
      <dgm:t>
        <a:bodyPr/>
        <a:lstStyle/>
        <a:p>
          <a:endParaRPr lang="fr-FR"/>
        </a:p>
      </dgm:t>
    </dgm:pt>
    <dgm:pt modelId="{2821BBF0-D351-4BF1-9F05-245F76612E9F}" type="sibTrans" cxnId="{A80B3AB1-CAFB-4A2C-AB1E-D170967AFD2E}">
      <dgm:prSet/>
      <dgm:spPr/>
      <dgm:t>
        <a:bodyPr/>
        <a:lstStyle/>
        <a:p>
          <a:endParaRPr lang="fr-FR"/>
        </a:p>
      </dgm:t>
    </dgm:pt>
    <dgm:pt modelId="{92422F18-756D-4FDC-B077-14570C5C0DC5}">
      <dgm:prSet phldrT="[Texte]"/>
      <dgm:spPr/>
      <dgm:t>
        <a:bodyPr/>
        <a:lstStyle/>
        <a:p>
          <a:r>
            <a:rPr lang="fr-FR" cap="small" baseline="0" dirty="0" smtClean="0"/>
            <a:t>Explicite</a:t>
          </a:r>
          <a:endParaRPr lang="fr-FR" cap="small" baseline="0" dirty="0"/>
        </a:p>
      </dgm:t>
    </dgm:pt>
    <dgm:pt modelId="{FEF2B3A3-E90F-4EDE-8BA7-43DBDDFB3C7B}" type="parTrans" cxnId="{AE3A084F-13BA-4099-AAF9-45A7A2B29DFC}">
      <dgm:prSet/>
      <dgm:spPr/>
      <dgm:t>
        <a:bodyPr/>
        <a:lstStyle/>
        <a:p>
          <a:endParaRPr lang="fr-FR"/>
        </a:p>
      </dgm:t>
    </dgm:pt>
    <dgm:pt modelId="{EDB3EBC4-29E4-4FB0-84C9-5C127C63F848}" type="sibTrans" cxnId="{AE3A084F-13BA-4099-AAF9-45A7A2B29DFC}">
      <dgm:prSet/>
      <dgm:spPr/>
      <dgm:t>
        <a:bodyPr/>
        <a:lstStyle/>
        <a:p>
          <a:endParaRPr lang="fr-FR"/>
        </a:p>
      </dgm:t>
    </dgm:pt>
    <dgm:pt modelId="{7857875D-3278-40D4-9C90-F588719E9DBC}">
      <dgm:prSet phldrT="[Texte]"/>
      <dgm:spPr/>
      <dgm:t>
        <a:bodyPr/>
        <a:lstStyle/>
        <a:p>
          <a:r>
            <a:rPr lang="fr-FR" cap="small" baseline="0" dirty="0" smtClean="0"/>
            <a:t>Explicite</a:t>
          </a:r>
          <a:endParaRPr lang="fr-FR" cap="small" baseline="0" dirty="0"/>
        </a:p>
      </dgm:t>
    </dgm:pt>
    <dgm:pt modelId="{D955154A-EFF7-4051-8774-BA4EB8471F05}" type="parTrans" cxnId="{FA50B020-7949-44E3-885D-8ABE5C5660C2}">
      <dgm:prSet/>
      <dgm:spPr/>
      <dgm:t>
        <a:bodyPr/>
        <a:lstStyle/>
        <a:p>
          <a:endParaRPr lang="fr-FR"/>
        </a:p>
      </dgm:t>
    </dgm:pt>
    <dgm:pt modelId="{6AFF0B7B-BA5C-428E-B1AA-44E8B70C0CB4}" type="sibTrans" cxnId="{FA50B020-7949-44E3-885D-8ABE5C5660C2}">
      <dgm:prSet/>
      <dgm:spPr/>
      <dgm:t>
        <a:bodyPr/>
        <a:lstStyle/>
        <a:p>
          <a:endParaRPr lang="fr-FR"/>
        </a:p>
      </dgm:t>
    </dgm:pt>
    <dgm:pt modelId="{29F69835-FBFF-4856-8008-A94C57FD1588}">
      <dgm:prSet phldrT="[Texte]"/>
      <dgm:spPr/>
      <dgm:t>
        <a:bodyPr/>
        <a:lstStyle/>
        <a:p>
          <a:r>
            <a:rPr lang="fr-FR" cap="small" baseline="0" dirty="0" smtClean="0"/>
            <a:t>Tacite</a:t>
          </a:r>
          <a:endParaRPr lang="fr-FR" cap="small" baseline="0" dirty="0"/>
        </a:p>
      </dgm:t>
    </dgm:pt>
    <dgm:pt modelId="{62220CC5-F863-430A-B31C-932F68CD8BEB}" type="parTrans" cxnId="{20DBC282-538A-4ADF-9BA5-80734BA9644A}">
      <dgm:prSet/>
      <dgm:spPr/>
      <dgm:t>
        <a:bodyPr/>
        <a:lstStyle/>
        <a:p>
          <a:endParaRPr lang="fr-FR"/>
        </a:p>
      </dgm:t>
    </dgm:pt>
    <dgm:pt modelId="{B41D2FB4-A21B-44BC-A8D8-842A1A0DF728}" type="sibTrans" cxnId="{20DBC282-538A-4ADF-9BA5-80734BA9644A}">
      <dgm:prSet/>
      <dgm:spPr/>
      <dgm:t>
        <a:bodyPr/>
        <a:lstStyle/>
        <a:p>
          <a:endParaRPr lang="fr-FR"/>
        </a:p>
      </dgm:t>
    </dgm:pt>
    <dgm:pt modelId="{4328F3A3-8A58-4703-8A24-C01A9AFCBABC}" type="pres">
      <dgm:prSet presAssocID="{1D829621-3495-4D67-897D-2479CA60529E}" presName="cycle" presStyleCnt="0">
        <dgm:presLayoutVars>
          <dgm:dir/>
          <dgm:resizeHandles val="exact"/>
        </dgm:presLayoutVars>
      </dgm:prSet>
      <dgm:spPr/>
      <dgm:t>
        <a:bodyPr/>
        <a:lstStyle/>
        <a:p>
          <a:endParaRPr lang="fr-FR"/>
        </a:p>
      </dgm:t>
    </dgm:pt>
    <dgm:pt modelId="{200DF68E-7590-4E97-9BB0-FB25FAE87FB3}" type="pres">
      <dgm:prSet presAssocID="{C55A7DE7-D6F5-492E-AE48-9677C3AADEC2}" presName="node" presStyleLbl="node1" presStyleIdx="0" presStyleCnt="4">
        <dgm:presLayoutVars>
          <dgm:bulletEnabled val="1"/>
        </dgm:presLayoutVars>
      </dgm:prSet>
      <dgm:spPr/>
      <dgm:t>
        <a:bodyPr/>
        <a:lstStyle/>
        <a:p>
          <a:endParaRPr lang="fr-FR"/>
        </a:p>
      </dgm:t>
    </dgm:pt>
    <dgm:pt modelId="{4333496F-34C4-4D6E-AA37-F8787B4EC72A}" type="pres">
      <dgm:prSet presAssocID="{C55A7DE7-D6F5-492E-AE48-9677C3AADEC2}" presName="spNode" presStyleCnt="0"/>
      <dgm:spPr/>
    </dgm:pt>
    <dgm:pt modelId="{B4A3C8CC-F88F-40B4-A2AD-C018E08F1F22}" type="pres">
      <dgm:prSet presAssocID="{2821BBF0-D351-4BF1-9F05-245F76612E9F}" presName="sibTrans" presStyleLbl="sibTrans1D1" presStyleIdx="0" presStyleCnt="4"/>
      <dgm:spPr/>
      <dgm:t>
        <a:bodyPr/>
        <a:lstStyle/>
        <a:p>
          <a:endParaRPr lang="fr-FR"/>
        </a:p>
      </dgm:t>
    </dgm:pt>
    <dgm:pt modelId="{02A2DD6C-3927-4806-978F-DF5D34B7D210}" type="pres">
      <dgm:prSet presAssocID="{92422F18-756D-4FDC-B077-14570C5C0DC5}" presName="node" presStyleLbl="node1" presStyleIdx="1" presStyleCnt="4">
        <dgm:presLayoutVars>
          <dgm:bulletEnabled val="1"/>
        </dgm:presLayoutVars>
      </dgm:prSet>
      <dgm:spPr/>
      <dgm:t>
        <a:bodyPr/>
        <a:lstStyle/>
        <a:p>
          <a:endParaRPr lang="fr-FR"/>
        </a:p>
      </dgm:t>
    </dgm:pt>
    <dgm:pt modelId="{0BB3451E-63B0-4213-8B50-66FBD8E80ACB}" type="pres">
      <dgm:prSet presAssocID="{92422F18-756D-4FDC-B077-14570C5C0DC5}" presName="spNode" presStyleCnt="0"/>
      <dgm:spPr/>
    </dgm:pt>
    <dgm:pt modelId="{B3D64907-7F91-4660-8EB7-D30A6603037C}" type="pres">
      <dgm:prSet presAssocID="{EDB3EBC4-29E4-4FB0-84C9-5C127C63F848}" presName="sibTrans" presStyleLbl="sibTrans1D1" presStyleIdx="1" presStyleCnt="4"/>
      <dgm:spPr/>
      <dgm:t>
        <a:bodyPr/>
        <a:lstStyle/>
        <a:p>
          <a:endParaRPr lang="fr-FR"/>
        </a:p>
      </dgm:t>
    </dgm:pt>
    <dgm:pt modelId="{CEF78518-2E21-4BCC-9CC7-C945D4644CCE}" type="pres">
      <dgm:prSet presAssocID="{7857875D-3278-40D4-9C90-F588719E9DBC}" presName="node" presStyleLbl="node1" presStyleIdx="2" presStyleCnt="4">
        <dgm:presLayoutVars>
          <dgm:bulletEnabled val="1"/>
        </dgm:presLayoutVars>
      </dgm:prSet>
      <dgm:spPr/>
      <dgm:t>
        <a:bodyPr/>
        <a:lstStyle/>
        <a:p>
          <a:endParaRPr lang="fr-FR"/>
        </a:p>
      </dgm:t>
    </dgm:pt>
    <dgm:pt modelId="{300FB5BF-80A7-45BC-B5D6-8CCA126ED818}" type="pres">
      <dgm:prSet presAssocID="{7857875D-3278-40D4-9C90-F588719E9DBC}" presName="spNode" presStyleCnt="0"/>
      <dgm:spPr/>
    </dgm:pt>
    <dgm:pt modelId="{71F79847-9513-4DAE-955C-91AA9D234D94}" type="pres">
      <dgm:prSet presAssocID="{6AFF0B7B-BA5C-428E-B1AA-44E8B70C0CB4}" presName="sibTrans" presStyleLbl="sibTrans1D1" presStyleIdx="2" presStyleCnt="4"/>
      <dgm:spPr/>
      <dgm:t>
        <a:bodyPr/>
        <a:lstStyle/>
        <a:p>
          <a:endParaRPr lang="fr-FR"/>
        </a:p>
      </dgm:t>
    </dgm:pt>
    <dgm:pt modelId="{81E46B92-1B8A-4939-9CE3-F6C79BCB4222}" type="pres">
      <dgm:prSet presAssocID="{29F69835-FBFF-4856-8008-A94C57FD1588}" presName="node" presStyleLbl="node1" presStyleIdx="3" presStyleCnt="4">
        <dgm:presLayoutVars>
          <dgm:bulletEnabled val="1"/>
        </dgm:presLayoutVars>
      </dgm:prSet>
      <dgm:spPr/>
      <dgm:t>
        <a:bodyPr/>
        <a:lstStyle/>
        <a:p>
          <a:endParaRPr lang="fr-FR"/>
        </a:p>
      </dgm:t>
    </dgm:pt>
    <dgm:pt modelId="{1AF4D423-AB09-4BC6-A3CD-2884E296BB25}" type="pres">
      <dgm:prSet presAssocID="{29F69835-FBFF-4856-8008-A94C57FD1588}" presName="spNode" presStyleCnt="0"/>
      <dgm:spPr/>
    </dgm:pt>
    <dgm:pt modelId="{2D6BCA01-A0AD-4879-92FF-95B381B2411C}" type="pres">
      <dgm:prSet presAssocID="{B41D2FB4-A21B-44BC-A8D8-842A1A0DF728}" presName="sibTrans" presStyleLbl="sibTrans1D1" presStyleIdx="3" presStyleCnt="4"/>
      <dgm:spPr/>
      <dgm:t>
        <a:bodyPr/>
        <a:lstStyle/>
        <a:p>
          <a:endParaRPr lang="fr-FR"/>
        </a:p>
      </dgm:t>
    </dgm:pt>
  </dgm:ptLst>
  <dgm:cxnLst>
    <dgm:cxn modelId="{BE90F4FF-3AC5-4EA4-92C8-4771391C9BE2}" type="presOf" srcId="{7857875D-3278-40D4-9C90-F588719E9DBC}" destId="{CEF78518-2E21-4BCC-9CC7-C945D4644CCE}" srcOrd="0" destOrd="0" presId="urn:microsoft.com/office/officeart/2005/8/layout/cycle5"/>
    <dgm:cxn modelId="{9B030B19-4C95-4E0C-A060-E2ED1F97DF41}" type="presOf" srcId="{29F69835-FBFF-4856-8008-A94C57FD1588}" destId="{81E46B92-1B8A-4939-9CE3-F6C79BCB4222}" srcOrd="0" destOrd="0" presId="urn:microsoft.com/office/officeart/2005/8/layout/cycle5"/>
    <dgm:cxn modelId="{20DBC282-538A-4ADF-9BA5-80734BA9644A}" srcId="{1D829621-3495-4D67-897D-2479CA60529E}" destId="{29F69835-FBFF-4856-8008-A94C57FD1588}" srcOrd="3" destOrd="0" parTransId="{62220CC5-F863-430A-B31C-932F68CD8BEB}" sibTransId="{B41D2FB4-A21B-44BC-A8D8-842A1A0DF728}"/>
    <dgm:cxn modelId="{AE3A084F-13BA-4099-AAF9-45A7A2B29DFC}" srcId="{1D829621-3495-4D67-897D-2479CA60529E}" destId="{92422F18-756D-4FDC-B077-14570C5C0DC5}" srcOrd="1" destOrd="0" parTransId="{FEF2B3A3-E90F-4EDE-8BA7-43DBDDFB3C7B}" sibTransId="{EDB3EBC4-29E4-4FB0-84C9-5C127C63F848}"/>
    <dgm:cxn modelId="{FA50B020-7949-44E3-885D-8ABE5C5660C2}" srcId="{1D829621-3495-4D67-897D-2479CA60529E}" destId="{7857875D-3278-40D4-9C90-F588719E9DBC}" srcOrd="2" destOrd="0" parTransId="{D955154A-EFF7-4051-8774-BA4EB8471F05}" sibTransId="{6AFF0B7B-BA5C-428E-B1AA-44E8B70C0CB4}"/>
    <dgm:cxn modelId="{DD0A1D20-5B52-48F1-A572-1AB4CE42C25E}" type="presOf" srcId="{1D829621-3495-4D67-897D-2479CA60529E}" destId="{4328F3A3-8A58-4703-8A24-C01A9AFCBABC}" srcOrd="0" destOrd="0" presId="urn:microsoft.com/office/officeart/2005/8/layout/cycle5"/>
    <dgm:cxn modelId="{14FBB3F0-C3A6-47CF-A18D-F72C3541D621}" type="presOf" srcId="{92422F18-756D-4FDC-B077-14570C5C0DC5}" destId="{02A2DD6C-3927-4806-978F-DF5D34B7D210}" srcOrd="0" destOrd="0" presId="urn:microsoft.com/office/officeart/2005/8/layout/cycle5"/>
    <dgm:cxn modelId="{2A290766-F428-4DEE-96BD-9AFBEF86D455}" type="presOf" srcId="{2821BBF0-D351-4BF1-9F05-245F76612E9F}" destId="{B4A3C8CC-F88F-40B4-A2AD-C018E08F1F22}" srcOrd="0" destOrd="0" presId="urn:microsoft.com/office/officeart/2005/8/layout/cycle5"/>
    <dgm:cxn modelId="{26231253-7D08-4AB1-887B-522A89373AC7}" type="presOf" srcId="{EDB3EBC4-29E4-4FB0-84C9-5C127C63F848}" destId="{B3D64907-7F91-4660-8EB7-D30A6603037C}" srcOrd="0" destOrd="0" presId="urn:microsoft.com/office/officeart/2005/8/layout/cycle5"/>
    <dgm:cxn modelId="{23AB4460-5FCD-4733-A00B-71CC33F4A51E}" type="presOf" srcId="{6AFF0B7B-BA5C-428E-B1AA-44E8B70C0CB4}" destId="{71F79847-9513-4DAE-955C-91AA9D234D94}" srcOrd="0" destOrd="0" presId="urn:microsoft.com/office/officeart/2005/8/layout/cycle5"/>
    <dgm:cxn modelId="{293EB603-D98F-4823-A0D6-A724FD27EC4C}" type="presOf" srcId="{C55A7DE7-D6F5-492E-AE48-9677C3AADEC2}" destId="{200DF68E-7590-4E97-9BB0-FB25FAE87FB3}" srcOrd="0" destOrd="0" presId="urn:microsoft.com/office/officeart/2005/8/layout/cycle5"/>
    <dgm:cxn modelId="{E40A628F-142F-431F-9D5A-886FA6815ED2}" type="presOf" srcId="{B41D2FB4-A21B-44BC-A8D8-842A1A0DF728}" destId="{2D6BCA01-A0AD-4879-92FF-95B381B2411C}" srcOrd="0" destOrd="0" presId="urn:microsoft.com/office/officeart/2005/8/layout/cycle5"/>
    <dgm:cxn modelId="{A80B3AB1-CAFB-4A2C-AB1E-D170967AFD2E}" srcId="{1D829621-3495-4D67-897D-2479CA60529E}" destId="{C55A7DE7-D6F5-492E-AE48-9677C3AADEC2}" srcOrd="0" destOrd="0" parTransId="{562493AB-7C53-4B48-AD6A-C64AF7BE8B05}" sibTransId="{2821BBF0-D351-4BF1-9F05-245F76612E9F}"/>
    <dgm:cxn modelId="{164E64B7-64D0-49E0-BE96-A3016A14989E}" type="presParOf" srcId="{4328F3A3-8A58-4703-8A24-C01A9AFCBABC}" destId="{200DF68E-7590-4E97-9BB0-FB25FAE87FB3}" srcOrd="0" destOrd="0" presId="urn:microsoft.com/office/officeart/2005/8/layout/cycle5"/>
    <dgm:cxn modelId="{EA690FB2-9893-41F8-B706-D2FD2E2CEE1D}" type="presParOf" srcId="{4328F3A3-8A58-4703-8A24-C01A9AFCBABC}" destId="{4333496F-34C4-4D6E-AA37-F8787B4EC72A}" srcOrd="1" destOrd="0" presId="urn:microsoft.com/office/officeart/2005/8/layout/cycle5"/>
    <dgm:cxn modelId="{FD87ECB7-78C8-4F08-BB11-8BDE1AC344A7}" type="presParOf" srcId="{4328F3A3-8A58-4703-8A24-C01A9AFCBABC}" destId="{B4A3C8CC-F88F-40B4-A2AD-C018E08F1F22}" srcOrd="2" destOrd="0" presId="urn:microsoft.com/office/officeart/2005/8/layout/cycle5"/>
    <dgm:cxn modelId="{06FC9DB6-3DF0-4905-A05F-E2FF1BCD046C}" type="presParOf" srcId="{4328F3A3-8A58-4703-8A24-C01A9AFCBABC}" destId="{02A2DD6C-3927-4806-978F-DF5D34B7D210}" srcOrd="3" destOrd="0" presId="urn:microsoft.com/office/officeart/2005/8/layout/cycle5"/>
    <dgm:cxn modelId="{86B77360-050D-4AB6-8003-E54431FE0C40}" type="presParOf" srcId="{4328F3A3-8A58-4703-8A24-C01A9AFCBABC}" destId="{0BB3451E-63B0-4213-8B50-66FBD8E80ACB}" srcOrd="4" destOrd="0" presId="urn:microsoft.com/office/officeart/2005/8/layout/cycle5"/>
    <dgm:cxn modelId="{F565F8F7-A1EC-45BA-AD21-CE165B6753E3}" type="presParOf" srcId="{4328F3A3-8A58-4703-8A24-C01A9AFCBABC}" destId="{B3D64907-7F91-4660-8EB7-D30A6603037C}" srcOrd="5" destOrd="0" presId="urn:microsoft.com/office/officeart/2005/8/layout/cycle5"/>
    <dgm:cxn modelId="{A4CB7666-48CB-41A2-9A7F-DC2C6A872069}" type="presParOf" srcId="{4328F3A3-8A58-4703-8A24-C01A9AFCBABC}" destId="{CEF78518-2E21-4BCC-9CC7-C945D4644CCE}" srcOrd="6" destOrd="0" presId="urn:microsoft.com/office/officeart/2005/8/layout/cycle5"/>
    <dgm:cxn modelId="{5A837B28-317D-4D27-8584-C0E40C3D3D0A}" type="presParOf" srcId="{4328F3A3-8A58-4703-8A24-C01A9AFCBABC}" destId="{300FB5BF-80A7-45BC-B5D6-8CCA126ED818}" srcOrd="7" destOrd="0" presId="urn:microsoft.com/office/officeart/2005/8/layout/cycle5"/>
    <dgm:cxn modelId="{50D6BA87-FD3D-4C5E-9BDC-319AC63D61A6}" type="presParOf" srcId="{4328F3A3-8A58-4703-8A24-C01A9AFCBABC}" destId="{71F79847-9513-4DAE-955C-91AA9D234D94}" srcOrd="8" destOrd="0" presId="urn:microsoft.com/office/officeart/2005/8/layout/cycle5"/>
    <dgm:cxn modelId="{DEDA8FDB-110C-4785-BED7-231BA8BF9C3B}" type="presParOf" srcId="{4328F3A3-8A58-4703-8A24-C01A9AFCBABC}" destId="{81E46B92-1B8A-4939-9CE3-F6C79BCB4222}" srcOrd="9" destOrd="0" presId="urn:microsoft.com/office/officeart/2005/8/layout/cycle5"/>
    <dgm:cxn modelId="{DDD64348-6C9A-4161-9643-5D20C392C012}" type="presParOf" srcId="{4328F3A3-8A58-4703-8A24-C01A9AFCBABC}" destId="{1AF4D423-AB09-4BC6-A3CD-2884E296BB25}" srcOrd="10" destOrd="0" presId="urn:microsoft.com/office/officeart/2005/8/layout/cycle5"/>
    <dgm:cxn modelId="{77BEEAD2-55A9-4A23-B046-5B3D2B912944}" type="presParOf" srcId="{4328F3A3-8A58-4703-8A24-C01A9AFCBABC}" destId="{2D6BCA01-A0AD-4879-92FF-95B381B2411C}" srcOrd="11"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896F97-C8DE-45CD-B0E8-B0A35B40776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fr-FR"/>
        </a:p>
      </dgm:t>
    </dgm:pt>
    <dgm:pt modelId="{712D7579-F531-4A2B-851D-8C5D4CEEE6CE}">
      <dgm:prSet phldrT="[Texte]"/>
      <dgm:spPr/>
      <dgm:t>
        <a:bodyPr/>
        <a:lstStyle/>
        <a:p>
          <a:r>
            <a:rPr lang="fr-FR" dirty="0" smtClean="0"/>
            <a:t>Mise en place d'une infrastructure</a:t>
          </a:r>
          <a:endParaRPr lang="fr-FR" dirty="0"/>
        </a:p>
      </dgm:t>
    </dgm:pt>
    <dgm:pt modelId="{A69FC695-B0F5-445A-8172-575C5D3D4BD6}" type="parTrans" cxnId="{0D384249-CAC2-46DE-94D6-419BBAB2E7A9}">
      <dgm:prSet/>
      <dgm:spPr/>
      <dgm:t>
        <a:bodyPr/>
        <a:lstStyle/>
        <a:p>
          <a:endParaRPr lang="fr-FR"/>
        </a:p>
      </dgm:t>
    </dgm:pt>
    <dgm:pt modelId="{838EF705-A59E-4C06-BD05-24240E9B0471}" type="sibTrans" cxnId="{0D384249-CAC2-46DE-94D6-419BBAB2E7A9}">
      <dgm:prSet/>
      <dgm:spPr/>
      <dgm:t>
        <a:bodyPr/>
        <a:lstStyle/>
        <a:p>
          <a:endParaRPr lang="fr-FR"/>
        </a:p>
      </dgm:t>
    </dgm:pt>
    <dgm:pt modelId="{D571F335-C1A3-4BD0-9795-757EC07C36BF}">
      <dgm:prSet phldrT="[Texte]"/>
      <dgm:spPr/>
      <dgm:t>
        <a:bodyPr/>
        <a:lstStyle/>
        <a:p>
          <a:r>
            <a:rPr lang="fr-FR" dirty="0" smtClean="0"/>
            <a:t>Gestion du contenu</a:t>
          </a:r>
          <a:endParaRPr lang="fr-FR" dirty="0"/>
        </a:p>
      </dgm:t>
    </dgm:pt>
    <dgm:pt modelId="{6D945125-CE81-4378-AAB7-6CDF1FB23794}" type="parTrans" cxnId="{F83CFF5B-C9B4-4117-88AD-36EF9D684CEF}">
      <dgm:prSet/>
      <dgm:spPr/>
      <dgm:t>
        <a:bodyPr/>
        <a:lstStyle/>
        <a:p>
          <a:endParaRPr lang="fr-FR"/>
        </a:p>
      </dgm:t>
    </dgm:pt>
    <dgm:pt modelId="{35D9DD13-F205-4E5E-B20A-77E0B8B4BDFA}" type="sibTrans" cxnId="{F83CFF5B-C9B4-4117-88AD-36EF9D684CEF}">
      <dgm:prSet/>
      <dgm:spPr/>
      <dgm:t>
        <a:bodyPr/>
        <a:lstStyle/>
        <a:p>
          <a:endParaRPr lang="fr-FR"/>
        </a:p>
      </dgm:t>
    </dgm:pt>
    <dgm:pt modelId="{3FC2D377-2DB1-48CC-8D1A-3EED619E0583}">
      <dgm:prSet phldrT="[Texte]"/>
      <dgm:spPr/>
      <dgm:t>
        <a:bodyPr/>
        <a:lstStyle/>
        <a:p>
          <a:r>
            <a:rPr lang="fr-FR" dirty="0" smtClean="0"/>
            <a:t>Utilisation</a:t>
          </a:r>
          <a:endParaRPr lang="fr-FR" dirty="0"/>
        </a:p>
      </dgm:t>
    </dgm:pt>
    <dgm:pt modelId="{A4F3B5B8-8D53-464E-A0B1-7115128189BB}" type="parTrans" cxnId="{AF6B97D6-B2BE-45C2-8527-0EA862FA5CED}">
      <dgm:prSet/>
      <dgm:spPr/>
      <dgm:t>
        <a:bodyPr/>
        <a:lstStyle/>
        <a:p>
          <a:endParaRPr lang="fr-FR"/>
        </a:p>
      </dgm:t>
    </dgm:pt>
    <dgm:pt modelId="{BD2BD1FE-FA9D-415A-97D2-E6C1B85E93D4}" type="sibTrans" cxnId="{AF6B97D6-B2BE-45C2-8527-0EA862FA5CED}">
      <dgm:prSet/>
      <dgm:spPr/>
      <dgm:t>
        <a:bodyPr/>
        <a:lstStyle/>
        <a:p>
          <a:endParaRPr lang="fr-FR"/>
        </a:p>
      </dgm:t>
    </dgm:pt>
    <dgm:pt modelId="{72F2C17D-BC85-43A5-9DDB-1DAEA368317A}" type="pres">
      <dgm:prSet presAssocID="{D9896F97-C8DE-45CD-B0E8-B0A35B40776D}" presName="Name0" presStyleCnt="0">
        <dgm:presLayoutVars>
          <dgm:dir/>
          <dgm:animLvl val="lvl"/>
          <dgm:resizeHandles val="exact"/>
        </dgm:presLayoutVars>
      </dgm:prSet>
      <dgm:spPr/>
      <dgm:t>
        <a:bodyPr/>
        <a:lstStyle/>
        <a:p>
          <a:endParaRPr lang="fr-FR"/>
        </a:p>
      </dgm:t>
    </dgm:pt>
    <dgm:pt modelId="{28818133-C7DB-4DFE-A2E8-9487BD8F6DFF}" type="pres">
      <dgm:prSet presAssocID="{712D7579-F531-4A2B-851D-8C5D4CEEE6CE}" presName="parTxOnly" presStyleLbl="node1" presStyleIdx="0" presStyleCnt="3">
        <dgm:presLayoutVars>
          <dgm:chMax val="0"/>
          <dgm:chPref val="0"/>
          <dgm:bulletEnabled val="1"/>
        </dgm:presLayoutVars>
      </dgm:prSet>
      <dgm:spPr/>
      <dgm:t>
        <a:bodyPr/>
        <a:lstStyle/>
        <a:p>
          <a:endParaRPr lang="fr-FR"/>
        </a:p>
      </dgm:t>
    </dgm:pt>
    <dgm:pt modelId="{67B49D6C-7899-41E2-AEB6-968281D917EC}" type="pres">
      <dgm:prSet presAssocID="{838EF705-A59E-4C06-BD05-24240E9B0471}" presName="parTxOnlySpace" presStyleCnt="0"/>
      <dgm:spPr/>
    </dgm:pt>
    <dgm:pt modelId="{892C2EA0-4C6E-4B0F-BBCA-492D0D6EE0D9}" type="pres">
      <dgm:prSet presAssocID="{D571F335-C1A3-4BD0-9795-757EC07C36BF}" presName="parTxOnly" presStyleLbl="node1" presStyleIdx="1" presStyleCnt="3">
        <dgm:presLayoutVars>
          <dgm:chMax val="0"/>
          <dgm:chPref val="0"/>
          <dgm:bulletEnabled val="1"/>
        </dgm:presLayoutVars>
      </dgm:prSet>
      <dgm:spPr/>
      <dgm:t>
        <a:bodyPr/>
        <a:lstStyle/>
        <a:p>
          <a:endParaRPr lang="fr-FR"/>
        </a:p>
      </dgm:t>
    </dgm:pt>
    <dgm:pt modelId="{C874022C-E340-4DB6-995C-D34A7E3DD5B0}" type="pres">
      <dgm:prSet presAssocID="{35D9DD13-F205-4E5E-B20A-77E0B8B4BDFA}" presName="parTxOnlySpace" presStyleCnt="0"/>
      <dgm:spPr/>
    </dgm:pt>
    <dgm:pt modelId="{A6633C4E-6E2A-43A5-8EC2-2085AD99B1C7}" type="pres">
      <dgm:prSet presAssocID="{3FC2D377-2DB1-48CC-8D1A-3EED619E0583}" presName="parTxOnly" presStyleLbl="node1" presStyleIdx="2" presStyleCnt="3">
        <dgm:presLayoutVars>
          <dgm:chMax val="0"/>
          <dgm:chPref val="0"/>
          <dgm:bulletEnabled val="1"/>
        </dgm:presLayoutVars>
      </dgm:prSet>
      <dgm:spPr/>
      <dgm:t>
        <a:bodyPr/>
        <a:lstStyle/>
        <a:p>
          <a:endParaRPr lang="fr-FR"/>
        </a:p>
      </dgm:t>
    </dgm:pt>
  </dgm:ptLst>
  <dgm:cxnLst>
    <dgm:cxn modelId="{A720B4E9-8895-413D-9DA8-424FC00F0A1B}" type="presOf" srcId="{D571F335-C1A3-4BD0-9795-757EC07C36BF}" destId="{892C2EA0-4C6E-4B0F-BBCA-492D0D6EE0D9}" srcOrd="0" destOrd="0" presId="urn:microsoft.com/office/officeart/2005/8/layout/chevron1"/>
    <dgm:cxn modelId="{E73FFD20-CA2E-4EF5-88CF-C184DBA9957D}" type="presOf" srcId="{3FC2D377-2DB1-48CC-8D1A-3EED619E0583}" destId="{A6633C4E-6E2A-43A5-8EC2-2085AD99B1C7}" srcOrd="0" destOrd="0" presId="urn:microsoft.com/office/officeart/2005/8/layout/chevron1"/>
    <dgm:cxn modelId="{02C4F8B5-E943-44FC-A220-AB5DD322569C}" type="presOf" srcId="{712D7579-F531-4A2B-851D-8C5D4CEEE6CE}" destId="{28818133-C7DB-4DFE-A2E8-9487BD8F6DFF}" srcOrd="0" destOrd="0" presId="urn:microsoft.com/office/officeart/2005/8/layout/chevron1"/>
    <dgm:cxn modelId="{AF6B97D6-B2BE-45C2-8527-0EA862FA5CED}" srcId="{D9896F97-C8DE-45CD-B0E8-B0A35B40776D}" destId="{3FC2D377-2DB1-48CC-8D1A-3EED619E0583}" srcOrd="2" destOrd="0" parTransId="{A4F3B5B8-8D53-464E-A0B1-7115128189BB}" sibTransId="{BD2BD1FE-FA9D-415A-97D2-E6C1B85E93D4}"/>
    <dgm:cxn modelId="{A6BCDD32-C706-4DBB-877C-CFFF54B96B0C}" type="presOf" srcId="{D9896F97-C8DE-45CD-B0E8-B0A35B40776D}" destId="{72F2C17D-BC85-43A5-9DDB-1DAEA368317A}" srcOrd="0" destOrd="0" presId="urn:microsoft.com/office/officeart/2005/8/layout/chevron1"/>
    <dgm:cxn modelId="{F83CFF5B-C9B4-4117-88AD-36EF9D684CEF}" srcId="{D9896F97-C8DE-45CD-B0E8-B0A35B40776D}" destId="{D571F335-C1A3-4BD0-9795-757EC07C36BF}" srcOrd="1" destOrd="0" parTransId="{6D945125-CE81-4378-AAB7-6CDF1FB23794}" sibTransId="{35D9DD13-F205-4E5E-B20A-77E0B8B4BDFA}"/>
    <dgm:cxn modelId="{0D384249-CAC2-46DE-94D6-419BBAB2E7A9}" srcId="{D9896F97-C8DE-45CD-B0E8-B0A35B40776D}" destId="{712D7579-F531-4A2B-851D-8C5D4CEEE6CE}" srcOrd="0" destOrd="0" parTransId="{A69FC695-B0F5-445A-8172-575C5D3D4BD6}" sibTransId="{838EF705-A59E-4C06-BD05-24240E9B0471}"/>
    <dgm:cxn modelId="{A4B1CBEF-BFC3-4F71-9981-918897E07B25}" type="presParOf" srcId="{72F2C17D-BC85-43A5-9DDB-1DAEA368317A}" destId="{28818133-C7DB-4DFE-A2E8-9487BD8F6DFF}" srcOrd="0" destOrd="0" presId="urn:microsoft.com/office/officeart/2005/8/layout/chevron1"/>
    <dgm:cxn modelId="{B4916DCD-E079-4D8C-B760-7F1B63BD2EE5}" type="presParOf" srcId="{72F2C17D-BC85-43A5-9DDB-1DAEA368317A}" destId="{67B49D6C-7899-41E2-AEB6-968281D917EC}" srcOrd="1" destOrd="0" presId="urn:microsoft.com/office/officeart/2005/8/layout/chevron1"/>
    <dgm:cxn modelId="{68709190-8479-4BC4-A6E9-B3F472093FAE}" type="presParOf" srcId="{72F2C17D-BC85-43A5-9DDB-1DAEA368317A}" destId="{892C2EA0-4C6E-4B0F-BBCA-492D0D6EE0D9}" srcOrd="2" destOrd="0" presId="urn:microsoft.com/office/officeart/2005/8/layout/chevron1"/>
    <dgm:cxn modelId="{D0A13FAD-4E55-4C45-AF69-5B53EC6179B9}" type="presParOf" srcId="{72F2C17D-BC85-43A5-9DDB-1DAEA368317A}" destId="{C874022C-E340-4DB6-995C-D34A7E3DD5B0}" srcOrd="3" destOrd="0" presId="urn:microsoft.com/office/officeart/2005/8/layout/chevron1"/>
    <dgm:cxn modelId="{3A150403-DF5E-48CD-80D3-10C51192B1A5}" type="presParOf" srcId="{72F2C17D-BC85-43A5-9DDB-1DAEA368317A}" destId="{A6633C4E-6E2A-43A5-8EC2-2085AD99B1C7}"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0DF68E-7590-4E97-9BB0-FB25FAE87FB3}">
      <dsp:nvSpPr>
        <dsp:cNvPr id="0" name=""/>
        <dsp:cNvSpPr/>
      </dsp:nvSpPr>
      <dsp:spPr>
        <a:xfrm>
          <a:off x="2387347" y="101"/>
          <a:ext cx="1583286" cy="1029136"/>
        </a:xfrm>
        <a:prstGeom prst="roundRect">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l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fr-FR" sz="2600" kern="1200" cap="small" baseline="0" dirty="0" smtClean="0"/>
            <a:t>Tacite</a:t>
          </a:r>
          <a:endParaRPr lang="fr-FR" sz="2600" kern="1200" cap="small" baseline="0" dirty="0"/>
        </a:p>
      </dsp:txBody>
      <dsp:txXfrm>
        <a:off x="2387347" y="101"/>
        <a:ext cx="1583286" cy="1029136"/>
      </dsp:txXfrm>
    </dsp:sp>
    <dsp:sp modelId="{B4A3C8CC-F88F-40B4-A2AD-C018E08F1F22}">
      <dsp:nvSpPr>
        <dsp:cNvPr id="0" name=""/>
        <dsp:cNvSpPr/>
      </dsp:nvSpPr>
      <dsp:spPr>
        <a:xfrm>
          <a:off x="1479082" y="514669"/>
          <a:ext cx="3399816" cy="3399816"/>
        </a:xfrm>
        <a:custGeom>
          <a:avLst/>
          <a:gdLst/>
          <a:ahLst/>
          <a:cxnLst/>
          <a:rect l="0" t="0" r="0" b="0"/>
          <a:pathLst>
            <a:path>
              <a:moveTo>
                <a:pt x="2710012" y="332656"/>
              </a:moveTo>
              <a:arcTo wR="1699908" hR="1699908" stAng="18387385" swAng="1633349"/>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2A2DD6C-3927-4806-978F-DF5D34B7D210}">
      <dsp:nvSpPr>
        <dsp:cNvPr id="0" name=""/>
        <dsp:cNvSpPr/>
      </dsp:nvSpPr>
      <dsp:spPr>
        <a:xfrm>
          <a:off x="4087256" y="1700009"/>
          <a:ext cx="1583286" cy="1029136"/>
        </a:xfrm>
        <a:prstGeom prst="roundRect">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l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fr-FR" sz="2600" kern="1200" cap="small" baseline="0" dirty="0" smtClean="0"/>
            <a:t>Explicite</a:t>
          </a:r>
          <a:endParaRPr lang="fr-FR" sz="2600" kern="1200" cap="small" baseline="0" dirty="0"/>
        </a:p>
      </dsp:txBody>
      <dsp:txXfrm>
        <a:off x="4087256" y="1700009"/>
        <a:ext cx="1583286" cy="1029136"/>
      </dsp:txXfrm>
    </dsp:sp>
    <dsp:sp modelId="{B3D64907-7F91-4660-8EB7-D30A6603037C}">
      <dsp:nvSpPr>
        <dsp:cNvPr id="0" name=""/>
        <dsp:cNvSpPr/>
      </dsp:nvSpPr>
      <dsp:spPr>
        <a:xfrm>
          <a:off x="1479082" y="514669"/>
          <a:ext cx="3399816" cy="3399816"/>
        </a:xfrm>
        <a:custGeom>
          <a:avLst/>
          <a:gdLst/>
          <a:ahLst/>
          <a:cxnLst/>
          <a:rect l="0" t="0" r="0" b="0"/>
          <a:pathLst>
            <a:path>
              <a:moveTo>
                <a:pt x="3223575" y="2453649"/>
              </a:moveTo>
              <a:arcTo wR="1699908" hR="1699908" stAng="1579266" swAng="1633349"/>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EF78518-2E21-4BCC-9CC7-C945D4644CCE}">
      <dsp:nvSpPr>
        <dsp:cNvPr id="0" name=""/>
        <dsp:cNvSpPr/>
      </dsp:nvSpPr>
      <dsp:spPr>
        <a:xfrm>
          <a:off x="2387347" y="3399918"/>
          <a:ext cx="1583286" cy="1029136"/>
        </a:xfrm>
        <a:prstGeom prst="roundRect">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l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fr-FR" sz="2600" kern="1200" cap="small" baseline="0" dirty="0" smtClean="0"/>
            <a:t>Explicite</a:t>
          </a:r>
          <a:endParaRPr lang="fr-FR" sz="2600" kern="1200" cap="small" baseline="0" dirty="0"/>
        </a:p>
      </dsp:txBody>
      <dsp:txXfrm>
        <a:off x="2387347" y="3399918"/>
        <a:ext cx="1583286" cy="1029136"/>
      </dsp:txXfrm>
    </dsp:sp>
    <dsp:sp modelId="{71F79847-9513-4DAE-955C-91AA9D234D94}">
      <dsp:nvSpPr>
        <dsp:cNvPr id="0" name=""/>
        <dsp:cNvSpPr/>
      </dsp:nvSpPr>
      <dsp:spPr>
        <a:xfrm>
          <a:off x="1479082" y="514669"/>
          <a:ext cx="3399816" cy="3399816"/>
        </a:xfrm>
        <a:custGeom>
          <a:avLst/>
          <a:gdLst/>
          <a:ahLst/>
          <a:cxnLst/>
          <a:rect l="0" t="0" r="0" b="0"/>
          <a:pathLst>
            <a:path>
              <a:moveTo>
                <a:pt x="689803" y="3067159"/>
              </a:moveTo>
              <a:arcTo wR="1699908" hR="1699908" stAng="7587385" swAng="1633349"/>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E46B92-1B8A-4939-9CE3-F6C79BCB4222}">
      <dsp:nvSpPr>
        <dsp:cNvPr id="0" name=""/>
        <dsp:cNvSpPr/>
      </dsp:nvSpPr>
      <dsp:spPr>
        <a:xfrm>
          <a:off x="687439" y="1700009"/>
          <a:ext cx="1583286" cy="1029136"/>
        </a:xfrm>
        <a:prstGeom prst="roundRect">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l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fr-FR" sz="2600" kern="1200" cap="small" baseline="0" dirty="0" smtClean="0"/>
            <a:t>Tacite</a:t>
          </a:r>
          <a:endParaRPr lang="fr-FR" sz="2600" kern="1200" cap="small" baseline="0" dirty="0"/>
        </a:p>
      </dsp:txBody>
      <dsp:txXfrm>
        <a:off x="687439" y="1700009"/>
        <a:ext cx="1583286" cy="1029136"/>
      </dsp:txXfrm>
    </dsp:sp>
    <dsp:sp modelId="{2D6BCA01-A0AD-4879-92FF-95B381B2411C}">
      <dsp:nvSpPr>
        <dsp:cNvPr id="0" name=""/>
        <dsp:cNvSpPr/>
      </dsp:nvSpPr>
      <dsp:spPr>
        <a:xfrm>
          <a:off x="1479082" y="514669"/>
          <a:ext cx="3399816" cy="3399816"/>
        </a:xfrm>
        <a:custGeom>
          <a:avLst/>
          <a:gdLst/>
          <a:ahLst/>
          <a:cxnLst/>
          <a:rect l="0" t="0" r="0" b="0"/>
          <a:pathLst>
            <a:path>
              <a:moveTo>
                <a:pt x="176240" y="946166"/>
              </a:moveTo>
              <a:arcTo wR="1699908" hR="1699908" stAng="12379266" swAng="1633349"/>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818133-C7DB-4DFE-A2E8-9487BD8F6DFF}">
      <dsp:nvSpPr>
        <dsp:cNvPr id="0" name=""/>
        <dsp:cNvSpPr/>
      </dsp:nvSpPr>
      <dsp:spPr>
        <a:xfrm>
          <a:off x="2411" y="1675496"/>
          <a:ext cx="2937420" cy="117496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fr-FR" sz="1900" kern="1200" dirty="0" smtClean="0"/>
            <a:t>Mise en place d'une infrastructure</a:t>
          </a:r>
          <a:endParaRPr lang="fr-FR" sz="1900" kern="1200" dirty="0"/>
        </a:p>
      </dsp:txBody>
      <dsp:txXfrm>
        <a:off x="2411" y="1675496"/>
        <a:ext cx="2937420" cy="1174968"/>
      </dsp:txXfrm>
    </dsp:sp>
    <dsp:sp modelId="{892C2EA0-4C6E-4B0F-BBCA-492D0D6EE0D9}">
      <dsp:nvSpPr>
        <dsp:cNvPr id="0" name=""/>
        <dsp:cNvSpPr/>
      </dsp:nvSpPr>
      <dsp:spPr>
        <a:xfrm>
          <a:off x="2646089" y="1675496"/>
          <a:ext cx="2937420" cy="117496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fr-FR" sz="1900" kern="1200" dirty="0" smtClean="0"/>
            <a:t>Gestion du contenu</a:t>
          </a:r>
          <a:endParaRPr lang="fr-FR" sz="1900" kern="1200" dirty="0"/>
        </a:p>
      </dsp:txBody>
      <dsp:txXfrm>
        <a:off x="2646089" y="1675496"/>
        <a:ext cx="2937420" cy="1174968"/>
      </dsp:txXfrm>
    </dsp:sp>
    <dsp:sp modelId="{A6633C4E-6E2A-43A5-8EC2-2085AD99B1C7}">
      <dsp:nvSpPr>
        <dsp:cNvPr id="0" name=""/>
        <dsp:cNvSpPr/>
      </dsp:nvSpPr>
      <dsp:spPr>
        <a:xfrm>
          <a:off x="5289768" y="1675496"/>
          <a:ext cx="2937420" cy="117496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fr-FR" sz="1900" kern="1200" dirty="0" smtClean="0"/>
            <a:t>Utilisation</a:t>
          </a:r>
          <a:endParaRPr lang="fr-FR" sz="1900" kern="1200" dirty="0"/>
        </a:p>
      </dsp:txBody>
      <dsp:txXfrm>
        <a:off x="5289768" y="1675496"/>
        <a:ext cx="2937420" cy="1174968"/>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CC3F80-BC35-42F8-8E78-F988243470A1}" type="datetimeFigureOut">
              <a:rPr lang="fr-FR" smtClean="0"/>
              <a:pPr/>
              <a:t>04/11/2009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B7F72-0292-45A1-A7AA-E102A8EEF39B}"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fr.wikipedia.org/wiki/Site_web"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Tx/>
              <a:buChar char="-"/>
            </a:pPr>
            <a:r>
              <a:rPr lang="fr-FR" dirty="0" smtClean="0"/>
              <a:t>installation d'outils de travail collaboratifs, constitution d'équipes ad hoc…</a:t>
            </a:r>
          </a:p>
          <a:p>
            <a:pPr>
              <a:buFontTx/>
              <a:buChar char="-"/>
            </a:pPr>
            <a:endParaRPr lang="fr-FR" dirty="0" smtClean="0"/>
          </a:p>
          <a:p>
            <a:pPr>
              <a:buFontTx/>
              <a:buChar char="-"/>
            </a:pPr>
            <a:r>
              <a:rPr lang="fr-FR" dirty="0" smtClean="0"/>
              <a:t>définition des types d'information constituant réellement le savoir de l'entreprise (il ne s'agit pas de créer un Quid)</a:t>
            </a:r>
          </a:p>
          <a:p>
            <a:pPr>
              <a:buFontTx/>
              <a:buChar char="-"/>
            </a:pPr>
            <a:endParaRPr lang="fr-FR" dirty="0" smtClean="0"/>
          </a:p>
          <a:p>
            <a:pPr>
              <a:buFontTx/>
              <a:buChar char="-"/>
            </a:pPr>
            <a:r>
              <a:rPr lang="fr-FR" dirty="0" smtClean="0"/>
              <a:t>l'une des facettes du chantier est bien de s'assurer que cette merveilleuse organisation servira à quelque chose. La nécessité d'usage dirigera la définition du contenu</a:t>
            </a:r>
            <a:endParaRPr lang="fr-FR" dirty="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
            </a:r>
            <a:r>
              <a:rPr lang="fr-FR" dirty="0" err="1" smtClean="0"/>
              <a:t>Factiva</a:t>
            </a:r>
            <a:r>
              <a:rPr lang="fr-FR" dirty="0" smtClean="0"/>
              <a:t>, bases de connaissances…</a:t>
            </a:r>
            <a:r>
              <a:rPr lang="fr-FR" dirty="0" err="1" smtClean="0"/>
              <a:t>etc</a:t>
            </a:r>
            <a:endParaRPr lang="fr-FR" dirty="0" smtClean="0"/>
          </a:p>
          <a:p>
            <a:endParaRPr lang="fr-FR" dirty="0" smtClean="0"/>
          </a:p>
          <a:p>
            <a:r>
              <a:rPr lang="fr-FR" dirty="0" smtClean="0"/>
              <a:t>-La </a:t>
            </a:r>
            <a:r>
              <a:rPr lang="fr-FR" b="1" dirty="0" smtClean="0"/>
              <a:t>gestion de la relation client</a:t>
            </a:r>
            <a:r>
              <a:rPr lang="fr-FR" dirty="0" smtClean="0"/>
              <a:t> consiste à savoir cibler, à attirer et à conserver les bons clients et représente un facteur déterminant du succès de l’entreprise. Construire et développer des relations avec ses clients est un défi, particulièrement lorsque l’entreprise possède des milliers (voire des millions) de clients qui communiquent avec celle-ci de multiples manières. Pour arriver à un résultat satisfaisant, les systèmes de gestion des relations clients (</a:t>
            </a:r>
            <a:r>
              <a:rPr lang="fr-FR" i="1" dirty="0" err="1" smtClean="0"/>
              <a:t>customer</a:t>
            </a:r>
            <a:r>
              <a:rPr lang="fr-FR" i="1" dirty="0" smtClean="0"/>
              <a:t> </a:t>
            </a:r>
            <a:r>
              <a:rPr lang="fr-FR" i="1" dirty="0" err="1" smtClean="0"/>
              <a:t>relationship</a:t>
            </a:r>
            <a:r>
              <a:rPr lang="fr-FR" i="1" dirty="0" smtClean="0"/>
              <a:t> management</a:t>
            </a:r>
            <a:r>
              <a:rPr lang="fr-FR" dirty="0" smtClean="0"/>
              <a:t> -CRM en anglais) doivent permettre aux responsables d’entreprise de mieux comprendre leurs clients pour adapter et personnaliser leurs produits ou leurs services. (</a:t>
            </a:r>
            <a:r>
              <a:rPr lang="fr-FR" dirty="0" err="1" smtClean="0"/>
              <a:t>Wikipedia</a:t>
            </a:r>
            <a:r>
              <a:rPr lang="fr-FR" dirty="0" smtClean="0"/>
              <a:t>)</a:t>
            </a:r>
          </a:p>
          <a:p>
            <a:endParaRPr lang="fr-FR" dirty="0" smtClean="0"/>
          </a:p>
          <a:p>
            <a:r>
              <a:rPr lang="fr-FR" dirty="0" smtClean="0"/>
              <a:t>-Un </a:t>
            </a:r>
            <a:r>
              <a:rPr lang="fr-FR" b="1" dirty="0" smtClean="0"/>
              <a:t>système de gestion de contenu</a:t>
            </a:r>
            <a:r>
              <a:rPr lang="fr-FR" dirty="0" smtClean="0"/>
              <a:t> ou </a:t>
            </a:r>
            <a:r>
              <a:rPr lang="fr-FR" b="1" dirty="0" smtClean="0"/>
              <a:t>SGC</a:t>
            </a:r>
            <a:r>
              <a:rPr lang="fr-FR" dirty="0" smtClean="0"/>
              <a:t> (</a:t>
            </a:r>
            <a:r>
              <a:rPr lang="fr-FR" sz="1200" b="1" kern="1200" dirty="0" smtClean="0">
                <a:solidFill>
                  <a:schemeClr val="tx1"/>
                </a:solidFill>
                <a:latin typeface="+mn-lt"/>
                <a:ea typeface="+mn-ea"/>
                <a:cs typeface="+mn-cs"/>
              </a:rPr>
              <a:t>(en)</a:t>
            </a:r>
            <a:r>
              <a:rPr lang="fr-FR" dirty="0" smtClean="0"/>
              <a:t> </a:t>
            </a:r>
            <a:r>
              <a:rPr lang="fr-FR" i="1" dirty="0" smtClean="0"/>
              <a:t>Content Management System</a:t>
            </a:r>
            <a:r>
              <a:rPr lang="fr-FR" dirty="0" smtClean="0"/>
              <a:t> ou </a:t>
            </a:r>
            <a:r>
              <a:rPr lang="fr-FR" b="1" dirty="0" smtClean="0"/>
              <a:t>CMS</a:t>
            </a:r>
            <a:r>
              <a:rPr lang="fr-FR" dirty="0" smtClean="0"/>
              <a:t>) est une famille de logiciels destinés à la conception et à la mise à jour dynamique de </a:t>
            </a:r>
            <a:r>
              <a:rPr lang="fr-FR" b="0" u="none" dirty="0" smtClean="0">
                <a:hlinkClick r:id="rId3" tooltip="Site web"/>
              </a:rPr>
              <a:t>site web</a:t>
            </a:r>
            <a:r>
              <a:rPr lang="fr-FR" b="0" u="none" dirty="0" smtClean="0"/>
              <a:t> </a:t>
            </a:r>
            <a:r>
              <a:rPr lang="fr-FR" dirty="0" smtClean="0"/>
              <a:t>ou d'application multimédia.</a:t>
            </a:r>
          </a:p>
          <a:p>
            <a:endParaRPr lang="fr-FR" dirty="0" smtClean="0"/>
          </a:p>
          <a:p>
            <a:r>
              <a:rPr lang="fr-FR" dirty="0" smtClean="0"/>
              <a:t>-Les Wikis notamment, </a:t>
            </a:r>
            <a:r>
              <a:rPr lang="fr-FR" dirty="0" err="1" smtClean="0"/>
              <a:t>workflow</a:t>
            </a:r>
            <a:r>
              <a:rPr lang="fr-FR" dirty="0" smtClean="0"/>
              <a:t>, </a:t>
            </a:r>
            <a:r>
              <a:rPr lang="fr-FR" dirty="0" err="1" smtClean="0"/>
              <a:t>groupware</a:t>
            </a:r>
            <a:r>
              <a:rPr lang="fr-FR" dirty="0" smtClean="0"/>
              <a:t> en général</a:t>
            </a:r>
          </a:p>
          <a:p>
            <a:endParaRPr lang="fr-FR" dirty="0" smtClean="0"/>
          </a:p>
          <a:p>
            <a:r>
              <a:rPr lang="fr-FR" dirty="0" smtClean="0"/>
              <a:t>-</a:t>
            </a:r>
            <a:r>
              <a:rPr lang="fr-FR" dirty="0" err="1" smtClean="0"/>
              <a:t>Gymglish</a:t>
            </a:r>
            <a:endParaRPr lang="fr-FR" dirty="0" smtClean="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b="1" dirty="0" smtClean="0"/>
              <a:t>(ACCOMPAGNEMENT)</a:t>
            </a:r>
          </a:p>
          <a:p>
            <a:endParaRPr lang="fr-FR" b="1" dirty="0" smtClean="0"/>
          </a:p>
          <a:p>
            <a:r>
              <a:rPr lang="fr-FR" b="1" dirty="0" smtClean="0"/>
              <a:t>Mise en </a:t>
            </a:r>
            <a:r>
              <a:rPr lang="fr-FR" b="1" dirty="0" err="1" smtClean="0"/>
              <a:t>oeuvre</a:t>
            </a:r>
            <a:endParaRPr lang="fr-FR" b="1" dirty="0" smtClean="0"/>
          </a:p>
          <a:p>
            <a:r>
              <a:rPr lang="fr-FR" dirty="0" smtClean="0"/>
              <a:t>La mise en </a:t>
            </a:r>
            <a:r>
              <a:rPr lang="fr-FR" dirty="0" err="1" smtClean="0"/>
              <a:t>oeuvre</a:t>
            </a:r>
            <a:r>
              <a:rPr lang="fr-FR" dirty="0" smtClean="0"/>
              <a:t> passe par :</a:t>
            </a:r>
          </a:p>
          <a:p>
            <a:r>
              <a:rPr lang="fr-FR" dirty="0" smtClean="0"/>
              <a:t>-la constitution d'un groupe d'exploration chargé d'identifier les domaines constituant des opportunités, </a:t>
            </a:r>
          </a:p>
          <a:p>
            <a:r>
              <a:rPr lang="fr-FR" dirty="0" smtClean="0"/>
              <a:t>-la création d'une équipe de pilotage assurant le suivi et la promotion du KM, </a:t>
            </a:r>
          </a:p>
          <a:p>
            <a:r>
              <a:rPr lang="fr-FR" dirty="0" smtClean="0"/>
              <a:t>-la gestion des projets par des équipes transversales, impliquant tous les acteurs du domaine et toute la hiérarchie, </a:t>
            </a:r>
          </a:p>
          <a:p>
            <a:r>
              <a:rPr lang="fr-FR" dirty="0" smtClean="0"/>
              <a:t>-la chasse aux blocages naturels (hiérarchie, gestion des coûts, impératifs de sécurité...), </a:t>
            </a:r>
          </a:p>
          <a:p>
            <a:r>
              <a:rPr lang="fr-FR" dirty="0" smtClean="0"/>
              <a:t>-la tenue de bilans d'efficacité, </a:t>
            </a:r>
          </a:p>
          <a:p>
            <a:r>
              <a:rPr lang="fr-FR" dirty="0" smtClean="0"/>
              <a:t>-la généralisation de la démarche.</a:t>
            </a:r>
          </a:p>
          <a:p>
            <a:endParaRPr lang="fr-FR" dirty="0" smtClean="0"/>
          </a:p>
          <a:p>
            <a:r>
              <a:rPr lang="fr-FR" dirty="0" smtClean="0"/>
              <a:t>En dehors de se doter d'outils performants pour la capitalisation des connaissances (consigner le capital immatériel en quelque sorte), l'enjeu du KM va naturellement être de les valoriser. Là encore, cela passe par des outils - de recherche (de documents, mais aussi d'experts), de partage - mais le moteur organisationnel du projet KM pourrait être la constitution de communautés de pratique, ces cellules de circulation du savoir qui se distinguent de l'organisation fonctionnelle de l'entreprise, mais sont les lieux de fixation et de transmission des connaissances. Au delà, l'audit est un premier outil de cartographie des connaissances, mais aussi des blocages éventuels (hiérarchiques, procéduraux...) dans leurs circulation. Il restera inutile, cependant, sans la constitution d'une dynamique qui passe par une certaine incitation à partager ses connaissances (exemple très simple : empêcher toute saisie de contacts dans une base non partagée), motivée par une communication claire sur les objectifs et l'animation collaborative contrôlée (par des outils de </a:t>
            </a:r>
            <a:r>
              <a:rPr lang="fr-FR" dirty="0" err="1" smtClean="0"/>
              <a:t>workflow</a:t>
            </a:r>
            <a:r>
              <a:rPr lang="fr-FR" dirty="0" smtClean="0"/>
              <a:t> notamment) - en clair, par l'accompagnement approprié.</a:t>
            </a: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La connaissance est une valeur immatérielle et on doit pouvoir la quantifier.</a:t>
            </a:r>
          </a:p>
          <a:p>
            <a:r>
              <a:rPr lang="fr-FR" dirty="0" smtClean="0"/>
              <a:t>Pour cela, elle doit être considérée comme une richesse. Le système financier aujourd'hui ne sait pas le faire. Les employés sont juste considérés comme une source de dépenses. Les valeurs doivent être donc redéfinies, pour prendre en compte aussi ce capital indispensable à la bonne marche de l'entreprise. </a:t>
            </a:r>
          </a:p>
          <a:p>
            <a:endParaRPr lang="fr-FR" dirty="0" smtClean="0"/>
          </a:p>
          <a:p>
            <a:pPr>
              <a:buFontTx/>
              <a:buChar char="-"/>
            </a:pPr>
            <a:r>
              <a:rPr lang="fr-FR" dirty="0" smtClean="0"/>
              <a:t> Le KM sert la recherche et développement</a:t>
            </a:r>
            <a:r>
              <a:rPr lang="fr-FR" baseline="0" dirty="0" smtClean="0"/>
              <a:t> et permet à l’entreprise d’obtenir un avantage concurrentiel</a:t>
            </a:r>
          </a:p>
          <a:p>
            <a:pPr>
              <a:buFontTx/>
              <a:buChar cha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17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Ensemble des méthodes et techniques permettant de récolter, organiser, analyser, partager des connaissances entre les membres d’une organisation. En particulier les savoirs créés par l’entreprise elle-même.</a:t>
            </a: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Ce système est né au début des années 80 suite à un constat : l’ensemble des connaissances acquises et accumulées ne sont pas pérennisées, c'est-à-dire qu’elles ne sont ni conservées ni transmises correctement au sein de l’organisation. En effet les connaissances étant détenues par les employés celles-ci étaient bien évidemment perdues dès lors qu’un employé démissionnait, ou était licencié, ou partait à la retraite.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lvl="0"/>
            <a:r>
              <a:rPr lang="fr-FR" sz="1200" kern="1200" dirty="0" smtClean="0">
                <a:solidFill>
                  <a:schemeClr val="tx1"/>
                </a:solidFill>
                <a:latin typeface="+mn-lt"/>
                <a:ea typeface="+mn-ea"/>
                <a:cs typeface="+mn-cs"/>
              </a:rPr>
              <a:t>- Diffusion de l’excellence au sein de l’organisation : partager les meilleures connaissances au sein de l’organisation ce qui la poussera vers le haut en termes de savoir faire.</a:t>
            </a:r>
          </a:p>
          <a:p>
            <a:pPr lvl="0"/>
            <a:r>
              <a:rPr lang="fr-FR" sz="1200" kern="1200" dirty="0" smtClean="0">
                <a:solidFill>
                  <a:schemeClr val="tx1"/>
                </a:solidFill>
                <a:latin typeface="+mn-lt"/>
                <a:ea typeface="+mn-ea"/>
                <a:cs typeface="+mn-cs"/>
              </a:rPr>
              <a:t>- Capacité à prendre de meilleures décisions : la diffusion d’informations et de connaissances permet une analyse pertinente des données ce qui permet une meilleure prise de décision ainsi qu’un gain de temps dans la mesure où les cycles de décisions sont réduits.</a:t>
            </a:r>
          </a:p>
          <a:p>
            <a:pPr lvl="0"/>
            <a:r>
              <a:rPr lang="fr-FR" sz="1200" kern="1200" dirty="0" smtClean="0">
                <a:solidFill>
                  <a:schemeClr val="tx1"/>
                </a:solidFill>
                <a:latin typeface="+mn-lt"/>
                <a:ea typeface="+mn-ea"/>
                <a:cs typeface="+mn-cs"/>
              </a:rPr>
              <a:t> - Développement de la capacité d’innovation : l’employé a à sa disposition l’ensemble des compétences de l’organisation via le référentiel des connaissances, ce qui lui permet d’être en contact avec les meilleurs experts et donc d’acquérir une capacité d’innovation.</a:t>
            </a:r>
          </a:p>
          <a:p>
            <a:pPr lvl="0"/>
            <a:r>
              <a:rPr lang="fr-FR" sz="1200" kern="1200" dirty="0" smtClean="0">
                <a:solidFill>
                  <a:schemeClr val="tx1"/>
                </a:solidFill>
                <a:latin typeface="+mn-lt"/>
                <a:ea typeface="+mn-ea"/>
                <a:cs typeface="+mn-cs"/>
              </a:rPr>
              <a:t>- Développement de la capacité d’apprentissage : la formation des nouveaux arrivants est facilitée et accélérée grâce par exemple au cours de formation en ligne où il peuvent y accéder à tout moment.</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55000" lnSpcReduction="20000"/>
          </a:bodyPr>
          <a:lstStyle/>
          <a:p>
            <a:r>
              <a:rPr lang="fr-FR" sz="1200" b="1" u="sng" kern="1200" dirty="0" smtClean="0">
                <a:solidFill>
                  <a:schemeClr val="tx1"/>
                </a:solidFill>
                <a:latin typeface="+mn-lt"/>
                <a:ea typeface="+mn-ea"/>
                <a:cs typeface="+mn-cs"/>
              </a:rPr>
              <a:t>Enjeux</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Les problématiques auxquelles le KM va s'efforcer de répondre dépendent de chaque entreprise et institution, et de chacun des univers où elle se situe.</a:t>
            </a:r>
          </a:p>
          <a:p>
            <a:r>
              <a:rPr lang="fr-FR" sz="1200" b="1" kern="1200" dirty="0" smtClean="0">
                <a:solidFill>
                  <a:schemeClr val="tx1"/>
                </a:solidFill>
                <a:latin typeface="+mn-lt"/>
                <a:ea typeface="+mn-ea"/>
                <a:cs typeface="+mn-cs"/>
              </a:rPr>
              <a:t>Mondiales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L’arrivée d’Internet.</a:t>
            </a:r>
          </a:p>
          <a:p>
            <a:r>
              <a:rPr lang="fr-FR" sz="1200" kern="1200" dirty="0" smtClean="0">
                <a:solidFill>
                  <a:schemeClr val="tx1"/>
                </a:solidFill>
                <a:latin typeface="+mn-lt"/>
                <a:ea typeface="+mn-ea"/>
                <a:cs typeface="+mn-cs"/>
              </a:rPr>
              <a:t>Nouvelles modalités d’échange des informations présentant plusieurs enjeux, dont deux principaux, le contrôle des informations et le rayonnement scientifique et culturel des États.</a:t>
            </a:r>
          </a:p>
          <a:p>
            <a:r>
              <a:rPr lang="fr-FR" sz="1200" kern="1200" dirty="0" smtClean="0">
                <a:solidFill>
                  <a:schemeClr val="tx1"/>
                </a:solidFill>
                <a:latin typeface="+mn-lt"/>
                <a:ea typeface="+mn-ea"/>
                <a:cs typeface="+mn-cs"/>
              </a:rPr>
              <a:t>Une circulation sans contrôle de ces informations peut présenter des risques au niveau de la sécurité des États, de la réputation des entreprises. Par ailleurs, avec le développement des technologies de l'information et de la communication, la surinformation est un danger réel.</a:t>
            </a:r>
          </a:p>
          <a:p>
            <a:r>
              <a:rPr lang="fr-FR" sz="1200" b="1" kern="1200" dirty="0" smtClean="0">
                <a:solidFill>
                  <a:schemeClr val="tx1"/>
                </a:solidFill>
                <a:latin typeface="+mn-lt"/>
                <a:ea typeface="+mn-ea"/>
                <a:cs typeface="+mn-cs"/>
              </a:rPr>
              <a:t>Entreprises</a:t>
            </a:r>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Enjeu dans les gains de la valeur de l'entreprise liés à l'augmentation de capital de connaissance </a:t>
            </a:r>
          </a:p>
          <a:p>
            <a:pPr lvl="0"/>
            <a:r>
              <a:rPr lang="fr-FR" sz="1200" kern="1200" dirty="0" smtClean="0">
                <a:solidFill>
                  <a:schemeClr val="tx1"/>
                </a:solidFill>
                <a:latin typeface="+mn-lt"/>
                <a:ea typeface="+mn-ea"/>
                <a:cs typeface="+mn-cs"/>
              </a:rPr>
              <a:t>Enjeu dans la conduite de l'innovation, notamment en termes de rapidité des réponses apportées aux demandes des clients</a:t>
            </a:r>
          </a:p>
          <a:p>
            <a:r>
              <a:rPr lang="fr-FR" sz="1200" kern="1200" dirty="0" smtClean="0">
                <a:solidFill>
                  <a:schemeClr val="tx1"/>
                </a:solidFill>
                <a:latin typeface="+mn-lt"/>
                <a:ea typeface="+mn-ea"/>
                <a:cs typeface="+mn-cs"/>
              </a:rPr>
              <a:t>En fait les enjeux de la gestion des connaissances et de l'intelligence économique sont liés. L’organisation de la mémoire collective est un facteur clé de la pérennisation de l'intelligence économique.</a:t>
            </a:r>
          </a:p>
          <a:p>
            <a:r>
              <a:rPr lang="fr-FR" sz="1200" b="1" kern="1200" dirty="0" smtClean="0">
                <a:solidFill>
                  <a:schemeClr val="tx1"/>
                </a:solidFill>
                <a:latin typeface="+mn-lt"/>
                <a:ea typeface="+mn-ea"/>
                <a:cs typeface="+mn-cs"/>
              </a:rPr>
              <a:t>Académique</a:t>
            </a:r>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dans l’optimisation du transfert de connaissances et des technologies</a:t>
            </a:r>
          </a:p>
          <a:p>
            <a:pPr lvl="0"/>
            <a:r>
              <a:rPr lang="fr-FR" sz="1200" kern="1200" dirty="0" smtClean="0">
                <a:solidFill>
                  <a:schemeClr val="tx1"/>
                </a:solidFill>
                <a:latin typeface="+mn-lt"/>
                <a:ea typeface="+mn-ea"/>
                <a:cs typeface="+mn-cs"/>
              </a:rPr>
              <a:t>dans l'évaluation des performances en termes de productivité scientifique et techniques et applications</a:t>
            </a:r>
          </a:p>
          <a:p>
            <a:r>
              <a:rPr lang="fr-FR" sz="1200" kern="1200" dirty="0" smtClean="0">
                <a:solidFill>
                  <a:schemeClr val="tx1"/>
                </a:solidFill>
                <a:latin typeface="+mn-lt"/>
                <a:ea typeface="+mn-ea"/>
                <a:cs typeface="+mn-cs"/>
              </a:rPr>
              <a:t>Les enjeux de la gestion des connaissances portent également sur la visibilité des activités R&amp;D de ces institutions à l’échelle mondiale. La Recherche scientifique est de plus en plus concurrentielle et internationale, il faut donc assurer une bonne position passe par une gestion efficace de sa productivité.</a:t>
            </a:r>
          </a:p>
          <a:p>
            <a:r>
              <a:rPr lang="fr-FR" sz="1200" b="1" kern="1200" dirty="0" smtClean="0">
                <a:solidFill>
                  <a:schemeClr val="tx1"/>
                </a:solidFill>
                <a:latin typeface="+mn-lt"/>
                <a:ea typeface="+mn-ea"/>
                <a:cs typeface="+mn-cs"/>
              </a:rPr>
              <a:t>Problèmes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La volonté stratégique d'une organisation de s'approprier et de pérenniser les connaissances en son sein, cela peut entrainer une certaine méfiance des acteurs impliqués : une fois leurs connaissances intégrées au système de gestion, quelle sera leur valeur ajoutée ? </a:t>
            </a:r>
          </a:p>
          <a:p>
            <a:r>
              <a:rPr lang="fr-FR" sz="1200" kern="1200" dirty="0" smtClean="0">
                <a:solidFill>
                  <a:schemeClr val="tx1"/>
                </a:solidFill>
                <a:latin typeface="+mn-lt"/>
                <a:ea typeface="+mn-ea"/>
                <a:cs typeface="+mn-cs"/>
              </a:rPr>
              <a:t>Dans quels objectifs les méthodes de gestion et d'apprentissage collectif ont-elles été mises en place ? </a:t>
            </a:r>
          </a:p>
          <a:p>
            <a:r>
              <a:rPr lang="fr-FR" sz="1200" kern="1200" dirty="0" smtClean="0">
                <a:solidFill>
                  <a:schemeClr val="tx1"/>
                </a:solidFill>
                <a:latin typeface="+mn-lt"/>
                <a:ea typeface="+mn-ea"/>
                <a:cs typeface="+mn-cs"/>
              </a:rPr>
              <a:t>Ainsi, la stratégie de l'organisation qui met en place le management de la connaissance peut se heurter aux stratégies individuelles de ses acteurs. </a:t>
            </a:r>
          </a:p>
          <a:p>
            <a:r>
              <a:rPr lang="fr-FR" sz="1200" kern="1200" dirty="0" smtClean="0">
                <a:solidFill>
                  <a:schemeClr val="tx1"/>
                </a:solidFill>
                <a:latin typeface="+mn-lt"/>
                <a:ea typeface="+mn-ea"/>
                <a:cs typeface="+mn-cs"/>
              </a:rPr>
              <a:t> </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5"/>
          </p:nvPr>
        </p:nvSpPr>
        <p:spPr/>
        <p:txBody>
          <a:bodyPr/>
          <a:lstStyle/>
          <a:p>
            <a:pPr>
              <a:defRPr/>
            </a:pPr>
            <a:fld id="{08738CDC-4365-4BBC-BFAB-2D59E3D977D5}" type="slidenum">
              <a:rPr lang="fr-FR" smtClean="0"/>
              <a:pPr>
                <a:defRPr/>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77500" lnSpcReduction="20000"/>
          </a:bodyPr>
          <a:lstStyle/>
          <a:p>
            <a:r>
              <a:rPr lang="fr-FR" sz="1200" b="1" kern="1200" dirty="0" smtClean="0">
                <a:solidFill>
                  <a:schemeClr val="tx1"/>
                </a:solidFill>
                <a:latin typeface="+mn-lt"/>
                <a:ea typeface="+mn-ea"/>
                <a:cs typeface="+mn-cs"/>
              </a:rPr>
              <a:t>Qu’est ce que la connaissance ?</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Définition :</a:t>
            </a:r>
          </a:p>
          <a:p>
            <a:r>
              <a:rPr lang="fr-FR" sz="1200" kern="1200" dirty="0" smtClean="0">
                <a:solidFill>
                  <a:schemeClr val="tx1"/>
                </a:solidFill>
                <a:latin typeface="+mn-lt"/>
                <a:ea typeface="+mn-ea"/>
                <a:cs typeface="+mn-cs"/>
              </a:rPr>
              <a:t>La connaissance est en fait la combinaison de trois facteurs qui sont : L’information, l’interprétation, et des modèles et théories.</a:t>
            </a:r>
          </a:p>
          <a:p>
            <a:r>
              <a:rPr lang="fr-FR" sz="1200" kern="1200" dirty="0" smtClean="0">
                <a:solidFill>
                  <a:schemeClr val="tx1"/>
                </a:solidFill>
                <a:latin typeface="+mn-lt"/>
                <a:ea typeface="+mn-ea"/>
                <a:cs typeface="+mn-cs"/>
              </a:rPr>
              <a:t>La connaissance est, d'une part, l'état de celui qui connaît ou sait quelque chose, et d'autre part, les choses qui sont sues où connues. Par extension, on appelle aussi « connaissance » tout ce qui est tenu pour su ou connu par un individu ou une société donnés. On peut faire la même analogie pour les entreprises.</a:t>
            </a:r>
          </a:p>
          <a:p>
            <a:r>
              <a:rPr lang="fr-FR" sz="1200" kern="1200" dirty="0" smtClean="0">
                <a:solidFill>
                  <a:schemeClr val="tx1"/>
                </a:solidFill>
                <a:latin typeface="+mn-lt"/>
                <a:ea typeface="+mn-ea"/>
                <a:cs typeface="+mn-cs"/>
              </a:rPr>
              <a:t>Les sciences sont l'une des principales formes de connaissance. Il existe d’autre : le savoir-faire, la connaissance des langues, la connaissance des traditions, légendes, coutumes,...</a:t>
            </a:r>
          </a:p>
          <a:p>
            <a:r>
              <a:rPr lang="fr-FR" sz="1200" kern="1200" dirty="0" smtClean="0">
                <a:solidFill>
                  <a:schemeClr val="tx1"/>
                </a:solidFill>
                <a:latin typeface="+mn-lt"/>
                <a:ea typeface="+mn-ea"/>
                <a:cs typeface="+mn-cs"/>
              </a:rPr>
              <a:t>Afin d’obtenir de la connaissance, on part de données brutes c'est-à-dire de l’information. On effectue dont un traitement cognitif sur celle-ci. </a:t>
            </a:r>
          </a:p>
          <a:p>
            <a:r>
              <a:rPr lang="fr-FR" sz="1200" kern="1200" dirty="0" smtClean="0">
                <a:solidFill>
                  <a:schemeClr val="tx1"/>
                </a:solidFill>
                <a:latin typeface="+mn-lt"/>
                <a:ea typeface="+mn-ea"/>
                <a:cs typeface="+mn-cs"/>
              </a:rPr>
              <a:t>Différence entre information et connaissance : l’information peut être facilement transportée et manipulée alors que la connaissance représente quelque chose de plus humain, plus subjectif. Une </a:t>
            </a:r>
            <a:r>
              <a:rPr lang="fr-FR" sz="1200" b="1" kern="1200" dirty="0" smtClean="0">
                <a:solidFill>
                  <a:schemeClr val="tx1"/>
                </a:solidFill>
                <a:latin typeface="+mn-lt"/>
                <a:ea typeface="+mn-ea"/>
                <a:cs typeface="+mn-cs"/>
              </a:rPr>
              <a:t>connaissance</a:t>
            </a:r>
            <a:r>
              <a:rPr lang="fr-FR" sz="1200" kern="1200" dirty="0" smtClean="0">
                <a:solidFill>
                  <a:schemeClr val="tx1"/>
                </a:solidFill>
                <a:latin typeface="+mn-lt"/>
                <a:ea typeface="+mn-ea"/>
                <a:cs typeface="+mn-cs"/>
              </a:rPr>
              <a:t> correspond à l'appropriation et l'interprétation des informations par les hommes</a:t>
            </a:r>
          </a:p>
          <a:p>
            <a:r>
              <a:rPr lang="fr-FR" sz="1200" b="1" kern="1200" dirty="0" smtClean="0">
                <a:solidFill>
                  <a:schemeClr val="tx1"/>
                </a:solidFill>
                <a:latin typeface="+mn-lt"/>
                <a:ea typeface="+mn-ea"/>
                <a:cs typeface="+mn-cs"/>
              </a:rPr>
              <a:t>La personne et l'entreprise</a:t>
            </a:r>
            <a:r>
              <a:rPr lang="fr-FR" sz="1200" kern="1200" dirty="0" smtClean="0">
                <a:solidFill>
                  <a:schemeClr val="tx1"/>
                </a:solidFill>
                <a:latin typeface="+mn-lt"/>
                <a:ea typeface="+mn-ea"/>
                <a:cs typeface="+mn-cs"/>
              </a:rPr>
              <a:t> : </a:t>
            </a:r>
          </a:p>
          <a:p>
            <a:r>
              <a:rPr lang="fr-FR" sz="1200" kern="1200" dirty="0" smtClean="0">
                <a:solidFill>
                  <a:schemeClr val="tx1"/>
                </a:solidFill>
                <a:latin typeface="+mn-lt"/>
                <a:ea typeface="+mn-ea"/>
                <a:cs typeface="+mn-cs"/>
              </a:rPr>
              <a:t>La connaissance de l’entreprise est le savoir collectif de l’entreprise. Ce savoir collectif résulte donc de la mise en commun du savoir globale de chaque personne si elle décide de la partager. </a:t>
            </a:r>
          </a:p>
          <a:p>
            <a:r>
              <a:rPr lang="fr-FR" sz="1200" kern="1200" dirty="0" smtClean="0">
                <a:solidFill>
                  <a:schemeClr val="tx1"/>
                </a:solidFill>
                <a:latin typeface="+mn-lt"/>
                <a:ea typeface="+mn-ea"/>
                <a:cs typeface="+mn-cs"/>
              </a:rPr>
              <a:t>Dans les entreprises, la connaissance correspond à un capital de compétences que détiennent les hommes et les femmes dans différents domaines professionnels constituant le cœur de métier de l'entreprise.</a:t>
            </a:r>
            <a:endParaRPr lang="fr-FR" dirty="0"/>
          </a:p>
        </p:txBody>
      </p:sp>
      <p:sp>
        <p:nvSpPr>
          <p:cNvPr id="4" name="Espace réservé du numéro de diapositive 3"/>
          <p:cNvSpPr>
            <a:spLocks noGrp="1"/>
          </p:cNvSpPr>
          <p:nvPr>
            <p:ph type="sldNum" sz="quarter" idx="5"/>
          </p:nvPr>
        </p:nvSpPr>
        <p:spPr/>
        <p:txBody>
          <a:bodyPr/>
          <a:lstStyle/>
          <a:p>
            <a:pPr>
              <a:defRPr/>
            </a:pPr>
            <a:fld id="{CE723534-846A-49C7-AD1B-76EC3D4666DE}" type="slidenum">
              <a:rPr lang="fr-FR" smtClean="0"/>
              <a:pPr>
                <a:defRPr/>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Les connaissances sont représentatives de l’expérience et de la culture de l’entreprise.</a:t>
            </a:r>
          </a:p>
          <a:p>
            <a:r>
              <a:rPr lang="fr-FR" sz="1200" kern="1200" dirty="0" smtClean="0">
                <a:solidFill>
                  <a:schemeClr val="tx1"/>
                </a:solidFill>
                <a:latin typeface="+mn-lt"/>
                <a:ea typeface="+mn-ea"/>
                <a:cs typeface="+mn-cs"/>
              </a:rPr>
              <a:t>La gestion des connaissances distingue 2 grands types de connaissances : les connaissances explicites qui constituent « les savoirs de l’entreprise » </a:t>
            </a:r>
            <a:r>
              <a:rPr lang="fr-FR" sz="1200" kern="1200" baseline="0" dirty="0" smtClean="0">
                <a:solidFill>
                  <a:schemeClr val="tx1"/>
                </a:solidFill>
                <a:latin typeface="+mn-lt"/>
                <a:ea typeface="+mn-ea"/>
                <a:cs typeface="+mn-cs"/>
              </a:rPr>
              <a:t>et les compétences tacites qui constituent elles les « savoir-faire de l’entreprise ».</a:t>
            </a:r>
          </a:p>
          <a:p>
            <a:r>
              <a:rPr lang="fr-FR" sz="1200" kern="1200" baseline="0" dirty="0" smtClean="0">
                <a:solidFill>
                  <a:schemeClr val="tx1"/>
                </a:solidFill>
                <a:latin typeface="+mn-lt"/>
                <a:ea typeface="+mn-ea"/>
                <a:cs typeface="+mn-cs"/>
              </a:rPr>
              <a:t>Les connaissances explicites sont composées de l’ensemble des éléments tangibles de l’entreprise : base de données, procédures, algorithmes, documents d’analyse et de synthèse… Ces connaissances sont dites réparties puisque les informations sont directement consultables depuis leurs supports par les personnes de l’entreprise.</a:t>
            </a:r>
          </a:p>
          <a:p>
            <a:r>
              <a:rPr lang="fr-FR" sz="1200" b="0" kern="1200" baseline="0" dirty="0" smtClean="0">
                <a:solidFill>
                  <a:schemeClr val="tx1"/>
                </a:solidFill>
                <a:latin typeface="+mn-lt"/>
                <a:ea typeface="+mn-ea"/>
                <a:cs typeface="+mn-cs"/>
              </a:rPr>
              <a:t>Les connaissances tacites sont constituées d’éléments immatériels tels que les habilités, les tours de mains, les « secrets de métiers », les « routines », les connaissances de l’historique et de l’environnement, des contextes décisionnels… Ces savoir-faire sont difficiles à localiser et pas toujours formalisables. Ils sont acquis par la pratique, souvent transmis par apprentissage collectif ou selon une logique « maître-apprenti ».</a:t>
            </a:r>
            <a:endParaRPr lang="fr-FR" sz="1200" b="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a:t>
            </a:r>
            <a:r>
              <a:rPr lang="fr-FR" baseline="0" dirty="0" smtClean="0"/>
              <a:t> dimension privée des connaissances individuelles : Les connaissances individuelles explicites s’expriment sous forme de discours, d’analogies... Elles peuvent aussi être matérialisées sous forme de notes personnelles, aide-mémoires, de fichiers informatiques privés.</a:t>
            </a:r>
          </a:p>
          <a:p>
            <a:r>
              <a:rPr lang="fr-FR" baseline="0" dirty="0" smtClean="0"/>
              <a:t>Les connaissances individuelles privées se perçoivent par des talents, habilités. </a:t>
            </a:r>
          </a:p>
          <a:p>
            <a:r>
              <a:rPr lang="fr-FR" baseline="0" dirty="0" smtClean="0"/>
              <a:t>Ces connaissances individuelles prennent une dimension collective lorsqu’elles sont utilisées, combinées aux savoirs de l’entreprise, par un groupe de personnes. Cette interaction entre personne et donnée permet la formation de nouvelles connaissances. Seulement, ces connaissances sont collectives si les membres de l’organisation y trouvent un minimum de sens.</a:t>
            </a:r>
            <a:endParaRPr lang="fr-FR" dirty="0"/>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Du tacite au tacite : c’est la socialisation, où les connaissances tacites des uns (notamment celui du maître) sont transmises directement aux</a:t>
            </a:r>
            <a:r>
              <a:rPr lang="fr-FR" baseline="0" dirty="0" smtClean="0"/>
              <a:t> autres (l’apprenti) sous forme de connaissances tacites, par l’observation, l’imitation et la pratique. Au cours de ce processus, aucun des protagonistes n’explicite son art pour le rendre directement accessible par tous.</a:t>
            </a:r>
          </a:p>
          <a:p>
            <a:endParaRPr lang="fr-FR" baseline="0" dirty="0" smtClean="0"/>
          </a:p>
          <a:p>
            <a:r>
              <a:rPr lang="fr-FR" baseline="0" dirty="0" smtClean="0"/>
              <a:t>Du tacite à l’explicite : c’est l’extériorisation, où l’individu essaie d’expliquer son art et de convertir son expérience en connaissances explicites.</a:t>
            </a:r>
          </a:p>
          <a:p>
            <a:endParaRPr lang="fr-FR" baseline="0" dirty="0" smtClean="0"/>
          </a:p>
          <a:p>
            <a:r>
              <a:rPr lang="fr-FR" baseline="0" dirty="0" smtClean="0"/>
              <a:t>De l’explicite à l’explicite : c’est la combinaison, où l’individu combine divers éléments de connaissances explicites pour constituer de nouvelles connaissances, explicites elles aussi.</a:t>
            </a:r>
          </a:p>
          <a:p>
            <a:endParaRPr lang="fr-FR" baseline="0" dirty="0" smtClean="0"/>
          </a:p>
          <a:p>
            <a:r>
              <a:rPr lang="fr-FR" baseline="0" dirty="0" smtClean="0"/>
              <a:t>De l’explicite au tacite : c’est l’intériorisation, où, peu à peu, les connaissances explicites diffusées dans l’organisation sont assimilées par le personnel. Ces nouvelles connaissances viennent compléter la somme des connaissances dont dispose l’individu. Elles sont intériorisées et deviennent partie intégrante de chacun. Les connaissances explicites deviennent tacites.</a:t>
            </a:r>
          </a:p>
        </p:txBody>
      </p:sp>
      <p:sp>
        <p:nvSpPr>
          <p:cNvPr id="4" name="Espace réservé du numéro de diapositive 3"/>
          <p:cNvSpPr>
            <a:spLocks noGrp="1"/>
          </p:cNvSpPr>
          <p:nvPr>
            <p:ph type="sldNum" sz="quarter" idx="10"/>
          </p:nvPr>
        </p:nvSpPr>
        <p:spPr/>
        <p:txBody>
          <a:bodyPr/>
          <a:lstStyle/>
          <a:p>
            <a:fld id="{4A1B7F72-0292-45A1-A7AA-E102A8EEF39B}"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82BC607D-FFD3-4080-AEA4-E16EA0E8AF69}" type="datetimeFigureOut">
              <a:rPr lang="fr-FR" smtClean="0"/>
              <a:pPr/>
              <a:t>04/11/2009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4BDFABA2-5456-4700-9C5C-8884F605C24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BDFABA2-5456-4700-9C5C-8884F605C24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BDFABA2-5456-4700-9C5C-8884F605C24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BDFABA2-5456-4700-9C5C-8884F605C243}"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BDFABA2-5456-4700-9C5C-8884F605C243}"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BDFABA2-5456-4700-9C5C-8884F605C243}"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4BDFABA2-5456-4700-9C5C-8884F605C24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4BDFABA2-5456-4700-9C5C-8884F605C243}"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82BC607D-FFD3-4080-AEA4-E16EA0E8AF69}" type="datetimeFigureOut">
              <a:rPr lang="fr-FR" smtClean="0"/>
              <a:pPr/>
              <a:t>04/11/2009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4BDFABA2-5456-4700-9C5C-8884F605C24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82BC607D-FFD3-4080-AEA4-E16EA0E8AF69}" type="datetimeFigureOut">
              <a:rPr lang="fr-FR" smtClean="0"/>
              <a:pPr/>
              <a:t>04/11/2009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BDFABA2-5456-4700-9C5C-8884F605C24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82BC607D-FFD3-4080-AEA4-E16EA0E8AF69}" type="datetimeFigureOut">
              <a:rPr lang="fr-FR" smtClean="0"/>
              <a:pPr/>
              <a:t>04/11/2009</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4BDFABA2-5456-4700-9C5C-8884F605C243}"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2BC607D-FFD3-4080-AEA4-E16EA0E8AF69}" type="datetimeFigureOut">
              <a:rPr lang="fr-FR" smtClean="0"/>
              <a:pPr/>
              <a:t>04/11/2009</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BDFABA2-5456-4700-9C5C-8884F605C24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815967"/>
            <a:ext cx="7772400" cy="2470157"/>
          </a:xfrm>
        </p:spPr>
        <p:txBody>
          <a:bodyPr>
            <a:noAutofit/>
          </a:bodyPr>
          <a:lstStyle/>
          <a:p>
            <a:pPr algn="ctr"/>
            <a:r>
              <a:rPr lang="fr-FR" sz="8000" dirty="0" err="1" smtClean="0">
                <a:latin typeface="Calibri" pitchFamily="34" charset="0"/>
              </a:rPr>
              <a:t>Knowledge</a:t>
            </a:r>
            <a:r>
              <a:rPr lang="fr-FR" sz="8000" dirty="0" smtClean="0">
                <a:latin typeface="Calibri" pitchFamily="34" charset="0"/>
              </a:rPr>
              <a:t> Management</a:t>
            </a:r>
            <a:endParaRPr lang="fr-FR" sz="8000" dirty="0">
              <a:latin typeface="Calibri" pitchFamily="34" charset="0"/>
            </a:endParaRPr>
          </a:p>
        </p:txBody>
      </p:sp>
      <p:sp>
        <p:nvSpPr>
          <p:cNvPr id="4" name="Sous-titre 3"/>
          <p:cNvSpPr>
            <a:spLocks noGrp="1"/>
          </p:cNvSpPr>
          <p:nvPr>
            <p:ph type="subTitle" idx="1"/>
          </p:nvPr>
        </p:nvSpPr>
        <p:spPr>
          <a:xfrm>
            <a:off x="500034" y="4229560"/>
            <a:ext cx="8029604" cy="1199704"/>
          </a:xfrm>
        </p:spPr>
        <p:txBody>
          <a:bodyPr>
            <a:normAutofit/>
          </a:bodyPr>
          <a:lstStyle/>
          <a:p>
            <a:r>
              <a:rPr lang="fr-FR" sz="2400" dirty="0" smtClean="0"/>
              <a:t>Alexandre </a:t>
            </a:r>
            <a:r>
              <a:rPr lang="fr-FR" sz="2400" dirty="0" err="1" smtClean="0"/>
              <a:t>Bodelot</a:t>
            </a:r>
            <a:r>
              <a:rPr lang="fr-FR" sz="2400" dirty="0" smtClean="0"/>
              <a:t> – Mohamed El </a:t>
            </a:r>
            <a:r>
              <a:rPr lang="fr-FR" sz="2400" dirty="0" err="1" smtClean="0"/>
              <a:t>Yadari</a:t>
            </a:r>
            <a:r>
              <a:rPr lang="fr-FR" sz="2400" dirty="0" smtClean="0"/>
              <a:t> – Matthieu </a:t>
            </a:r>
            <a:r>
              <a:rPr lang="fr-FR" sz="2400" dirty="0" err="1" smtClean="0"/>
              <a:t>Hémidy</a:t>
            </a:r>
            <a:r>
              <a:rPr lang="fr-FR" sz="2400" dirty="0" smtClean="0"/>
              <a:t> – Julien </a:t>
            </a:r>
            <a:r>
              <a:rPr lang="fr-FR" sz="2400" dirty="0" err="1" smtClean="0"/>
              <a:t>Paroche</a:t>
            </a:r>
            <a:r>
              <a:rPr lang="fr-FR" sz="2400" dirty="0" smtClean="0"/>
              <a:t> – </a:t>
            </a:r>
            <a:r>
              <a:rPr lang="fr-FR" sz="2400" dirty="0" err="1" smtClean="0"/>
              <a:t>Judikael</a:t>
            </a:r>
            <a:r>
              <a:rPr lang="fr-FR" sz="2400" dirty="0" smtClean="0"/>
              <a:t> Robert</a:t>
            </a:r>
            <a:endParaRPr lang="fr-FR" sz="24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14488"/>
            <a:ext cx="8229600" cy="4292803"/>
          </a:xfrm>
        </p:spPr>
        <p:txBody>
          <a:bodyPr/>
          <a:lstStyle/>
          <a:p>
            <a:pPr>
              <a:spcBef>
                <a:spcPts val="600"/>
              </a:spcBef>
              <a:spcAft>
                <a:spcPts val="1800"/>
              </a:spcAft>
            </a:pPr>
            <a:r>
              <a:rPr lang="fr-FR" dirty="0" smtClean="0">
                <a:latin typeface="Calibri" pitchFamily="34" charset="0"/>
              </a:rPr>
              <a:t>Démarche autour de 3 axes :</a:t>
            </a:r>
          </a:p>
          <a:p>
            <a:pPr>
              <a:spcBef>
                <a:spcPts val="600"/>
              </a:spcBef>
              <a:spcAft>
                <a:spcPts val="1800"/>
              </a:spcAft>
            </a:pPr>
            <a:endParaRPr lang="fr-FR" dirty="0" smtClean="0"/>
          </a:p>
        </p:txBody>
      </p:sp>
      <p:sp>
        <p:nvSpPr>
          <p:cNvPr id="3" name="Titre 2"/>
          <p:cNvSpPr>
            <a:spLocks noGrp="1"/>
          </p:cNvSpPr>
          <p:nvPr>
            <p:ph type="title"/>
          </p:nvPr>
        </p:nvSpPr>
        <p:spPr/>
        <p:txBody>
          <a:bodyPr/>
          <a:lstStyle/>
          <a:p>
            <a:r>
              <a:rPr lang="fr-FR" dirty="0" smtClean="0"/>
              <a:t>La mise en place du KM</a:t>
            </a:r>
            <a:endParaRPr lang="fr-FR" dirty="0"/>
          </a:p>
        </p:txBody>
      </p:sp>
      <p:graphicFrame>
        <p:nvGraphicFramePr>
          <p:cNvPr id="5" name="Espace réservé du contenu 5"/>
          <p:cNvGraphicFramePr>
            <a:graphicFrameLocks/>
          </p:cNvGraphicFramePr>
          <p:nvPr/>
        </p:nvGraphicFramePr>
        <p:xfrm>
          <a:off x="428596" y="1643050"/>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643050"/>
            <a:ext cx="8229600" cy="4364241"/>
          </a:xfrm>
        </p:spPr>
        <p:txBody>
          <a:bodyPr/>
          <a:lstStyle/>
          <a:p>
            <a:pPr>
              <a:spcBef>
                <a:spcPts val="1200"/>
              </a:spcBef>
              <a:spcAft>
                <a:spcPts val="1200"/>
              </a:spcAft>
            </a:pPr>
            <a:r>
              <a:rPr lang="fr-FR" dirty="0" smtClean="0">
                <a:latin typeface="Calibri" pitchFamily="34" charset="0"/>
              </a:rPr>
              <a:t>Systèmes documentaires</a:t>
            </a:r>
          </a:p>
          <a:p>
            <a:pPr>
              <a:spcBef>
                <a:spcPts val="1200"/>
              </a:spcBef>
              <a:spcAft>
                <a:spcPts val="1200"/>
              </a:spcAft>
            </a:pPr>
            <a:r>
              <a:rPr lang="fr-FR" dirty="0" smtClean="0">
                <a:latin typeface="Calibri" pitchFamily="34" charset="0"/>
              </a:rPr>
              <a:t>CRM (Customer </a:t>
            </a:r>
            <a:r>
              <a:rPr lang="fr-FR" dirty="0" err="1" smtClean="0">
                <a:latin typeface="Calibri" pitchFamily="34" charset="0"/>
              </a:rPr>
              <a:t>RelationShip</a:t>
            </a:r>
            <a:r>
              <a:rPr lang="fr-FR" dirty="0" smtClean="0">
                <a:latin typeface="Calibri" pitchFamily="34" charset="0"/>
              </a:rPr>
              <a:t> Management)</a:t>
            </a:r>
          </a:p>
          <a:p>
            <a:pPr>
              <a:spcBef>
                <a:spcPts val="1200"/>
              </a:spcBef>
              <a:spcAft>
                <a:spcPts val="1200"/>
              </a:spcAft>
            </a:pPr>
            <a:r>
              <a:rPr lang="fr-FR" dirty="0" smtClean="0">
                <a:latin typeface="Calibri" pitchFamily="34" charset="0"/>
              </a:rPr>
              <a:t>CMS (Content Management System)</a:t>
            </a:r>
          </a:p>
          <a:p>
            <a:pPr>
              <a:spcBef>
                <a:spcPts val="1200"/>
              </a:spcBef>
              <a:spcAft>
                <a:spcPts val="1200"/>
              </a:spcAft>
            </a:pPr>
            <a:r>
              <a:rPr lang="fr-FR" dirty="0" smtClean="0">
                <a:latin typeface="Calibri" pitchFamily="34" charset="0"/>
              </a:rPr>
              <a:t>Outils de travail collaboratif</a:t>
            </a:r>
          </a:p>
          <a:p>
            <a:pPr>
              <a:spcBef>
                <a:spcPts val="1200"/>
              </a:spcBef>
              <a:spcAft>
                <a:spcPts val="1200"/>
              </a:spcAft>
            </a:pPr>
            <a:r>
              <a:rPr lang="fr-FR" dirty="0" smtClean="0">
                <a:latin typeface="Calibri" pitchFamily="34" charset="0"/>
              </a:rPr>
              <a:t>Plates formes de e-</a:t>
            </a:r>
            <a:r>
              <a:rPr lang="fr-FR" dirty="0" err="1" smtClean="0">
                <a:latin typeface="Calibri" pitchFamily="34" charset="0"/>
              </a:rPr>
              <a:t>learning</a:t>
            </a:r>
            <a:endParaRPr lang="fr-FR" dirty="0">
              <a:latin typeface="Calibri" pitchFamily="34" charset="0"/>
            </a:endParaRPr>
          </a:p>
        </p:txBody>
      </p:sp>
      <p:sp>
        <p:nvSpPr>
          <p:cNvPr id="3" name="Titre 2"/>
          <p:cNvSpPr>
            <a:spLocks noGrp="1"/>
          </p:cNvSpPr>
          <p:nvPr>
            <p:ph type="title"/>
          </p:nvPr>
        </p:nvSpPr>
        <p:spPr/>
        <p:txBody>
          <a:bodyPr/>
          <a:lstStyle/>
          <a:p>
            <a:r>
              <a:rPr lang="fr-FR" dirty="0" smtClean="0"/>
              <a:t>Outils</a:t>
            </a:r>
            <a:endParaRPr lang="fr-FR"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643050"/>
            <a:ext cx="8229600" cy="4364241"/>
          </a:xfrm>
        </p:spPr>
        <p:txBody>
          <a:bodyPr/>
          <a:lstStyle/>
          <a:p>
            <a:pPr>
              <a:spcBef>
                <a:spcPts val="1200"/>
              </a:spcBef>
              <a:spcAft>
                <a:spcPts val="1200"/>
              </a:spcAft>
            </a:pPr>
            <a:r>
              <a:rPr lang="fr-FR" dirty="0" smtClean="0">
                <a:latin typeface="Calibri" pitchFamily="34" charset="0"/>
              </a:rPr>
              <a:t>Généraliser la démarche</a:t>
            </a:r>
          </a:p>
          <a:p>
            <a:pPr>
              <a:spcBef>
                <a:spcPts val="1200"/>
              </a:spcBef>
              <a:spcAft>
                <a:spcPts val="1200"/>
              </a:spcAft>
            </a:pPr>
            <a:r>
              <a:rPr lang="fr-FR" dirty="0" smtClean="0">
                <a:latin typeface="Calibri" pitchFamily="34" charset="0"/>
              </a:rPr>
              <a:t>Assurer le </a:t>
            </a:r>
            <a:r>
              <a:rPr lang="fr-FR" dirty="0" smtClean="0">
                <a:latin typeface="Calibri" pitchFamily="34" charset="0"/>
              </a:rPr>
              <a:t>suivie </a:t>
            </a:r>
            <a:r>
              <a:rPr lang="fr-FR" dirty="0" smtClean="0">
                <a:latin typeface="Calibri" pitchFamily="34" charset="0"/>
              </a:rPr>
              <a:t>et la promotion</a:t>
            </a:r>
          </a:p>
          <a:p>
            <a:pPr>
              <a:spcBef>
                <a:spcPts val="1200"/>
              </a:spcBef>
              <a:spcAft>
                <a:spcPts val="1200"/>
              </a:spcAft>
            </a:pPr>
            <a:r>
              <a:rPr lang="fr-FR" dirty="0" smtClean="0">
                <a:latin typeface="Calibri" pitchFamily="34" charset="0"/>
              </a:rPr>
              <a:t>Réaliser des audits</a:t>
            </a:r>
          </a:p>
        </p:txBody>
      </p:sp>
      <p:sp>
        <p:nvSpPr>
          <p:cNvPr id="3" name="Titre 2"/>
          <p:cNvSpPr>
            <a:spLocks noGrp="1"/>
          </p:cNvSpPr>
          <p:nvPr>
            <p:ph type="title"/>
          </p:nvPr>
        </p:nvSpPr>
        <p:spPr/>
        <p:txBody>
          <a:bodyPr/>
          <a:lstStyle/>
          <a:p>
            <a:r>
              <a:rPr lang="fr-FR" dirty="0" smtClean="0"/>
              <a:t>Assurer la </a:t>
            </a:r>
            <a:r>
              <a:rPr lang="fr-FR" dirty="0" err="1" smtClean="0"/>
              <a:t>pérénité</a:t>
            </a:r>
            <a:endParaRPr lang="fr-FR"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latin typeface="Calibri" pitchFamily="34" charset="0"/>
              </a:rPr>
              <a:t>Quantifier la connaissance</a:t>
            </a:r>
          </a:p>
          <a:p>
            <a:endParaRPr lang="fr-FR" dirty="0" smtClean="0">
              <a:latin typeface="Calibri" pitchFamily="34" charset="0"/>
            </a:endParaRPr>
          </a:p>
          <a:p>
            <a:r>
              <a:rPr lang="fr-FR" dirty="0" smtClean="0">
                <a:latin typeface="Calibri" pitchFamily="34" charset="0"/>
              </a:rPr>
              <a:t>Conserver l’initiative</a:t>
            </a:r>
          </a:p>
          <a:p>
            <a:endParaRPr lang="fr-FR" dirty="0" smtClean="0">
              <a:latin typeface="Calibri" pitchFamily="34" charset="0"/>
            </a:endParaRPr>
          </a:p>
          <a:p>
            <a:r>
              <a:rPr lang="fr-FR" dirty="0" smtClean="0">
                <a:latin typeface="Calibri" pitchFamily="34" charset="0"/>
              </a:rPr>
              <a:t>Préservation et valorisation des connaissances </a:t>
            </a:r>
            <a:endParaRPr lang="fr-FR" dirty="0">
              <a:latin typeface="Calibri" pitchFamily="34" charset="0"/>
            </a:endParaRPr>
          </a:p>
        </p:txBody>
      </p:sp>
      <p:sp>
        <p:nvSpPr>
          <p:cNvPr id="3" name="Titre 2"/>
          <p:cNvSpPr>
            <a:spLocks noGrp="1"/>
          </p:cNvSpPr>
          <p:nvPr>
            <p:ph type="title"/>
          </p:nvPr>
        </p:nvSpPr>
        <p:spPr/>
        <p:txBody>
          <a:bodyPr>
            <a:normAutofit/>
          </a:bodyPr>
          <a:lstStyle/>
          <a:p>
            <a:r>
              <a:rPr lang="fr-FR" sz="3200" dirty="0" smtClean="0"/>
              <a:t>Les gains du </a:t>
            </a:r>
            <a:r>
              <a:rPr lang="fr-FR" sz="3200" dirty="0" err="1" smtClean="0"/>
              <a:t>Knowledge</a:t>
            </a:r>
            <a:r>
              <a:rPr lang="fr-FR" sz="3200" dirty="0" smtClean="0"/>
              <a:t> Management</a:t>
            </a:r>
            <a:endParaRPr lang="fr-FR" sz="3200"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latin typeface="Calibri" pitchFamily="34" charset="0"/>
              </a:rPr>
              <a:t>Les projets de </a:t>
            </a:r>
            <a:r>
              <a:rPr lang="fr-FR" dirty="0" err="1" smtClean="0">
                <a:latin typeface="Calibri" pitchFamily="34" charset="0"/>
              </a:rPr>
              <a:t>Knowledge</a:t>
            </a:r>
            <a:r>
              <a:rPr lang="fr-FR" dirty="0" smtClean="0">
                <a:latin typeface="Calibri" pitchFamily="34" charset="0"/>
              </a:rPr>
              <a:t> Management sont coûteux, comment les rentabiliser ?</a:t>
            </a:r>
          </a:p>
          <a:p>
            <a:endParaRPr lang="fr-FR" dirty="0" smtClean="0">
              <a:latin typeface="Calibri" pitchFamily="34" charset="0"/>
            </a:endParaRPr>
          </a:p>
          <a:p>
            <a:r>
              <a:rPr lang="fr-FR" dirty="0" smtClean="0">
                <a:latin typeface="Calibri" pitchFamily="34" charset="0"/>
              </a:rPr>
              <a:t>Meilleure prévision  et évaluation des coûts du système d’information</a:t>
            </a:r>
          </a:p>
          <a:p>
            <a:pPr>
              <a:buNone/>
            </a:pPr>
            <a:endParaRPr lang="fr-FR" dirty="0" smtClean="0">
              <a:latin typeface="Calibri" pitchFamily="34" charset="0"/>
            </a:endParaRPr>
          </a:p>
          <a:p>
            <a:endParaRPr lang="fr-FR" dirty="0">
              <a:latin typeface="Calibri" pitchFamily="34" charset="0"/>
            </a:endParaRPr>
          </a:p>
        </p:txBody>
      </p:sp>
      <p:sp>
        <p:nvSpPr>
          <p:cNvPr id="3" name="Titre 2"/>
          <p:cNvSpPr>
            <a:spLocks noGrp="1"/>
          </p:cNvSpPr>
          <p:nvPr>
            <p:ph type="title"/>
          </p:nvPr>
        </p:nvSpPr>
        <p:spPr/>
        <p:txBody>
          <a:bodyPr/>
          <a:lstStyle/>
          <a:p>
            <a:r>
              <a:rPr lang="fr-FR" dirty="0" smtClean="0"/>
              <a:t>Le retour sur investissement</a:t>
            </a:r>
            <a:endParaRPr lang="fr-FR"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latin typeface="Calibri" pitchFamily="34" charset="0"/>
              </a:rPr>
              <a:t>Emplois créés par insertion des étudiants en entreprise </a:t>
            </a:r>
          </a:p>
          <a:p>
            <a:endParaRPr lang="fr-FR" dirty="0" smtClean="0">
              <a:latin typeface="Calibri" pitchFamily="34" charset="0"/>
            </a:endParaRPr>
          </a:p>
          <a:p>
            <a:r>
              <a:rPr lang="fr-FR" dirty="0" smtClean="0">
                <a:latin typeface="Calibri" pitchFamily="34" charset="0"/>
              </a:rPr>
              <a:t>Économies réalisées dans l'utilisation de matières premières</a:t>
            </a:r>
          </a:p>
          <a:p>
            <a:endParaRPr lang="fr-FR" dirty="0" smtClean="0">
              <a:latin typeface="Calibri" pitchFamily="34" charset="0"/>
            </a:endParaRPr>
          </a:p>
          <a:p>
            <a:r>
              <a:rPr lang="fr-FR" dirty="0" smtClean="0">
                <a:latin typeface="Calibri" pitchFamily="34" charset="0"/>
              </a:rPr>
              <a:t>Économies sur des achats de biens</a:t>
            </a:r>
          </a:p>
          <a:p>
            <a:endParaRPr lang="fr-FR" dirty="0" smtClean="0">
              <a:latin typeface="Calibri" pitchFamily="34" charset="0"/>
            </a:endParaRPr>
          </a:p>
          <a:p>
            <a:r>
              <a:rPr lang="fr-FR" dirty="0" smtClean="0">
                <a:latin typeface="Calibri" pitchFamily="34" charset="0"/>
              </a:rPr>
              <a:t>Qualité des produits</a:t>
            </a:r>
            <a:endParaRPr lang="fr-FR" dirty="0">
              <a:latin typeface="Calibri" pitchFamily="34" charset="0"/>
            </a:endParaRPr>
          </a:p>
        </p:txBody>
      </p:sp>
      <p:sp>
        <p:nvSpPr>
          <p:cNvPr id="3" name="Titre 2"/>
          <p:cNvSpPr>
            <a:spLocks noGrp="1"/>
          </p:cNvSpPr>
          <p:nvPr>
            <p:ph type="title"/>
          </p:nvPr>
        </p:nvSpPr>
        <p:spPr/>
        <p:txBody>
          <a:bodyPr/>
          <a:lstStyle/>
          <a:p>
            <a:r>
              <a:rPr lang="fr-FR" dirty="0" smtClean="0"/>
              <a:t>Exemples de gains tangibles</a:t>
            </a:r>
            <a:endParaRPr lang="fr-FR"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latin typeface="Calibri" pitchFamily="34" charset="0"/>
              </a:rPr>
              <a:t>Satisfaction des clients</a:t>
            </a:r>
          </a:p>
          <a:p>
            <a:endParaRPr lang="fr-FR" dirty="0" smtClean="0">
              <a:latin typeface="Calibri" pitchFamily="34" charset="0"/>
            </a:endParaRPr>
          </a:p>
          <a:p>
            <a:r>
              <a:rPr lang="fr-FR" dirty="0" smtClean="0">
                <a:latin typeface="Calibri" pitchFamily="34" charset="0"/>
              </a:rPr>
              <a:t>Augmentation de la fidélité des clients</a:t>
            </a:r>
          </a:p>
          <a:p>
            <a:endParaRPr lang="fr-FR" dirty="0" smtClean="0">
              <a:latin typeface="Calibri" pitchFamily="34" charset="0"/>
            </a:endParaRPr>
          </a:p>
          <a:p>
            <a:r>
              <a:rPr lang="fr-FR" dirty="0" smtClean="0">
                <a:latin typeface="Calibri" pitchFamily="34" charset="0"/>
              </a:rPr>
              <a:t>Compétences des employés</a:t>
            </a:r>
            <a:endParaRPr lang="fr-FR" dirty="0">
              <a:latin typeface="Calibri" pitchFamily="34" charset="0"/>
            </a:endParaRPr>
          </a:p>
        </p:txBody>
      </p:sp>
      <p:sp>
        <p:nvSpPr>
          <p:cNvPr id="3" name="Titre 2"/>
          <p:cNvSpPr>
            <a:spLocks noGrp="1"/>
          </p:cNvSpPr>
          <p:nvPr>
            <p:ph type="title"/>
          </p:nvPr>
        </p:nvSpPr>
        <p:spPr/>
        <p:txBody>
          <a:bodyPr/>
          <a:lstStyle/>
          <a:p>
            <a:r>
              <a:rPr lang="fr-FR" dirty="0" smtClean="0"/>
              <a:t>Exemples de gains intangibles</a:t>
            </a:r>
            <a:endParaRPr lang="fr-FR"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endParaRPr lang="fr-FR" dirty="0"/>
          </a:p>
        </p:txBody>
      </p:sp>
      <p:sp>
        <p:nvSpPr>
          <p:cNvPr id="3" name="Titre 2"/>
          <p:cNvSpPr>
            <a:spLocks noGrp="1"/>
          </p:cNvSpPr>
          <p:nvPr>
            <p:ph type="title"/>
          </p:nvPr>
        </p:nvSpPr>
        <p:spPr/>
        <p:txBody>
          <a:bodyPr/>
          <a:lstStyle/>
          <a:p>
            <a:r>
              <a:rPr lang="fr-FR" dirty="0" smtClean="0">
                <a:latin typeface="Calibri" pitchFamily="34" charset="0"/>
              </a:rPr>
              <a:t>Questions ?</a:t>
            </a:r>
            <a:endParaRPr lang="fr-FR"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latin typeface="Calibri" pitchFamily="34" charset="0"/>
              </a:rPr>
              <a:t>Définition du </a:t>
            </a:r>
            <a:r>
              <a:rPr lang="fr-FR" dirty="0" err="1" smtClean="0">
                <a:latin typeface="Calibri" pitchFamily="34" charset="0"/>
              </a:rPr>
              <a:t>Knowledge</a:t>
            </a:r>
            <a:r>
              <a:rPr lang="fr-FR" dirty="0" smtClean="0">
                <a:latin typeface="Calibri" pitchFamily="34" charset="0"/>
              </a:rPr>
              <a:t> Management</a:t>
            </a:r>
          </a:p>
          <a:p>
            <a:r>
              <a:rPr lang="fr-FR" dirty="0" smtClean="0">
                <a:latin typeface="Calibri" pitchFamily="34" charset="0"/>
              </a:rPr>
              <a:t>Les objectifs</a:t>
            </a:r>
          </a:p>
          <a:p>
            <a:r>
              <a:rPr lang="fr-FR" dirty="0" smtClean="0">
                <a:latin typeface="Calibri" pitchFamily="34" charset="0"/>
              </a:rPr>
              <a:t>Les enjeux</a:t>
            </a:r>
          </a:p>
          <a:p>
            <a:r>
              <a:rPr lang="fr-FR" dirty="0" smtClean="0">
                <a:latin typeface="Calibri" pitchFamily="34" charset="0"/>
              </a:rPr>
              <a:t>Qu’est ce que la connaissance ?</a:t>
            </a:r>
          </a:p>
          <a:p>
            <a:r>
              <a:rPr lang="fr-FR" dirty="0" smtClean="0">
                <a:latin typeface="Calibri" pitchFamily="34" charset="0"/>
              </a:rPr>
              <a:t>Les différents types de connaissance</a:t>
            </a:r>
          </a:p>
          <a:p>
            <a:r>
              <a:rPr lang="fr-FR" dirty="0" smtClean="0">
                <a:latin typeface="Calibri" pitchFamily="34" charset="0"/>
              </a:rPr>
              <a:t>Méthodes déployées</a:t>
            </a:r>
          </a:p>
          <a:p>
            <a:r>
              <a:rPr lang="fr-FR" dirty="0" smtClean="0">
                <a:latin typeface="Calibri" pitchFamily="34" charset="0"/>
              </a:rPr>
              <a:t>Gains attendus par la mise en place d’un KM</a:t>
            </a:r>
            <a:endParaRPr lang="fr-FR" dirty="0">
              <a:latin typeface="Calibri" pitchFamily="34" charset="0"/>
            </a:endParaRPr>
          </a:p>
        </p:txBody>
      </p:sp>
      <p:sp>
        <p:nvSpPr>
          <p:cNvPr id="2" name="Titre 1"/>
          <p:cNvSpPr>
            <a:spLocks noGrp="1"/>
          </p:cNvSpPr>
          <p:nvPr>
            <p:ph type="title"/>
          </p:nvPr>
        </p:nvSpPr>
        <p:spPr/>
        <p:txBody>
          <a:bodyPr/>
          <a:lstStyle/>
          <a:p>
            <a:r>
              <a:rPr lang="fr-FR" dirty="0" smtClean="0">
                <a:latin typeface="Calibri" pitchFamily="34" charset="0"/>
              </a:rPr>
              <a:t>Sommaire</a:t>
            </a:r>
            <a:endParaRPr lang="fr-FR"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latin typeface="Calibri" pitchFamily="34" charset="0"/>
              </a:rPr>
              <a:t>Né dans les années 80</a:t>
            </a:r>
          </a:p>
          <a:p>
            <a:endParaRPr lang="fr-FR" dirty="0" smtClean="0">
              <a:latin typeface="Calibri" pitchFamily="34" charset="0"/>
            </a:endParaRPr>
          </a:p>
          <a:p>
            <a:r>
              <a:rPr lang="fr-FR" dirty="0" smtClean="0">
                <a:latin typeface="Calibri" pitchFamily="34" charset="0"/>
              </a:rPr>
              <a:t>Connaissances principales richesses de l’entreprise (brevets, savoir faire…)</a:t>
            </a:r>
          </a:p>
          <a:p>
            <a:endParaRPr lang="fr-FR" dirty="0" smtClean="0">
              <a:latin typeface="Calibri" pitchFamily="34" charset="0"/>
            </a:endParaRPr>
          </a:p>
          <a:p>
            <a:r>
              <a:rPr lang="fr-FR" dirty="0" smtClean="0">
                <a:latin typeface="Calibri" pitchFamily="34" charset="0"/>
              </a:rPr>
              <a:t>Détenus par les salariés </a:t>
            </a:r>
            <a:r>
              <a:rPr lang="fr-FR" dirty="0" smtClean="0">
                <a:latin typeface="Calibri" pitchFamily="34" charset="0"/>
                <a:sym typeface="Wingdings" pitchFamily="2" charset="2"/>
              </a:rPr>
              <a:t> risque de perte (licenciement, démission, départ retraite…)</a:t>
            </a:r>
            <a:endParaRPr lang="fr-FR" dirty="0">
              <a:latin typeface="Calibri" pitchFamily="34" charset="0"/>
            </a:endParaRPr>
          </a:p>
        </p:txBody>
      </p:sp>
      <p:sp>
        <p:nvSpPr>
          <p:cNvPr id="2" name="Titre 1"/>
          <p:cNvSpPr>
            <a:spLocks noGrp="1"/>
          </p:cNvSpPr>
          <p:nvPr>
            <p:ph type="title"/>
          </p:nvPr>
        </p:nvSpPr>
        <p:spPr/>
        <p:txBody>
          <a:bodyPr/>
          <a:lstStyle/>
          <a:p>
            <a:r>
              <a:rPr lang="fr-FR" dirty="0" smtClean="0">
                <a:latin typeface="Calibri" pitchFamily="34" charset="0"/>
              </a:rPr>
              <a:t>Historique</a:t>
            </a:r>
            <a:endParaRPr lang="fr-FR"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latin typeface="Calibri" pitchFamily="34" charset="0"/>
              </a:rPr>
              <a:t>Diffusion de l’excellence au sein de l’organisation</a:t>
            </a:r>
          </a:p>
          <a:p>
            <a:endParaRPr lang="fr-FR" dirty="0" smtClean="0">
              <a:latin typeface="Calibri" pitchFamily="34" charset="0"/>
            </a:endParaRPr>
          </a:p>
          <a:p>
            <a:r>
              <a:rPr lang="fr-FR" dirty="0" smtClean="0">
                <a:latin typeface="Calibri" pitchFamily="34" charset="0"/>
              </a:rPr>
              <a:t>Aide à la prise de décision</a:t>
            </a:r>
          </a:p>
          <a:p>
            <a:endParaRPr lang="fr-FR" dirty="0" smtClean="0">
              <a:latin typeface="Calibri" pitchFamily="34" charset="0"/>
            </a:endParaRPr>
          </a:p>
          <a:p>
            <a:r>
              <a:rPr lang="fr-FR" dirty="0" smtClean="0">
                <a:latin typeface="Calibri" pitchFamily="34" charset="0"/>
              </a:rPr>
              <a:t>Développement de la capacité d’innovation</a:t>
            </a:r>
          </a:p>
          <a:p>
            <a:endParaRPr lang="fr-FR" dirty="0" smtClean="0">
              <a:latin typeface="Calibri" pitchFamily="34" charset="0"/>
            </a:endParaRPr>
          </a:p>
          <a:p>
            <a:r>
              <a:rPr lang="fr-FR" dirty="0" smtClean="0">
                <a:latin typeface="Calibri" pitchFamily="34" charset="0"/>
              </a:rPr>
              <a:t>Apprentissage facilité et accéléré</a:t>
            </a:r>
          </a:p>
          <a:p>
            <a:endParaRPr lang="fr-FR" dirty="0" smtClean="0">
              <a:latin typeface="Calibri" pitchFamily="34" charset="0"/>
            </a:endParaRPr>
          </a:p>
          <a:p>
            <a:endParaRPr lang="fr-FR" dirty="0">
              <a:latin typeface="Calibri" pitchFamily="34" charset="0"/>
            </a:endParaRPr>
          </a:p>
        </p:txBody>
      </p:sp>
      <p:sp>
        <p:nvSpPr>
          <p:cNvPr id="2" name="Titre 1"/>
          <p:cNvSpPr>
            <a:spLocks noGrp="1"/>
          </p:cNvSpPr>
          <p:nvPr>
            <p:ph type="title"/>
          </p:nvPr>
        </p:nvSpPr>
        <p:spPr/>
        <p:txBody>
          <a:bodyPr/>
          <a:lstStyle/>
          <a:p>
            <a:r>
              <a:rPr lang="fr-FR" dirty="0" smtClean="0">
                <a:latin typeface="Calibri" pitchFamily="34" charset="0"/>
              </a:rPr>
              <a:t>Objectifs</a:t>
            </a:r>
            <a:endParaRPr lang="fr-FR"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pPr eaLnBrk="1" hangingPunct="1"/>
            <a:r>
              <a:rPr lang="fr-FR" dirty="0" smtClean="0">
                <a:latin typeface="Calibri" pitchFamily="34" charset="0"/>
              </a:rPr>
              <a:t>Enjeux</a:t>
            </a:r>
          </a:p>
        </p:txBody>
      </p:sp>
      <p:sp>
        <p:nvSpPr>
          <p:cNvPr id="5123" name="Espace réservé du contenu 2"/>
          <p:cNvSpPr>
            <a:spLocks noGrp="1"/>
          </p:cNvSpPr>
          <p:nvPr>
            <p:ph idx="1"/>
          </p:nvPr>
        </p:nvSpPr>
        <p:spPr/>
        <p:txBody>
          <a:bodyPr/>
          <a:lstStyle/>
          <a:p>
            <a:pPr eaLnBrk="1" hangingPunct="1"/>
            <a:r>
              <a:rPr lang="fr-FR" dirty="0" smtClean="0"/>
              <a:t>Enjeux à différents niveaux</a:t>
            </a:r>
          </a:p>
          <a:p>
            <a:pPr lvl="1" eaLnBrk="1" hangingPunct="1"/>
            <a:r>
              <a:rPr lang="fr-FR" dirty="0" smtClean="0"/>
              <a:t>Mondiale</a:t>
            </a:r>
          </a:p>
          <a:p>
            <a:pPr lvl="1" eaLnBrk="1" hangingPunct="1"/>
            <a:r>
              <a:rPr lang="fr-FR" dirty="0" smtClean="0"/>
              <a:t>Entreprise</a:t>
            </a:r>
          </a:p>
          <a:p>
            <a:pPr lvl="1" eaLnBrk="1" hangingPunct="1"/>
            <a:r>
              <a:rPr lang="fr-FR" dirty="0" smtClean="0"/>
              <a:t>Académique</a:t>
            </a:r>
          </a:p>
          <a:p>
            <a:pPr lvl="1" eaLnBrk="1" hangingPunct="1"/>
            <a:endParaRPr lang="fr-FR" dirty="0" smtClean="0"/>
          </a:p>
          <a:p>
            <a:pPr eaLnBrk="1" hangingPunct="1"/>
            <a:r>
              <a:rPr lang="fr-FR" dirty="0" smtClean="0"/>
              <a:t>Problèmes?</a:t>
            </a:r>
          </a:p>
          <a:p>
            <a:pPr lvl="1"/>
            <a:r>
              <a:rPr lang="fr-FR" dirty="0" smtClean="0"/>
              <a:t>Méfiance des acteurs</a:t>
            </a:r>
          </a:p>
          <a:p>
            <a:pPr lvl="1"/>
            <a:r>
              <a:rPr lang="fr-FR" dirty="0" smtClean="0"/>
              <a:t>Dans quel objectif</a:t>
            </a:r>
          </a:p>
          <a:p>
            <a:pPr lvl="1"/>
            <a:r>
              <a:rPr lang="fr-FR" dirty="0" smtClean="0"/>
              <a:t>La stratégie d’organisation se heurte aux stratégies individuelles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FR" dirty="0" smtClean="0">
                <a:latin typeface="Calibri" pitchFamily="34" charset="0"/>
              </a:rPr>
              <a:t>La connaissance</a:t>
            </a:r>
          </a:p>
        </p:txBody>
      </p:sp>
      <p:sp>
        <p:nvSpPr>
          <p:cNvPr id="6147" name="Espace réservé du contenu 2"/>
          <p:cNvSpPr>
            <a:spLocks noGrp="1"/>
          </p:cNvSpPr>
          <p:nvPr>
            <p:ph idx="1"/>
          </p:nvPr>
        </p:nvSpPr>
        <p:spPr/>
        <p:txBody>
          <a:bodyPr/>
          <a:lstStyle/>
          <a:p>
            <a:pPr eaLnBrk="1" hangingPunct="1"/>
            <a:r>
              <a:rPr lang="fr-FR" dirty="0" smtClean="0"/>
              <a:t>Qu’est-ce que la connaissance?</a:t>
            </a:r>
          </a:p>
          <a:p>
            <a:pPr eaLnBrk="1" hangingPunct="1"/>
            <a:endParaRPr lang="fr-FR" dirty="0" smtClean="0"/>
          </a:p>
          <a:p>
            <a:pPr eaLnBrk="1" hangingPunct="1"/>
            <a:r>
              <a:rPr lang="fr-FR" dirty="0" smtClean="0"/>
              <a:t>La connaissance n’est pas de l’information mais plus que de l’information</a:t>
            </a:r>
          </a:p>
          <a:p>
            <a:pPr eaLnBrk="1" hangingPunct="1"/>
            <a:endParaRPr lang="fr-FR" dirty="0" smtClean="0"/>
          </a:p>
          <a:p>
            <a:pPr eaLnBrk="1" hangingPunct="1"/>
            <a:r>
              <a:rPr lang="fr-FR" dirty="0" smtClean="0"/>
              <a:t>La connaissance dans l’entreprise</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00174"/>
            <a:ext cx="8229600" cy="685792"/>
          </a:xfrm>
        </p:spPr>
        <p:txBody>
          <a:bodyPr/>
          <a:lstStyle/>
          <a:p>
            <a:r>
              <a:rPr lang="fr-FR" dirty="0" smtClean="0">
                <a:latin typeface="Calibri" pitchFamily="34" charset="0"/>
              </a:rPr>
              <a:t>Connaissances explicites et tacites :</a:t>
            </a:r>
            <a:endParaRPr lang="fr-FR" dirty="0">
              <a:latin typeface="Calibri" pitchFamily="34" charset="0"/>
            </a:endParaRPr>
          </a:p>
        </p:txBody>
      </p:sp>
      <p:sp>
        <p:nvSpPr>
          <p:cNvPr id="2" name="Titre 1"/>
          <p:cNvSpPr>
            <a:spLocks noGrp="1"/>
          </p:cNvSpPr>
          <p:nvPr>
            <p:ph type="title"/>
          </p:nvPr>
        </p:nvSpPr>
        <p:spPr/>
        <p:txBody>
          <a:bodyPr/>
          <a:lstStyle/>
          <a:p>
            <a:r>
              <a:rPr lang="fr-FR" dirty="0" smtClean="0">
                <a:solidFill>
                  <a:schemeClr val="tx1">
                    <a:lumMod val="75000"/>
                    <a:lumOff val="25000"/>
                  </a:schemeClr>
                </a:solidFill>
                <a:effectLst/>
                <a:latin typeface="Calibri" pitchFamily="34" charset="0"/>
              </a:rPr>
              <a:t>Les connaissances de l’entreprise</a:t>
            </a:r>
            <a:endParaRPr lang="fr-FR" dirty="0">
              <a:effectLst/>
              <a:latin typeface="Calibri" pitchFamily="34" charset="0"/>
            </a:endParaRPr>
          </a:p>
        </p:txBody>
      </p:sp>
      <p:graphicFrame>
        <p:nvGraphicFramePr>
          <p:cNvPr id="4" name="Tableau 3"/>
          <p:cNvGraphicFramePr>
            <a:graphicFrameLocks noGrp="1"/>
          </p:cNvGraphicFramePr>
          <p:nvPr/>
        </p:nvGraphicFramePr>
        <p:xfrm>
          <a:off x="428596" y="2071678"/>
          <a:ext cx="8215370" cy="2123440"/>
        </p:xfrm>
        <a:graphic>
          <a:graphicData uri="http://schemas.openxmlformats.org/drawingml/2006/table">
            <a:tbl>
              <a:tblPr firstRow="1" bandRow="1">
                <a:tableStyleId>{8EC20E35-A176-4012-BC5E-935CFFF8708E}</a:tableStyleId>
              </a:tblPr>
              <a:tblGrid>
                <a:gridCol w="4107685"/>
                <a:gridCol w="4107685"/>
              </a:tblGrid>
              <a:tr h="370840">
                <a:tc>
                  <a:txBody>
                    <a:bodyPr/>
                    <a:lstStyle/>
                    <a:p>
                      <a:pPr algn="ctr"/>
                      <a:r>
                        <a:rPr lang="fr-FR" sz="1800" dirty="0" smtClean="0"/>
                        <a:t>EXPLICITES</a:t>
                      </a:r>
                      <a:endParaRPr lang="fr-FR" sz="1800" dirty="0"/>
                    </a:p>
                  </a:txBody>
                  <a:tcPr/>
                </a:tc>
                <a:tc>
                  <a:txBody>
                    <a:bodyPr/>
                    <a:lstStyle/>
                    <a:p>
                      <a:pPr algn="ctr"/>
                      <a:r>
                        <a:rPr lang="fr-FR" sz="1800" dirty="0" smtClean="0"/>
                        <a:t>TACITES</a:t>
                      </a:r>
                      <a:endParaRPr lang="fr-FR" sz="1800" dirty="0"/>
                    </a:p>
                  </a:txBody>
                  <a:tcPr/>
                </a:tc>
              </a:tr>
              <a:tr h="370840">
                <a:tc>
                  <a:txBody>
                    <a:bodyPr/>
                    <a:lstStyle/>
                    <a:p>
                      <a:r>
                        <a:rPr lang="fr-FR" sz="1800" dirty="0" smtClean="0"/>
                        <a:t>Savoirs de l’entreprise</a:t>
                      </a:r>
                      <a:endParaRPr lang="fr-FR"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smtClean="0"/>
                        <a:t>Savoir-faire de l’entreprise</a:t>
                      </a:r>
                    </a:p>
                  </a:txBody>
                  <a:tcPr/>
                </a:tc>
              </a:tr>
              <a:tr h="370840">
                <a:tc>
                  <a:txBody>
                    <a:bodyPr/>
                    <a:lstStyle/>
                    <a:p>
                      <a:r>
                        <a:rPr lang="fr-FR" sz="1800" dirty="0" smtClean="0"/>
                        <a:t>Formalisées et spécialisées</a:t>
                      </a:r>
                      <a:endParaRPr lang="fr-FR" sz="1800" dirty="0"/>
                    </a:p>
                  </a:txBody>
                  <a:tcPr/>
                </a:tc>
                <a:tc>
                  <a:txBody>
                    <a:bodyPr/>
                    <a:lstStyle/>
                    <a:p>
                      <a:r>
                        <a:rPr lang="fr-FR" sz="1800" dirty="0" smtClean="0"/>
                        <a:t>Difficiles à formaliser. Adaptatives</a:t>
                      </a:r>
                      <a:endParaRPr lang="fr-FR" sz="1800" dirty="0"/>
                    </a:p>
                  </a:txBody>
                  <a:tcPr/>
                </a:tc>
              </a:tr>
              <a:tr h="370840">
                <a:tc>
                  <a:txBody>
                    <a:bodyPr/>
                    <a:lstStyle/>
                    <a:p>
                      <a:r>
                        <a:rPr lang="fr-FR" sz="1800" dirty="0" smtClean="0"/>
                        <a:t>Données,</a:t>
                      </a:r>
                      <a:r>
                        <a:rPr lang="fr-FR" sz="1800" baseline="0" dirty="0" smtClean="0"/>
                        <a:t> procédures, documents…</a:t>
                      </a:r>
                      <a:endParaRPr lang="fr-FR" sz="1800" dirty="0"/>
                    </a:p>
                  </a:txBody>
                  <a:tcPr/>
                </a:tc>
                <a:tc>
                  <a:txBody>
                    <a:bodyPr/>
                    <a:lstStyle/>
                    <a:p>
                      <a:r>
                        <a:rPr lang="fr-FR" sz="1800" dirty="0" smtClean="0"/>
                        <a:t>Dons, talents, habilités…</a:t>
                      </a:r>
                      <a:endParaRPr lang="fr-FR" sz="1800" dirty="0"/>
                    </a:p>
                  </a:txBody>
                  <a:tcPr/>
                </a:tc>
              </a:tr>
              <a:tr h="370840">
                <a:tc>
                  <a:txBody>
                    <a:bodyPr/>
                    <a:lstStyle/>
                    <a:p>
                      <a:r>
                        <a:rPr lang="fr-FR" sz="1800" dirty="0" smtClean="0"/>
                        <a:t>Réparties</a:t>
                      </a:r>
                      <a:endParaRPr lang="fr-FR" sz="1800" dirty="0"/>
                    </a:p>
                  </a:txBody>
                  <a:tcPr/>
                </a:tc>
                <a:tc>
                  <a:txBody>
                    <a:bodyPr/>
                    <a:lstStyle/>
                    <a:p>
                      <a:r>
                        <a:rPr lang="fr-FR" sz="1800" dirty="0" smtClean="0"/>
                        <a:t>Localisées</a:t>
                      </a:r>
                      <a:endParaRPr lang="fr-FR" sz="1800" dirty="0"/>
                    </a:p>
                  </a:txBody>
                  <a:tcPr/>
                </a:tc>
              </a:tr>
            </a:tbl>
          </a:graphicData>
        </a:graphic>
      </p:graphicFrame>
      <p:sp>
        <p:nvSpPr>
          <p:cNvPr id="6" name="ZoneTexte 5"/>
          <p:cNvSpPr txBox="1"/>
          <p:nvPr/>
        </p:nvSpPr>
        <p:spPr>
          <a:xfrm>
            <a:off x="428597" y="4286256"/>
            <a:ext cx="8215369" cy="1754326"/>
          </a:xfrm>
          <a:prstGeom prst="rect">
            <a:avLst/>
          </a:prstGeom>
          <a:noFill/>
        </p:spPr>
        <p:txBody>
          <a:bodyPr wrap="square" rtlCol="0">
            <a:spAutoFit/>
          </a:bodyPr>
          <a:lstStyle/>
          <a:p>
            <a:pPr lvl="0"/>
            <a:r>
              <a:rPr lang="fr-FR" i="1" dirty="0" smtClean="0"/>
              <a:t>« les connaissances explicites se réfèrent à la connaissance qui peut être exprimée sous forme de mots, de dessins, d’autres moyens « articulés », notamment les métaphores ; les  connaissances tacites sont les connaissances qui sont difficilement exprimables, quelle que soit la forme du langage » </a:t>
            </a:r>
          </a:p>
          <a:p>
            <a:pPr lvl="0" algn="ctr"/>
            <a:r>
              <a:rPr lang="fr-FR" b="1" dirty="0" smtClean="0"/>
              <a:t>Michael Polanyi</a:t>
            </a:r>
          </a:p>
          <a:p>
            <a:endParaRPr lang="fr-FR"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latin typeface="Calibri" pitchFamily="34" charset="0"/>
              </a:rPr>
              <a:t>La dimension privée des connaissances individuelles</a:t>
            </a:r>
          </a:p>
          <a:p>
            <a:pPr>
              <a:buNone/>
            </a:pPr>
            <a:endParaRPr lang="fr-FR" dirty="0" smtClean="0">
              <a:latin typeface="Calibri" pitchFamily="34" charset="0"/>
            </a:endParaRPr>
          </a:p>
          <a:p>
            <a:r>
              <a:rPr lang="fr-FR" dirty="0" smtClean="0">
                <a:latin typeface="Calibri" pitchFamily="34" charset="0"/>
              </a:rPr>
              <a:t>La formation des connaissances tacites</a:t>
            </a:r>
            <a:endParaRPr lang="fr-FR" dirty="0">
              <a:latin typeface="Calibri" pitchFamily="34" charset="0"/>
            </a:endParaRPr>
          </a:p>
        </p:txBody>
      </p:sp>
      <p:sp>
        <p:nvSpPr>
          <p:cNvPr id="2" name="Titre 1"/>
          <p:cNvSpPr>
            <a:spLocks noGrp="1"/>
          </p:cNvSpPr>
          <p:nvPr>
            <p:ph type="title"/>
          </p:nvPr>
        </p:nvSpPr>
        <p:spPr/>
        <p:txBody>
          <a:bodyPr/>
          <a:lstStyle/>
          <a:p>
            <a:r>
              <a:rPr lang="fr-FR" dirty="0" smtClean="0">
                <a:solidFill>
                  <a:schemeClr val="tx1">
                    <a:lumMod val="75000"/>
                    <a:lumOff val="25000"/>
                  </a:schemeClr>
                </a:solidFill>
                <a:effectLst/>
                <a:latin typeface="Calibri" pitchFamily="34" charset="0"/>
              </a:rPr>
              <a:t>Les connaissances de l’entreprise</a:t>
            </a:r>
            <a:endParaRPr lang="fr-FR" dirty="0">
              <a:effectLst/>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28736"/>
            <a:ext cx="8229600" cy="685791"/>
          </a:xfrm>
        </p:spPr>
        <p:txBody>
          <a:bodyPr/>
          <a:lstStyle/>
          <a:p>
            <a:r>
              <a:rPr lang="fr-FR" dirty="0" smtClean="0">
                <a:latin typeface="Calibri" pitchFamily="34" charset="0"/>
              </a:rPr>
              <a:t>Les modes de conversion des connaissances :</a:t>
            </a:r>
          </a:p>
          <a:p>
            <a:endParaRPr lang="fr-FR" dirty="0">
              <a:latin typeface="Calibri" pitchFamily="34" charset="0"/>
            </a:endParaRPr>
          </a:p>
        </p:txBody>
      </p:sp>
      <p:sp>
        <p:nvSpPr>
          <p:cNvPr id="2" name="Titre 1"/>
          <p:cNvSpPr>
            <a:spLocks noGrp="1"/>
          </p:cNvSpPr>
          <p:nvPr>
            <p:ph type="title"/>
          </p:nvPr>
        </p:nvSpPr>
        <p:spPr>
          <a:xfrm>
            <a:off x="457200" y="233348"/>
            <a:ext cx="8229600" cy="1143000"/>
          </a:xfrm>
        </p:spPr>
        <p:txBody>
          <a:bodyPr/>
          <a:lstStyle/>
          <a:p>
            <a:r>
              <a:rPr lang="fr-FR" dirty="0" smtClean="0">
                <a:solidFill>
                  <a:schemeClr val="tx1">
                    <a:lumMod val="75000"/>
                    <a:lumOff val="25000"/>
                  </a:schemeClr>
                </a:solidFill>
                <a:effectLst/>
                <a:latin typeface="Calibri" pitchFamily="34" charset="0"/>
              </a:rPr>
              <a:t>Les connaissances de l’entreprise</a:t>
            </a:r>
            <a:endParaRPr lang="fr-FR" dirty="0">
              <a:solidFill>
                <a:schemeClr val="tx1">
                  <a:lumMod val="75000"/>
                  <a:lumOff val="25000"/>
                </a:schemeClr>
              </a:solidFill>
              <a:effectLst/>
              <a:latin typeface="Calibri" pitchFamily="34" charset="0"/>
            </a:endParaRPr>
          </a:p>
        </p:txBody>
      </p:sp>
      <p:sp>
        <p:nvSpPr>
          <p:cNvPr id="11" name="ZoneTexte 10"/>
          <p:cNvSpPr txBox="1"/>
          <p:nvPr/>
        </p:nvSpPr>
        <p:spPr>
          <a:xfrm>
            <a:off x="5916378" y="3131106"/>
            <a:ext cx="2227522" cy="400110"/>
          </a:xfrm>
          <a:prstGeom prst="rect">
            <a:avLst/>
          </a:prstGeom>
          <a:noFill/>
        </p:spPr>
        <p:txBody>
          <a:bodyPr wrap="square" rtlCol="0">
            <a:spAutoFit/>
          </a:bodyPr>
          <a:lstStyle/>
          <a:p>
            <a:r>
              <a:rPr lang="fr-FR" sz="2000" b="1" dirty="0" smtClean="0"/>
              <a:t>Extériorisation</a:t>
            </a:r>
            <a:endParaRPr lang="fr-FR" sz="2000" b="1" dirty="0"/>
          </a:p>
        </p:txBody>
      </p:sp>
      <p:sp>
        <p:nvSpPr>
          <p:cNvPr id="12" name="ZoneTexte 11"/>
          <p:cNvSpPr txBox="1"/>
          <p:nvPr/>
        </p:nvSpPr>
        <p:spPr>
          <a:xfrm>
            <a:off x="1428728" y="5345684"/>
            <a:ext cx="2016198" cy="400110"/>
          </a:xfrm>
          <a:prstGeom prst="rect">
            <a:avLst/>
          </a:prstGeom>
          <a:noFill/>
        </p:spPr>
        <p:txBody>
          <a:bodyPr wrap="square" rtlCol="0">
            <a:spAutoFit/>
          </a:bodyPr>
          <a:lstStyle/>
          <a:p>
            <a:r>
              <a:rPr lang="fr-FR" sz="2000" b="1" dirty="0" smtClean="0"/>
              <a:t>Intériorisation</a:t>
            </a:r>
            <a:endParaRPr lang="fr-FR" sz="2000" b="1" dirty="0"/>
          </a:p>
        </p:txBody>
      </p:sp>
      <p:sp>
        <p:nvSpPr>
          <p:cNvPr id="33" name="ZoneTexte 32"/>
          <p:cNvSpPr txBox="1"/>
          <p:nvPr/>
        </p:nvSpPr>
        <p:spPr>
          <a:xfrm>
            <a:off x="1539013" y="3143248"/>
            <a:ext cx="1946115" cy="400110"/>
          </a:xfrm>
          <a:prstGeom prst="rect">
            <a:avLst/>
          </a:prstGeom>
          <a:noFill/>
        </p:spPr>
        <p:txBody>
          <a:bodyPr wrap="square" rtlCol="0">
            <a:spAutoFit/>
          </a:bodyPr>
          <a:lstStyle/>
          <a:p>
            <a:r>
              <a:rPr lang="fr-FR" sz="2000" b="1" dirty="0" smtClean="0"/>
              <a:t>Socialisation</a:t>
            </a:r>
            <a:endParaRPr lang="fr-FR" sz="2000" b="1" dirty="0"/>
          </a:p>
        </p:txBody>
      </p:sp>
      <p:sp>
        <p:nvSpPr>
          <p:cNvPr id="37" name="ZoneTexte 36"/>
          <p:cNvSpPr txBox="1"/>
          <p:nvPr/>
        </p:nvSpPr>
        <p:spPr>
          <a:xfrm>
            <a:off x="5980495" y="5274246"/>
            <a:ext cx="1877653" cy="400110"/>
          </a:xfrm>
          <a:prstGeom prst="rect">
            <a:avLst/>
          </a:prstGeom>
          <a:noFill/>
        </p:spPr>
        <p:txBody>
          <a:bodyPr wrap="square" rtlCol="0">
            <a:spAutoFit/>
          </a:bodyPr>
          <a:lstStyle/>
          <a:p>
            <a:r>
              <a:rPr lang="fr-FR" sz="2000" b="1" dirty="0" smtClean="0"/>
              <a:t>Combinaison</a:t>
            </a:r>
            <a:endParaRPr lang="fr-FR" sz="2000" b="1" dirty="0"/>
          </a:p>
        </p:txBody>
      </p:sp>
      <p:graphicFrame>
        <p:nvGraphicFramePr>
          <p:cNvPr id="27" name="Diagramme 26"/>
          <p:cNvGraphicFramePr/>
          <p:nvPr/>
        </p:nvGraphicFramePr>
        <p:xfrm>
          <a:off x="1428728" y="2214554"/>
          <a:ext cx="6357982" cy="4429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665</TotalTime>
  <Words>1399</Words>
  <Application>Microsoft Office PowerPoint</Application>
  <PresentationFormat>Affichage à l'écran (4:3)</PresentationFormat>
  <Paragraphs>202</Paragraphs>
  <Slides>17</Slides>
  <Notes>15</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Rotonde</vt:lpstr>
      <vt:lpstr>Knowledge Management</vt:lpstr>
      <vt:lpstr>Sommaire</vt:lpstr>
      <vt:lpstr>Historique</vt:lpstr>
      <vt:lpstr>Objectifs</vt:lpstr>
      <vt:lpstr>Enjeux</vt:lpstr>
      <vt:lpstr>La connaissance</vt:lpstr>
      <vt:lpstr>Les connaissances de l’entreprise</vt:lpstr>
      <vt:lpstr>Les connaissances de l’entreprise</vt:lpstr>
      <vt:lpstr>Les connaissances de l’entreprise</vt:lpstr>
      <vt:lpstr>La mise en place du KM</vt:lpstr>
      <vt:lpstr>Outils</vt:lpstr>
      <vt:lpstr>Assurer la pérénité</vt:lpstr>
      <vt:lpstr>Les gains du Knowledge Management</vt:lpstr>
      <vt:lpstr>Le retour sur investissement</vt:lpstr>
      <vt:lpstr>Exemples de gains tangibles</vt:lpstr>
      <vt:lpstr>Exemples de gains intangibles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dc:title>
  <dc:creator>EL YADARI Mohamed</dc:creator>
  <cp:lastModifiedBy>tutu05</cp:lastModifiedBy>
  <cp:revision>72</cp:revision>
  <dcterms:created xsi:type="dcterms:W3CDTF">2009-10-17T20:31:57Z</dcterms:created>
  <dcterms:modified xsi:type="dcterms:W3CDTF">2009-11-04T14:17:06Z</dcterms:modified>
</cp:coreProperties>
</file>