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73" r:id="rId9"/>
    <p:sldId id="25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0" r:id="rId20"/>
    <p:sldId id="264" r:id="rId21"/>
    <p:sldId id="265" r:id="rId22"/>
    <p:sldId id="266" r:id="rId23"/>
    <p:sldId id="26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1EAC4-A36E-4376-ADD3-0C2EE70E3D41}" type="datetimeFigureOut">
              <a:rPr lang="fr-FR" smtClean="0"/>
              <a:pPr/>
              <a:t>24/11/2010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EFF7B-F91D-4077-8DCB-6A7415480D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EFF7B-F91D-4077-8DCB-6A7415480D4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24/11/2010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B791A8C-5F23-4F04-979C-96350EC34F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188640"/>
            <a:ext cx="74158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 </a:t>
            </a:r>
            <a:r>
              <a:rPr lang="fr-FR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Cloud</a:t>
            </a:r>
            <a:r>
              <a:rPr lang="fr-FR" sz="6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Computing</a:t>
            </a:r>
            <a:endParaRPr lang="fr-FR" sz="6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164288" y="586798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Exposé d’A.C.S.I.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5877272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Mathieu Canteiro </a:t>
            </a:r>
          </a:p>
          <a:p>
            <a:r>
              <a:rPr lang="fr-FR" dirty="0" smtClean="0">
                <a:latin typeface="+mj-lt"/>
              </a:rPr>
              <a:t>Thibaut Herent</a:t>
            </a:r>
          </a:p>
          <a:p>
            <a:r>
              <a:rPr lang="fr-FR" dirty="0" smtClean="0">
                <a:latin typeface="+mj-lt"/>
              </a:rPr>
              <a:t>Romain Tecles Y Soler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725144"/>
            <a:ext cx="2808312" cy="72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179512" y="400506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Mercredi 24 novembre 2010</a:t>
            </a:r>
          </a:p>
        </p:txBody>
      </p:sp>
      <p:pic>
        <p:nvPicPr>
          <p:cNvPr id="1027" name="Picture 3" descr="C:\Users\Romain's\Downloads\cloud-comput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293362"/>
            <a:ext cx="3607048" cy="2279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325112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+mj-lt"/>
              </a:rPr>
              <a:t>Logiciels en ligne</a:t>
            </a:r>
          </a:p>
          <a:p>
            <a:pPr lvl="1"/>
            <a:r>
              <a:rPr lang="fr-FR" dirty="0" smtClean="0">
                <a:latin typeface="+mj-lt"/>
              </a:rPr>
              <a:t>Google Apps :</a:t>
            </a:r>
          </a:p>
          <a:p>
            <a:pPr lvl="2"/>
            <a:r>
              <a:rPr lang="fr-FR" dirty="0" smtClean="0">
                <a:latin typeface="+mj-lt"/>
              </a:rPr>
              <a:t>Suite Bureautique</a:t>
            </a:r>
          </a:p>
          <a:p>
            <a:pPr lvl="2"/>
            <a:r>
              <a:rPr lang="fr-FR" dirty="0" err="1" smtClean="0">
                <a:latin typeface="+mj-lt"/>
              </a:rPr>
              <a:t>Webmail</a:t>
            </a:r>
            <a:endParaRPr lang="fr-FR" dirty="0" smtClean="0">
              <a:latin typeface="+mj-lt"/>
            </a:endParaRPr>
          </a:p>
          <a:p>
            <a:pPr lvl="2"/>
            <a:r>
              <a:rPr lang="fr-FR" dirty="0" smtClean="0">
                <a:latin typeface="+mj-lt"/>
              </a:rPr>
              <a:t>Calendrier/Agenda</a:t>
            </a:r>
          </a:p>
          <a:p>
            <a:pPr lvl="2"/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Office Web Apps :</a:t>
            </a:r>
          </a:p>
          <a:p>
            <a:pPr lvl="2"/>
            <a:r>
              <a:rPr lang="fr-FR" dirty="0" smtClean="0">
                <a:latin typeface="+mj-lt"/>
              </a:rPr>
              <a:t>Technologie Web</a:t>
            </a:r>
          </a:p>
          <a:p>
            <a:pPr lvl="2"/>
            <a:r>
              <a:rPr lang="fr-FR" dirty="0" smtClean="0">
                <a:latin typeface="+mj-lt"/>
              </a:rPr>
              <a:t>Silverlight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 descr="google-apps-circ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58" y="2257884"/>
            <a:ext cx="2286223" cy="1168767"/>
          </a:xfrm>
          <a:prstGeom prst="rect">
            <a:avLst/>
          </a:prstGeom>
        </p:spPr>
      </p:pic>
      <p:pic>
        <p:nvPicPr>
          <p:cNvPr id="6" name="Image 5" descr="Microsoft-Office-Web-App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75" y="4600942"/>
            <a:ext cx="1433913" cy="1193733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4808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 Logicielles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Espace réservé du pied de page 5"/>
          <p:cNvSpPr txBox="1">
            <a:spLocks/>
          </p:cNvSpPr>
          <p:nvPr/>
        </p:nvSpPr>
        <p:spPr>
          <a:xfrm>
            <a:off x="-252536" y="6644208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935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325112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+mj-lt"/>
              </a:rPr>
              <a:t>Logiciels en ligne</a:t>
            </a:r>
          </a:p>
          <a:p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Galerie </a:t>
            </a:r>
            <a:r>
              <a:rPr lang="fr-FR" dirty="0" err="1" smtClean="0">
                <a:latin typeface="+mj-lt"/>
              </a:rPr>
              <a:t>Picassa</a:t>
            </a:r>
            <a:endParaRPr lang="fr-FR" dirty="0">
              <a:latin typeface="+mj-lt"/>
            </a:endParaRPr>
          </a:p>
          <a:p>
            <a:pPr lvl="1"/>
            <a:endParaRPr lang="fr-FR" dirty="0" smtClean="0">
              <a:latin typeface="+mj-lt"/>
            </a:endParaRPr>
          </a:p>
          <a:p>
            <a:pPr lvl="1"/>
            <a:r>
              <a:rPr lang="fr-FR" dirty="0" err="1" smtClean="0">
                <a:latin typeface="+mj-lt"/>
              </a:rPr>
              <a:t>Photoshop.com</a:t>
            </a:r>
            <a:endParaRPr lang="fr-FR" dirty="0" smtClean="0">
              <a:latin typeface="+mj-lt"/>
            </a:endParaRPr>
          </a:p>
          <a:p>
            <a:pPr marL="457200" lvl="1" indent="0">
              <a:buNone/>
            </a:pPr>
            <a:endParaRPr lang="fr-FR" dirty="0" smtClean="0">
              <a:latin typeface="+mj-lt"/>
            </a:endParaRPr>
          </a:p>
          <a:p>
            <a:pPr marL="457200" lvl="1" indent="0">
              <a:buNone/>
            </a:pPr>
            <a:r>
              <a:rPr lang="fr-FR" dirty="0" smtClean="0">
                <a:latin typeface="+mj-lt"/>
              </a:rPr>
              <a:t>Mais aussi des éditeurs PDF, des convertisseurs de vidéos…</a:t>
            </a:r>
            <a:endParaRPr lang="fr-FR" dirty="0">
              <a:latin typeface="+mj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08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 Logicielles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2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+mj-lt"/>
              </a:rPr>
              <a:t>ERP </a:t>
            </a:r>
            <a:r>
              <a:rPr lang="fr-FR" dirty="0" err="1" smtClean="0">
                <a:latin typeface="+mj-lt"/>
              </a:rPr>
              <a:t>cloud</a:t>
            </a:r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Business </a:t>
            </a:r>
            <a:r>
              <a:rPr lang="fr-FR" dirty="0" err="1" smtClean="0">
                <a:latin typeface="+mj-lt"/>
              </a:rPr>
              <a:t>byDesign</a:t>
            </a:r>
            <a:r>
              <a:rPr lang="fr-FR" dirty="0" smtClean="0">
                <a:latin typeface="+mj-lt"/>
              </a:rPr>
              <a:t> de SAP</a:t>
            </a:r>
            <a:endParaRPr lang="fr-FR" dirty="0">
              <a:latin typeface="+mj-lt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4808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 Logicielles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58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+mj-lt"/>
              </a:rPr>
              <a:t>Calcul Distribué :</a:t>
            </a:r>
          </a:p>
          <a:p>
            <a:pPr lvl="1"/>
            <a:r>
              <a:rPr lang="fr-FR" dirty="0" err="1" smtClean="0">
                <a:latin typeface="+mj-lt"/>
              </a:rPr>
              <a:t>Folding</a:t>
            </a:r>
            <a:r>
              <a:rPr lang="fr-FR" dirty="0" smtClean="0">
                <a:latin typeface="+mj-lt"/>
              </a:rPr>
              <a:t>@Home :</a:t>
            </a:r>
          </a:p>
          <a:p>
            <a:pPr lvl="2"/>
            <a:r>
              <a:rPr lang="fr-FR" dirty="0" smtClean="0">
                <a:latin typeface="+mj-lt"/>
              </a:rPr>
              <a:t>Projet </a:t>
            </a:r>
            <a:r>
              <a:rPr lang="fr-FR" dirty="0" smtClean="0">
                <a:latin typeface="+mj-lt"/>
              </a:rPr>
              <a:t>de distribution de données à plusieurs ordinateurs qui étudie le repliement des protéines,</a:t>
            </a:r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BOINC</a:t>
            </a:r>
          </a:p>
          <a:p>
            <a:endParaRPr lang="fr-FR" dirty="0">
              <a:latin typeface="+mj-lt"/>
            </a:endParaRPr>
          </a:p>
          <a:p>
            <a:r>
              <a:rPr lang="fr-FR" dirty="0" smtClean="0">
                <a:latin typeface="+mj-lt"/>
              </a:rPr>
              <a:t>Utilisé dans la </a:t>
            </a:r>
            <a:r>
              <a:rPr lang="fr-FR" dirty="0" smtClean="0">
                <a:latin typeface="+mj-lt"/>
              </a:rPr>
              <a:t>recherche</a:t>
            </a:r>
          </a:p>
          <a:p>
            <a:pPr lvl="1"/>
            <a:r>
              <a:rPr lang="fr-FR" dirty="0" smtClean="0">
                <a:latin typeface="+mj-lt"/>
              </a:rPr>
              <a:t>BOINC : Université </a:t>
            </a:r>
            <a:r>
              <a:rPr lang="fr-FR" smtClean="0">
                <a:latin typeface="+mj-lt"/>
              </a:rPr>
              <a:t>de Berkeley</a:t>
            </a:r>
            <a:endParaRPr lang="fr-FR" dirty="0" smtClean="0">
              <a:latin typeface="+mj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08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 Logicielles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66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19929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 machine, plusieurs systèmes d’exploitation</a:t>
            </a:r>
          </a:p>
        </p:txBody>
      </p:sp>
      <p:pic>
        <p:nvPicPr>
          <p:cNvPr id="6" name="Image 5" descr="virtualisation_fig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82" y="1977475"/>
            <a:ext cx="3658133" cy="349618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11560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Virtualisation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441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397813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r>
              <a:rPr lang="fr-FR" dirty="0" smtClean="0">
                <a:latin typeface="+mj-lt"/>
              </a:rPr>
              <a:t>Intérêts :</a:t>
            </a:r>
          </a:p>
          <a:p>
            <a:pPr lvl="1"/>
            <a:r>
              <a:rPr lang="fr-FR" dirty="0" smtClean="0">
                <a:latin typeface="+mj-lt"/>
              </a:rPr>
              <a:t>Optimisation des ressources</a:t>
            </a:r>
          </a:p>
          <a:p>
            <a:pPr lvl="1"/>
            <a:r>
              <a:rPr lang="fr-FR" dirty="0" smtClean="0">
                <a:latin typeface="+mj-lt"/>
              </a:rPr>
              <a:t>Maintenance facilité</a:t>
            </a:r>
          </a:p>
          <a:p>
            <a:pPr lvl="1"/>
            <a:r>
              <a:rPr lang="fr-FR" dirty="0" smtClean="0">
                <a:latin typeface="+mj-lt"/>
              </a:rPr>
              <a:t>Flexibilité</a:t>
            </a:r>
          </a:p>
          <a:p>
            <a:pPr lvl="1"/>
            <a:r>
              <a:rPr lang="fr-FR" dirty="0" smtClean="0">
                <a:latin typeface="+mj-lt"/>
              </a:rPr>
              <a:t>Robustesse</a:t>
            </a:r>
          </a:p>
          <a:p>
            <a:pPr lvl="1"/>
            <a:r>
              <a:rPr lang="fr-FR" dirty="0" smtClean="0">
                <a:latin typeface="+mj-lt"/>
              </a:rPr>
              <a:t>Coût</a:t>
            </a:r>
            <a:endParaRPr lang="fr-FR" dirty="0">
              <a:latin typeface="+mj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Virtualisation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919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+mj-lt"/>
              </a:rPr>
              <a:t>DropBox</a:t>
            </a:r>
            <a:endParaRPr lang="fr-FR" dirty="0" smtClean="0">
              <a:latin typeface="+mj-lt"/>
            </a:endParaRPr>
          </a:p>
          <a:p>
            <a:r>
              <a:rPr lang="fr-FR" dirty="0" err="1" smtClean="0">
                <a:latin typeface="+mj-lt"/>
              </a:rPr>
              <a:t>MobileMe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Windows Azure</a:t>
            </a:r>
          </a:p>
          <a:p>
            <a:endParaRPr lang="fr-FR" dirty="0">
              <a:latin typeface="+mj-lt"/>
            </a:endParaRPr>
          </a:p>
          <a:p>
            <a:r>
              <a:rPr lang="fr-FR" dirty="0" smtClean="0">
                <a:latin typeface="+mj-lt"/>
              </a:rPr>
              <a:t>Permet un stockage de fichier et une consultation ultérieure.</a:t>
            </a:r>
            <a:endParaRPr lang="fr-FR" dirty="0">
              <a:latin typeface="+mj-lt"/>
            </a:endParaRPr>
          </a:p>
        </p:txBody>
      </p:sp>
      <p:pic>
        <p:nvPicPr>
          <p:cNvPr id="4" name="Image 3" descr="dropbox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38" y="1600200"/>
            <a:ext cx="1154184" cy="11541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11560" y="4462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Stockage en</a:t>
            </a:r>
            <a:r>
              <a:rPr kumimoji="0" lang="fr-FR" sz="3600" b="1" i="0" u="none" strike="noStrike" kern="1200" cap="none" spc="50" normalizeH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ligne</a:t>
            </a:r>
            <a:endParaRPr kumimoji="0" lang="fr-FR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88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+mj-lt"/>
              </a:rPr>
              <a:t>Des grands noms de l’informatique :</a:t>
            </a:r>
          </a:p>
          <a:p>
            <a:pPr lvl="1"/>
            <a:r>
              <a:rPr lang="fr-FR" dirty="0" smtClean="0">
                <a:latin typeface="+mj-lt"/>
              </a:rPr>
              <a:t>Amazon : Amazon Web Services</a:t>
            </a:r>
          </a:p>
          <a:p>
            <a:pPr lvl="1"/>
            <a:r>
              <a:rPr lang="fr-FR" dirty="0" smtClean="0">
                <a:latin typeface="+mj-lt"/>
              </a:rPr>
              <a:t>Microsoft Azure</a:t>
            </a:r>
          </a:p>
          <a:p>
            <a:pPr lvl="1"/>
            <a:r>
              <a:rPr lang="fr-FR" dirty="0" smtClean="0">
                <a:latin typeface="+mj-lt"/>
              </a:rPr>
              <a:t>Google App </a:t>
            </a:r>
            <a:r>
              <a:rPr lang="fr-FR" dirty="0" err="1" smtClean="0">
                <a:latin typeface="+mj-lt"/>
              </a:rPr>
              <a:t>Engine</a:t>
            </a:r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IBM Lotus Live</a:t>
            </a:r>
            <a:endParaRPr lang="fr-FR" dirty="0">
              <a:latin typeface="+mj-lt"/>
            </a:endParaRPr>
          </a:p>
          <a:p>
            <a:pPr lvl="1"/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Souvent associé à des centres de recherche.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2840" y="5794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Acteurs Majeurs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03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latin typeface="+mj-lt"/>
              </a:rPr>
              <a:t>Amazon </a:t>
            </a:r>
            <a:r>
              <a:rPr lang="fr-FR" dirty="0" smtClean="0">
                <a:latin typeface="+mj-lt"/>
              </a:rPr>
              <a:t>Web </a:t>
            </a:r>
            <a:r>
              <a:rPr lang="fr-FR" dirty="0" smtClean="0">
                <a:latin typeface="+mj-lt"/>
              </a:rPr>
              <a:t>Services :</a:t>
            </a:r>
          </a:p>
          <a:p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Amazon </a:t>
            </a:r>
            <a:r>
              <a:rPr lang="fr-FR" dirty="0" err="1" smtClean="0">
                <a:latin typeface="+mj-lt"/>
              </a:rPr>
              <a:t>Elastic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Compute</a:t>
            </a:r>
            <a:r>
              <a:rPr lang="fr-FR" dirty="0" smtClean="0">
                <a:latin typeface="+mj-lt"/>
              </a:rPr>
              <a:t> Cloud (EC2</a:t>
            </a:r>
            <a:r>
              <a:rPr lang="fr-FR" dirty="0" smtClean="0">
                <a:latin typeface="+mj-lt"/>
              </a:rPr>
              <a:t>), </a:t>
            </a:r>
            <a:r>
              <a:rPr lang="fr-FR" dirty="0" smtClean="0">
                <a:latin typeface="+mj-lt"/>
              </a:rPr>
              <a:t>fournissant des serveurs virtuels évolutifs utilisant </a:t>
            </a:r>
            <a:r>
              <a:rPr lang="fr-FR" dirty="0" err="1" smtClean="0">
                <a:latin typeface="+mj-lt"/>
              </a:rPr>
              <a:t>Xen</a:t>
            </a:r>
            <a:r>
              <a:rPr lang="fr-FR" dirty="0" smtClean="0">
                <a:latin typeface="+mj-lt"/>
              </a:rPr>
              <a:t>.</a:t>
            </a:r>
            <a:br>
              <a:rPr lang="fr-FR" dirty="0" smtClean="0">
                <a:latin typeface="+mj-lt"/>
              </a:rPr>
            </a:br>
            <a:r>
              <a:rPr lang="fr-FR" dirty="0" err="1" smtClean="0">
                <a:latin typeface="+mj-lt"/>
              </a:rPr>
              <a:t>IaaS</a:t>
            </a:r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Amazon Simple Storage Service (S3</a:t>
            </a:r>
            <a:r>
              <a:rPr lang="fr-FR" dirty="0" smtClean="0">
                <a:latin typeface="+mj-lt"/>
              </a:rPr>
              <a:t>), </a:t>
            </a:r>
            <a:r>
              <a:rPr lang="fr-FR" dirty="0" smtClean="0">
                <a:latin typeface="+mj-lt"/>
              </a:rPr>
              <a:t>fournissant un stockage basé sur les services web</a:t>
            </a:r>
            <a:r>
              <a:rPr lang="fr-FR" dirty="0" smtClean="0">
                <a:latin typeface="+mj-lt"/>
              </a:rPr>
              <a:t>.</a:t>
            </a:r>
            <a:r>
              <a:rPr lang="fr-FR" dirty="0" smtClean="0">
                <a:latin typeface="+mj-lt"/>
              </a:rPr>
              <a:t/>
            </a:r>
            <a:br>
              <a:rPr lang="fr-FR" dirty="0" smtClean="0">
                <a:latin typeface="+mj-lt"/>
              </a:rPr>
            </a:br>
            <a:r>
              <a:rPr lang="fr-FR" dirty="0" err="1" smtClean="0">
                <a:latin typeface="+mj-lt"/>
              </a:rPr>
              <a:t>StaaS</a:t>
            </a:r>
            <a:endParaRPr lang="fr-FR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Amazon Simple Queue Service (SQS), providing a hosted message queue for web applications</a:t>
            </a:r>
            <a:r>
              <a:rPr lang="en-US" dirty="0" smtClean="0">
                <a:latin typeface="+mj-lt"/>
              </a:rPr>
              <a:t>.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SaaS</a:t>
            </a:r>
            <a:endParaRPr lang="fr-FR" dirty="0" smtClean="0">
              <a:latin typeface="+mj-lt"/>
            </a:endParaRPr>
          </a:p>
          <a:p>
            <a:pPr lvl="1"/>
            <a:endParaRPr lang="fr-FR" dirty="0" smtClean="0">
              <a:latin typeface="+mj-lt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2840" y="57944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spc="5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Acteurs Majeurs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03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71600" y="3068960"/>
            <a:ext cx="8172400" cy="5847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latin typeface="+mj-lt"/>
              </a:rPr>
              <a:t>Avantages, inconvénients et enjeux futurs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788" y="188640"/>
            <a:ext cx="3020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Partie 3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25087" y="188640"/>
            <a:ext cx="3946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Sommaire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1680" y="1988840"/>
            <a:ext cx="6480720" cy="43088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200" dirty="0" smtClean="0">
                <a:latin typeface="+mj-lt"/>
              </a:rPr>
              <a:t>1) Présentation et concepts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91680" y="2852936"/>
            <a:ext cx="6480720" cy="43088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200" dirty="0">
                <a:latin typeface="+mj-lt"/>
              </a:rPr>
              <a:t>2</a:t>
            </a:r>
            <a:r>
              <a:rPr lang="fr-FR" sz="2200" dirty="0" smtClean="0">
                <a:latin typeface="+mj-lt"/>
              </a:rPr>
              <a:t>) Principales applications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91680" y="3717032"/>
            <a:ext cx="6480720" cy="43088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200" dirty="0">
                <a:latin typeface="+mj-lt"/>
              </a:rPr>
              <a:t>3</a:t>
            </a:r>
            <a:r>
              <a:rPr lang="fr-FR" sz="2200" dirty="0" smtClean="0">
                <a:latin typeface="+mj-lt"/>
              </a:rPr>
              <a:t>) Avantages, inconvénients et enjeux futurs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404664" y="260648"/>
            <a:ext cx="8229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spc="50" normalizeH="0" baseline="0" noProof="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Facilité</a:t>
            </a:r>
            <a:r>
              <a:rPr kumimoji="0" lang="en-US" sz="4100" b="1" i="0" u="none" strike="noStrike" kern="1200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spc="50" normalizeH="0" baseline="0" noProof="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d’utilisation</a:t>
            </a:r>
            <a:endParaRPr kumimoji="0" lang="en-US" sz="41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288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Déployé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des infrastructures avec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souris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API (Application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Programation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Interface)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Pas de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câbles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d’achat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de montages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 faire à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ditance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n’importe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où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n’importe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quand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2" descr="C:\Documents and Settings\michael\Local Settings\Temporary Internet Files\Content.IE5\7DS5PMRC\MCBD0667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73016"/>
            <a:ext cx="2052638" cy="2538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497360" y="260648"/>
            <a:ext cx="8229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Evolutions /</a:t>
            </a:r>
            <a:r>
              <a:rPr kumimoji="0" lang="en-US" sz="4100" b="1" i="0" u="none" strike="noStrike" kern="1200" spc="50" normalizeH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spc="50" normalizeH="0" noProof="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Coûts</a:t>
            </a:r>
            <a:endParaRPr kumimoji="0" lang="en-US" sz="41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1484784"/>
            <a:ext cx="8712968" cy="41148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Contrôle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l’infrastructure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avec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application,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Mutualisation du matériel 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Optimiser les coûts sur les systèmes conventionnels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Développer des applications partagées sans posséder ses propres machines.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2" descr="C:\Documents and Settings\michael\Local Settings\Temporary Internet Files\Content.IE5\L3UIDGA4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648200"/>
            <a:ext cx="731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86000" y="4572000"/>
            <a:ext cx="1112838" cy="1524000"/>
            <a:chOff x="2590800" y="4419600"/>
            <a:chExt cx="1112740" cy="1524000"/>
          </a:xfrm>
        </p:grpSpPr>
        <p:pic>
          <p:nvPicPr>
            <p:cNvPr id="6" name="Picture 2" descr="C:\Documents and Settings\michael\Local Settings\Temporary Internet Files\Content.IE5\L3UIDGA4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00" y="4419600"/>
              <a:ext cx="73174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C:\Documents and Settings\michael\Local Settings\Temporary Internet Files\Content.IE5\L3UIDGA4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495800"/>
              <a:ext cx="73174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733800" y="4419600"/>
            <a:ext cx="1874838" cy="1676400"/>
            <a:chOff x="4419600" y="4267200"/>
            <a:chExt cx="1874740" cy="167640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181600" y="4267200"/>
              <a:ext cx="1112740" cy="1524000"/>
              <a:chOff x="2590800" y="4419600"/>
              <a:chExt cx="1112740" cy="1524000"/>
            </a:xfrm>
          </p:grpSpPr>
          <p:pic>
            <p:nvPicPr>
              <p:cNvPr id="13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419600" y="4419600"/>
              <a:ext cx="1112740" cy="1524000"/>
              <a:chOff x="2590800" y="4419600"/>
              <a:chExt cx="1112740" cy="1524000"/>
            </a:xfrm>
          </p:grpSpPr>
          <p:pic>
            <p:nvPicPr>
              <p:cNvPr id="11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096000" y="4191000"/>
            <a:ext cx="1874838" cy="1676400"/>
            <a:chOff x="4419600" y="4267200"/>
            <a:chExt cx="1874740" cy="1676400"/>
          </a:xfrm>
        </p:grpSpPr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5181600" y="4267200"/>
              <a:ext cx="1112740" cy="1524000"/>
              <a:chOff x="2590800" y="4419600"/>
              <a:chExt cx="1112740" cy="1524000"/>
            </a:xfrm>
          </p:grpSpPr>
          <p:pic>
            <p:nvPicPr>
              <p:cNvPr id="27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4419600" y="4419600"/>
              <a:ext cx="1112740" cy="1524000"/>
              <a:chOff x="2590800" y="4419600"/>
              <a:chExt cx="1112740" cy="1524000"/>
            </a:xfrm>
          </p:grpSpPr>
          <p:pic>
            <p:nvPicPr>
              <p:cNvPr id="25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6553200" y="4495800"/>
            <a:ext cx="1874838" cy="1676400"/>
            <a:chOff x="4419600" y="4267200"/>
            <a:chExt cx="1874740" cy="1676400"/>
          </a:xfrm>
        </p:grpSpPr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5181600" y="4267200"/>
              <a:ext cx="1112740" cy="1524000"/>
              <a:chOff x="2590800" y="4419600"/>
              <a:chExt cx="1112740" cy="1524000"/>
            </a:xfrm>
          </p:grpSpPr>
          <p:pic>
            <p:nvPicPr>
              <p:cNvPr id="34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4419600" y="4419600"/>
              <a:ext cx="1112740" cy="1524000"/>
              <a:chOff x="2590800" y="4419600"/>
              <a:chExt cx="1112740" cy="1524000"/>
            </a:xfrm>
          </p:grpSpPr>
          <p:pic>
            <p:nvPicPr>
              <p:cNvPr id="32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71800" y="44196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2" descr="C:\Documents and Settings\michael\Local Settings\Temporary Internet Files\Content.IE5\L3UIDGA4\MCj04352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4495800"/>
                <a:ext cx="73174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0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484784"/>
            <a:ext cx="8153400" cy="41148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Connexion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à internet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 smtClean="0">
                <a:latin typeface="+mj-lt"/>
              </a:rPr>
              <a:t>Sans cloud :</a:t>
            </a:r>
          </a:p>
          <a:p>
            <a:pPr marL="12801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Connexion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local </a:t>
            </a:r>
            <a:r>
              <a:rPr lang="en-US" sz="2700" dirty="0">
                <a:latin typeface="+mj-lt"/>
                <a:sym typeface="Wingdings" pitchFamily="2" charset="2"/>
              </a:rPr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itchFamily="2" charset="2"/>
              </a:rPr>
              <a:t> 	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itchFamily="2" charset="2"/>
              </a:rPr>
              <a:t>Confidentialité</a:t>
            </a:r>
            <a:endParaRPr kumimoji="0" lang="en-US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baseline="0" dirty="0" smtClean="0">
                <a:latin typeface="+mj-lt"/>
              </a:rPr>
              <a:t>Avec</a:t>
            </a:r>
            <a:r>
              <a:rPr lang="en-US" sz="2700" dirty="0" smtClean="0">
                <a:latin typeface="+mj-lt"/>
              </a:rPr>
              <a:t> cloud :</a:t>
            </a:r>
          </a:p>
          <a:p>
            <a:pPr marL="12801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Connexion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distante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Perte de la maîtrise de l'implantation de données ainsi que du cycle de vie des application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340768" y="260648"/>
            <a:ext cx="8229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spc="50" normalizeH="0" baseline="0" noProof="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Risques</a:t>
            </a:r>
            <a:endParaRPr kumimoji="0" lang="en-US" sz="41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4572000" y="256490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2073424" y="260648"/>
            <a:ext cx="8229600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spc="50" normalizeH="0" baseline="0" noProof="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Enjeux</a:t>
            </a:r>
            <a:endParaRPr kumimoji="0" lang="en-US" sz="41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9552" y="1546448"/>
            <a:ext cx="8153400" cy="41148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>
                <a:latin typeface="+mj-lt"/>
              </a:rPr>
              <a:t>Le </a:t>
            </a:r>
            <a:r>
              <a:rPr lang="en-US" sz="2700" dirty="0" err="1" smtClean="0">
                <a:latin typeface="+mj-lt"/>
              </a:rPr>
              <a:t>piège</a:t>
            </a:r>
            <a:r>
              <a:rPr lang="en-US" sz="2700" dirty="0" smtClean="0">
                <a:latin typeface="+mj-lt"/>
              </a:rPr>
              <a:t> du Cloud Computing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Se rendre pieds et poings liés à un fournisseur,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fr-FR" sz="2800" dirty="0" smtClean="0">
                <a:latin typeface="+mj-lt"/>
              </a:rPr>
              <a:t>Confier des informations à une tierce partie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La</a:t>
            </a: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sécurité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35696" y="3068960"/>
            <a:ext cx="6840760" cy="5847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latin typeface="+mj-lt"/>
              </a:rPr>
              <a:t>Présentation et principaux concepts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275" y="188640"/>
            <a:ext cx="29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Partie 1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457" y="272842"/>
            <a:ext cx="51876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Cloud Computing?</a:t>
            </a:r>
            <a:endParaRPr lang="fr-F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91680" y="18448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« Informatique dans les nuages », « </a:t>
            </a:r>
            <a:r>
              <a:rPr lang="fr-FR" dirty="0" err="1" smtClean="0">
                <a:latin typeface="+mj-lt"/>
              </a:rPr>
              <a:t>infonuagique</a:t>
            </a:r>
            <a:r>
              <a:rPr lang="fr-FR" dirty="0" smtClean="0">
                <a:latin typeface="+mj-lt"/>
              </a:rPr>
              <a:t> »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270892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Délocalisation vers des serveurs distants de services      réalisés normalement en local sur un poste utilisateur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91272" y="378904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Même principe que la distribution d’électricité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1763688" y="386104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1763688" y="471585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91272" y="464384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Ne payer que ce que l’on utilise réellement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260648"/>
            <a:ext cx="4775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Plusieurs nuages</a:t>
            </a:r>
            <a:endParaRPr lang="fr-F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87624" y="148478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3 types de nuages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206258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Cloud privé interne</a:t>
            </a:r>
          </a:p>
          <a:p>
            <a:pPr lvl="3"/>
            <a:r>
              <a:rPr lang="fr-FR" dirty="0" smtClean="0">
                <a:latin typeface="+mj-lt"/>
              </a:rPr>
              <a:t>Interne à l’entreprise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691680" y="3070701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Cloud privé externe</a:t>
            </a:r>
          </a:p>
          <a:p>
            <a:pPr lvl="3"/>
            <a:r>
              <a:rPr lang="fr-FR" dirty="0" smtClean="0">
                <a:latin typeface="+mj-lt"/>
              </a:rPr>
              <a:t>Chez un prestataire externe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691680" y="4078813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Cloud public</a:t>
            </a:r>
          </a:p>
          <a:p>
            <a:pPr lvl="3"/>
            <a:r>
              <a:rPr lang="fr-FR" dirty="0" smtClean="0">
                <a:latin typeface="+mj-lt"/>
              </a:rPr>
              <a:t>Chez un prestataire externe et mutualisé 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2627784" y="24208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2627784" y="342900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2627784" y="443711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Romain's\Downloads\cloud_compu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149" y="799449"/>
            <a:ext cx="1053331" cy="1333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1609" y="260648"/>
            <a:ext cx="6115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Grands concepts (1/3)</a:t>
            </a:r>
            <a:endParaRPr lang="fr-F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87624" y="410901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+mj-lt"/>
              </a:rPr>
              <a:t>IAAS: Infrastructure As A Service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1680" y="458286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Le prestataire prend en charge le réseau et les serveurs </a:t>
            </a:r>
          </a:p>
          <a:p>
            <a:pPr lvl="3"/>
            <a:r>
              <a:rPr lang="fr-FR" dirty="0" smtClean="0">
                <a:latin typeface="+mj-lt"/>
              </a:rPr>
              <a:t>L’infrastructure générale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2627784" y="494116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31640" y="1445875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+mj-lt"/>
              </a:rPr>
              <a:t>Entreprise classique = gère elle-même ses </a:t>
            </a:r>
            <a:r>
              <a:rPr lang="fr-FR" sz="1600" b="1" dirty="0" smtClean="0">
                <a:latin typeface="+mj-lt"/>
              </a:rPr>
              <a:t>applications</a:t>
            </a:r>
            <a:r>
              <a:rPr lang="fr-FR" sz="1600" dirty="0" smtClean="0">
                <a:latin typeface="+mj-lt"/>
              </a:rPr>
              <a:t>, son </a:t>
            </a:r>
            <a:r>
              <a:rPr lang="fr-FR" sz="1600" b="1" dirty="0" smtClean="0">
                <a:latin typeface="+mj-lt"/>
              </a:rPr>
              <a:t>environnement applicatif </a:t>
            </a:r>
            <a:r>
              <a:rPr lang="fr-FR" sz="1600" dirty="0" smtClean="0">
                <a:latin typeface="+mj-lt"/>
              </a:rPr>
              <a:t>(SOA, </a:t>
            </a:r>
            <a:r>
              <a:rPr lang="fr-FR" sz="1600" dirty="0" err="1" smtClean="0">
                <a:latin typeface="+mj-lt"/>
              </a:rPr>
              <a:t>runtime</a:t>
            </a:r>
            <a:r>
              <a:rPr lang="fr-FR" sz="1600" dirty="0" smtClean="0">
                <a:latin typeface="+mj-lt"/>
              </a:rPr>
              <a:t>), ses </a:t>
            </a:r>
            <a:r>
              <a:rPr lang="fr-FR" sz="1600" b="1" dirty="0" smtClean="0">
                <a:latin typeface="+mj-lt"/>
              </a:rPr>
              <a:t>bases de données</a:t>
            </a:r>
            <a:r>
              <a:rPr lang="fr-FR" sz="1600" dirty="0" smtClean="0">
                <a:latin typeface="+mj-lt"/>
              </a:rPr>
              <a:t>, ses </a:t>
            </a:r>
            <a:r>
              <a:rPr lang="fr-FR" sz="1600" b="1" dirty="0" smtClean="0">
                <a:latin typeface="+mj-lt"/>
              </a:rPr>
              <a:t>serveurs </a:t>
            </a:r>
            <a:r>
              <a:rPr lang="fr-FR" sz="1600" dirty="0" smtClean="0">
                <a:latin typeface="+mj-lt"/>
              </a:rPr>
              <a:t>(avec tout les logiciels serveur) et son </a:t>
            </a:r>
            <a:r>
              <a:rPr lang="fr-FR" sz="1600" b="1" dirty="0" smtClean="0">
                <a:latin typeface="+mj-lt"/>
              </a:rPr>
              <a:t>réseau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131840" y="234888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+mj-lt"/>
              </a:rPr>
              <a:t>Plusieurs possibilités avec le Cloud Computing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2411760" y="242088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691680" y="537321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La société garde la charge de ses applications et de son environnement applicatif, elle doit même se charger des logiciels serveurs !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187624" y="285293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+mj-lt"/>
              </a:rPr>
              <a:t>STAAS: </a:t>
            </a:r>
            <a:r>
              <a:rPr lang="fr-FR" sz="2000" b="1" dirty="0" err="1" smtClean="0">
                <a:latin typeface="+mj-lt"/>
              </a:rPr>
              <a:t>STorage</a:t>
            </a:r>
            <a:r>
              <a:rPr lang="fr-FR" sz="2000" b="1" dirty="0" smtClean="0">
                <a:latin typeface="+mj-lt"/>
              </a:rPr>
              <a:t> As A Service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691680" y="328498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Le prestataire prend en charge seulement le stockage des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8530" y="260648"/>
            <a:ext cx="61847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Grands concepts (2/3)</a:t>
            </a:r>
            <a:endParaRPr lang="fr-F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71600" y="1084674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+mj-lt"/>
              </a:rPr>
              <a:t>PAAS: </a:t>
            </a:r>
            <a:r>
              <a:rPr lang="fr-FR" sz="2000" b="1" dirty="0" err="1" smtClean="0">
                <a:latin typeface="+mj-lt"/>
              </a:rPr>
              <a:t>Plateform</a:t>
            </a:r>
            <a:r>
              <a:rPr lang="fr-FR" sz="2000" b="1" dirty="0" smtClean="0">
                <a:latin typeface="+mj-lt"/>
              </a:rPr>
              <a:t> As A Service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5656" y="1742619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Le prestataire prend en charge l’infrastructure générale, mais aussi les bases de données et tout l’environnement applicatif ! </a:t>
            </a:r>
          </a:p>
          <a:p>
            <a:pPr lvl="3"/>
            <a:endParaRPr lang="fr-FR" dirty="0" smtClean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475656" y="26996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La société garde seulement la charge de ses applications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71600" y="3717032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+mj-lt"/>
              </a:rPr>
              <a:t>SAAS: Software As A Service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75656" y="43651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Tout est géré par le prestataire.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475656" y="479715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     La société « consomme » des applications fournies par le prestataire, et ne règle que ce qu’il utilise</a:t>
            </a:r>
            <a:endParaRPr lang="fr-FR" dirty="0">
              <a:latin typeface="+mj-lt"/>
            </a:endParaRPr>
          </a:p>
          <a:p>
            <a:pPr lvl="4"/>
            <a:r>
              <a:rPr lang="fr-FR" dirty="0" smtClean="0">
                <a:latin typeface="+mj-lt"/>
              </a:rPr>
              <a:t>Retour à la base du Cloud Computing !</a:t>
            </a:r>
          </a:p>
        </p:txBody>
      </p:sp>
      <p:sp>
        <p:nvSpPr>
          <p:cNvPr id="25" name="Flèche droite 24"/>
          <p:cNvSpPr/>
          <p:nvPr/>
        </p:nvSpPr>
        <p:spPr>
          <a:xfrm>
            <a:off x="2843808" y="544522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5112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Pour résumer :</a:t>
            </a:r>
            <a:endParaRPr lang="fr-FR" dirty="0">
              <a:latin typeface="+mj-lt"/>
            </a:endParaRPr>
          </a:p>
        </p:txBody>
      </p:sp>
      <p:pic>
        <p:nvPicPr>
          <p:cNvPr id="5" name="Image 4" descr="0371517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817" y="2145868"/>
            <a:ext cx="6445351" cy="250726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29952"/>
            <a:ext cx="8229600" cy="10668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r-F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Concepts (3/3)</a:t>
            </a:r>
            <a:endParaRPr lang="fr-F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3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1A8C-5F23-4F04-979C-96350EC34F0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8460432" y="6629400"/>
            <a:ext cx="957264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24/11/2010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95736" y="3068960"/>
            <a:ext cx="6480720" cy="58477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latin typeface="+mj-lt"/>
              </a:rPr>
              <a:t>Principales applications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987" y="188640"/>
            <a:ext cx="302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Partie 2</a:t>
            </a:r>
            <a:endParaRPr lang="fr-F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space réservé du pied de page 5"/>
          <p:cNvSpPr txBox="1">
            <a:spLocks/>
          </p:cNvSpPr>
          <p:nvPr/>
        </p:nvSpPr>
        <p:spPr>
          <a:xfrm>
            <a:off x="-252536" y="6629400"/>
            <a:ext cx="132588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Cloud Computing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267</TotalTime>
  <Words>657</Words>
  <Application>Microsoft Office PowerPoint</Application>
  <PresentationFormat>Affichage à l'écran (4:3)</PresentationFormat>
  <Paragraphs>202</Paragraphs>
  <Slides>23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Urbain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Concepts (3/3)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Romain's</dc:creator>
  <cp:lastModifiedBy>utilciip</cp:lastModifiedBy>
  <cp:revision>43</cp:revision>
  <dcterms:created xsi:type="dcterms:W3CDTF">2010-11-23T20:00:40Z</dcterms:created>
  <dcterms:modified xsi:type="dcterms:W3CDTF">2010-11-24T11:15:27Z</dcterms:modified>
</cp:coreProperties>
</file>