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sldIdLst>
    <p:sldId id="256" r:id="rId2"/>
    <p:sldId id="260" r:id="rId3"/>
    <p:sldId id="257" r:id="rId4"/>
    <p:sldId id="264" r:id="rId5"/>
    <p:sldId id="261" r:id="rId6"/>
    <p:sldId id="266" r:id="rId7"/>
    <p:sldId id="262" r:id="rId8"/>
    <p:sldId id="267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86391" autoAdjust="0"/>
  </p:normalViewPr>
  <p:slideViewPr>
    <p:cSldViewPr>
      <p:cViewPr>
        <p:scale>
          <a:sx n="100" d="100"/>
          <a:sy n="100" d="100"/>
        </p:scale>
        <p:origin x="-17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635B-9F13-4550-8072-B2F0822EC4AF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D7BAB-F542-4A3D-8B73-28EF7761C2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5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4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Pour le DSI,</a:t>
            </a:r>
            <a:r>
              <a:rPr lang="fr-FR" baseline="0" noProof="0" dirty="0" smtClean="0"/>
              <a:t> la recherche d’innovation se fait par la sécurisation des ressources.</a:t>
            </a:r>
            <a:endParaRPr lang="fr-FR" noProof="0" dirty="0" smtClean="0"/>
          </a:p>
          <a:p>
            <a:r>
              <a:rPr lang="fr-FR" noProof="0" dirty="0" smtClean="0">
                <a:solidFill>
                  <a:srgbClr val="FF0000"/>
                </a:solidFill>
              </a:rPr>
              <a:t>De</a:t>
            </a:r>
            <a:r>
              <a:rPr lang="fr-FR" baseline="0" noProof="0" dirty="0" smtClean="0">
                <a:solidFill>
                  <a:srgbClr val="FF0000"/>
                </a:solidFill>
              </a:rPr>
              <a:t> plus, le DSI doit entretenir des collaborations étroites avec les clients et partenaires externes afin de développer cette innovation.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En marge de ces partenariats,</a:t>
            </a:r>
            <a:r>
              <a:rPr lang="fr-FR" baseline="0" noProof="0" dirty="0" smtClean="0"/>
              <a:t> le DSI doit encourager ses équipes à identifier comment le SI se présente comme un support de l’innovation.</a:t>
            </a:r>
          </a:p>
          <a:p>
            <a:r>
              <a:rPr lang="fr-FR" baseline="0" noProof="0" dirty="0" smtClean="0"/>
              <a:t>Le DSI doit enfin assurer la mise en place d’un processus proactif pour évaluer les opportunités.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 :</a:t>
            </a:r>
          </a:p>
          <a:p>
            <a:endParaRPr lang="fr-FR" dirty="0" smtClean="0"/>
          </a:p>
          <a:p>
            <a:r>
              <a:rPr lang="fr-FR" dirty="0" smtClean="0"/>
              <a:t>Rôle au centre de l’entreprise</a:t>
            </a:r>
            <a:r>
              <a:rPr lang="fr-FR" baseline="0" dirty="0" smtClean="0"/>
              <a:t> et </a:t>
            </a:r>
            <a:r>
              <a:rPr lang="fr-FR" dirty="0" smtClean="0"/>
              <a:t>des</a:t>
            </a:r>
            <a:r>
              <a:rPr lang="fr-FR" baseline="0" dirty="0" smtClean="0"/>
              <a:t> choix stratégiques.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Métier dont le périmètre doit être le plus large possible.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Anciens DSI souvent issus des directions techniques/informatiques, anciennement sans rôle de gestion/organisation au niveau de l’entreprise entière</a:t>
            </a:r>
          </a:p>
          <a:p>
            <a:r>
              <a:rPr lang="fr-FR" baseline="0" dirty="0" smtClean="0"/>
              <a:t>Révision du champs d’action du DSI.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1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4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Graphique présentant :</a:t>
            </a:r>
          </a:p>
          <a:p>
            <a:r>
              <a:rPr lang="fr-FR" dirty="0" smtClean="0"/>
              <a:t>la participation</a:t>
            </a:r>
            <a:r>
              <a:rPr lang="fr-FR" baseline="0" dirty="0" smtClean="0"/>
              <a:t> des DSI à la stratégie d’entreprise -&gt; chiffre en augmentation depuis une dizaine d’années</a:t>
            </a:r>
          </a:p>
          <a:p>
            <a:r>
              <a:rPr lang="fr-FR" baseline="0" dirty="0" smtClean="0"/>
              <a:t>Liens direct entre les indices de performance et les objectifs de l’entreprise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Le</a:t>
            </a:r>
            <a:r>
              <a:rPr lang="fr-FR" baseline="0" noProof="0" dirty="0" smtClean="0"/>
              <a:t> DSI doit comprendre l’environnement de son entreprise.</a:t>
            </a:r>
          </a:p>
          <a:p>
            <a:r>
              <a:rPr lang="fr-FR" baseline="0" noProof="0" dirty="0" smtClean="0"/>
              <a:t>Il doit connaitre l’intégralité du SI afin d’être force de proposition auprès de la direction générale.</a:t>
            </a:r>
          </a:p>
          <a:p>
            <a:r>
              <a:rPr lang="fr-FR" baseline="0" noProof="0" dirty="0" smtClean="0"/>
              <a:t>Son rôle s’intègre donc dans la mission de la direction de réussir les objectifs de l’entreprise.</a:t>
            </a:r>
          </a:p>
          <a:p>
            <a:endParaRPr lang="fr-FR" baseline="0" noProof="0" dirty="0" smtClean="0"/>
          </a:p>
          <a:p>
            <a:endParaRPr lang="fr-FR" baseline="0" noProof="0" dirty="0" smtClean="0"/>
          </a:p>
          <a:p>
            <a:r>
              <a:rPr lang="fr-FR" baseline="0" noProof="0" dirty="0" smtClean="0"/>
              <a:t>Pour cela il doit proposer un SI fidèle aux ambitions.</a:t>
            </a:r>
          </a:p>
          <a:p>
            <a:r>
              <a:rPr lang="fr-FR" baseline="0" noProof="0" dirty="0" smtClean="0"/>
              <a:t>Il doit faire ressortir cette stratégie à travers un plan,</a:t>
            </a:r>
          </a:p>
          <a:p>
            <a:r>
              <a:rPr lang="fr-FR" baseline="0" noProof="0" dirty="0" smtClean="0"/>
              <a:t>il met donc en place des indicateurs de la performance du SI qui sont liés aux objectifs.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Le DSI intègre la stratégie</a:t>
            </a:r>
            <a:r>
              <a:rPr lang="fr-FR" baseline="0" noProof="0" dirty="0" smtClean="0"/>
              <a:t> du management du risque et doit s’assurer de maintenir son développement.</a:t>
            </a:r>
          </a:p>
          <a:p>
            <a:r>
              <a:rPr lang="fr-FR" baseline="0" noProof="0" dirty="0" smtClean="0"/>
              <a:t>Il faut donc qu’il lie ce management du risque de l’entreprise au management du risque du SI.</a:t>
            </a:r>
          </a:p>
          <a:p>
            <a:r>
              <a:rPr lang="fr-FR" baseline="0" noProof="0" dirty="0" smtClean="0"/>
              <a:t>Management-</a:t>
            </a:r>
            <a:r>
              <a:rPr lang="fr-FR" baseline="0" noProof="0" dirty="0" err="1" smtClean="0"/>
              <a:t>risk</a:t>
            </a:r>
            <a:r>
              <a:rPr lang="fr-FR" baseline="0" noProof="0" dirty="0" smtClean="0"/>
              <a:t> :</a:t>
            </a:r>
          </a:p>
          <a:p>
            <a:r>
              <a:rPr lang="fr-FR" baseline="0" noProof="0" dirty="0" smtClean="0"/>
              <a:t>	* L'efficacité et l'efficience des opérations,</a:t>
            </a:r>
          </a:p>
          <a:p>
            <a:r>
              <a:rPr lang="fr-FR" baseline="0" noProof="0" dirty="0" smtClean="0"/>
              <a:t>   	* La fiabilité des informations financières,</a:t>
            </a:r>
          </a:p>
          <a:p>
            <a:r>
              <a:rPr lang="fr-FR" baseline="0" noProof="0" dirty="0" smtClean="0"/>
              <a:t>    	* La conformité aux lois et aux réglementations en vigueur.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noProof="0" dirty="0" smtClean="0"/>
              <a:t>Le DSI doit concevoir et piloter des SI dont le but final est la création de valeur ajoutée.</a:t>
            </a:r>
            <a:endParaRPr lang="fr-FR" dirty="0" smtClean="0"/>
          </a:p>
          <a:p>
            <a:r>
              <a:rPr lang="fr-FR" dirty="0" smtClean="0"/>
              <a:t>Il s’agit alors de fixer au SI des objectifs liés à la stratégie de l'entreprise.</a:t>
            </a:r>
          </a:p>
          <a:p>
            <a:r>
              <a:rPr lang="fr-FR" dirty="0" smtClean="0"/>
              <a:t>Le</a:t>
            </a:r>
            <a:r>
              <a:rPr lang="fr-FR" baseline="0" dirty="0" smtClean="0"/>
              <a:t> SI représente de 15 à 20% le CA d’une entreprise et par conséquent environ 50% de la valeur ajoutée,</a:t>
            </a:r>
          </a:p>
          <a:p>
            <a:r>
              <a:rPr lang="fr-FR" baseline="0" dirty="0" smtClean="0"/>
              <a:t>Les investissements sont donc important et permettent de développer la capacité à créer de la valeur.</a:t>
            </a:r>
          </a:p>
          <a:p>
            <a:r>
              <a:rPr lang="fr-FR" baseline="0" dirty="0" smtClean="0"/>
              <a:t>Le développement du processus de croissance d’une entreprise est donc au centre du métier de DSI.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Le DSI doit proposer à l’ensemble des</a:t>
            </a:r>
            <a:r>
              <a:rPr lang="fr-FR" baseline="0" dirty="0" smtClean="0"/>
              <a:t> collaborateurs de l’entreprise une vision claire des processus et leur utilité.</a:t>
            </a:r>
          </a:p>
          <a:p>
            <a:r>
              <a:rPr lang="fr-FR" baseline="0" dirty="0" smtClean="0"/>
              <a:t>Les processus doivent donc être efficient et visible de tous.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dirty="0" smtClean="0"/>
              <a:t>La création de valeur se fait en</a:t>
            </a:r>
            <a:r>
              <a:rPr lang="fr-FR" baseline="0" dirty="0" smtClean="0"/>
              <a:t> forte partie grâce à l’évolution du SI qui permet 4 options :</a:t>
            </a:r>
          </a:p>
          <a:p>
            <a:r>
              <a:rPr lang="fr-FR" dirty="0" smtClean="0"/>
              <a:t>	* La création et le développement des services</a:t>
            </a:r>
          </a:p>
          <a:p>
            <a:r>
              <a:rPr lang="fr-FR" dirty="0" smtClean="0"/>
              <a:t>    	* La création de nouveaux produits</a:t>
            </a:r>
          </a:p>
          <a:p>
            <a:r>
              <a:rPr lang="fr-FR" dirty="0" smtClean="0"/>
              <a:t>    	* L'amélioration des processus de l'entreprise</a:t>
            </a:r>
          </a:p>
          <a:p>
            <a:r>
              <a:rPr lang="fr-FR" dirty="0" smtClean="0"/>
              <a:t>    	* Le développement des partenariats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</a:t>
            </a:r>
            <a:r>
              <a:rPr lang="fr-FR" baseline="0" dirty="0" smtClean="0"/>
              <a:t> SI permet un transport des informations entre les différents acteurs de façon verticale et horizontale dans l’entreprise.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mise en place du SI doit définir correctement le rôle des différents acteurs en tenant compte de leurs enjeux de pouvoir.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le DSI est responsable de la définition du SI ou est ce le rôle des métiers et des maîtres d'ouvrage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Les problèmes de gouvernance</a:t>
            </a:r>
            <a:r>
              <a:rPr lang="fr-FR" baseline="0" dirty="0" smtClean="0"/>
              <a:t> doivent être résolus par le DSI qui doit savoir justifier le choix de son SI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3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L'information correspond à l'interprétation de données brutes.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Elle est issue d'un regroupement et d'une organisation de données.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Au</a:t>
            </a:r>
            <a:r>
              <a:rPr lang="fr-FR" baseline="0" dirty="0" smtClean="0"/>
              <a:t> contraire, l</a:t>
            </a:r>
            <a:r>
              <a:rPr lang="fr-FR" dirty="0" smtClean="0"/>
              <a:t>es connaissances sont une combinaison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*</a:t>
            </a:r>
            <a:r>
              <a:rPr lang="fr-FR" baseline="0" dirty="0" smtClean="0"/>
              <a:t> d’informations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	* d’interprétations humaines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	* de modèles et théories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Exemple : base de données versus modèle relationnel incluant cette base de données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La gestion des connaissances a pour enjeu l’entretien et la transmission de l’existant.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Elle permet de créer des partenariats et des ententes entre les groupes.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DSI a pour mission d’assurer une intégration du knowledge management dans le système.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3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Le DSI doit constamment</a:t>
            </a:r>
            <a:r>
              <a:rPr lang="fr-FR" baseline="0" noProof="0" dirty="0" smtClean="0"/>
              <a:t> réévaluer comment utiliser les ressources IT pour créer de la valeur.</a:t>
            </a:r>
          </a:p>
          <a:p>
            <a:r>
              <a:rPr lang="fr-FR" baseline="0" noProof="0" dirty="0" smtClean="0"/>
              <a:t>Il doit donc choisir comment les technologies de l’information s’appliquent au SI afin de créer un avantage sur la concurrence,</a:t>
            </a:r>
          </a:p>
          <a:p>
            <a:r>
              <a:rPr lang="fr-FR" noProof="0" dirty="0" smtClean="0"/>
              <a:t>Cet</a:t>
            </a:r>
            <a:r>
              <a:rPr lang="fr-FR" baseline="0" noProof="0" dirty="0" smtClean="0"/>
              <a:t> avantage se traduisant alors par une création de revenu.</a:t>
            </a:r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La</a:t>
            </a:r>
            <a:r>
              <a:rPr lang="fr-FR" baseline="0" noProof="0" dirty="0" smtClean="0"/>
              <a:t> croissance actuelle des entreprises se fait en partie par le développement de l’IT au sein de l’entreprise,</a:t>
            </a:r>
          </a:p>
          <a:p>
            <a:r>
              <a:rPr lang="fr-FR" baseline="0" noProof="0" dirty="0" smtClean="0"/>
              <a:t>C’est alors au DSI de montrer que sa direction est à l’origine d’un réel gain, les investissements devant être rentabilisés.</a:t>
            </a:r>
          </a:p>
          <a:p>
            <a:r>
              <a:rPr lang="fr-FR" baseline="0" noProof="0" dirty="0" smtClean="0"/>
              <a:t>L’automatisation des systèmes et des processus soutiennent largement cette tendance à la croissance.</a:t>
            </a:r>
          </a:p>
          <a:p>
            <a:endParaRPr lang="fr-FR" baseline="0" noProof="0" dirty="0" smtClean="0"/>
          </a:p>
          <a:p>
            <a:endParaRPr lang="fr-FR" baseline="0" noProof="0" dirty="0" smtClean="0"/>
          </a:p>
          <a:p>
            <a:r>
              <a:rPr lang="fr-FR" baseline="0" noProof="0" dirty="0" smtClean="0"/>
              <a:t>C’est également au DSI de devoir faire face à un besoin du système d’une évolution.</a:t>
            </a:r>
          </a:p>
          <a:p>
            <a:r>
              <a:rPr lang="fr-FR" baseline="0" noProof="0" dirty="0" smtClean="0"/>
              <a:t>Le DSI doit pouvoir assurer une conduite du changement transparente pour les utilisateurs et souple à mettre en place.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7BAB-F542-4A3D-8B73-28EF7761C2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2010-2011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CABOCHE Didier – KIM Stephen – RIMBAULT Thomas</a:t>
            </a:r>
            <a:endParaRPr lang="fr-F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9" name="Picture 2" descr="D:\Cours\L3\ACSI\Exposé\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392264"/>
            <a:ext cx="1368152" cy="41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3074" name="Picture 2" descr="D:\Cours\L3\ACSI\Exposé\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392264"/>
            <a:ext cx="1368152" cy="41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fr-FR" smtClean="0"/>
              <a:t>CABOCHE Didier – KIM Stephen – RIMBAULT Thomas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E82CF6B-D49C-4161-A285-72D1E3812434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D:\Cours\L3\ACSI\Exposé\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392264"/>
            <a:ext cx="1368152" cy="41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3140968"/>
            <a:ext cx="4572000" cy="1397496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ACSI 2010-2011</a:t>
            </a:r>
          </a:p>
          <a:p>
            <a:r>
              <a:rPr lang="fr-FR" dirty="0" smtClean="0"/>
              <a:t>CABOCHE Didier</a:t>
            </a:r>
          </a:p>
          <a:p>
            <a:r>
              <a:rPr lang="fr-FR" dirty="0" smtClean="0"/>
              <a:t>KIM Stephen</a:t>
            </a:r>
          </a:p>
          <a:p>
            <a:r>
              <a:rPr lang="fr-FR" dirty="0" smtClean="0"/>
              <a:t>RIMBAULT Thomas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 fontScale="90000"/>
          </a:bodyPr>
          <a:lstStyle/>
          <a:p>
            <a:r>
              <a:rPr lang="fr-FR" sz="4500" dirty="0" smtClean="0"/>
              <a:t>LE DIRECTEUR DES SYSTEMES D’INFORMATION</a:t>
            </a:r>
            <a:br>
              <a:rPr lang="fr-FR" sz="4500" dirty="0" smtClean="0"/>
            </a:br>
            <a:r>
              <a:rPr lang="fr-FR" sz="3300" dirty="0" smtClean="0"/>
              <a:t>Leader du changement</a:t>
            </a:r>
            <a:r>
              <a:rPr lang="fr-FR" sz="3300" dirty="0"/>
              <a:t> </a:t>
            </a:r>
            <a:r>
              <a:rPr lang="fr-FR" sz="3300" dirty="0" smtClean="0"/>
              <a:t>- Pilote de l’innovation</a:t>
            </a:r>
            <a:endParaRPr lang="fr-FR" sz="3300" dirty="0"/>
          </a:p>
        </p:txBody>
      </p:sp>
    </p:spTree>
    <p:extLst>
      <p:ext uri="{BB962C8B-B14F-4D97-AF65-F5344CB8AC3E}">
        <p14:creationId xmlns:p14="http://schemas.microsoft.com/office/powerpoint/2010/main" val="38013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 indent="0" algn="r">
              <a:buNone/>
            </a:pPr>
            <a:r>
              <a:rPr lang="fr-FR" sz="3200" dirty="0"/>
              <a:t>B</a:t>
            </a:r>
            <a:r>
              <a:rPr lang="fr-FR" sz="3200" dirty="0" smtClean="0"/>
              <a:t>. </a:t>
            </a:r>
            <a:r>
              <a:rPr lang="fr-FR" sz="3200" dirty="0"/>
              <a:t>Ressources de l’innovation et opportunités</a:t>
            </a:r>
          </a:p>
          <a:p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Innovation, identifier les opportunités </a:t>
            </a:r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Processus d’évaluation des opportunités d’innovation</a:t>
            </a:r>
            <a:endParaRPr lang="fr-FR" sz="22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dirty="0"/>
              <a:t>III. CROISSANCE ET </a:t>
            </a:r>
            <a:r>
              <a:rPr lang="fr-FR" dirty="0" smtClean="0"/>
              <a:t>INNOVATION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9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fr-FR" sz="22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i="1" dirty="0" smtClean="0"/>
              <a:t>Management </a:t>
            </a:r>
            <a:r>
              <a:rPr lang="fr-FR" sz="2200" i="1" dirty="0"/>
              <a:t>opérationnel du système </a:t>
            </a:r>
            <a:r>
              <a:rPr lang="fr-FR" sz="2200" i="1" dirty="0" smtClean="0"/>
              <a:t>d’information</a:t>
            </a:r>
            <a:r>
              <a:rPr lang="fr-FR" sz="2200" dirty="0" smtClean="0"/>
              <a:t>, Daniel ALBAN et Philippe EYNAUD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i="1" dirty="0" smtClean="0"/>
              <a:t>The CIO Profession</a:t>
            </a:r>
            <a:r>
              <a:rPr lang="fr-FR" sz="2200" dirty="0" smtClean="0"/>
              <a:t>, center for CIO leadership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i="1" dirty="0"/>
              <a:t>Business-</a:t>
            </a:r>
            <a:r>
              <a:rPr lang="fr-FR" sz="2200" i="1" dirty="0" err="1"/>
              <a:t>savvy</a:t>
            </a:r>
            <a:r>
              <a:rPr lang="fr-FR" sz="2200" i="1" dirty="0"/>
              <a:t> </a:t>
            </a:r>
            <a:r>
              <a:rPr lang="fr-FR" sz="2200" i="1" dirty="0" err="1" smtClean="0"/>
              <a:t>CIOs</a:t>
            </a:r>
            <a:r>
              <a:rPr lang="fr-FR" sz="2200" dirty="0" smtClean="0"/>
              <a:t>, IBM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i="1" dirty="0"/>
          </a:p>
          <a:p>
            <a:pPr marL="342900" indent="-342900">
              <a:buFont typeface="Arial" pitchFamily="34" charset="0"/>
              <a:buChar char="•"/>
            </a:pPr>
            <a:endParaRPr lang="fr-FR" sz="2200" i="1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11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3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4462463" y="1463675"/>
            <a:ext cx="4681537" cy="39671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Rôle central dans l’entreprise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5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Coordination tâches métiers et support transverse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5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Intégration récente aux directions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pic>
        <p:nvPicPr>
          <p:cNvPr id="7" name="Picture 2" descr="D:\Cours\L3\ACSI\Exposé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312367" cy="359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5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sz="2200" dirty="0" smtClean="0"/>
              <a:t>STRATEGIE D’ENTREPRISE ET PROCESSUS</a:t>
            </a:r>
          </a:p>
          <a:p>
            <a:pPr marL="571500" lvl="1" indent="-400050">
              <a:buFont typeface="+mj-lt"/>
              <a:buAutoNum type="alphaUcPeriod"/>
            </a:pPr>
            <a:r>
              <a:rPr lang="fr-FR" sz="2200" dirty="0" smtClean="0"/>
              <a:t>Force de proposition stratégique</a:t>
            </a:r>
          </a:p>
          <a:p>
            <a:pPr marL="571500" lvl="1" indent="-400050">
              <a:buFont typeface="+mj-lt"/>
              <a:buAutoNum type="alphaUcPeriod"/>
            </a:pPr>
            <a:r>
              <a:rPr lang="fr-FR" sz="2200" dirty="0" smtClean="0"/>
              <a:t>Gouvernance des SI par les processus</a:t>
            </a:r>
          </a:p>
          <a:p>
            <a:pPr lvl="1" indent="0">
              <a:buNone/>
            </a:pPr>
            <a:endParaRPr lang="fr-FR" dirty="0" smtClean="0"/>
          </a:p>
          <a:p>
            <a:pPr marL="400050" indent="-400050">
              <a:buFont typeface="+mj-lt"/>
              <a:buAutoNum type="romanUcPeriod"/>
            </a:pPr>
            <a:r>
              <a:rPr lang="fr-FR" sz="2200" dirty="0" smtClean="0"/>
              <a:t>ORGANISATION ET GESTION DES CONNAISSANCES</a:t>
            </a:r>
          </a:p>
          <a:p>
            <a:pPr marL="571500" lvl="1" indent="-400050">
              <a:buFont typeface="+mj-lt"/>
              <a:buAutoNum type="alphaUcPeriod"/>
            </a:pPr>
            <a:r>
              <a:rPr lang="fr-FR" sz="2200" dirty="0" smtClean="0"/>
              <a:t>Assurer la communication entre les acteurs</a:t>
            </a:r>
          </a:p>
          <a:p>
            <a:pPr marL="571500" lvl="1" indent="-400050">
              <a:buFont typeface="+mj-lt"/>
              <a:buAutoNum type="alphaUcPeriod"/>
            </a:pPr>
            <a:r>
              <a:rPr lang="fr-FR" sz="2200" dirty="0" smtClean="0"/>
              <a:t>Information et knowledge management</a:t>
            </a:r>
          </a:p>
          <a:p>
            <a:pPr lvl="1" indent="0">
              <a:buNone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sz="2200" dirty="0" smtClean="0"/>
              <a:t>CROISSANCE ET INNOVATION</a:t>
            </a:r>
          </a:p>
          <a:p>
            <a:pPr marL="571500" lvl="1" indent="-400050">
              <a:buFont typeface="+mj-lt"/>
              <a:buAutoNum type="alphaUcPeriod"/>
            </a:pPr>
            <a:r>
              <a:rPr lang="fr-FR" sz="2200" dirty="0" smtClean="0"/>
              <a:t>Organisation IT et flexibilité</a:t>
            </a:r>
          </a:p>
          <a:p>
            <a:pPr marL="571500" lvl="1" indent="-400050">
              <a:buFont typeface="+mj-lt"/>
              <a:buAutoNum type="alphaUcPeriod"/>
            </a:pPr>
            <a:r>
              <a:rPr lang="fr-FR" sz="2200" dirty="0" smtClean="0"/>
              <a:t>Ressources de l’innovation et opportunités</a:t>
            </a:r>
          </a:p>
          <a:p>
            <a:pPr marL="571500" lvl="1" indent="-400050">
              <a:buFont typeface="+mj-lt"/>
              <a:buAutoNum type="alphaUcPeriod"/>
            </a:pPr>
            <a:endParaRPr lang="fr-FR" dirty="0" smtClean="0"/>
          </a:p>
          <a:p>
            <a:pPr marL="571500" lvl="1" indent="-400050">
              <a:buFont typeface="+mj-lt"/>
              <a:buAutoNum type="alphaUcPeriod"/>
            </a:pPr>
            <a:endParaRPr lang="fr-FR" dirty="0" smtClean="0"/>
          </a:p>
          <a:p>
            <a:pPr marL="571500" lvl="1" indent="-400050">
              <a:buFont typeface="+mj-lt"/>
              <a:buAutoNum type="alphaUcPeriod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3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1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 algn="r">
              <a:spcBef>
                <a:spcPts val="1200"/>
              </a:spcBef>
              <a:buClr>
                <a:schemeClr val="accent5"/>
              </a:buClr>
              <a:buNone/>
            </a:pPr>
            <a:r>
              <a:rPr lang="fr-FR" sz="3000" dirty="0" smtClean="0"/>
              <a:t>A</a:t>
            </a:r>
            <a:r>
              <a:rPr lang="fr-FR" sz="3000" dirty="0"/>
              <a:t>. Force de proposition </a:t>
            </a:r>
            <a:r>
              <a:rPr lang="fr-FR" sz="3000" dirty="0" smtClean="0"/>
              <a:t>stratégique</a:t>
            </a:r>
            <a:endParaRPr lang="fr-FR" sz="3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fr-FR" sz="3600" dirty="0" smtClean="0"/>
              <a:t>I. STRATEGIE D’ENTREPRISE ET PROCESSUS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0" y="2548652"/>
            <a:ext cx="6912768" cy="3600593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4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 algn="r">
              <a:spcBef>
                <a:spcPts val="1200"/>
              </a:spcBef>
              <a:buClr>
                <a:schemeClr val="accent5"/>
              </a:buClr>
              <a:buNone/>
            </a:pPr>
            <a:r>
              <a:rPr lang="fr-FR" sz="3000" dirty="0" smtClean="0"/>
              <a:t>A. Force </a:t>
            </a:r>
            <a:r>
              <a:rPr lang="fr-FR" sz="3000" dirty="0"/>
              <a:t>de proposition </a:t>
            </a:r>
            <a:r>
              <a:rPr lang="fr-FR" sz="3000" dirty="0" smtClean="0"/>
              <a:t>stratégique</a:t>
            </a:r>
          </a:p>
          <a:p>
            <a:pPr marL="0" lvl="1" indent="0" algn="r">
              <a:spcBef>
                <a:spcPts val="1200"/>
              </a:spcBef>
              <a:buClr>
                <a:schemeClr val="accent5"/>
              </a:buClr>
              <a:buNone/>
            </a:pPr>
            <a:endParaRPr lang="fr-FR" sz="2200" dirty="0" smtClean="0"/>
          </a:p>
          <a:p>
            <a:pPr marL="630238" lvl="2" indent="-285750"/>
            <a:r>
              <a:rPr lang="fr-FR" sz="2200" dirty="0" smtClean="0"/>
              <a:t>Participer activement au développement de la stratégie</a:t>
            </a:r>
          </a:p>
          <a:p>
            <a:pPr marL="630238" lvl="2" indent="-285750"/>
            <a:endParaRPr lang="fr-FR" sz="2200" dirty="0"/>
          </a:p>
          <a:p>
            <a:pPr marL="630238" lvl="2" indent="-285750"/>
            <a:endParaRPr lang="fr-FR" sz="2200" dirty="0"/>
          </a:p>
          <a:p>
            <a:pPr marL="630238" lvl="2" indent="-285750"/>
            <a:r>
              <a:rPr lang="fr-FR" sz="2200" dirty="0" smtClean="0"/>
              <a:t>Respecter la stratégie d’entreprise</a:t>
            </a:r>
          </a:p>
          <a:p>
            <a:pPr marL="630238" lvl="2" indent="-285750"/>
            <a:endParaRPr lang="fr-FR" sz="2200" dirty="0"/>
          </a:p>
          <a:p>
            <a:pPr marL="630238" lvl="2" indent="-285750"/>
            <a:endParaRPr lang="fr-FR" sz="2200" dirty="0" smtClean="0"/>
          </a:p>
          <a:p>
            <a:pPr marL="630238" lvl="2" indent="-285750"/>
            <a:r>
              <a:rPr lang="fr-FR" sz="2200" dirty="0" smtClean="0"/>
              <a:t>Intégrer et maintenir la stratégie management-</a:t>
            </a:r>
            <a:r>
              <a:rPr lang="fr-FR" sz="2200" dirty="0" err="1" smtClean="0"/>
              <a:t>risk</a:t>
            </a:r>
            <a:endParaRPr lang="fr-FR" sz="2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fr-FR" sz="3600" dirty="0" smtClean="0"/>
              <a:t>I. STRATEGIE D’ENTREPRISE ET PROCESSUS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 indent="0" algn="r">
              <a:buNone/>
            </a:pPr>
            <a:r>
              <a:rPr lang="fr-FR" sz="3000" dirty="0" smtClean="0"/>
              <a:t>B. </a:t>
            </a:r>
            <a:r>
              <a:rPr lang="fr-FR" sz="3000" dirty="0"/>
              <a:t>Gouvernance des SI par les </a:t>
            </a:r>
            <a:r>
              <a:rPr lang="fr-FR" sz="3000" dirty="0" smtClean="0"/>
              <a:t>processus</a:t>
            </a:r>
          </a:p>
          <a:p>
            <a:pPr lvl="1" indent="0" algn="r">
              <a:buNone/>
            </a:pPr>
            <a:endParaRPr lang="fr-FR" sz="2200" dirty="0" smtClean="0"/>
          </a:p>
          <a:p>
            <a:pPr marL="630238" lvl="2" indent="-285750"/>
            <a:r>
              <a:rPr lang="fr-FR" sz="2200" dirty="0" smtClean="0"/>
              <a:t>Le SI au service de la croissance</a:t>
            </a:r>
          </a:p>
          <a:p>
            <a:pPr marL="630238" lvl="2" indent="-285750"/>
            <a:endParaRPr lang="fr-FR" sz="2200" dirty="0" smtClean="0"/>
          </a:p>
          <a:p>
            <a:pPr marL="630238" lvl="2" indent="-285750"/>
            <a:endParaRPr lang="fr-FR" sz="2200" dirty="0" smtClean="0"/>
          </a:p>
          <a:p>
            <a:pPr marL="630238" lvl="2" indent="-285750"/>
            <a:r>
              <a:rPr lang="fr-FR" sz="2200" dirty="0"/>
              <a:t>Assurer une vision bout-à-bout des processus</a:t>
            </a:r>
          </a:p>
          <a:p>
            <a:pPr marL="630238" lvl="2" indent="-285750"/>
            <a:endParaRPr lang="fr-FR" sz="2200" dirty="0"/>
          </a:p>
          <a:p>
            <a:pPr marL="630238" lvl="2" indent="-285750"/>
            <a:endParaRPr lang="fr-FR" sz="2200" dirty="0"/>
          </a:p>
          <a:p>
            <a:pPr marL="630238" lvl="2" indent="-285750"/>
            <a:r>
              <a:rPr lang="fr-FR" sz="2200" dirty="0" smtClean="0"/>
              <a:t>Amélioration des processus pour dégager de la valeur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fr-FR" sz="3600" dirty="0" smtClean="0"/>
              <a:t>I. STRATEGIE D’ENTREPRISE ET PROCESSUS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2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 indent="0" algn="r">
              <a:buNone/>
            </a:pPr>
            <a:r>
              <a:rPr lang="fr-FR" sz="3000" dirty="0" smtClean="0"/>
              <a:t>A. </a:t>
            </a:r>
            <a:r>
              <a:rPr lang="fr-FR" sz="3200" dirty="0"/>
              <a:t>Assurer la communication entre les acteurs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Définir le rôle des différents acteurs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fr-FR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Vision large du système impliquant gestion gouvernance interne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0050" indent="-400050" algn="r"/>
            <a:r>
              <a:rPr lang="fr-FR" dirty="0" smtClean="0"/>
              <a:t>II. ORGANISATION </a:t>
            </a:r>
            <a:r>
              <a:rPr lang="fr-FR" dirty="0"/>
              <a:t>ET GESTION DES </a:t>
            </a:r>
            <a:r>
              <a:rPr lang="fr-FR" dirty="0" smtClean="0"/>
              <a:t>CONNAISSANCES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3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 indent="0" algn="r">
              <a:buNone/>
            </a:pPr>
            <a:r>
              <a:rPr lang="fr-FR" sz="3000" dirty="0" smtClean="0"/>
              <a:t>B. </a:t>
            </a:r>
            <a:r>
              <a:rPr lang="fr-FR" sz="3200" dirty="0" smtClean="0"/>
              <a:t>Information et </a:t>
            </a:r>
            <a:r>
              <a:rPr lang="fr-FR" sz="3200" dirty="0"/>
              <a:t>knowledge management</a:t>
            </a:r>
          </a:p>
          <a:p>
            <a:endParaRPr lang="fr-FR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Information versus connaissance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fr-FR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Knowledge management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0050" indent="-400050" algn="r"/>
            <a:r>
              <a:rPr lang="fr-FR" dirty="0" smtClean="0"/>
              <a:t>II. ORGANISATION </a:t>
            </a:r>
            <a:r>
              <a:rPr lang="fr-FR" dirty="0"/>
              <a:t>ET GESTION DES </a:t>
            </a:r>
            <a:r>
              <a:rPr lang="fr-FR" dirty="0" smtClean="0"/>
              <a:t>CONNAISSANCES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8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 indent="0" algn="r">
              <a:buNone/>
            </a:pPr>
            <a:r>
              <a:rPr lang="fr-FR" sz="3200" dirty="0" smtClean="0"/>
              <a:t>A. Organisation </a:t>
            </a:r>
            <a:r>
              <a:rPr lang="fr-FR" sz="3200" dirty="0"/>
              <a:t>IT et flexibilité</a:t>
            </a:r>
          </a:p>
          <a:p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L’IT source d’avantages concurrentiels</a:t>
            </a:r>
            <a:endParaRPr lang="fr-FR" sz="2200" dirty="0"/>
          </a:p>
          <a:p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L’IT moteur de la croissance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 smtClean="0"/>
              <a:t>Le DSI, agilité et flexibilité face au changement</a:t>
            </a:r>
            <a:endParaRPr lang="fr-FR" sz="22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dirty="0"/>
              <a:t>III. CROISSANCE ET </a:t>
            </a:r>
            <a:r>
              <a:rPr lang="fr-FR" dirty="0" smtClean="0"/>
              <a:t>INNOVATION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82CF6B-D49C-4161-A285-72D1E3812434}" type="slidenum">
              <a:rPr lang="fr-FR" smtClean="0"/>
              <a:t>9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2010-2011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CABOCHE Didier – KIM Stephen – RIMBAULT Thomas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0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928</TotalTime>
  <Words>1048</Words>
  <Application>Microsoft Office PowerPoint</Application>
  <PresentationFormat>Affichage à l'écran (4:3)</PresentationFormat>
  <Paragraphs>204</Paragraphs>
  <Slides>11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Mylar</vt:lpstr>
      <vt:lpstr>LE DIRECTEUR DES SYSTEMES D’INFORMATION Leader du changement - Pilote de l’innovation</vt:lpstr>
      <vt:lpstr>INTRODUCTION</vt:lpstr>
      <vt:lpstr>SOMMAIRE</vt:lpstr>
      <vt:lpstr>I. STRATEGIE D’ENTREPRISE ET PROCESSUS</vt:lpstr>
      <vt:lpstr>I. STRATEGIE D’ENTREPRISE ET PROCESSUS</vt:lpstr>
      <vt:lpstr>I. STRATEGIE D’ENTREPRISE ET PROCESSUS</vt:lpstr>
      <vt:lpstr>II. ORGANISATION ET GESTION DES CONNAISSANCES</vt:lpstr>
      <vt:lpstr>II. ORGANISATION ET GESTION DES CONNAISSANCES</vt:lpstr>
      <vt:lpstr>III. CROISSANCE ET INNOVATION</vt:lpstr>
      <vt:lpstr>III. CROISSANCE ET INNOVATION</vt:lpstr>
      <vt:lpstr>RESSOURCES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ROLE DE LA DSI</dc:title>
  <dc:creator>Steff</dc:creator>
  <cp:lastModifiedBy>Steff</cp:lastModifiedBy>
  <cp:revision>68</cp:revision>
  <dcterms:created xsi:type="dcterms:W3CDTF">2010-11-22T13:19:09Z</dcterms:created>
  <dcterms:modified xsi:type="dcterms:W3CDTF">2010-11-23T21:23:31Z</dcterms:modified>
</cp:coreProperties>
</file>