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0" r:id="rId1"/>
  </p:sldMasterIdLst>
  <p:notesMasterIdLst>
    <p:notesMasterId r:id="rId14"/>
  </p:notesMasterIdLst>
  <p:sldIdLst>
    <p:sldId id="256" r:id="rId2"/>
    <p:sldId id="258" r:id="rId3"/>
    <p:sldId id="259" r:id="rId4"/>
    <p:sldId id="267" r:id="rId5"/>
    <p:sldId id="260" r:id="rId6"/>
    <p:sldId id="269" r:id="rId7"/>
    <p:sldId id="261" r:id="rId8"/>
    <p:sldId id="265" r:id="rId9"/>
    <p:sldId id="262" r:id="rId10"/>
    <p:sldId id="266" r:id="rId11"/>
    <p:sldId id="264" r:id="rId12"/>
    <p:sldId id="268" r:id="rId1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990" autoAdjust="0"/>
    <p:restoredTop sz="90143" autoAdjust="0"/>
  </p:normalViewPr>
  <p:slideViewPr>
    <p:cSldViewPr>
      <p:cViewPr>
        <p:scale>
          <a:sx n="100" d="100"/>
          <a:sy n="100" d="100"/>
        </p:scale>
        <p:origin x="-78" y="176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388C62-5734-451A-872A-7636B2FCCF2D}" type="datetimeFigureOut">
              <a:rPr lang="fr-FR" smtClean="0"/>
              <a:pPr/>
              <a:t>24/11/2010</a:t>
            </a:fld>
            <a:endParaRPr lang="fr-FR" dirty="0"/>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DE69B0-4DB3-4CA5-95D7-CFAF74117633}" type="slidenum">
              <a:rPr lang="fr-FR" smtClean="0"/>
              <a:pPr/>
              <a:t>‹N°›</a:t>
            </a:fld>
            <a:endParaRPr lang="fr-FR"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googleblog.blogspot.com/2010/05/not-merely-tilting-at-windmills.html"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greenit.fr/article/energie/watt-ou-wattheure"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www.greenit.fr/article/outils/glossaire"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E5DE69B0-4DB3-4CA5-95D7-CFAF74117633}" type="slidenum">
              <a:rPr lang="fr-FR" smtClean="0"/>
              <a:pPr/>
              <a:t>2</a:t>
            </a:fld>
            <a:endParaRPr lang="fr-F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dirty="0" smtClean="0">
                <a:solidFill>
                  <a:schemeClr val="tx1"/>
                </a:solidFill>
                <a:latin typeface="+mn-lt"/>
                <a:ea typeface="+mn-ea"/>
                <a:cs typeface="+mn-cs"/>
              </a:rPr>
              <a:t>Il n'est plus question que de design ou de prix quand on veut acheter du matériel high-tech de nos jours.</a:t>
            </a:r>
          </a:p>
          <a:p>
            <a:r>
              <a:rPr lang="fr-FR" sz="1200" kern="1200" dirty="0" smtClean="0">
                <a:solidFill>
                  <a:schemeClr val="tx1"/>
                </a:solidFill>
                <a:latin typeface="+mn-lt"/>
                <a:ea typeface="+mn-ea"/>
                <a:cs typeface="+mn-cs"/>
              </a:rPr>
              <a:t>Les fabricants entrent dans une "concurrence verte" importante avec de nouveaux produits toujours plus attentifs à l'écologie.</a:t>
            </a:r>
          </a:p>
          <a:p>
            <a:endParaRPr lang="fr-FR" dirty="0"/>
          </a:p>
        </p:txBody>
      </p:sp>
      <p:sp>
        <p:nvSpPr>
          <p:cNvPr id="4" name="Espace réservé du numéro de diapositive 3"/>
          <p:cNvSpPr>
            <a:spLocks noGrp="1"/>
          </p:cNvSpPr>
          <p:nvPr>
            <p:ph type="sldNum" sz="quarter" idx="10"/>
          </p:nvPr>
        </p:nvSpPr>
        <p:spPr/>
        <p:txBody>
          <a:bodyPr/>
          <a:lstStyle/>
          <a:p>
            <a:fld id="{E5DE69B0-4DB3-4CA5-95D7-CFAF74117633}" type="slidenum">
              <a:rPr lang="fr-FR" smtClean="0"/>
              <a:pPr/>
              <a:t>11</a:t>
            </a:fld>
            <a:endParaRPr lang="fr-F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smtClean="0"/>
              <a:t>Cette « informatique verte » est une tendance datant d’au moins 18 ans. Elle a été lancée par le programme </a:t>
            </a:r>
            <a:r>
              <a:rPr lang="fr-FR" sz="1200" dirty="0" err="1" smtClean="0"/>
              <a:t>Energy</a:t>
            </a:r>
            <a:r>
              <a:rPr lang="fr-FR" sz="1200" dirty="0" smtClean="0"/>
              <a:t> Star en 1992.   </a:t>
            </a:r>
          </a:p>
          <a:p>
            <a:endParaRPr lang="fr-FR" dirty="0"/>
          </a:p>
        </p:txBody>
      </p:sp>
      <p:sp>
        <p:nvSpPr>
          <p:cNvPr id="4" name="Espace réservé du numéro de diapositive 3"/>
          <p:cNvSpPr>
            <a:spLocks noGrp="1"/>
          </p:cNvSpPr>
          <p:nvPr>
            <p:ph type="sldNum" sz="quarter" idx="10"/>
          </p:nvPr>
        </p:nvSpPr>
        <p:spPr/>
        <p:txBody>
          <a:bodyPr/>
          <a:lstStyle/>
          <a:p>
            <a:fld id="{E5DE69B0-4DB3-4CA5-95D7-CFAF74117633}" type="slidenum">
              <a:rPr lang="fr-FR" smtClean="0"/>
              <a:pPr/>
              <a:t>3</a:t>
            </a:fld>
            <a:endParaRPr lang="fr-F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kumimoji="0" lang="fr-FR"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Le green IT ne possède pas qu’une seule définition. </a:t>
            </a:r>
          </a:p>
          <a:p>
            <a:endParaRPr kumimoji="0" lang="fr-FR"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endParaRPr>
          </a:p>
          <a:p>
            <a:r>
              <a:rPr lang="fr-FR" sz="1200" b="1" kern="1200" dirty="0" smtClean="0">
                <a:solidFill>
                  <a:schemeClr val="tx1"/>
                </a:solidFill>
                <a:latin typeface="+mn-lt"/>
                <a:ea typeface="+mn-ea"/>
                <a:cs typeface="+mn-cs"/>
              </a:rPr>
              <a:t>Green IT - Green IT 1.0 - Green for IT - Informatique éco-responsable - éco-TIC</a:t>
            </a:r>
            <a:r>
              <a:rPr lang="fr-FR" sz="1200" kern="1200" dirty="0" smtClean="0">
                <a:solidFill>
                  <a:schemeClr val="tx1"/>
                </a:solidFill>
                <a:latin typeface="+mn-lt"/>
                <a:ea typeface="+mn-ea"/>
                <a:cs typeface="+mn-cs"/>
              </a:rPr>
              <a:t/>
            </a:r>
            <a:br>
              <a:rPr lang="fr-FR" sz="1200" kern="1200" dirty="0" smtClean="0">
                <a:solidFill>
                  <a:schemeClr val="tx1"/>
                </a:solidFill>
                <a:latin typeface="+mn-lt"/>
                <a:ea typeface="+mn-ea"/>
                <a:cs typeface="+mn-cs"/>
              </a:rPr>
            </a:br>
            <a:r>
              <a:rPr lang="fr-FR" sz="1200" kern="1200" dirty="0" smtClean="0">
                <a:solidFill>
                  <a:schemeClr val="tx1"/>
                </a:solidFill>
                <a:latin typeface="+mn-lt"/>
                <a:ea typeface="+mn-ea"/>
                <a:cs typeface="+mn-cs"/>
              </a:rPr>
              <a:t>L’ensemble des méthodes, logiciels, matériels, services et processus informatiques qui :</a:t>
            </a:r>
            <a:br>
              <a:rPr lang="fr-FR" sz="1200" kern="1200" dirty="0" smtClean="0">
                <a:solidFill>
                  <a:schemeClr val="tx1"/>
                </a:solidFill>
                <a:latin typeface="+mn-lt"/>
                <a:ea typeface="+mn-ea"/>
                <a:cs typeface="+mn-cs"/>
              </a:rPr>
            </a:br>
            <a:r>
              <a:rPr lang="fr-FR" sz="1200" kern="1200" dirty="0" smtClean="0">
                <a:solidFill>
                  <a:schemeClr val="tx1"/>
                </a:solidFill>
                <a:latin typeface="+mn-lt"/>
                <a:ea typeface="+mn-ea"/>
                <a:cs typeface="+mn-cs"/>
              </a:rPr>
              <a:t>1. réduisent l’impact de l’informatique sur l’environnement par une démarche éco-responsable : éco-conception, économies d’énergie, gestion des déchets, etc.,</a:t>
            </a:r>
            <a:br>
              <a:rPr lang="fr-FR" sz="1200" kern="1200" dirty="0" smtClean="0">
                <a:solidFill>
                  <a:schemeClr val="tx1"/>
                </a:solidFill>
                <a:latin typeface="+mn-lt"/>
                <a:ea typeface="+mn-ea"/>
                <a:cs typeface="+mn-cs"/>
              </a:rPr>
            </a:br>
            <a:r>
              <a:rPr lang="fr-FR" sz="1200" kern="1200" dirty="0" smtClean="0">
                <a:solidFill>
                  <a:schemeClr val="tx1"/>
                </a:solidFill>
                <a:latin typeface="+mn-lt"/>
                <a:ea typeface="+mn-ea"/>
                <a:cs typeface="+mn-cs"/>
              </a:rPr>
              <a:t>2. réduisent le budget de la DSI.</a:t>
            </a:r>
            <a:br>
              <a:rPr lang="fr-FR" sz="1200" kern="1200" dirty="0" smtClean="0">
                <a:solidFill>
                  <a:schemeClr val="tx1"/>
                </a:solidFill>
                <a:latin typeface="+mn-lt"/>
                <a:ea typeface="+mn-ea"/>
                <a:cs typeface="+mn-cs"/>
              </a:rPr>
            </a:br>
            <a:r>
              <a:rPr lang="fr-FR" sz="1200" kern="1200" dirty="0" smtClean="0">
                <a:solidFill>
                  <a:schemeClr val="tx1"/>
                </a:solidFill>
                <a:latin typeface="+mn-lt"/>
                <a:ea typeface="+mn-ea"/>
                <a:cs typeface="+mn-cs"/>
              </a:rPr>
              <a:t>Exemple : </a:t>
            </a:r>
            <a:r>
              <a:rPr lang="fr-FR" sz="1200" kern="1200" dirty="0" err="1" smtClean="0">
                <a:solidFill>
                  <a:schemeClr val="tx1"/>
                </a:solidFill>
                <a:latin typeface="+mn-lt"/>
                <a:ea typeface="+mn-ea"/>
                <a:cs typeface="+mn-cs"/>
              </a:rPr>
              <a:t>virtualisation</a:t>
            </a:r>
            <a:endParaRPr lang="fr-FR" sz="1200" kern="1200" dirty="0" smtClean="0">
              <a:solidFill>
                <a:schemeClr val="tx1"/>
              </a:solidFill>
              <a:latin typeface="+mn-lt"/>
              <a:ea typeface="+mn-ea"/>
              <a:cs typeface="+mn-cs"/>
            </a:endParaRPr>
          </a:p>
          <a:p>
            <a:r>
              <a:rPr lang="fr-FR" sz="1200" kern="1200" dirty="0" smtClean="0">
                <a:solidFill>
                  <a:schemeClr val="tx1"/>
                </a:solidFill>
                <a:latin typeface="+mn-lt"/>
                <a:ea typeface="+mn-ea"/>
                <a:cs typeface="+mn-cs"/>
              </a:rPr>
              <a:t> </a:t>
            </a:r>
          </a:p>
          <a:p>
            <a:r>
              <a:rPr lang="fr-FR" sz="1200" b="1" kern="1200" dirty="0" smtClean="0">
                <a:solidFill>
                  <a:schemeClr val="tx1"/>
                </a:solidFill>
                <a:latin typeface="+mn-lt"/>
                <a:ea typeface="+mn-ea"/>
                <a:cs typeface="+mn-cs"/>
              </a:rPr>
              <a:t>Green ICT - Green IT 1.5</a:t>
            </a:r>
            <a:r>
              <a:rPr lang="fr-FR" sz="1200" kern="1200" dirty="0" smtClean="0">
                <a:solidFill>
                  <a:schemeClr val="tx1"/>
                </a:solidFill>
                <a:latin typeface="+mn-lt"/>
                <a:ea typeface="+mn-ea"/>
                <a:cs typeface="+mn-cs"/>
              </a:rPr>
              <a:t/>
            </a:r>
            <a:br>
              <a:rPr lang="fr-FR" sz="1200" kern="1200" dirty="0" smtClean="0">
                <a:solidFill>
                  <a:schemeClr val="tx1"/>
                </a:solidFill>
                <a:latin typeface="+mn-lt"/>
                <a:ea typeface="+mn-ea"/>
                <a:cs typeface="+mn-cs"/>
              </a:rPr>
            </a:br>
            <a:r>
              <a:rPr lang="fr-FR" sz="1200" kern="1200" dirty="0" smtClean="0">
                <a:solidFill>
                  <a:schemeClr val="tx1"/>
                </a:solidFill>
                <a:latin typeface="+mn-lt"/>
                <a:ea typeface="+mn-ea"/>
                <a:cs typeface="+mn-cs"/>
              </a:rPr>
              <a:t>ICT : Information &amp; Communication Technologies. Traduit en français pour TIC (Technologies de l’Information et de la Communication). Extension du champ du Green IT 1.0 (informatique) aux outils de communication et aux réseaux. Il s’agit donc de réduire l’empreinte écologique des infrastructures de communication (réseaux, téléphonie, etc.) et d’utiliser ces outils pour réduire l’empreinte écologique de l’entreprise, notamment en réduisant les déplacements.</a:t>
            </a:r>
            <a:br>
              <a:rPr lang="fr-FR" sz="1200" kern="1200" dirty="0" smtClean="0">
                <a:solidFill>
                  <a:schemeClr val="tx1"/>
                </a:solidFill>
                <a:latin typeface="+mn-lt"/>
                <a:ea typeface="+mn-ea"/>
                <a:cs typeface="+mn-cs"/>
              </a:rPr>
            </a:br>
            <a:r>
              <a:rPr lang="fr-FR" sz="1200" kern="1200" dirty="0" smtClean="0">
                <a:solidFill>
                  <a:schemeClr val="tx1"/>
                </a:solidFill>
                <a:latin typeface="+mn-lt"/>
                <a:ea typeface="+mn-ea"/>
                <a:cs typeface="+mn-cs"/>
              </a:rPr>
              <a:t>Exemple</a:t>
            </a:r>
            <a:r>
              <a:rPr lang="fr-FR" sz="1200" u="none" kern="1200" dirty="0" smtClean="0">
                <a:solidFill>
                  <a:schemeClr val="tx1"/>
                </a:solidFill>
                <a:latin typeface="+mn-lt"/>
                <a:ea typeface="+mn-ea"/>
                <a:cs typeface="+mn-cs"/>
              </a:rPr>
              <a:t> : télétravail, </a:t>
            </a:r>
            <a:r>
              <a:rPr lang="fr-FR" sz="1200" u="none" kern="1200" dirty="0" err="1" smtClean="0">
                <a:solidFill>
                  <a:schemeClr val="tx1"/>
                </a:solidFill>
                <a:latin typeface="+mn-lt"/>
                <a:ea typeface="+mn-ea"/>
                <a:cs typeface="+mn-cs"/>
              </a:rPr>
              <a:t>téléprésence</a:t>
            </a:r>
            <a:endParaRPr lang="fr-FR" sz="1200" u="none" kern="1200" dirty="0" smtClean="0">
              <a:solidFill>
                <a:schemeClr val="tx1"/>
              </a:solidFill>
              <a:latin typeface="+mn-lt"/>
              <a:ea typeface="+mn-ea"/>
              <a:cs typeface="+mn-cs"/>
            </a:endParaRPr>
          </a:p>
          <a:p>
            <a:endParaRPr lang="fr-FR" sz="1200" u="sng"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b="1" kern="1200" dirty="0" smtClean="0">
                <a:solidFill>
                  <a:schemeClr val="tx1"/>
                </a:solidFill>
                <a:latin typeface="+mn-lt"/>
                <a:ea typeface="+mn-ea"/>
                <a:cs typeface="+mn-cs"/>
              </a:rPr>
              <a:t>Green IT 2.0 - IT for Green</a:t>
            </a:r>
            <a:r>
              <a:rPr lang="fr-FR" sz="1200" kern="1200" dirty="0" smtClean="0">
                <a:solidFill>
                  <a:schemeClr val="tx1"/>
                </a:solidFill>
                <a:latin typeface="+mn-lt"/>
                <a:ea typeface="+mn-ea"/>
                <a:cs typeface="+mn-cs"/>
              </a:rPr>
              <a:t/>
            </a:r>
            <a:br>
              <a:rPr lang="fr-FR" sz="1200" kern="1200" dirty="0" smtClean="0">
                <a:solidFill>
                  <a:schemeClr val="tx1"/>
                </a:solidFill>
                <a:latin typeface="+mn-lt"/>
                <a:ea typeface="+mn-ea"/>
                <a:cs typeface="+mn-cs"/>
              </a:rPr>
            </a:br>
            <a:r>
              <a:rPr lang="fr-FR" sz="1200" kern="1200" dirty="0" smtClean="0">
                <a:solidFill>
                  <a:schemeClr val="tx1"/>
                </a:solidFill>
                <a:latin typeface="+mn-lt"/>
                <a:ea typeface="+mn-ea"/>
                <a:cs typeface="+mn-cs"/>
              </a:rPr>
              <a:t>Réduction de l’empreinte environnementale de la société grâce aux TIC : utilisation des TIC pour réorganiser / optimiser des processus métiers en fonction de leur empreinte écologique grâce l’Analyse du Cycle de Vie (ACV). Pour l’instant (juin 2009), les entreprises s’intéressent plus à leur empreinte carbone qu’au reste des pollutions.</a:t>
            </a:r>
          </a:p>
          <a:p>
            <a:endParaRPr kumimoji="0" lang="fr-FR"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endParaRPr>
          </a:p>
          <a:p>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E5DE69B0-4DB3-4CA5-95D7-CFAF74117633}" type="slidenum">
              <a:rPr lang="fr-FR" smtClean="0"/>
              <a:pPr/>
              <a:t>4</a:t>
            </a:fld>
            <a:endParaRPr lang="fr-F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fr-FR" sz="1200" b="0" i="0" u="none" strike="noStrike" cap="none" normalizeH="0" baseline="0" dirty="0" smtClean="0">
                <a:ln>
                  <a:noFill/>
                </a:ln>
                <a:solidFill>
                  <a:schemeClr val="tx1"/>
                </a:solidFill>
                <a:effectLst/>
                <a:ea typeface="Calibri" pitchFamily="34" charset="0"/>
                <a:cs typeface="Tahoma" pitchFamily="34" charset="0"/>
              </a:rPr>
              <a:t>L'industrie des télécommunications rejette 183 millions de tonnes de CO2 par an.</a:t>
            </a:r>
          </a:p>
          <a:p>
            <a:pPr marL="0" marR="0" lvl="0" indent="0" algn="l" defTabSz="914400" rtl="0" eaLnBrk="1" fontAlgn="base" latinLnBrk="0" hangingPunct="1">
              <a:lnSpc>
                <a:spcPct val="100000"/>
              </a:lnSpc>
              <a:spcBef>
                <a:spcPct val="0"/>
              </a:spcBef>
              <a:spcAft>
                <a:spcPct val="0"/>
              </a:spcAft>
              <a:buClrTx/>
              <a:buSzTx/>
              <a:buFontTx/>
              <a:buChar char="-"/>
              <a:tabLst/>
            </a:pPr>
            <a:endParaRPr kumimoji="0" lang="fr-FR" sz="1200" b="0" i="0" u="none" strike="noStrike" cap="none" normalizeH="0" baseline="0" dirty="0" smtClean="0">
              <a:ln>
                <a:noFill/>
              </a:ln>
              <a:solidFill>
                <a:schemeClr val="tx1"/>
              </a:solidFill>
              <a:effectLst/>
              <a:ea typeface="Calibri" pitchFamily="34" charset="0"/>
              <a:cs typeface="Tahoma" pitchFamily="34" charset="0"/>
            </a:endParaRPr>
          </a:p>
          <a:p>
            <a:pPr marL="0" marR="0" lvl="0" indent="0" algn="l" defTabSz="914400" rtl="0" eaLnBrk="1" fontAlgn="base" latinLnBrk="0" hangingPunct="1">
              <a:lnSpc>
                <a:spcPct val="100000"/>
              </a:lnSpc>
              <a:spcBef>
                <a:spcPct val="0"/>
              </a:spcBef>
              <a:spcAft>
                <a:spcPct val="0"/>
              </a:spcAft>
              <a:buClrTx/>
              <a:buSzTx/>
              <a:buFontTx/>
              <a:buChar char="-"/>
              <a:tabLst/>
            </a:pPr>
            <a:endParaRPr kumimoji="0" lang="fr-FR" sz="1200" b="0" i="0" u="none" strike="noStrike" cap="none" normalizeH="0" baseline="0" dirty="0" smtClean="0">
              <a:ln>
                <a:noFill/>
              </a:ln>
              <a:solidFill>
                <a:schemeClr val="tx1"/>
              </a:solidFill>
              <a:effectLst/>
              <a:ea typeface="Calibri" pitchFamily="34" charset="0"/>
              <a:cs typeface="Tahoma" pitchFamily="34" charset="0"/>
            </a:endParaRPr>
          </a:p>
          <a:p>
            <a:pPr fontAlgn="base">
              <a:spcBef>
                <a:spcPct val="0"/>
              </a:spcBef>
              <a:spcAft>
                <a:spcPct val="0"/>
              </a:spcAft>
              <a:buFontTx/>
              <a:buChar char="-"/>
            </a:pPr>
            <a:r>
              <a:rPr lang="fr-FR" sz="1200" dirty="0" smtClean="0">
                <a:ea typeface="Calibri" pitchFamily="34" charset="0"/>
                <a:cs typeface="Tahoma" pitchFamily="34" charset="0"/>
              </a:rPr>
              <a:t> </a:t>
            </a:r>
            <a:r>
              <a:rPr lang="fr-FR" sz="1200" dirty="0" smtClean="0">
                <a:cs typeface="Tahoma" pitchFamily="34" charset="0"/>
              </a:rPr>
              <a:t>Une recherche Google équivaut à l’énergie consommée pendant une heure par une ampoule à économie d’énergie.</a:t>
            </a:r>
          </a:p>
          <a:p>
            <a:pPr fontAlgn="base">
              <a:spcBef>
                <a:spcPct val="0"/>
              </a:spcBef>
              <a:spcAft>
                <a:spcPct val="0"/>
              </a:spcAft>
            </a:pPr>
            <a:endParaRPr lang="fr-FR" sz="1200" dirty="0" smtClean="0">
              <a:cs typeface="Tahoma" pitchFamily="34" charset="0"/>
            </a:endParaRPr>
          </a:p>
          <a:p>
            <a:pPr fontAlgn="base">
              <a:spcBef>
                <a:spcPct val="0"/>
              </a:spcBef>
              <a:spcAft>
                <a:spcPct val="0"/>
              </a:spcAft>
            </a:pPr>
            <a:endParaRPr lang="fr-FR" sz="1200" dirty="0" smtClean="0">
              <a:cs typeface="Tahoma" pitchFamily="34" charset="0"/>
            </a:endParaRPr>
          </a:p>
          <a:p>
            <a:pPr fontAlgn="base">
              <a:spcBef>
                <a:spcPct val="0"/>
              </a:spcBef>
              <a:spcAft>
                <a:spcPct val="0"/>
              </a:spcAft>
              <a:buFontTx/>
              <a:buChar char="-"/>
            </a:pPr>
            <a:r>
              <a:rPr lang="fr-FR" sz="1200" dirty="0" smtClean="0">
                <a:cs typeface="Tahoma" pitchFamily="34" charset="0"/>
              </a:rPr>
              <a:t> </a:t>
            </a:r>
            <a:r>
              <a:rPr lang="fr-FR" sz="1200" dirty="0" smtClean="0"/>
              <a:t>Le secteur de l’informatique génère 2 % des émissions de CO2 liées à l’activité humaine. Autant que l’ensemble de la flotte aérienne mondiale ! </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E5DE69B0-4DB3-4CA5-95D7-CFAF74117633}" type="slidenum">
              <a:rPr lang="fr-FR" smtClean="0"/>
              <a:pPr/>
              <a:t>5</a:t>
            </a:fld>
            <a:endParaRPr lang="fr-F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fontAlgn="base">
              <a:spcBef>
                <a:spcPct val="0"/>
              </a:spcBef>
              <a:spcAft>
                <a:spcPct val="0"/>
              </a:spcAft>
              <a:buFontTx/>
              <a:buChar char="-"/>
            </a:pPr>
            <a:r>
              <a:rPr lang="fr-FR" sz="1200" dirty="0" smtClean="0">
                <a:cs typeface="Tahoma" pitchFamily="34" charset="0"/>
              </a:rPr>
              <a:t> </a:t>
            </a:r>
            <a:r>
              <a:rPr lang="fr-FR" sz="1200" dirty="0" smtClean="0"/>
              <a:t>Les bases de données américaines ont utilisé 61 milliards de kilowatts/heure en 2006</a:t>
            </a:r>
            <a:r>
              <a:rPr lang="fr-FR" sz="1200" baseline="0" dirty="0" smtClean="0"/>
              <a:t> ; </a:t>
            </a:r>
            <a:r>
              <a:rPr lang="fr-FR" sz="1200" kern="1200" dirty="0" smtClean="0">
                <a:solidFill>
                  <a:schemeClr val="tx1"/>
                </a:solidFill>
                <a:latin typeface="+mn-lt"/>
                <a:ea typeface="+mn-ea"/>
                <a:cs typeface="+mn-cs"/>
              </a:rPr>
              <a:t>ce qui suffirait à fournir le Royaume-Uni en électricité pendant deux mois.</a:t>
            </a:r>
            <a:endParaRPr lang="fr-FR" sz="1200" dirty="0" smtClean="0"/>
          </a:p>
          <a:p>
            <a:pPr fontAlgn="base">
              <a:spcBef>
                <a:spcPct val="0"/>
              </a:spcBef>
              <a:spcAft>
                <a:spcPct val="0"/>
              </a:spcAft>
              <a:buFontTx/>
              <a:buChar char="-"/>
            </a:pPr>
            <a:endParaRPr lang="fr-FR" sz="1200" dirty="0" smtClean="0">
              <a:cs typeface="Tahoma" pitchFamily="34" charset="0"/>
            </a:endParaRPr>
          </a:p>
          <a:p>
            <a:pPr fontAlgn="base">
              <a:spcBef>
                <a:spcPct val="0"/>
              </a:spcBef>
              <a:spcAft>
                <a:spcPct val="0"/>
              </a:spcAft>
              <a:buFontTx/>
              <a:buChar char="-"/>
            </a:pPr>
            <a:endParaRPr lang="fr-FR" sz="1200" dirty="0" smtClean="0">
              <a:cs typeface="Tahoma" pitchFamily="34" charset="0"/>
            </a:endParaRPr>
          </a:p>
          <a:p>
            <a:pPr>
              <a:buFontTx/>
              <a:buChar char="-"/>
            </a:pPr>
            <a:r>
              <a:rPr lang="fr-FR" sz="1200" dirty="0" smtClean="0"/>
              <a:t> Les écrans de veille consomment en moyenne autant qu'une ampoule de 100 watts.</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latin typeface="+mn-lt"/>
              <a:ea typeface="+mn-ea"/>
              <a:cs typeface="+mn-cs"/>
            </a:endParaRPr>
          </a:p>
          <a:p>
            <a:r>
              <a:rPr lang="fr-FR" sz="1200" kern="1200" dirty="0" smtClean="0">
                <a:solidFill>
                  <a:schemeClr val="tx1"/>
                </a:solidFill>
                <a:latin typeface="+mn-lt"/>
                <a:ea typeface="+mn-ea"/>
                <a:cs typeface="+mn-cs"/>
              </a:rPr>
              <a:t>- 35 à 50% de l’électricité consommée par un centre informatique sert à refroidir les serveurs.</a:t>
            </a:r>
          </a:p>
          <a:p>
            <a:r>
              <a:rPr lang="fr-FR" sz="1200" b="1" kern="1200" dirty="0" smtClean="0">
                <a:solidFill>
                  <a:schemeClr val="tx1"/>
                </a:solidFill>
                <a:latin typeface="+mn-lt"/>
                <a:ea typeface="+mn-ea"/>
                <a:cs typeface="+mn-cs"/>
              </a:rPr>
              <a:t> </a:t>
            </a:r>
            <a:endParaRPr lang="fr-FR" sz="1200" kern="1200" dirty="0" smtClean="0">
              <a:solidFill>
                <a:schemeClr val="tx1"/>
              </a:solidFill>
              <a:latin typeface="+mn-lt"/>
              <a:ea typeface="+mn-ea"/>
              <a:cs typeface="+mn-cs"/>
            </a:endParaRPr>
          </a:p>
          <a:p>
            <a:r>
              <a:rPr lang="fr-FR" sz="1200" kern="1200" dirty="0" smtClean="0">
                <a:solidFill>
                  <a:schemeClr val="tx1"/>
                </a:solidFill>
                <a:latin typeface="+mn-lt"/>
                <a:ea typeface="+mn-ea"/>
                <a:cs typeface="+mn-cs"/>
              </a:rPr>
              <a:t>- Dans un serveur les processeurs consomment 32% de l’énergie, l’alimentation 21%, les disques 3% et la mémoire 6%.</a:t>
            </a:r>
          </a:p>
          <a:p>
            <a:endParaRPr lang="fr-FR" dirty="0"/>
          </a:p>
        </p:txBody>
      </p:sp>
      <p:sp>
        <p:nvSpPr>
          <p:cNvPr id="4" name="Espace réservé du numéro de diapositive 3"/>
          <p:cNvSpPr>
            <a:spLocks noGrp="1"/>
          </p:cNvSpPr>
          <p:nvPr>
            <p:ph type="sldNum" sz="quarter" idx="10"/>
          </p:nvPr>
        </p:nvSpPr>
        <p:spPr/>
        <p:txBody>
          <a:bodyPr/>
          <a:lstStyle/>
          <a:p>
            <a:fld id="{E5DE69B0-4DB3-4CA5-95D7-CFAF74117633}" type="slidenum">
              <a:rPr lang="fr-FR" smtClean="0"/>
              <a:pPr/>
              <a:t>6</a:t>
            </a:fld>
            <a:endParaRPr lang="fr-F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dirty="0" smtClean="0">
                <a:solidFill>
                  <a:schemeClr val="tx1"/>
                </a:solidFill>
                <a:latin typeface="+mn-lt"/>
                <a:ea typeface="+mn-ea"/>
                <a:cs typeface="+mn-cs"/>
              </a:rPr>
              <a:t>A l'état de prototype, ce système attend une collaboration avec les fournisseurs d'électricité d’abord aux Etats-Unis.</a:t>
            </a:r>
          </a:p>
          <a:p>
            <a:endParaRPr lang="fr-FR" sz="1200" kern="1200" dirty="0" smtClean="0">
              <a:solidFill>
                <a:schemeClr val="tx1"/>
              </a:solidFill>
              <a:latin typeface="+mn-lt"/>
              <a:ea typeface="+mn-ea"/>
              <a:cs typeface="+mn-cs"/>
            </a:endParaRPr>
          </a:p>
          <a:p>
            <a:pPr lvl="0" fontAlgn="base">
              <a:spcBef>
                <a:spcPct val="0"/>
              </a:spcBef>
              <a:spcAft>
                <a:spcPct val="0"/>
              </a:spcAft>
            </a:pPr>
            <a:r>
              <a:rPr kumimoji="0" lang="fr-FR" sz="1200" b="0" i="0" u="sng" strike="noStrike" cap="none" normalizeH="0" baseline="0" dirty="0" smtClean="0">
                <a:ln>
                  <a:noFill/>
                </a:ln>
                <a:solidFill>
                  <a:schemeClr val="tx1"/>
                </a:solidFill>
                <a:effectLst/>
                <a:ea typeface="Calibri" pitchFamily="34" charset="0"/>
                <a:cs typeface="Times New Roman" pitchFamily="18" charset="0"/>
              </a:rPr>
              <a:t>Objectif :</a:t>
            </a:r>
            <a:r>
              <a:rPr kumimoji="0" lang="fr-FR" sz="1200" b="0" i="0" strike="noStrike" cap="none" normalizeH="0" dirty="0" smtClean="0">
                <a:ln>
                  <a:noFill/>
                </a:ln>
                <a:solidFill>
                  <a:schemeClr val="tx1"/>
                </a:solidFill>
                <a:effectLst/>
                <a:ea typeface="Calibri" pitchFamily="34" charset="0"/>
                <a:cs typeface="Times New Roman" pitchFamily="18" charset="0"/>
              </a:rPr>
              <a:t> </a:t>
            </a:r>
            <a:r>
              <a:rPr kumimoji="0" lang="fr-FR" sz="1200" b="0" i="0" u="none" strike="noStrike" cap="none" normalizeH="0" baseline="0" dirty="0" smtClean="0">
                <a:ln>
                  <a:noFill/>
                </a:ln>
                <a:solidFill>
                  <a:schemeClr val="tx1"/>
                </a:solidFill>
                <a:effectLst/>
                <a:ea typeface="Calibri" pitchFamily="34" charset="0"/>
                <a:cs typeface="Times New Roman" pitchFamily="18" charset="0"/>
              </a:rPr>
              <a:t>La connaissance précise de la consommation du foyer entraîne, par simple prise de conscience, une diminution de 5 à 15%.</a:t>
            </a:r>
          </a:p>
          <a:p>
            <a:pPr lvl="0" fontAlgn="base">
              <a:spcBef>
                <a:spcPct val="0"/>
              </a:spcBef>
              <a:spcAft>
                <a:spcPct val="0"/>
              </a:spcAft>
            </a:pPr>
            <a:endParaRPr lang="fr-FR" sz="1200" dirty="0" smtClean="0">
              <a:cs typeface="Times New Roman" pitchFamily="18" charset="0"/>
            </a:endParaRPr>
          </a:p>
          <a:p>
            <a:pPr fontAlgn="base">
              <a:spcBef>
                <a:spcPct val="0"/>
              </a:spcBef>
              <a:spcAft>
                <a:spcPct val="0"/>
              </a:spcAft>
            </a:pPr>
            <a:r>
              <a:rPr kumimoji="0" lang="fr-FR" sz="1200" b="0" i="0" u="sng" strike="noStrike" cap="none" normalizeH="0" baseline="0" dirty="0" smtClean="0">
                <a:ln>
                  <a:noFill/>
                </a:ln>
                <a:solidFill>
                  <a:schemeClr val="tx1"/>
                </a:solidFill>
                <a:effectLst/>
              </a:rPr>
              <a:t>Solution :</a:t>
            </a:r>
            <a:r>
              <a:rPr kumimoji="0" lang="fr-FR" sz="1200" b="0" i="0" strike="noStrike" cap="none" normalizeH="0" dirty="0" smtClean="0">
                <a:ln>
                  <a:noFill/>
                </a:ln>
                <a:solidFill>
                  <a:schemeClr val="tx1"/>
                </a:solidFill>
                <a:effectLst/>
              </a:rPr>
              <a:t> </a:t>
            </a:r>
            <a:r>
              <a:rPr lang="fr-FR" sz="1200" dirty="0" smtClean="0"/>
              <a:t>Le but est de relier l'ordinateur familial au compteur électrique pour surveiller la consommation, en affichant sur l'écran la consommation en temps réel sur la page personnalisée </a:t>
            </a:r>
            <a:r>
              <a:rPr lang="fr-FR" sz="1200" dirty="0" err="1" smtClean="0"/>
              <a:t>iGoogle</a:t>
            </a:r>
            <a:endParaRPr lang="fr-FR" sz="1200" dirty="0" smtClean="0"/>
          </a:p>
          <a:p>
            <a:pPr fontAlgn="base">
              <a:spcBef>
                <a:spcPct val="0"/>
              </a:spcBef>
              <a:spcAft>
                <a:spcPct val="0"/>
              </a:spcAft>
            </a:pPr>
            <a:endParaRPr lang="fr-FR" sz="1200" dirty="0" smtClean="0"/>
          </a:p>
          <a:p>
            <a:pPr lvl="0"/>
            <a:r>
              <a:rPr lang="fr-FR" sz="1400" u="sng" dirty="0" smtClean="0">
                <a:solidFill>
                  <a:schemeClr val="accent1">
                    <a:lumMod val="75000"/>
                  </a:schemeClr>
                </a:solidFill>
              </a:rPr>
              <a:t>Perspective :</a:t>
            </a:r>
            <a:r>
              <a:rPr lang="fr-FR" sz="1200" dirty="0" smtClean="0"/>
              <a:t> D’ici 2012 les nouvelles habitations devront disposer de ce nouveau compteur intelligent</a:t>
            </a:r>
          </a:p>
          <a:p>
            <a:endParaRPr lang="fr-FR" sz="1200" u="sng" dirty="0" smtClean="0">
              <a:solidFill>
                <a:schemeClr val="accent1">
                  <a:lumMod val="75000"/>
                </a:schemeClr>
              </a:solidFill>
            </a:endParaRPr>
          </a:p>
          <a:p>
            <a:r>
              <a:rPr lang="fr-FR" sz="1200" u="sng" dirty="0" smtClean="0">
                <a:solidFill>
                  <a:schemeClr val="accent1">
                    <a:lumMod val="75000"/>
                  </a:schemeClr>
                </a:solidFill>
              </a:rPr>
              <a:t>Partenaire :</a:t>
            </a:r>
            <a:r>
              <a:rPr lang="fr-FR" sz="1200" dirty="0" smtClean="0">
                <a:solidFill>
                  <a:schemeClr val="accent1">
                    <a:lumMod val="75000"/>
                  </a:schemeClr>
                </a:solidFill>
              </a:rPr>
              <a:t> C</a:t>
            </a:r>
            <a:r>
              <a:rPr lang="fr-FR" sz="1200" dirty="0" smtClean="0"/>
              <a:t>e marché est estimé entre 4 et 8 milliards d’euros par ERDF pour 35 millions de compteurs, soit entre 120 et 240 euros par smart </a:t>
            </a:r>
            <a:r>
              <a:rPr lang="fr-FR" sz="1200" dirty="0" err="1" smtClean="0"/>
              <a:t>meter</a:t>
            </a:r>
            <a:r>
              <a:rPr lang="fr-FR" sz="1200" dirty="0" smtClean="0"/>
              <a:t>.</a:t>
            </a:r>
          </a:p>
          <a:p>
            <a:pPr fontAlgn="base">
              <a:spcBef>
                <a:spcPct val="0"/>
              </a:spcBef>
              <a:spcAft>
                <a:spcPct val="0"/>
              </a:spcAft>
            </a:pPr>
            <a:endParaRPr lang="fr-FR" sz="1200" dirty="0" smtClean="0"/>
          </a:p>
          <a:p>
            <a:endParaRPr lang="fr-FR" dirty="0"/>
          </a:p>
        </p:txBody>
      </p:sp>
      <p:sp>
        <p:nvSpPr>
          <p:cNvPr id="4" name="Espace réservé du numéro de diapositive 3"/>
          <p:cNvSpPr>
            <a:spLocks noGrp="1"/>
          </p:cNvSpPr>
          <p:nvPr>
            <p:ph type="sldNum" sz="quarter" idx="10"/>
          </p:nvPr>
        </p:nvSpPr>
        <p:spPr/>
        <p:txBody>
          <a:bodyPr/>
          <a:lstStyle/>
          <a:p>
            <a:fld id="{E5DE69B0-4DB3-4CA5-95D7-CFAF74117633}" type="slidenum">
              <a:rPr lang="fr-FR" smtClean="0"/>
              <a:pPr/>
              <a:t>7</a:t>
            </a:fld>
            <a:endParaRPr lang="fr-F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kumimoji="0" lang="fr-FR" sz="1200" b="1" i="0" u="none" strike="noStrike" cap="none" normalizeH="0" baseline="0" dirty="0" smtClean="0">
                <a:ln>
                  <a:noFill/>
                </a:ln>
                <a:effectLst/>
                <a:ea typeface="Calibri" pitchFamily="34" charset="0"/>
                <a:cs typeface="Times New Roman" pitchFamily="18" charset="0"/>
              </a:rPr>
              <a:t>Google RE &lt;C : </a:t>
            </a:r>
            <a:r>
              <a:rPr lang="fr-FR" dirty="0" smtClean="0"/>
              <a:t>Deux </a:t>
            </a:r>
            <a:r>
              <a:rPr lang="fr-FR" dirty="0" smtClean="0">
                <a:solidFill>
                  <a:schemeClr val="tx1"/>
                </a:solidFill>
                <a:hlinkClick r:id="rId3" tooltip="Not merely tilting at windmills — investing in them too"/>
              </a:rPr>
              <a:t>parcs éoliens du Dakota du Nord</a:t>
            </a:r>
            <a:r>
              <a:rPr lang="fr-FR" dirty="0" smtClean="0">
                <a:solidFill>
                  <a:schemeClr val="tx1"/>
                </a:solidFill>
              </a:rPr>
              <a:t> </a:t>
            </a:r>
            <a:r>
              <a:rPr lang="fr-FR" dirty="0" smtClean="0"/>
              <a:t>(au nord des Etats-Unis)</a:t>
            </a:r>
            <a:r>
              <a:rPr lang="fr-FR" baseline="0" dirty="0" smtClean="0"/>
              <a:t> dont </a:t>
            </a:r>
            <a:r>
              <a:rPr lang="fr-FR" dirty="0" smtClean="0"/>
              <a:t>113 turbines pour une puissance de 169,5 mégawatts</a:t>
            </a:r>
            <a:r>
              <a:rPr lang="fr-FR" baseline="0" dirty="0" smtClean="0"/>
              <a:t> pour alimenter </a:t>
            </a:r>
            <a:r>
              <a:rPr lang="fr-FR" i="0" dirty="0" smtClean="0"/>
              <a:t>55.000 foyers.</a:t>
            </a:r>
          </a:p>
          <a:p>
            <a:endParaRPr lang="fr-FR" i="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sz="1200" b="1" kern="1200" dirty="0" smtClean="0">
                <a:solidFill>
                  <a:schemeClr val="tx1"/>
                </a:solidFill>
                <a:latin typeface="+mn-lt"/>
                <a:ea typeface="+mn-ea"/>
                <a:cs typeface="+mn-cs"/>
              </a:rPr>
              <a:t>Google Earth</a:t>
            </a:r>
            <a:r>
              <a:rPr lang="fr-FR" sz="1200" b="1" kern="1200" baseline="0" dirty="0" smtClean="0">
                <a:solidFill>
                  <a:schemeClr val="tx1"/>
                </a:solidFill>
                <a:latin typeface="+mn-lt"/>
                <a:ea typeface="+mn-ea"/>
                <a:cs typeface="+mn-cs"/>
              </a:rPr>
              <a:t> : </a:t>
            </a:r>
            <a:r>
              <a:rPr lang="fr-FR" sz="1200" kern="1200" dirty="0" smtClean="0">
                <a:solidFill>
                  <a:schemeClr val="tx1"/>
                </a:solidFill>
                <a:latin typeface="+mn-lt"/>
                <a:ea typeface="+mn-ea"/>
                <a:cs typeface="+mn-cs"/>
              </a:rPr>
              <a:t>Cette cartographie donnera ainsi aux scientifiques et spécialistes les clés nécessaires pour une meilleure compréhension du cycle du carbone. Ce qui aurait un impact positif en termes de politique énergétiques et environnementales. Si ce concept peut intéresser les scientifiques et les pouvoir publics dans leurs politiques environnementales, il est également conçu pour éduquer le public sur la façon dont les émissions de dioxyde de carbone peuvent être tracées. </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u="sng" dirty="0" smtClean="0"/>
              <a:t>Apport :</a:t>
            </a:r>
            <a:r>
              <a:rPr lang="fr-FR" sz="1200" dirty="0" smtClean="0"/>
              <a:t> Cette cartographie donnera ainsi aux scientifiques et spécialistes les clés nécessaires pour une meilleure compréhension du cycle du carbone. </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latin typeface="+mn-lt"/>
              <a:ea typeface="+mn-ea"/>
              <a:cs typeface="+mn-cs"/>
            </a:endParaRPr>
          </a:p>
          <a:p>
            <a:endParaRPr lang="fr-FR" i="0" dirty="0" smtClean="0"/>
          </a:p>
          <a:p>
            <a:r>
              <a:rPr lang="fr-FR" sz="1200" b="1" kern="1200" dirty="0" smtClean="0">
                <a:solidFill>
                  <a:schemeClr val="tx1"/>
                </a:solidFill>
                <a:latin typeface="+mn-lt"/>
                <a:ea typeface="+mn-ea"/>
                <a:cs typeface="+mn-cs"/>
              </a:rPr>
              <a:t>Technologie INTEL</a:t>
            </a:r>
            <a:endParaRPr lang="fr-FR" sz="1200" kern="1200" dirty="0" smtClean="0">
              <a:solidFill>
                <a:schemeClr val="tx1"/>
              </a:solidFill>
              <a:latin typeface="+mn-lt"/>
              <a:ea typeface="+mn-ea"/>
              <a:cs typeface="+mn-cs"/>
            </a:endParaRPr>
          </a:p>
          <a:p>
            <a:r>
              <a:rPr lang="fr-FR" sz="1200" u="sng" kern="1200" dirty="0" smtClean="0">
                <a:solidFill>
                  <a:schemeClr val="tx1"/>
                </a:solidFill>
                <a:latin typeface="+mn-lt"/>
                <a:ea typeface="+mn-ea"/>
                <a:cs typeface="+mn-cs"/>
              </a:rPr>
              <a:t>Intel Dynamic Acceleration (IDA) :</a:t>
            </a:r>
            <a:r>
              <a:rPr lang="fr-FR" sz="1200" kern="1200" dirty="0" smtClean="0">
                <a:solidFill>
                  <a:schemeClr val="tx1"/>
                </a:solidFill>
                <a:latin typeface="+mn-lt"/>
                <a:ea typeface="+mn-ea"/>
                <a:cs typeface="+mn-cs"/>
              </a:rPr>
              <a:t> Technologie permettant d’activer un cœur avec une performance élevée et de mettre les autres cœurs en veille lorsqu’une seule application simple tâche est exécutée.</a:t>
            </a:r>
          </a:p>
          <a:p>
            <a:r>
              <a:rPr lang="fr-FR" sz="1200" u="sng" kern="1200" dirty="0" smtClean="0">
                <a:solidFill>
                  <a:schemeClr val="tx1"/>
                </a:solidFill>
                <a:latin typeface="+mn-lt"/>
                <a:ea typeface="+mn-ea"/>
                <a:cs typeface="+mn-cs"/>
              </a:rPr>
              <a:t>Dynamic FSB frequency Switching :</a:t>
            </a:r>
            <a:r>
              <a:rPr lang="fr-FR" sz="1200" kern="1200" dirty="0" smtClean="0">
                <a:solidFill>
                  <a:schemeClr val="tx1"/>
                </a:solidFill>
                <a:latin typeface="+mn-lt"/>
                <a:ea typeface="+mn-ea"/>
                <a:cs typeface="+mn-cs"/>
              </a:rPr>
              <a:t> Appelé aussi Super Low Mode, technologie qui permet de diviser la fréquence interne (FSB) par deux, cela permet de diminuer la consommation.</a:t>
            </a:r>
          </a:p>
          <a:p>
            <a:r>
              <a:rPr lang="fr-FR" sz="1200" kern="1200" dirty="0" smtClean="0">
                <a:solidFill>
                  <a:schemeClr val="tx1"/>
                </a:solidFill>
                <a:latin typeface="+mn-lt"/>
                <a:ea typeface="+mn-ea"/>
                <a:cs typeface="+mn-cs"/>
              </a:rPr>
              <a:t>Enhanced Intel Deeper Sleep : Cette technologie utilise l’état SuperLFM et permet de réduire le voltage lorsque le cache L2 est vidé.</a:t>
            </a:r>
          </a:p>
          <a:p>
            <a:endParaRPr lang="fr-FR" i="0" dirty="0"/>
          </a:p>
        </p:txBody>
      </p:sp>
      <p:sp>
        <p:nvSpPr>
          <p:cNvPr id="4" name="Espace réservé du numéro de diapositive 3"/>
          <p:cNvSpPr>
            <a:spLocks noGrp="1"/>
          </p:cNvSpPr>
          <p:nvPr>
            <p:ph type="sldNum" sz="quarter" idx="10"/>
          </p:nvPr>
        </p:nvSpPr>
        <p:spPr/>
        <p:txBody>
          <a:bodyPr/>
          <a:lstStyle/>
          <a:p>
            <a:fld id="{E5DE69B0-4DB3-4CA5-95D7-CFAF74117633}" type="slidenum">
              <a:rPr lang="fr-FR" smtClean="0"/>
              <a:pPr/>
              <a:t>8</a:t>
            </a:fld>
            <a:endParaRPr lang="fr-F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Les serveurs placés</a:t>
            </a:r>
            <a:r>
              <a:rPr lang="fr-FR" baseline="0" dirty="0" smtClean="0"/>
              <a:t> dans l’océan sont alimentés par l’effet de la houle.</a:t>
            </a:r>
            <a:endParaRPr lang="fr-FR" dirty="0"/>
          </a:p>
        </p:txBody>
      </p:sp>
      <p:sp>
        <p:nvSpPr>
          <p:cNvPr id="4" name="Espace réservé du numéro de diapositive 3"/>
          <p:cNvSpPr>
            <a:spLocks noGrp="1"/>
          </p:cNvSpPr>
          <p:nvPr>
            <p:ph type="sldNum" sz="quarter" idx="10"/>
          </p:nvPr>
        </p:nvSpPr>
        <p:spPr/>
        <p:txBody>
          <a:bodyPr/>
          <a:lstStyle/>
          <a:p>
            <a:fld id="{E5DE69B0-4DB3-4CA5-95D7-CFAF74117633}" type="slidenum">
              <a:rPr lang="fr-FR" smtClean="0"/>
              <a:pPr/>
              <a:t>9</a:t>
            </a:fld>
            <a:endParaRPr lang="fr-F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b="1" kern="1200" dirty="0" smtClean="0">
                <a:solidFill>
                  <a:schemeClr val="tx1"/>
                </a:solidFill>
                <a:latin typeface="+mn-lt"/>
                <a:ea typeface="+mn-ea"/>
                <a:cs typeface="+mn-cs"/>
              </a:rPr>
              <a:t>PC Bambou : </a:t>
            </a:r>
          </a:p>
          <a:p>
            <a:endParaRPr lang="fr-FR" sz="1200" kern="1200" dirty="0" smtClean="0">
              <a:solidFill>
                <a:schemeClr val="tx1"/>
              </a:solidFill>
              <a:latin typeface="+mn-lt"/>
              <a:ea typeface="+mn-ea"/>
              <a:cs typeface="+mn-cs"/>
            </a:endParaRPr>
          </a:p>
          <a:p>
            <a:r>
              <a:rPr lang="fr-FR" sz="1200" kern="1200" dirty="0" smtClean="0">
                <a:solidFill>
                  <a:schemeClr val="tx1"/>
                </a:solidFill>
                <a:latin typeface="+mn-lt"/>
                <a:ea typeface="+mn-ea"/>
                <a:cs typeface="+mn-cs"/>
              </a:rPr>
              <a:t>On estime aujourd’hui à environ 75 à 150 </a:t>
            </a:r>
            <a:r>
              <a:rPr lang="fr-FR" sz="1200" u="none" strike="noStrike" kern="1200" dirty="0" smtClean="0">
                <a:solidFill>
                  <a:schemeClr val="tx1"/>
                </a:solidFill>
                <a:latin typeface="+mn-lt"/>
                <a:ea typeface="+mn-ea"/>
                <a:cs typeface="+mn-cs"/>
                <a:hlinkClick r:id="rId3"/>
              </a:rPr>
              <a:t>watt par heure</a:t>
            </a:r>
            <a:r>
              <a:rPr lang="fr-FR" sz="1200" kern="1200" dirty="0" smtClean="0">
                <a:solidFill>
                  <a:schemeClr val="tx1"/>
                </a:solidFill>
                <a:latin typeface="+mn-lt"/>
                <a:ea typeface="+mn-ea"/>
                <a:cs typeface="+mn-cs"/>
              </a:rPr>
              <a:t> la consommation d’un PC raisonnable, certains modèles atteignant plus de 350 watt par heure. Mais les fabricants de puces font des progrès incessant en ce moment, AMD vient par exemple de présenter deux nouvelles puces avec un </a:t>
            </a:r>
            <a:r>
              <a:rPr lang="fr-FR" sz="1200" u="none" strike="noStrike" kern="1200" dirty="0" smtClean="0">
                <a:solidFill>
                  <a:schemeClr val="tx1"/>
                </a:solidFill>
                <a:latin typeface="+mn-lt"/>
                <a:ea typeface="+mn-ea"/>
                <a:cs typeface="+mn-cs"/>
                <a:hlinkClick r:id="rId4"/>
              </a:rPr>
              <a:t>TDP</a:t>
            </a:r>
            <a:r>
              <a:rPr lang="fr-FR" sz="1200" kern="1200" dirty="0" smtClean="0">
                <a:solidFill>
                  <a:schemeClr val="tx1"/>
                </a:solidFill>
                <a:latin typeface="+mn-lt"/>
                <a:ea typeface="+mn-ea"/>
                <a:cs typeface="+mn-cs"/>
              </a:rPr>
              <a:t> de 45 watts (contre 75 auparavant).</a:t>
            </a:r>
          </a:p>
          <a:p>
            <a:endParaRPr lang="fr-FR" sz="1200" kern="1200" dirty="0" smtClean="0">
              <a:solidFill>
                <a:schemeClr val="tx1"/>
              </a:solidFill>
              <a:latin typeface="+mn-lt"/>
              <a:ea typeface="+mn-ea"/>
              <a:cs typeface="+mn-cs"/>
            </a:endParaRPr>
          </a:p>
          <a:p>
            <a:r>
              <a:rPr lang="fr-FR" sz="1200" kern="1200" dirty="0" smtClean="0">
                <a:solidFill>
                  <a:schemeClr val="tx1"/>
                </a:solidFill>
                <a:latin typeface="+mn-lt"/>
                <a:ea typeface="+mn-ea"/>
                <a:cs typeface="+mn-cs"/>
              </a:rPr>
              <a:t>Aucune date de disponibilité n’a été communiquée. Le PC devrait coûter entre 500 et 700 $.</a:t>
            </a:r>
          </a:p>
        </p:txBody>
      </p:sp>
      <p:sp>
        <p:nvSpPr>
          <p:cNvPr id="4" name="Espace réservé du numéro de diapositive 3"/>
          <p:cNvSpPr>
            <a:spLocks noGrp="1"/>
          </p:cNvSpPr>
          <p:nvPr>
            <p:ph type="sldNum" sz="quarter" idx="10"/>
          </p:nvPr>
        </p:nvSpPr>
        <p:spPr/>
        <p:txBody>
          <a:bodyPr/>
          <a:lstStyle/>
          <a:p>
            <a:fld id="{E5DE69B0-4DB3-4CA5-95D7-CFAF74117633}" type="slidenum">
              <a:rPr lang="fr-FR" smtClean="0"/>
              <a:pPr/>
              <a:t>10</a:t>
            </a:fld>
            <a:endParaRPr lang="fr-FR"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email">
            <a:extLst>
              <a:ext uri="{28A0092B-C50C-407E-A947-70E740481C1C}">
                <a14:useLocalDpi xmlns:a14="http://schemas.microsoft.com/office/drawing/2010/main" xmlns=""/>
              </a:ext>
            </a:extLst>
          </a:blip>
          <a:stretch>
            <a:fillRect/>
          </a:stretch>
        </p:blipFill>
        <p:spPr>
          <a:xfrm>
            <a:off x="1" y="733203"/>
            <a:ext cx="9144000" cy="6124797"/>
          </a:xfrm>
          <a:prstGeom prst="rect">
            <a:avLst/>
          </a:prstGeom>
        </p:spPr>
      </p:pic>
      <p:pic>
        <p:nvPicPr>
          <p:cNvPr id="8" name="Picture 7"/>
          <p:cNvPicPr>
            <a:picLocks noChangeAspect="1"/>
          </p:cNvPicPr>
          <p:nvPr/>
        </p:nvPicPr>
        <p:blipFill rotWithShape="1">
          <a:blip r:embed="rId3" cstate="email">
            <a:extLst>
              <a:ext uri="{28A0092B-C50C-407E-A947-70E740481C1C}">
                <a14:useLocalDpi xmlns:a14="http://schemas.microsoft.com/office/drawing/2010/main" xmlns=""/>
              </a:ext>
            </a:extLst>
          </a:blip>
          <a:srcRect/>
          <a:stretch/>
        </p:blipFill>
        <p:spPr>
          <a:xfrm>
            <a:off x="6477000" y="1295400"/>
            <a:ext cx="901373" cy="901373"/>
          </a:xfrm>
          <a:prstGeom prst="ellipse">
            <a:avLst/>
          </a:prstGeom>
          <a:ln>
            <a:noFill/>
          </a:ln>
          <a:effectLst>
            <a:outerShdw blurRad="292100" dist="76200" dir="2700000" algn="tl" rotWithShape="0">
              <a:srgbClr val="333333">
                <a:alpha val="50000"/>
              </a:srgbClr>
            </a:outerShdw>
          </a:effectLst>
        </p:spPr>
      </p:pic>
      <p:pic>
        <p:nvPicPr>
          <p:cNvPr id="9" name="Picture 8"/>
          <p:cNvPicPr>
            <a:picLocks noChangeAspect="1"/>
          </p:cNvPicPr>
          <p:nvPr/>
        </p:nvPicPr>
        <p:blipFill rotWithShape="1">
          <a:blip r:embed="rId4" cstate="email">
            <a:extLst>
              <a:ext uri="{28A0092B-C50C-407E-A947-70E740481C1C}">
                <a14:useLocalDpi xmlns:a14="http://schemas.microsoft.com/office/drawing/2010/main" xmlns=""/>
              </a:ext>
            </a:extLst>
          </a:blip>
          <a:srcRect/>
          <a:stretch/>
        </p:blipFill>
        <p:spPr>
          <a:xfrm>
            <a:off x="5791200" y="1905000"/>
            <a:ext cx="1240461" cy="1240461"/>
          </a:xfrm>
          <a:prstGeom prst="ellipse">
            <a:avLst/>
          </a:prstGeom>
          <a:ln>
            <a:noFill/>
          </a:ln>
          <a:effectLst>
            <a:outerShdw blurRad="292100" dist="76200" dir="2700000" algn="tl" rotWithShape="0">
              <a:srgbClr val="333333">
                <a:alpha val="50000"/>
              </a:srgbClr>
            </a:outerShdw>
          </a:effectLst>
        </p:spPr>
      </p:pic>
      <p:pic>
        <p:nvPicPr>
          <p:cNvPr id="10" name="Picture 9"/>
          <p:cNvPicPr>
            <a:picLocks noChangeAspect="1"/>
          </p:cNvPicPr>
          <p:nvPr/>
        </p:nvPicPr>
        <p:blipFill rotWithShape="1">
          <a:blip r:embed="rId5" cstate="email">
            <a:extLst>
              <a:ext uri="{28A0092B-C50C-407E-A947-70E740481C1C}">
                <a14:useLocalDpi xmlns:a14="http://schemas.microsoft.com/office/drawing/2010/main" xmlns=""/>
              </a:ext>
            </a:extLst>
          </a:blip>
          <a:srcRect/>
          <a:stretch/>
        </p:blipFill>
        <p:spPr>
          <a:xfrm>
            <a:off x="6705600" y="2209800"/>
            <a:ext cx="1828800" cy="1828800"/>
          </a:xfrm>
          <a:prstGeom prst="ellipse">
            <a:avLst/>
          </a:prstGeom>
          <a:ln>
            <a:noFill/>
          </a:ln>
          <a:effectLst>
            <a:outerShdw blurRad="292100" dist="76200" dir="2700000" algn="tl" rotWithShape="0">
              <a:srgbClr val="333333">
                <a:alpha val="50000"/>
              </a:srgbClr>
            </a:outerShdw>
          </a:effectLst>
        </p:spPr>
      </p:pic>
      <p:sp>
        <p:nvSpPr>
          <p:cNvPr id="2" name="Title 1"/>
          <p:cNvSpPr>
            <a:spLocks noGrp="1"/>
          </p:cNvSpPr>
          <p:nvPr>
            <p:ph type="ctrTitle"/>
          </p:nvPr>
        </p:nvSpPr>
        <p:spPr>
          <a:xfrm>
            <a:off x="381000" y="381001"/>
            <a:ext cx="7772400" cy="761999"/>
          </a:xfrm>
        </p:spPr>
        <p:txBody>
          <a:bodyPr anchor="t"/>
          <a:lstStyle>
            <a:lvl1pPr algn="l" eaLnBrk="1" latinLnBrk="0" hangingPunct="1">
              <a:defRPr kumimoji="0" lang="fr-FR">
                <a:latin typeface="Georgia" pitchFamily="18" charset="0"/>
              </a:defRPr>
            </a:lvl1pPr>
          </a:lstStyle>
          <a:p>
            <a:pPr eaLnBrk="1" latinLnBrk="0" hangingPunct="1"/>
            <a:r>
              <a:rPr lang="fr-FR" smtClean="0"/>
              <a:t>Cliquez pour modifier le style du titre</a:t>
            </a:r>
            <a:endParaRPr/>
          </a:p>
        </p:txBody>
      </p:sp>
      <p:sp>
        <p:nvSpPr>
          <p:cNvPr id="3" name="Subtitle 2"/>
          <p:cNvSpPr>
            <a:spLocks noGrp="1"/>
          </p:cNvSpPr>
          <p:nvPr>
            <p:ph type="subTitle" idx="1" hasCustomPrompt="1"/>
          </p:nvPr>
        </p:nvSpPr>
        <p:spPr>
          <a:xfrm>
            <a:off x="439948" y="1219200"/>
            <a:ext cx="5275052" cy="1295400"/>
          </a:xfrm>
        </p:spPr>
        <p:txBody>
          <a:bodyPr>
            <a:normAutofit/>
          </a:bodyPr>
          <a:lstStyle>
            <a:lvl1pPr marL="0" indent="0" algn="l" eaLnBrk="1" latinLnBrk="0" hangingPunct="1">
              <a:buNone/>
              <a:defRPr kumimoji="0" lang="fr-FR" sz="1600" baseline="0">
                <a:solidFill>
                  <a:schemeClr val="tx1"/>
                </a:solidFill>
                <a:latin typeface="Georgia" pitchFamily="18" charset="0"/>
              </a:defRPr>
            </a:lvl1pPr>
            <a:lvl2pPr marL="457200" indent="0" algn="ctr" eaLnBrk="1" latinLnBrk="0" hangingPunct="1">
              <a:buNone/>
              <a:defRPr kumimoji="0" lang="fr-FR">
                <a:solidFill>
                  <a:schemeClr val="tx1">
                    <a:tint val="75000"/>
                  </a:schemeClr>
                </a:solidFill>
              </a:defRPr>
            </a:lvl2pPr>
            <a:lvl3pPr marL="914400" indent="0" algn="ctr" eaLnBrk="1" latinLnBrk="0" hangingPunct="1">
              <a:buNone/>
              <a:defRPr kumimoji="0" lang="fr-FR">
                <a:solidFill>
                  <a:schemeClr val="tx1">
                    <a:tint val="75000"/>
                  </a:schemeClr>
                </a:solidFill>
              </a:defRPr>
            </a:lvl3pPr>
            <a:lvl4pPr marL="1371600" indent="0" algn="ctr" eaLnBrk="1" latinLnBrk="0" hangingPunct="1">
              <a:buNone/>
              <a:defRPr kumimoji="0" lang="fr-FR">
                <a:solidFill>
                  <a:schemeClr val="tx1">
                    <a:tint val="75000"/>
                  </a:schemeClr>
                </a:solidFill>
              </a:defRPr>
            </a:lvl4pPr>
            <a:lvl5pPr marL="1828800" indent="0" algn="ctr" eaLnBrk="1" latinLnBrk="0" hangingPunct="1">
              <a:buNone/>
              <a:defRPr kumimoji="0" lang="fr-FR">
                <a:solidFill>
                  <a:schemeClr val="tx1">
                    <a:tint val="75000"/>
                  </a:schemeClr>
                </a:solidFill>
              </a:defRPr>
            </a:lvl5pPr>
            <a:lvl6pPr marL="2286000" indent="0" algn="ctr" eaLnBrk="1" latinLnBrk="0" hangingPunct="1">
              <a:buNone/>
              <a:defRPr kumimoji="0" lang="fr-FR">
                <a:solidFill>
                  <a:schemeClr val="tx1">
                    <a:tint val="75000"/>
                  </a:schemeClr>
                </a:solidFill>
              </a:defRPr>
            </a:lvl6pPr>
            <a:lvl7pPr marL="2743200" indent="0" algn="ctr" eaLnBrk="1" latinLnBrk="0" hangingPunct="1">
              <a:buNone/>
              <a:defRPr kumimoji="0" lang="fr-FR">
                <a:solidFill>
                  <a:schemeClr val="tx1">
                    <a:tint val="75000"/>
                  </a:schemeClr>
                </a:solidFill>
              </a:defRPr>
            </a:lvl7pPr>
            <a:lvl8pPr marL="3200400" indent="0" algn="ctr" eaLnBrk="1" latinLnBrk="0" hangingPunct="1">
              <a:buNone/>
              <a:defRPr kumimoji="0" lang="fr-FR">
                <a:solidFill>
                  <a:schemeClr val="tx1">
                    <a:tint val="75000"/>
                  </a:schemeClr>
                </a:solidFill>
              </a:defRPr>
            </a:lvl8pPr>
            <a:lvl9pPr marL="3657600" indent="0" algn="ctr" eaLnBrk="1" latinLnBrk="0" hangingPunct="1">
              <a:buNone/>
              <a:defRPr kumimoji="0" lang="fr-FR">
                <a:solidFill>
                  <a:schemeClr val="tx1">
                    <a:tint val="75000"/>
                  </a:schemeClr>
                </a:solidFill>
              </a:defRPr>
            </a:lvl9pPr>
          </a:lstStyle>
          <a:p>
            <a:r>
              <a:rPr kumimoji="0" lang="fr-FR"/>
              <a:t>Cliquez sur modifier</a:t>
            </a:r>
          </a:p>
        </p:txBody>
      </p:sp>
      <p:sp>
        <p:nvSpPr>
          <p:cNvPr id="4" name="Date Placeholder 3"/>
          <p:cNvSpPr>
            <a:spLocks noGrp="1"/>
          </p:cNvSpPr>
          <p:nvPr>
            <p:ph type="dt" sz="half" idx="10"/>
          </p:nvPr>
        </p:nvSpPr>
        <p:spPr/>
        <p:txBody>
          <a:bodyPr/>
          <a:lstStyle/>
          <a:p>
            <a:fld id="{3596096A-6892-48E8-9A4B-D9B5A591BCF0}" type="datetimeFigureOut">
              <a:rPr lang="fr-FR" smtClean="0"/>
              <a:pPr/>
              <a:t>24/11/2010</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802E0E17-7EB1-46AF-94D1-DC9836B13F39}" type="slidenum">
              <a:rPr lang="fr-FR" smtClean="0"/>
              <a:pPr/>
              <a:t>‹N°›</a:t>
            </a:fld>
            <a:endParaRPr lang="fr-FR" dirty="0"/>
          </a:p>
        </p:txBody>
      </p:sp>
    </p:spTree>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iterate type="lt">
                                    <p:tmPct val="5000"/>
                                  </p:iterate>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par>
                                <p:cTn id="11" presetID="31" presetClass="entr" presetSubtype="0" fill="hold" nodeType="withEffect">
                                  <p:stCondLst>
                                    <p:cond delay="500"/>
                                  </p:stCondLst>
                                  <p:iterate type="lt">
                                    <p:tmPct val="5000"/>
                                  </p:iterate>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style.rotation</p:attrName>
                                        </p:attrNameLst>
                                      </p:cBhvr>
                                      <p:tavLst>
                                        <p:tav tm="0">
                                          <p:val>
                                            <p:fltVal val="90"/>
                                          </p:val>
                                        </p:tav>
                                        <p:tav tm="100000">
                                          <p:val>
                                            <p:fltVal val="0"/>
                                          </p:val>
                                        </p:tav>
                                      </p:tavLst>
                                    </p:anim>
                                    <p:animEffect transition="in" filter="fade">
                                      <p:cBhvr>
                                        <p:cTn id="16" dur="1000"/>
                                        <p:tgtEl>
                                          <p:spTgt spid="9"/>
                                        </p:tgtEl>
                                      </p:cBhvr>
                                    </p:animEffect>
                                  </p:childTnLst>
                                </p:cTn>
                              </p:par>
                              <p:par>
                                <p:cTn id="17" presetID="31" presetClass="entr" presetSubtype="0" fill="hold" nodeType="withEffect">
                                  <p:stCondLst>
                                    <p:cond delay="1000"/>
                                  </p:stCondLst>
                                  <p:iterate type="lt">
                                    <p:tmPct val="5000"/>
                                  </p:iterate>
                                  <p:childTnLst>
                                    <p:set>
                                      <p:cBhvr>
                                        <p:cTn id="18" dur="1" fill="hold">
                                          <p:stCondLst>
                                            <p:cond delay="0"/>
                                          </p:stCondLst>
                                        </p:cTn>
                                        <p:tgtEl>
                                          <p:spTgt spid="10"/>
                                        </p:tgtEl>
                                        <p:attrNameLst>
                                          <p:attrName>style.visibility</p:attrName>
                                        </p:attrNameLst>
                                      </p:cBhvr>
                                      <p:to>
                                        <p:strVal val="visible"/>
                                      </p:to>
                                    </p:set>
                                    <p:anim calcmode="lin" valueType="num">
                                      <p:cBhvr>
                                        <p:cTn id="19" dur="1000" fill="hold"/>
                                        <p:tgtEl>
                                          <p:spTgt spid="10"/>
                                        </p:tgtEl>
                                        <p:attrNameLst>
                                          <p:attrName>ppt_w</p:attrName>
                                        </p:attrNameLst>
                                      </p:cBhvr>
                                      <p:tavLst>
                                        <p:tav tm="0">
                                          <p:val>
                                            <p:fltVal val="0"/>
                                          </p:val>
                                        </p:tav>
                                        <p:tav tm="100000">
                                          <p:val>
                                            <p:strVal val="#ppt_w"/>
                                          </p:val>
                                        </p:tav>
                                      </p:tavLst>
                                    </p:anim>
                                    <p:anim calcmode="lin" valueType="num">
                                      <p:cBhvr>
                                        <p:cTn id="20" dur="1000" fill="hold"/>
                                        <p:tgtEl>
                                          <p:spTgt spid="10"/>
                                        </p:tgtEl>
                                        <p:attrNameLst>
                                          <p:attrName>ppt_h</p:attrName>
                                        </p:attrNameLst>
                                      </p:cBhvr>
                                      <p:tavLst>
                                        <p:tav tm="0">
                                          <p:val>
                                            <p:fltVal val="0"/>
                                          </p:val>
                                        </p:tav>
                                        <p:tav tm="100000">
                                          <p:val>
                                            <p:strVal val="#ppt_h"/>
                                          </p:val>
                                        </p:tav>
                                      </p:tavLst>
                                    </p:anim>
                                    <p:anim calcmode="lin" valueType="num">
                                      <p:cBhvr>
                                        <p:cTn id="21" dur="1000" fill="hold"/>
                                        <p:tgtEl>
                                          <p:spTgt spid="10"/>
                                        </p:tgtEl>
                                        <p:attrNameLst>
                                          <p:attrName>style.rotation</p:attrName>
                                        </p:attrNameLst>
                                      </p:cBhvr>
                                      <p:tavLst>
                                        <p:tav tm="0">
                                          <p:val>
                                            <p:fltVal val="90"/>
                                          </p:val>
                                        </p:tav>
                                        <p:tav tm="100000">
                                          <p:val>
                                            <p:fltVal val="0"/>
                                          </p:val>
                                        </p:tav>
                                      </p:tavLst>
                                    </p:anim>
                                    <p:animEffect transition="in" filter="fade">
                                      <p:cBhvr>
                                        <p:cTn id="22" dur="1000"/>
                                        <p:tgtEl>
                                          <p:spTgt spid="10"/>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fr-FR" smtClean="0"/>
              <a:t>Cliquez pour modifier le style du titre</a:t>
            </a:r>
            <a:endParaRPr/>
          </a:p>
        </p:txBody>
      </p:sp>
      <p:sp>
        <p:nvSpPr>
          <p:cNvPr id="3" name="Vertical Text Placeholder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4" name="Date Placeholder 3"/>
          <p:cNvSpPr>
            <a:spLocks noGrp="1"/>
          </p:cNvSpPr>
          <p:nvPr>
            <p:ph type="dt" sz="half" idx="10"/>
          </p:nvPr>
        </p:nvSpPr>
        <p:spPr/>
        <p:txBody>
          <a:bodyPr/>
          <a:lstStyle/>
          <a:p>
            <a:fld id="{3596096A-6892-48E8-9A4B-D9B5A591BCF0}" type="datetimeFigureOut">
              <a:rPr lang="fr-FR" smtClean="0"/>
              <a:pPr/>
              <a:t>24/11/2010</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802E0E17-7EB1-46AF-94D1-DC9836B13F39}" type="slidenum">
              <a:rPr lang="fr-FR" smtClean="0"/>
              <a:pPr/>
              <a:t>‹N°›</a:t>
            </a:fld>
            <a:endParaRPr lang="fr-FR" dirty="0"/>
          </a:p>
        </p:txBody>
      </p:sp>
    </p:spTree>
  </p:cSld>
  <p:clrMapOvr>
    <a:masterClrMapping/>
  </p:clrMapOvr>
  <p:transition spd="slow">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0"/>
            <a:ext cx="2057400" cy="5211763"/>
          </a:xfrm>
        </p:spPr>
        <p:txBody>
          <a:bodyPr vert="eaVert"/>
          <a:lstStyle/>
          <a:p>
            <a:pPr eaLnBrk="1" latinLnBrk="0" hangingPunct="1"/>
            <a:r>
              <a:rPr lang="fr-FR" smtClean="0"/>
              <a:t>Cliquez pour modifier le style du titre</a:t>
            </a:r>
            <a:endParaRPr/>
          </a:p>
        </p:txBody>
      </p:sp>
      <p:sp>
        <p:nvSpPr>
          <p:cNvPr id="3" name="Vertical Text Placeholder 2"/>
          <p:cNvSpPr>
            <a:spLocks noGrp="1"/>
          </p:cNvSpPr>
          <p:nvPr>
            <p:ph type="body" orient="vert" idx="1"/>
          </p:nvPr>
        </p:nvSpPr>
        <p:spPr>
          <a:xfrm>
            <a:off x="457200" y="914400"/>
            <a:ext cx="6019800" cy="5211763"/>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4" name="Date Placeholder 3"/>
          <p:cNvSpPr>
            <a:spLocks noGrp="1"/>
          </p:cNvSpPr>
          <p:nvPr>
            <p:ph type="dt" sz="half" idx="10"/>
          </p:nvPr>
        </p:nvSpPr>
        <p:spPr/>
        <p:txBody>
          <a:bodyPr/>
          <a:lstStyle/>
          <a:p>
            <a:fld id="{3596096A-6892-48E8-9A4B-D9B5A591BCF0}" type="datetimeFigureOut">
              <a:rPr lang="fr-FR" smtClean="0"/>
              <a:pPr/>
              <a:t>24/11/2010</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802E0E17-7EB1-46AF-94D1-DC9836B13F39}" type="slidenum">
              <a:rPr lang="fr-FR" smtClean="0"/>
              <a:pPr/>
              <a:t>‹N°›</a:t>
            </a:fld>
            <a:endParaRPr lang="fr-FR" dirty="0"/>
          </a:p>
        </p:txBody>
      </p:sp>
    </p:spTree>
  </p:cSld>
  <p:clrMapOvr>
    <a:masterClrMapping/>
  </p:clrMapOvr>
  <p:transition spd="slow">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cstate="print"/>
          <a:srcRect l="-92" t="50811" r="45394" b="-590"/>
          <a:stretch/>
        </p:blipFill>
        <p:spPr>
          <a:xfrm>
            <a:off x="-13647" y="0"/>
            <a:ext cx="9157648" cy="5582272"/>
          </a:xfrm>
          <a:prstGeom prst="rect">
            <a:avLst/>
          </a:prstGeom>
        </p:spPr>
      </p:pic>
      <p:pic>
        <p:nvPicPr>
          <p:cNvPr id="8" name="Picture 7"/>
          <p:cNvPicPr>
            <a:picLocks noChangeAspect="1"/>
          </p:cNvPicPr>
          <p:nvPr/>
        </p:nvPicPr>
        <p:blipFill rotWithShape="1">
          <a:blip r:embed="rId3" cstate="email">
            <a:extLst>
              <a:ext uri="{28A0092B-C50C-407E-A947-70E740481C1C}">
                <a14:useLocalDpi xmlns:a14="http://schemas.microsoft.com/office/drawing/2010/main" xmlns=""/>
              </a:ext>
            </a:extLst>
          </a:blip>
          <a:srcRect/>
          <a:stretch/>
        </p:blipFill>
        <p:spPr>
          <a:xfrm>
            <a:off x="685800" y="1066799"/>
            <a:ext cx="1979920" cy="2013807"/>
          </a:xfrm>
          <a:prstGeom prst="ellipse">
            <a:avLst/>
          </a:prstGeom>
          <a:ln>
            <a:noFill/>
          </a:ln>
          <a:effectLst>
            <a:outerShdw blurRad="292100" dist="139700" dir="2700000" algn="tl" rotWithShape="0">
              <a:srgbClr val="333333">
                <a:alpha val="65000"/>
              </a:srgbClr>
            </a:outerShdw>
          </a:effectLst>
        </p:spPr>
      </p:pic>
      <p:sp>
        <p:nvSpPr>
          <p:cNvPr id="2" name="Title 1"/>
          <p:cNvSpPr>
            <a:spLocks noGrp="1"/>
          </p:cNvSpPr>
          <p:nvPr>
            <p:ph type="title" hasCustomPrompt="1"/>
          </p:nvPr>
        </p:nvSpPr>
        <p:spPr>
          <a:xfrm>
            <a:off x="3768304" y="1905000"/>
            <a:ext cx="5105400" cy="1143001"/>
          </a:xfrm>
        </p:spPr>
        <p:txBody>
          <a:bodyPr anchor="b" anchorCtr="0">
            <a:normAutofit/>
          </a:bodyPr>
          <a:lstStyle>
            <a:lvl1pPr algn="l" eaLnBrk="1" latinLnBrk="0" hangingPunct="1">
              <a:defRPr kumimoji="0" lang="fr-FR" sz="3600" b="0" cap="none">
                <a:latin typeface="Georgia" pitchFamily="18" charset="0"/>
              </a:defRPr>
            </a:lvl1pPr>
          </a:lstStyle>
          <a:p>
            <a:r>
              <a:rPr kumimoji="0" lang="fr-FR"/>
              <a:t>Modifiez le style du titre</a:t>
            </a:r>
          </a:p>
        </p:txBody>
      </p:sp>
      <p:sp>
        <p:nvSpPr>
          <p:cNvPr id="3" name="Text Placeholder 2"/>
          <p:cNvSpPr>
            <a:spLocks noGrp="1"/>
          </p:cNvSpPr>
          <p:nvPr>
            <p:ph type="body" idx="1"/>
          </p:nvPr>
        </p:nvSpPr>
        <p:spPr>
          <a:xfrm>
            <a:off x="3810000" y="3048000"/>
            <a:ext cx="5105400" cy="1500187"/>
          </a:xfrm>
        </p:spPr>
        <p:txBody>
          <a:bodyPr anchor="t"/>
          <a:lstStyle>
            <a:lvl1pPr marL="0" indent="0" eaLnBrk="1" latinLnBrk="0" hangingPunct="1">
              <a:buNone/>
              <a:defRPr kumimoji="0" lang="fr-FR" sz="2000">
                <a:solidFill>
                  <a:schemeClr val="tx1"/>
                </a:solidFill>
                <a:latin typeface="Georgia" pitchFamily="18" charset="0"/>
              </a:defRPr>
            </a:lvl1pPr>
            <a:lvl2pPr marL="457200" indent="0" eaLnBrk="1" latinLnBrk="0" hangingPunct="1">
              <a:buNone/>
              <a:defRPr kumimoji="0" lang="fr-FR" sz="1800">
                <a:solidFill>
                  <a:schemeClr val="tx1">
                    <a:tint val="75000"/>
                  </a:schemeClr>
                </a:solidFill>
              </a:defRPr>
            </a:lvl2pPr>
            <a:lvl3pPr marL="914400" indent="0" eaLnBrk="1" latinLnBrk="0" hangingPunct="1">
              <a:buNone/>
              <a:defRPr kumimoji="0" lang="fr-FR" sz="1600">
                <a:solidFill>
                  <a:schemeClr val="tx1">
                    <a:tint val="75000"/>
                  </a:schemeClr>
                </a:solidFill>
              </a:defRPr>
            </a:lvl3pPr>
            <a:lvl4pPr marL="1371600" indent="0" eaLnBrk="1" latinLnBrk="0" hangingPunct="1">
              <a:buNone/>
              <a:defRPr kumimoji="0" lang="fr-FR" sz="1400">
                <a:solidFill>
                  <a:schemeClr val="tx1">
                    <a:tint val="75000"/>
                  </a:schemeClr>
                </a:solidFill>
              </a:defRPr>
            </a:lvl4pPr>
            <a:lvl5pPr marL="1828800" indent="0" eaLnBrk="1" latinLnBrk="0" hangingPunct="1">
              <a:buNone/>
              <a:defRPr kumimoji="0" lang="fr-FR" sz="1400">
                <a:solidFill>
                  <a:schemeClr val="tx1">
                    <a:tint val="75000"/>
                  </a:schemeClr>
                </a:solidFill>
              </a:defRPr>
            </a:lvl5pPr>
            <a:lvl6pPr marL="2286000" indent="0" eaLnBrk="1" latinLnBrk="0" hangingPunct="1">
              <a:buNone/>
              <a:defRPr kumimoji="0" lang="fr-FR" sz="1400">
                <a:solidFill>
                  <a:schemeClr val="tx1">
                    <a:tint val="75000"/>
                  </a:schemeClr>
                </a:solidFill>
              </a:defRPr>
            </a:lvl6pPr>
            <a:lvl7pPr marL="2743200" indent="0" eaLnBrk="1" latinLnBrk="0" hangingPunct="1">
              <a:buNone/>
              <a:defRPr kumimoji="0" lang="fr-FR" sz="1400">
                <a:solidFill>
                  <a:schemeClr val="tx1">
                    <a:tint val="75000"/>
                  </a:schemeClr>
                </a:solidFill>
              </a:defRPr>
            </a:lvl7pPr>
            <a:lvl8pPr marL="3200400" indent="0" eaLnBrk="1" latinLnBrk="0" hangingPunct="1">
              <a:buNone/>
              <a:defRPr kumimoji="0" lang="fr-FR" sz="1400">
                <a:solidFill>
                  <a:schemeClr val="tx1">
                    <a:tint val="75000"/>
                  </a:schemeClr>
                </a:solidFill>
              </a:defRPr>
            </a:lvl8pPr>
            <a:lvl9pPr marL="3657600" indent="0" eaLnBrk="1" latinLnBrk="0" hangingPunct="1">
              <a:buNone/>
              <a:defRPr kumimoji="0" lang="fr-FR" sz="1400">
                <a:solidFill>
                  <a:schemeClr val="tx1">
                    <a:tint val="75000"/>
                  </a:schemeClr>
                </a:solidFill>
              </a:defRPr>
            </a:lvl9pPr>
          </a:lstStyle>
          <a:p>
            <a:pPr lvl="0" eaLnBrk="1" latinLnBrk="0" hangingPunct="1"/>
            <a:r>
              <a:rPr lang="fr-FR" smtClean="0"/>
              <a:t>Cliquez pour modifier les styles du texte du masque</a:t>
            </a:r>
          </a:p>
        </p:txBody>
      </p:sp>
      <p:sp>
        <p:nvSpPr>
          <p:cNvPr id="4" name="Date Placeholder 3"/>
          <p:cNvSpPr>
            <a:spLocks noGrp="1"/>
          </p:cNvSpPr>
          <p:nvPr>
            <p:ph type="dt" sz="half" idx="10"/>
          </p:nvPr>
        </p:nvSpPr>
        <p:spPr/>
        <p:txBody>
          <a:bodyPr/>
          <a:lstStyle/>
          <a:p>
            <a:fld id="{3596096A-6892-48E8-9A4B-D9B5A591BCF0}" type="datetimeFigureOut">
              <a:rPr lang="fr-FR" smtClean="0"/>
              <a:pPr/>
              <a:t>24/11/2010</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802E0E17-7EB1-46AF-94D1-DC9836B13F39}" type="slidenum">
              <a:rPr lang="fr-FR" smtClean="0"/>
              <a:pPr/>
              <a:t>‹N°›</a:t>
            </a:fld>
            <a:endParaRPr lang="fr-FR" dirty="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iterate type="lt">
                                    <p:tmPct val="5000"/>
                                  </p:iterate>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914400"/>
          </a:xfrm>
        </p:spPr>
        <p:txBody>
          <a:bodyPr anchor="t">
            <a:normAutofit/>
          </a:bodyPr>
          <a:lstStyle>
            <a:lvl1pPr algn="l" eaLnBrk="1" latinLnBrk="0" hangingPunct="1">
              <a:defRPr kumimoji="0" lang="fr-FR" sz="2800">
                <a:latin typeface="Georgia" pitchFamily="18" charset="0"/>
              </a:defRPr>
            </a:lvl1pPr>
          </a:lstStyle>
          <a:p>
            <a:pPr eaLnBrk="1" latinLnBrk="0" hangingPunct="1"/>
            <a:r>
              <a:rPr lang="fr-FR" smtClean="0"/>
              <a:t>Cliquez pour modifier le style du titre</a:t>
            </a:r>
            <a:endParaRPr/>
          </a:p>
        </p:txBody>
      </p:sp>
      <p:sp>
        <p:nvSpPr>
          <p:cNvPr id="3" name="Content Placeholder 2"/>
          <p:cNvSpPr>
            <a:spLocks noGrp="1"/>
          </p:cNvSpPr>
          <p:nvPr>
            <p:ph idx="1"/>
          </p:nvPr>
        </p:nvSpPr>
        <p:spPr/>
        <p:txBody>
          <a:bodyPr>
            <a:normAutofit/>
          </a:bodyPr>
          <a:lstStyle>
            <a:lvl1pPr marL="342900" indent="-342900" eaLnBrk="1" latinLnBrk="0" hangingPunct="1">
              <a:lnSpc>
                <a:spcPct val="150000"/>
              </a:lnSpc>
              <a:spcBef>
                <a:spcPts val="0"/>
              </a:spcBef>
              <a:buSzPct val="130000"/>
              <a:buFont typeface="Arial" pitchFamily="34" charset="0"/>
              <a:buChar char="•"/>
              <a:defRPr kumimoji="0" lang="fr-FR" sz="2000">
                <a:latin typeface="Georgia" pitchFamily="18" charset="0"/>
              </a:defRPr>
            </a:lvl1pPr>
            <a:lvl2pPr marL="571500" indent="-228600" eaLnBrk="1" latinLnBrk="0" hangingPunct="1">
              <a:lnSpc>
                <a:spcPct val="150000"/>
              </a:lnSpc>
              <a:spcBef>
                <a:spcPts val="0"/>
              </a:spcBef>
              <a:buSzPct val="60000"/>
              <a:buFont typeface="Courier New" pitchFamily="49" charset="0"/>
              <a:buChar char="o"/>
              <a:defRPr kumimoji="0" lang="fr-FR" sz="1800">
                <a:latin typeface="Georgia" pitchFamily="18" charset="0"/>
              </a:defRPr>
            </a:lvl2pPr>
            <a:lvl3pPr eaLnBrk="1" latinLnBrk="0" hangingPunct="1">
              <a:defRPr kumimoji="0" lang="fr-FR" sz="2000">
                <a:latin typeface="Georgia" pitchFamily="18" charset="0"/>
              </a:defRPr>
            </a:lvl3pPr>
            <a:lvl4pPr eaLnBrk="1" latinLnBrk="0" hangingPunct="1">
              <a:defRPr kumimoji="0" lang="fr-FR" sz="2000">
                <a:latin typeface="Georgia" pitchFamily="18" charset="0"/>
              </a:defRPr>
            </a:lvl4pPr>
            <a:lvl5pPr eaLnBrk="1" latinLnBrk="0" hangingPunct="1">
              <a:defRPr kumimoji="0" lang="fr-FR" sz="2000">
                <a:latin typeface="Georgia" pitchFamily="18" charset="0"/>
              </a:defRPr>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4" name="Date Placeholder 3"/>
          <p:cNvSpPr>
            <a:spLocks noGrp="1"/>
          </p:cNvSpPr>
          <p:nvPr>
            <p:ph type="dt" sz="half" idx="10"/>
          </p:nvPr>
        </p:nvSpPr>
        <p:spPr/>
        <p:txBody>
          <a:bodyPr/>
          <a:lstStyle/>
          <a:p>
            <a:fld id="{3596096A-6892-48E8-9A4B-D9B5A591BCF0}" type="datetimeFigureOut">
              <a:rPr lang="fr-FR" smtClean="0"/>
              <a:pPr/>
              <a:t>24/11/2010</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802E0E17-7EB1-46AF-94D1-DC9836B13F39}" type="slidenum">
              <a:rPr lang="fr-FR" smtClean="0"/>
              <a:pPr/>
              <a:t>‹N°›</a:t>
            </a:fld>
            <a:endParaRPr lang="fr-FR" dirty="0"/>
          </a:p>
        </p:txBody>
      </p:sp>
    </p:spTree>
  </p:cSld>
  <p:clrMapOvr>
    <a:masterClrMapping/>
  </p:clrMapOvr>
  <p:transition spd="slow">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fr-FR" smtClean="0"/>
              <a:t>Cliquez pour modifier le style du titre</a:t>
            </a:r>
            <a:endParaRPr/>
          </a:p>
        </p:txBody>
      </p:sp>
      <p:sp>
        <p:nvSpPr>
          <p:cNvPr id="3" name="Content Placeholder 2"/>
          <p:cNvSpPr>
            <a:spLocks noGrp="1"/>
          </p:cNvSpPr>
          <p:nvPr>
            <p:ph sz="half" idx="1"/>
          </p:nvPr>
        </p:nvSpPr>
        <p:spPr>
          <a:xfrm>
            <a:off x="457200" y="1828800"/>
            <a:ext cx="4038600" cy="4297363"/>
          </a:xfrm>
        </p:spPr>
        <p:txBody>
          <a:bodyPr>
            <a:normAutofit/>
          </a:bodyPr>
          <a:lstStyle>
            <a:lvl1pPr eaLnBrk="1" latinLnBrk="0" hangingPunct="1">
              <a:defRPr kumimoji="0" lang="fr-FR" sz="2400"/>
            </a:lvl1pPr>
            <a:lvl2pPr eaLnBrk="1" latinLnBrk="0" hangingPunct="1">
              <a:defRPr kumimoji="0" lang="fr-FR" sz="2000"/>
            </a:lvl2pPr>
            <a:lvl3pPr eaLnBrk="1" latinLnBrk="0" hangingPunct="1">
              <a:defRPr kumimoji="0" lang="fr-FR" sz="1800"/>
            </a:lvl3pPr>
            <a:lvl4pPr eaLnBrk="1" latinLnBrk="0" hangingPunct="1">
              <a:defRPr kumimoji="0" lang="fr-FR" sz="1600"/>
            </a:lvl4pPr>
            <a:lvl5pPr eaLnBrk="1" latinLnBrk="0" hangingPunct="1">
              <a:defRPr kumimoji="0" lang="fr-FR" sz="1600"/>
            </a:lvl5pPr>
            <a:lvl6pPr eaLnBrk="1" latinLnBrk="0" hangingPunct="1">
              <a:defRPr kumimoji="0" lang="fr-FR" sz="1800"/>
            </a:lvl6pPr>
            <a:lvl7pPr eaLnBrk="1" latinLnBrk="0" hangingPunct="1">
              <a:defRPr kumimoji="0" lang="fr-FR" sz="1800"/>
            </a:lvl7pPr>
            <a:lvl8pPr eaLnBrk="1" latinLnBrk="0" hangingPunct="1">
              <a:defRPr kumimoji="0" lang="fr-FR" sz="1800"/>
            </a:lvl8pPr>
            <a:lvl9pPr eaLnBrk="1" latinLnBrk="0" hangingPunct="1">
              <a:defRPr kumimoji="0" lang="fr-FR" sz="1800"/>
            </a:lvl9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4" name="Content Placeholder 3"/>
          <p:cNvSpPr>
            <a:spLocks noGrp="1"/>
          </p:cNvSpPr>
          <p:nvPr>
            <p:ph sz="half" idx="2"/>
          </p:nvPr>
        </p:nvSpPr>
        <p:spPr>
          <a:xfrm>
            <a:off x="4648200" y="1828800"/>
            <a:ext cx="4038600" cy="4297363"/>
          </a:xfrm>
        </p:spPr>
        <p:txBody>
          <a:bodyPr>
            <a:normAutofit/>
          </a:bodyPr>
          <a:lstStyle>
            <a:lvl1pPr eaLnBrk="1" latinLnBrk="0" hangingPunct="1">
              <a:defRPr kumimoji="0" lang="fr-FR" sz="2400"/>
            </a:lvl1pPr>
            <a:lvl2pPr eaLnBrk="1" latinLnBrk="0" hangingPunct="1">
              <a:defRPr kumimoji="0" lang="fr-FR" sz="2000"/>
            </a:lvl2pPr>
            <a:lvl3pPr eaLnBrk="1" latinLnBrk="0" hangingPunct="1">
              <a:defRPr kumimoji="0" lang="fr-FR" sz="1800"/>
            </a:lvl3pPr>
            <a:lvl4pPr eaLnBrk="1" latinLnBrk="0" hangingPunct="1">
              <a:defRPr kumimoji="0" lang="fr-FR" sz="1600"/>
            </a:lvl4pPr>
            <a:lvl5pPr eaLnBrk="1" latinLnBrk="0" hangingPunct="1">
              <a:defRPr kumimoji="0" lang="fr-FR" sz="1600"/>
            </a:lvl5pPr>
            <a:lvl6pPr eaLnBrk="1" latinLnBrk="0" hangingPunct="1">
              <a:defRPr kumimoji="0" lang="fr-FR" sz="1800"/>
            </a:lvl6pPr>
            <a:lvl7pPr eaLnBrk="1" latinLnBrk="0" hangingPunct="1">
              <a:defRPr kumimoji="0" lang="fr-FR" sz="1800"/>
            </a:lvl7pPr>
            <a:lvl8pPr eaLnBrk="1" latinLnBrk="0" hangingPunct="1">
              <a:defRPr kumimoji="0" lang="fr-FR" sz="1800"/>
            </a:lvl8pPr>
            <a:lvl9pPr eaLnBrk="1" latinLnBrk="0" hangingPunct="1">
              <a:defRPr kumimoji="0" lang="fr-FR" sz="1800"/>
            </a:lvl9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5" name="Date Placeholder 4"/>
          <p:cNvSpPr>
            <a:spLocks noGrp="1"/>
          </p:cNvSpPr>
          <p:nvPr>
            <p:ph type="dt" sz="half" idx="10"/>
          </p:nvPr>
        </p:nvSpPr>
        <p:spPr/>
        <p:txBody>
          <a:bodyPr/>
          <a:lstStyle/>
          <a:p>
            <a:fld id="{3596096A-6892-48E8-9A4B-D9B5A591BCF0}" type="datetimeFigureOut">
              <a:rPr lang="fr-FR" smtClean="0"/>
              <a:pPr/>
              <a:t>24/11/2010</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802E0E17-7EB1-46AF-94D1-DC9836B13F39}" type="slidenum">
              <a:rPr lang="fr-FR" smtClean="0"/>
              <a:pPr/>
              <a:t>‹N°›</a:t>
            </a:fld>
            <a:endParaRPr lang="fr-FR" dirty="0"/>
          </a:p>
        </p:txBody>
      </p:sp>
    </p:spTree>
  </p:cSld>
  <p:clrMapOvr>
    <a:masterClrMapping/>
  </p:clrMapOvr>
  <p:transition spd="slow">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609600"/>
          </a:xfrm>
        </p:spPr>
        <p:txBody>
          <a:bodyPr/>
          <a:lstStyle>
            <a:lvl1pPr eaLnBrk="1" latinLnBrk="0" hangingPunct="1">
              <a:defRPr kumimoji="0" lang="fr-FR"/>
            </a:lvl1pPr>
          </a:lstStyle>
          <a:p>
            <a:pPr eaLnBrk="1" latinLnBrk="0" hangingPunct="1"/>
            <a:r>
              <a:rPr lang="fr-FR" smtClean="0"/>
              <a:t>Cliquez pour modifier le style du titre</a:t>
            </a:r>
            <a:endParaRPr/>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eaLnBrk="1" latinLnBrk="0" hangingPunct="1">
              <a:buNone/>
              <a:defRPr kumimoji="0" lang="fr-FR" sz="2000" b="1"/>
            </a:lvl1pPr>
            <a:lvl2pPr marL="457200" indent="0" eaLnBrk="1" latinLnBrk="0" hangingPunct="1">
              <a:buNone/>
              <a:defRPr kumimoji="0" lang="fr-FR" sz="2000" b="1"/>
            </a:lvl2pPr>
            <a:lvl3pPr marL="914400" indent="0" eaLnBrk="1" latinLnBrk="0" hangingPunct="1">
              <a:buNone/>
              <a:defRPr kumimoji="0" lang="fr-FR" sz="1800" b="1"/>
            </a:lvl3pPr>
            <a:lvl4pPr marL="1371600" indent="0" eaLnBrk="1" latinLnBrk="0" hangingPunct="1">
              <a:buNone/>
              <a:defRPr kumimoji="0" lang="fr-FR" sz="1600" b="1"/>
            </a:lvl4pPr>
            <a:lvl5pPr marL="1828800" indent="0" eaLnBrk="1" latinLnBrk="0" hangingPunct="1">
              <a:buNone/>
              <a:defRPr kumimoji="0" lang="fr-FR" sz="1600" b="1"/>
            </a:lvl5pPr>
            <a:lvl6pPr marL="2286000" indent="0" eaLnBrk="1" latinLnBrk="0" hangingPunct="1">
              <a:buNone/>
              <a:defRPr kumimoji="0" lang="fr-FR" sz="1600" b="1"/>
            </a:lvl6pPr>
            <a:lvl7pPr marL="2743200" indent="0" eaLnBrk="1" latinLnBrk="0" hangingPunct="1">
              <a:buNone/>
              <a:defRPr kumimoji="0" lang="fr-FR" sz="1600" b="1"/>
            </a:lvl7pPr>
            <a:lvl8pPr marL="3200400" indent="0" eaLnBrk="1" latinLnBrk="0" hangingPunct="1">
              <a:buNone/>
              <a:defRPr kumimoji="0" lang="fr-FR" sz="1600" b="1"/>
            </a:lvl8pPr>
            <a:lvl9pPr marL="3657600" indent="0" eaLnBrk="1" latinLnBrk="0" hangingPunct="1">
              <a:buNone/>
              <a:defRPr kumimoji="0" lang="fr-FR" sz="1600" b="1"/>
            </a:lvl9pPr>
          </a:lstStyle>
          <a:p>
            <a:pPr lvl="0" eaLnBrk="1" latinLnBrk="0" hangingPunct="1"/>
            <a:r>
              <a:rPr lang="fr-FR" smtClean="0"/>
              <a:t>Cliquez pour modifier les styles du texte du masque</a:t>
            </a:r>
          </a:p>
        </p:txBody>
      </p:sp>
      <p:sp>
        <p:nvSpPr>
          <p:cNvPr id="4" name="Content Placeholder 3"/>
          <p:cNvSpPr>
            <a:spLocks noGrp="1"/>
          </p:cNvSpPr>
          <p:nvPr>
            <p:ph sz="half" idx="2"/>
          </p:nvPr>
        </p:nvSpPr>
        <p:spPr>
          <a:xfrm>
            <a:off x="457200" y="2174875"/>
            <a:ext cx="4040188" cy="3951288"/>
          </a:xfrm>
        </p:spPr>
        <p:txBody>
          <a:bodyPr>
            <a:normAutofit/>
          </a:bodyPr>
          <a:lstStyle>
            <a:lvl1pPr eaLnBrk="1" latinLnBrk="0" hangingPunct="1">
              <a:defRPr kumimoji="0" lang="fr-FR" sz="2000"/>
            </a:lvl1pPr>
            <a:lvl2pPr eaLnBrk="1" latinLnBrk="0" hangingPunct="1">
              <a:defRPr kumimoji="0" lang="fr-FR" sz="1800"/>
            </a:lvl2pPr>
            <a:lvl3pPr eaLnBrk="1" latinLnBrk="0" hangingPunct="1">
              <a:defRPr kumimoji="0" lang="fr-FR" sz="1600"/>
            </a:lvl3pPr>
            <a:lvl4pPr eaLnBrk="1" latinLnBrk="0" hangingPunct="1">
              <a:defRPr kumimoji="0" lang="fr-FR" sz="1400"/>
            </a:lvl4pPr>
            <a:lvl5pPr eaLnBrk="1" latinLnBrk="0" hangingPunct="1">
              <a:defRPr kumimoji="0" lang="fr-FR" sz="1400"/>
            </a:lvl5pPr>
            <a:lvl6pPr eaLnBrk="1" latinLnBrk="0" hangingPunct="1">
              <a:defRPr kumimoji="0" lang="fr-FR" sz="1600"/>
            </a:lvl6pPr>
            <a:lvl7pPr eaLnBrk="1" latinLnBrk="0" hangingPunct="1">
              <a:defRPr kumimoji="0" lang="fr-FR" sz="1600"/>
            </a:lvl7pPr>
            <a:lvl8pPr eaLnBrk="1" latinLnBrk="0" hangingPunct="1">
              <a:defRPr kumimoji="0" lang="fr-FR" sz="1600"/>
            </a:lvl8pPr>
            <a:lvl9pPr eaLnBrk="1" latinLnBrk="0" hangingPunct="1">
              <a:defRPr kumimoji="0" lang="fr-FR" sz="1600"/>
            </a:lvl9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eaLnBrk="1" latinLnBrk="0" hangingPunct="1">
              <a:buNone/>
              <a:defRPr kumimoji="0" lang="fr-FR" sz="2000" b="1"/>
            </a:lvl1pPr>
            <a:lvl2pPr marL="457200" indent="0" eaLnBrk="1" latinLnBrk="0" hangingPunct="1">
              <a:buNone/>
              <a:defRPr kumimoji="0" lang="fr-FR" sz="2000" b="1"/>
            </a:lvl2pPr>
            <a:lvl3pPr marL="914400" indent="0" eaLnBrk="1" latinLnBrk="0" hangingPunct="1">
              <a:buNone/>
              <a:defRPr kumimoji="0" lang="fr-FR" sz="1800" b="1"/>
            </a:lvl3pPr>
            <a:lvl4pPr marL="1371600" indent="0" eaLnBrk="1" latinLnBrk="0" hangingPunct="1">
              <a:buNone/>
              <a:defRPr kumimoji="0" lang="fr-FR" sz="1600" b="1"/>
            </a:lvl4pPr>
            <a:lvl5pPr marL="1828800" indent="0" eaLnBrk="1" latinLnBrk="0" hangingPunct="1">
              <a:buNone/>
              <a:defRPr kumimoji="0" lang="fr-FR" sz="1600" b="1"/>
            </a:lvl5pPr>
            <a:lvl6pPr marL="2286000" indent="0" eaLnBrk="1" latinLnBrk="0" hangingPunct="1">
              <a:buNone/>
              <a:defRPr kumimoji="0" lang="fr-FR" sz="1600" b="1"/>
            </a:lvl6pPr>
            <a:lvl7pPr marL="2743200" indent="0" eaLnBrk="1" latinLnBrk="0" hangingPunct="1">
              <a:buNone/>
              <a:defRPr kumimoji="0" lang="fr-FR" sz="1600" b="1"/>
            </a:lvl7pPr>
            <a:lvl8pPr marL="3200400" indent="0" eaLnBrk="1" latinLnBrk="0" hangingPunct="1">
              <a:buNone/>
              <a:defRPr kumimoji="0" lang="fr-FR" sz="1600" b="1"/>
            </a:lvl8pPr>
            <a:lvl9pPr marL="3657600" indent="0" eaLnBrk="1" latinLnBrk="0" hangingPunct="1">
              <a:buNone/>
              <a:defRPr kumimoji="0" lang="fr-FR" sz="1600" b="1"/>
            </a:lvl9pPr>
          </a:lstStyle>
          <a:p>
            <a:pPr lvl="0" eaLnBrk="1" latinLnBrk="0" hangingPunct="1"/>
            <a:r>
              <a:rPr lang="fr-FR" smtClean="0"/>
              <a:t>Cliquez pour modifier les styles du texte du masque</a:t>
            </a:r>
          </a:p>
        </p:txBody>
      </p:sp>
      <p:sp>
        <p:nvSpPr>
          <p:cNvPr id="6" name="Content Placeholder 5"/>
          <p:cNvSpPr>
            <a:spLocks noGrp="1"/>
          </p:cNvSpPr>
          <p:nvPr>
            <p:ph sz="quarter" idx="4"/>
          </p:nvPr>
        </p:nvSpPr>
        <p:spPr>
          <a:xfrm>
            <a:off x="4645025" y="2174875"/>
            <a:ext cx="4041775" cy="3951288"/>
          </a:xfrm>
        </p:spPr>
        <p:txBody>
          <a:bodyPr>
            <a:normAutofit/>
          </a:bodyPr>
          <a:lstStyle>
            <a:lvl1pPr eaLnBrk="1" latinLnBrk="0" hangingPunct="1">
              <a:defRPr kumimoji="0" lang="fr-FR" sz="2000"/>
            </a:lvl1pPr>
            <a:lvl2pPr eaLnBrk="1" latinLnBrk="0" hangingPunct="1">
              <a:defRPr kumimoji="0" lang="fr-FR" sz="1800"/>
            </a:lvl2pPr>
            <a:lvl3pPr eaLnBrk="1" latinLnBrk="0" hangingPunct="1">
              <a:defRPr kumimoji="0" lang="fr-FR" sz="1600"/>
            </a:lvl3pPr>
            <a:lvl4pPr eaLnBrk="1" latinLnBrk="0" hangingPunct="1">
              <a:defRPr kumimoji="0" lang="fr-FR" sz="1400"/>
            </a:lvl4pPr>
            <a:lvl5pPr eaLnBrk="1" latinLnBrk="0" hangingPunct="1">
              <a:defRPr kumimoji="0" lang="fr-FR" sz="1400"/>
            </a:lvl5pPr>
            <a:lvl6pPr eaLnBrk="1" latinLnBrk="0" hangingPunct="1">
              <a:defRPr kumimoji="0" lang="fr-FR" sz="1600"/>
            </a:lvl6pPr>
            <a:lvl7pPr eaLnBrk="1" latinLnBrk="0" hangingPunct="1">
              <a:defRPr kumimoji="0" lang="fr-FR" sz="1600"/>
            </a:lvl7pPr>
            <a:lvl8pPr eaLnBrk="1" latinLnBrk="0" hangingPunct="1">
              <a:defRPr kumimoji="0" lang="fr-FR" sz="1600"/>
            </a:lvl8pPr>
            <a:lvl9pPr eaLnBrk="1" latinLnBrk="0" hangingPunct="1">
              <a:defRPr kumimoji="0" lang="fr-FR" sz="1600"/>
            </a:lvl9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7" name="Date Placeholder 6"/>
          <p:cNvSpPr>
            <a:spLocks noGrp="1"/>
          </p:cNvSpPr>
          <p:nvPr>
            <p:ph type="dt" sz="half" idx="10"/>
          </p:nvPr>
        </p:nvSpPr>
        <p:spPr/>
        <p:txBody>
          <a:bodyPr/>
          <a:lstStyle/>
          <a:p>
            <a:fld id="{3596096A-6892-48E8-9A4B-D9B5A591BCF0}" type="datetimeFigureOut">
              <a:rPr lang="fr-FR" smtClean="0"/>
              <a:pPr/>
              <a:t>24/11/2010</a:t>
            </a:fld>
            <a:endParaRPr lang="fr-FR" dirty="0"/>
          </a:p>
        </p:txBody>
      </p:sp>
      <p:sp>
        <p:nvSpPr>
          <p:cNvPr id="8" name="Footer Placeholder 7"/>
          <p:cNvSpPr>
            <a:spLocks noGrp="1"/>
          </p:cNvSpPr>
          <p:nvPr>
            <p:ph type="ftr" sz="quarter" idx="11"/>
          </p:nvPr>
        </p:nvSpPr>
        <p:spPr/>
        <p:txBody>
          <a:bodyPr/>
          <a:lstStyle/>
          <a:p>
            <a:endParaRPr lang="fr-FR" dirty="0"/>
          </a:p>
        </p:txBody>
      </p:sp>
      <p:sp>
        <p:nvSpPr>
          <p:cNvPr id="9" name="Slide Number Placeholder 8"/>
          <p:cNvSpPr>
            <a:spLocks noGrp="1"/>
          </p:cNvSpPr>
          <p:nvPr>
            <p:ph type="sldNum" sz="quarter" idx="12"/>
          </p:nvPr>
        </p:nvSpPr>
        <p:spPr/>
        <p:txBody>
          <a:bodyPr/>
          <a:lstStyle/>
          <a:p>
            <a:fld id="{802E0E17-7EB1-46AF-94D1-DC9836B13F39}" type="slidenum">
              <a:rPr lang="fr-FR" smtClean="0"/>
              <a:pPr/>
              <a:t>‹N°›</a:t>
            </a:fld>
            <a:endParaRPr lang="fr-FR" dirty="0"/>
          </a:p>
        </p:txBody>
      </p:sp>
    </p:spTree>
  </p:cSld>
  <p:clrMapOvr>
    <a:masterClrMapping/>
  </p:clrMapOvr>
  <p:transition spd="slow">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lvl1pPr eaLnBrk="1" latinLnBrk="0" hangingPunct="1">
              <a:defRPr kumimoji="0" lang="fr-FR" sz="2800"/>
            </a:lvl1pPr>
          </a:lstStyle>
          <a:p>
            <a:pPr eaLnBrk="1" latinLnBrk="0" hangingPunct="1"/>
            <a:r>
              <a:rPr lang="fr-FR" smtClean="0"/>
              <a:t>Cliquez pour modifier le style du titre</a:t>
            </a:r>
            <a:endParaRPr/>
          </a:p>
        </p:txBody>
      </p:sp>
      <p:sp>
        <p:nvSpPr>
          <p:cNvPr id="3" name="Date Placeholder 2"/>
          <p:cNvSpPr>
            <a:spLocks noGrp="1"/>
          </p:cNvSpPr>
          <p:nvPr>
            <p:ph type="dt" sz="half" idx="10"/>
          </p:nvPr>
        </p:nvSpPr>
        <p:spPr/>
        <p:txBody>
          <a:bodyPr/>
          <a:lstStyle/>
          <a:p>
            <a:fld id="{3596096A-6892-48E8-9A4B-D9B5A591BCF0}" type="datetimeFigureOut">
              <a:rPr lang="fr-FR" smtClean="0"/>
              <a:pPr/>
              <a:t>24/11/2010</a:t>
            </a:fld>
            <a:endParaRPr lang="fr-FR" dirty="0"/>
          </a:p>
        </p:txBody>
      </p:sp>
      <p:sp>
        <p:nvSpPr>
          <p:cNvPr id="4" name="Footer Placeholder 3"/>
          <p:cNvSpPr>
            <a:spLocks noGrp="1"/>
          </p:cNvSpPr>
          <p:nvPr>
            <p:ph type="ftr" sz="quarter" idx="11"/>
          </p:nvPr>
        </p:nvSpPr>
        <p:spPr/>
        <p:txBody>
          <a:bodyPr/>
          <a:lstStyle/>
          <a:p>
            <a:endParaRPr lang="fr-FR" dirty="0"/>
          </a:p>
        </p:txBody>
      </p:sp>
      <p:sp>
        <p:nvSpPr>
          <p:cNvPr id="5" name="Slide Number Placeholder 4"/>
          <p:cNvSpPr>
            <a:spLocks noGrp="1"/>
          </p:cNvSpPr>
          <p:nvPr>
            <p:ph type="sldNum" sz="quarter" idx="12"/>
          </p:nvPr>
        </p:nvSpPr>
        <p:spPr/>
        <p:txBody>
          <a:bodyPr/>
          <a:lstStyle/>
          <a:p>
            <a:fld id="{802E0E17-7EB1-46AF-94D1-DC9836B13F39}" type="slidenum">
              <a:rPr lang="fr-FR" smtClean="0"/>
              <a:pPr/>
              <a:t>‹N°›</a:t>
            </a:fld>
            <a:endParaRPr lang="fr-FR" dirty="0"/>
          </a:p>
        </p:txBody>
      </p:sp>
    </p:spTree>
  </p:cSld>
  <p:clrMapOvr>
    <a:masterClrMapping/>
  </p:clrMapOvr>
  <p:transition spd="slow">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96096A-6892-48E8-9A4B-D9B5A591BCF0}" type="datetimeFigureOut">
              <a:rPr lang="fr-FR" smtClean="0"/>
              <a:pPr/>
              <a:t>24/11/2010</a:t>
            </a:fld>
            <a:endParaRPr lang="fr-FR" dirty="0"/>
          </a:p>
        </p:txBody>
      </p:sp>
      <p:sp>
        <p:nvSpPr>
          <p:cNvPr id="3" name="Footer Placeholder 2"/>
          <p:cNvSpPr>
            <a:spLocks noGrp="1"/>
          </p:cNvSpPr>
          <p:nvPr>
            <p:ph type="ftr" sz="quarter" idx="11"/>
          </p:nvPr>
        </p:nvSpPr>
        <p:spPr/>
        <p:txBody>
          <a:bodyPr/>
          <a:lstStyle/>
          <a:p>
            <a:endParaRPr lang="fr-FR" dirty="0"/>
          </a:p>
        </p:txBody>
      </p:sp>
      <p:sp>
        <p:nvSpPr>
          <p:cNvPr id="4" name="Slide Number Placeholder 3"/>
          <p:cNvSpPr>
            <a:spLocks noGrp="1"/>
          </p:cNvSpPr>
          <p:nvPr>
            <p:ph type="sldNum" sz="quarter" idx="12"/>
          </p:nvPr>
        </p:nvSpPr>
        <p:spPr/>
        <p:txBody>
          <a:bodyPr/>
          <a:lstStyle/>
          <a:p>
            <a:fld id="{802E0E17-7EB1-46AF-94D1-DC9836B13F39}" type="slidenum">
              <a:rPr lang="fr-FR" smtClean="0"/>
              <a:pPr/>
              <a:t>‹N°›</a:t>
            </a:fld>
            <a:endParaRPr lang="fr-FR" dirty="0"/>
          </a:p>
        </p:txBody>
      </p:sp>
    </p:spTree>
  </p:cSld>
  <p:clrMapOvr>
    <a:masterClrMapping/>
  </p:clrMapOvr>
  <p:transition spd="slow">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3008313" cy="762000"/>
          </a:xfrm>
        </p:spPr>
        <p:txBody>
          <a:bodyPr anchor="b"/>
          <a:lstStyle>
            <a:lvl1pPr algn="l" eaLnBrk="1" latinLnBrk="0" hangingPunct="1">
              <a:defRPr kumimoji="0" lang="fr-FR" sz="2000" b="1"/>
            </a:lvl1pPr>
          </a:lstStyle>
          <a:p>
            <a:pPr eaLnBrk="1" latinLnBrk="0" hangingPunct="1"/>
            <a:r>
              <a:rPr lang="fr-FR" smtClean="0"/>
              <a:t>Cliquez pour modifier le style du titre</a:t>
            </a:r>
            <a:endParaRPr/>
          </a:p>
        </p:txBody>
      </p:sp>
      <p:sp>
        <p:nvSpPr>
          <p:cNvPr id="3" name="Content Placeholder 2"/>
          <p:cNvSpPr>
            <a:spLocks noGrp="1"/>
          </p:cNvSpPr>
          <p:nvPr>
            <p:ph idx="1"/>
          </p:nvPr>
        </p:nvSpPr>
        <p:spPr>
          <a:xfrm>
            <a:off x="3575050" y="914400"/>
            <a:ext cx="5111750" cy="5211763"/>
          </a:xfrm>
        </p:spPr>
        <p:txBody>
          <a:bodyPr>
            <a:normAutofit/>
          </a:bodyPr>
          <a:lstStyle>
            <a:lvl1pPr eaLnBrk="1" latinLnBrk="0" hangingPunct="1">
              <a:defRPr kumimoji="0" lang="fr-FR" sz="2800"/>
            </a:lvl1pPr>
            <a:lvl2pPr eaLnBrk="1" latinLnBrk="0" hangingPunct="1">
              <a:defRPr kumimoji="0" lang="fr-FR" sz="2400"/>
            </a:lvl2pPr>
            <a:lvl3pPr eaLnBrk="1" latinLnBrk="0" hangingPunct="1">
              <a:defRPr kumimoji="0" lang="fr-FR" sz="2000"/>
            </a:lvl3pPr>
            <a:lvl4pPr eaLnBrk="1" latinLnBrk="0" hangingPunct="1">
              <a:defRPr kumimoji="0" lang="fr-FR" sz="1800"/>
            </a:lvl4pPr>
            <a:lvl5pPr eaLnBrk="1" latinLnBrk="0" hangingPunct="1">
              <a:defRPr kumimoji="0" lang="fr-FR" sz="1800"/>
            </a:lvl5pPr>
            <a:lvl6pPr eaLnBrk="1" latinLnBrk="0" hangingPunct="1">
              <a:defRPr kumimoji="0" lang="fr-FR" sz="2000"/>
            </a:lvl6pPr>
            <a:lvl7pPr eaLnBrk="1" latinLnBrk="0" hangingPunct="1">
              <a:defRPr kumimoji="0" lang="fr-FR" sz="2000"/>
            </a:lvl7pPr>
            <a:lvl8pPr eaLnBrk="1" latinLnBrk="0" hangingPunct="1">
              <a:defRPr kumimoji="0" lang="fr-FR" sz="2000"/>
            </a:lvl8pPr>
            <a:lvl9pPr eaLnBrk="1" latinLnBrk="0" hangingPunct="1">
              <a:defRPr kumimoji="0" lang="fr-FR" sz="2000"/>
            </a:lvl9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4" name="Text Placeholder 3"/>
          <p:cNvSpPr>
            <a:spLocks noGrp="1"/>
          </p:cNvSpPr>
          <p:nvPr>
            <p:ph type="body" sz="half" idx="2"/>
          </p:nvPr>
        </p:nvSpPr>
        <p:spPr>
          <a:xfrm>
            <a:off x="457200" y="1752600"/>
            <a:ext cx="3008313" cy="4373563"/>
          </a:xfrm>
        </p:spPr>
        <p:txBody>
          <a:bodyPr/>
          <a:lstStyle>
            <a:lvl1pPr marL="0" indent="0" eaLnBrk="1" latinLnBrk="0" hangingPunct="1">
              <a:buNone/>
              <a:defRPr kumimoji="0" lang="fr-FR" sz="1400"/>
            </a:lvl1pPr>
            <a:lvl2pPr marL="457200" indent="0" eaLnBrk="1" latinLnBrk="0" hangingPunct="1">
              <a:buNone/>
              <a:defRPr kumimoji="0" lang="fr-FR" sz="1200"/>
            </a:lvl2pPr>
            <a:lvl3pPr marL="914400" indent="0" eaLnBrk="1" latinLnBrk="0" hangingPunct="1">
              <a:buNone/>
              <a:defRPr kumimoji="0" lang="fr-FR" sz="1000"/>
            </a:lvl3pPr>
            <a:lvl4pPr marL="1371600" indent="0" eaLnBrk="1" latinLnBrk="0" hangingPunct="1">
              <a:buNone/>
              <a:defRPr kumimoji="0" lang="fr-FR" sz="900"/>
            </a:lvl4pPr>
            <a:lvl5pPr marL="1828800" indent="0" eaLnBrk="1" latinLnBrk="0" hangingPunct="1">
              <a:buNone/>
              <a:defRPr kumimoji="0" lang="fr-FR" sz="900"/>
            </a:lvl5pPr>
            <a:lvl6pPr marL="2286000" indent="0" eaLnBrk="1" latinLnBrk="0" hangingPunct="1">
              <a:buNone/>
              <a:defRPr kumimoji="0" lang="fr-FR" sz="900"/>
            </a:lvl6pPr>
            <a:lvl7pPr marL="2743200" indent="0" eaLnBrk="1" latinLnBrk="0" hangingPunct="1">
              <a:buNone/>
              <a:defRPr kumimoji="0" lang="fr-FR" sz="900"/>
            </a:lvl7pPr>
            <a:lvl8pPr marL="3200400" indent="0" eaLnBrk="1" latinLnBrk="0" hangingPunct="1">
              <a:buNone/>
              <a:defRPr kumimoji="0" lang="fr-FR" sz="900"/>
            </a:lvl8pPr>
            <a:lvl9pPr marL="3657600" indent="0" eaLnBrk="1" latinLnBrk="0" hangingPunct="1">
              <a:buNone/>
              <a:defRPr kumimoji="0" lang="fr-FR" sz="900"/>
            </a:lvl9pPr>
          </a:lstStyle>
          <a:p>
            <a:pPr lvl="0" eaLnBrk="1" latinLnBrk="0" hangingPunct="1"/>
            <a:r>
              <a:rPr lang="fr-FR" smtClean="0"/>
              <a:t>Cliquez pour modifier les styles du texte du masque</a:t>
            </a:r>
          </a:p>
        </p:txBody>
      </p:sp>
      <p:sp>
        <p:nvSpPr>
          <p:cNvPr id="5" name="Date Placeholder 4"/>
          <p:cNvSpPr>
            <a:spLocks noGrp="1"/>
          </p:cNvSpPr>
          <p:nvPr>
            <p:ph type="dt" sz="half" idx="10"/>
          </p:nvPr>
        </p:nvSpPr>
        <p:spPr/>
        <p:txBody>
          <a:bodyPr/>
          <a:lstStyle/>
          <a:p>
            <a:fld id="{3596096A-6892-48E8-9A4B-D9B5A591BCF0}" type="datetimeFigureOut">
              <a:rPr lang="fr-FR" smtClean="0"/>
              <a:pPr/>
              <a:t>24/11/2010</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802E0E17-7EB1-46AF-94D1-DC9836B13F39}" type="slidenum">
              <a:rPr lang="fr-FR" smtClean="0"/>
              <a:pPr/>
              <a:t>‹N°›</a:t>
            </a:fld>
            <a:endParaRPr lang="fr-FR" dirty="0"/>
          </a:p>
        </p:txBody>
      </p:sp>
    </p:spTree>
  </p:cSld>
  <p:clrMapOvr>
    <a:masterClrMapping/>
  </p:clrMapOvr>
  <p:transition spd="slow">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eaLnBrk="1" latinLnBrk="0" hangingPunct="1">
              <a:defRPr kumimoji="0" lang="fr-FR" sz="2000" b="1"/>
            </a:lvl1pPr>
          </a:lstStyle>
          <a:p>
            <a:pPr eaLnBrk="1" latinLnBrk="0" hangingPunct="1"/>
            <a:r>
              <a:rPr lang="fr-FR" smtClean="0"/>
              <a:t>Cliquez pour modifier le style du titre</a:t>
            </a:r>
            <a:endParaRPr/>
          </a:p>
        </p:txBody>
      </p:sp>
      <p:sp>
        <p:nvSpPr>
          <p:cNvPr id="3" name="Picture Placeholder 2"/>
          <p:cNvSpPr>
            <a:spLocks noGrp="1"/>
          </p:cNvSpPr>
          <p:nvPr>
            <p:ph type="pic" idx="1"/>
          </p:nvPr>
        </p:nvSpPr>
        <p:spPr>
          <a:xfrm>
            <a:off x="1792288" y="612775"/>
            <a:ext cx="5486400" cy="4114800"/>
          </a:xfrm>
        </p:spPr>
        <p:txBody>
          <a:bodyPr/>
          <a:lstStyle>
            <a:lvl1pPr marL="0" indent="0" eaLnBrk="1" latinLnBrk="0" hangingPunct="1">
              <a:buNone/>
              <a:defRPr kumimoji="0" lang="fr-FR" sz="3200"/>
            </a:lvl1pPr>
            <a:lvl2pPr marL="457200" indent="0" eaLnBrk="1" latinLnBrk="0" hangingPunct="1">
              <a:buNone/>
              <a:defRPr kumimoji="0" lang="fr-FR" sz="2800"/>
            </a:lvl2pPr>
            <a:lvl3pPr marL="914400" indent="0" eaLnBrk="1" latinLnBrk="0" hangingPunct="1">
              <a:buNone/>
              <a:defRPr kumimoji="0" lang="fr-FR" sz="2400"/>
            </a:lvl3pPr>
            <a:lvl4pPr marL="1371600" indent="0" eaLnBrk="1" latinLnBrk="0" hangingPunct="1">
              <a:buNone/>
              <a:defRPr kumimoji="0" lang="fr-FR" sz="2000"/>
            </a:lvl4pPr>
            <a:lvl5pPr marL="1828800" indent="0" eaLnBrk="1" latinLnBrk="0" hangingPunct="1">
              <a:buNone/>
              <a:defRPr kumimoji="0" lang="fr-FR" sz="2000"/>
            </a:lvl5pPr>
            <a:lvl6pPr marL="2286000" indent="0" eaLnBrk="1" latinLnBrk="0" hangingPunct="1">
              <a:buNone/>
              <a:defRPr kumimoji="0" lang="fr-FR" sz="2000"/>
            </a:lvl6pPr>
            <a:lvl7pPr marL="2743200" indent="0" eaLnBrk="1" latinLnBrk="0" hangingPunct="1">
              <a:buNone/>
              <a:defRPr kumimoji="0" lang="fr-FR" sz="2000"/>
            </a:lvl7pPr>
            <a:lvl8pPr marL="3200400" indent="0" eaLnBrk="1" latinLnBrk="0" hangingPunct="1">
              <a:buNone/>
              <a:defRPr kumimoji="0" lang="fr-FR" sz="2000"/>
            </a:lvl8pPr>
            <a:lvl9pPr marL="3657600" indent="0" eaLnBrk="1" latinLnBrk="0" hangingPunct="1">
              <a:buNone/>
              <a:defRPr kumimoji="0" lang="fr-FR" sz="2000"/>
            </a:lvl9pPr>
          </a:lstStyle>
          <a:p>
            <a:pPr eaLnBrk="1" latinLnBrk="0" hangingPunct="1"/>
            <a:r>
              <a:rPr lang="fr-FR" dirty="0" smtClean="0"/>
              <a:t>Cliquez sur l'icône pour ajouter une image</a:t>
            </a:r>
            <a:endParaRPr dirty="0"/>
          </a:p>
        </p:txBody>
      </p:sp>
      <p:sp>
        <p:nvSpPr>
          <p:cNvPr id="4" name="Text Placeholder 3"/>
          <p:cNvSpPr>
            <a:spLocks noGrp="1"/>
          </p:cNvSpPr>
          <p:nvPr>
            <p:ph type="body" sz="half" idx="2"/>
          </p:nvPr>
        </p:nvSpPr>
        <p:spPr>
          <a:xfrm>
            <a:off x="1792288" y="5367338"/>
            <a:ext cx="5486400" cy="804862"/>
          </a:xfrm>
        </p:spPr>
        <p:txBody>
          <a:bodyPr/>
          <a:lstStyle>
            <a:lvl1pPr marL="0" indent="0" eaLnBrk="1" latinLnBrk="0" hangingPunct="1">
              <a:buNone/>
              <a:defRPr kumimoji="0" lang="fr-FR" sz="1400"/>
            </a:lvl1pPr>
            <a:lvl2pPr marL="457200" indent="0" eaLnBrk="1" latinLnBrk="0" hangingPunct="1">
              <a:buNone/>
              <a:defRPr kumimoji="0" lang="fr-FR" sz="1200"/>
            </a:lvl2pPr>
            <a:lvl3pPr marL="914400" indent="0" eaLnBrk="1" latinLnBrk="0" hangingPunct="1">
              <a:buNone/>
              <a:defRPr kumimoji="0" lang="fr-FR" sz="1000"/>
            </a:lvl3pPr>
            <a:lvl4pPr marL="1371600" indent="0" eaLnBrk="1" latinLnBrk="0" hangingPunct="1">
              <a:buNone/>
              <a:defRPr kumimoji="0" lang="fr-FR" sz="900"/>
            </a:lvl4pPr>
            <a:lvl5pPr marL="1828800" indent="0" eaLnBrk="1" latinLnBrk="0" hangingPunct="1">
              <a:buNone/>
              <a:defRPr kumimoji="0" lang="fr-FR" sz="900"/>
            </a:lvl5pPr>
            <a:lvl6pPr marL="2286000" indent="0" eaLnBrk="1" latinLnBrk="0" hangingPunct="1">
              <a:buNone/>
              <a:defRPr kumimoji="0" lang="fr-FR" sz="900"/>
            </a:lvl6pPr>
            <a:lvl7pPr marL="2743200" indent="0" eaLnBrk="1" latinLnBrk="0" hangingPunct="1">
              <a:buNone/>
              <a:defRPr kumimoji="0" lang="fr-FR" sz="900"/>
            </a:lvl7pPr>
            <a:lvl8pPr marL="3200400" indent="0" eaLnBrk="1" latinLnBrk="0" hangingPunct="1">
              <a:buNone/>
              <a:defRPr kumimoji="0" lang="fr-FR" sz="900"/>
            </a:lvl8pPr>
            <a:lvl9pPr marL="3657600" indent="0" eaLnBrk="1" latinLnBrk="0" hangingPunct="1">
              <a:buNone/>
              <a:defRPr kumimoji="0" lang="fr-FR" sz="900"/>
            </a:lvl9pPr>
          </a:lstStyle>
          <a:p>
            <a:pPr lvl="0" eaLnBrk="1" latinLnBrk="0" hangingPunct="1"/>
            <a:r>
              <a:rPr lang="fr-FR" smtClean="0"/>
              <a:t>Cliquez pour modifier les styles du texte du masque</a:t>
            </a:r>
          </a:p>
        </p:txBody>
      </p:sp>
      <p:sp>
        <p:nvSpPr>
          <p:cNvPr id="5" name="Date Placeholder 4"/>
          <p:cNvSpPr>
            <a:spLocks noGrp="1"/>
          </p:cNvSpPr>
          <p:nvPr>
            <p:ph type="dt" sz="half" idx="10"/>
          </p:nvPr>
        </p:nvSpPr>
        <p:spPr/>
        <p:txBody>
          <a:bodyPr/>
          <a:lstStyle/>
          <a:p>
            <a:fld id="{3596096A-6892-48E8-9A4B-D9B5A591BCF0}" type="datetimeFigureOut">
              <a:rPr lang="fr-FR" smtClean="0"/>
              <a:pPr/>
              <a:t>24/11/2010</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802E0E17-7EB1-46AF-94D1-DC9836B13F39}" type="slidenum">
              <a:rPr lang="fr-FR" smtClean="0"/>
              <a:pPr/>
              <a:t>‹N°›</a:t>
            </a:fld>
            <a:endParaRPr lang="fr-FR" dirty="0"/>
          </a:p>
        </p:txBody>
      </p:sp>
    </p:spTree>
  </p:cSld>
  <p:clrMapOvr>
    <a:masterClrMapping/>
  </p:clrMapOvr>
  <p:transition spd="slow">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914400"/>
            <a:ext cx="8229600" cy="914400"/>
          </a:xfrm>
          <a:prstGeom prst="rect">
            <a:avLst/>
          </a:prstGeom>
        </p:spPr>
        <p:txBody>
          <a:bodyPr vert="horz" lIns="91440" tIns="45720" rIns="91440" bIns="45720" rtlCol="0" anchor="ctr">
            <a:normAutofit/>
          </a:bodyPr>
          <a:lstStyle/>
          <a:p>
            <a:pPr eaLnBrk="1" latinLnBrk="0" hangingPunct="1"/>
            <a:r>
              <a:rPr kumimoji="0" lang="fr-FR" smtClean="0"/>
              <a:t>Cliquez pour modifier le style du titre</a:t>
            </a:r>
            <a:endParaRPr kumimoji="0" lang="en-US" smtClean="0"/>
          </a:p>
        </p:txBody>
      </p:sp>
      <p:sp>
        <p:nvSpPr>
          <p:cNvPr id="3" name="Text Placeholder 2"/>
          <p:cNvSpPr>
            <a:spLocks noGrp="1"/>
          </p:cNvSpPr>
          <p:nvPr>
            <p:ph type="body" idx="1"/>
          </p:nvPr>
        </p:nvSpPr>
        <p:spPr>
          <a:xfrm>
            <a:off x="457200" y="1828800"/>
            <a:ext cx="8229600" cy="4297363"/>
          </a:xfrm>
          <a:prstGeom prst="rect">
            <a:avLst/>
          </a:prstGeom>
        </p:spPr>
        <p:txBody>
          <a:bodyPr vert="horz" lIns="91440" tIns="45720" rIns="91440" bIns="45720" rtlCol="0">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latinLnBrk="0" hangingPunct="1">
              <a:defRPr kumimoji="0" lang="fr-FR" sz="1200">
                <a:solidFill>
                  <a:schemeClr val="tx1">
                    <a:tint val="75000"/>
                  </a:schemeClr>
                </a:solidFill>
              </a:defRPr>
            </a:lvl1pPr>
          </a:lstStyle>
          <a:p>
            <a:fld id="{3596096A-6892-48E8-9A4B-D9B5A591BCF0}" type="datetimeFigureOut">
              <a:rPr lang="fr-FR" smtClean="0"/>
              <a:pPr/>
              <a:t>24/11/2010</a:t>
            </a:fld>
            <a:endParaRPr lang="fr-FR"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latinLnBrk="0" hangingPunct="1">
              <a:defRPr kumimoji="0" lang="fr-FR" sz="1200">
                <a:solidFill>
                  <a:schemeClr val="tx1">
                    <a:tint val="75000"/>
                  </a:schemeClr>
                </a:solidFill>
              </a:defRPr>
            </a:lvl1pPr>
          </a:lstStyle>
          <a:p>
            <a:endParaRPr lang="fr-FR"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1" latinLnBrk="0" hangingPunct="1">
              <a:defRPr kumimoji="0" lang="fr-FR" sz="1200">
                <a:solidFill>
                  <a:schemeClr val="tx1">
                    <a:tint val="75000"/>
                  </a:schemeClr>
                </a:solidFill>
              </a:defRPr>
            </a:lvl1pPr>
          </a:lstStyle>
          <a:p>
            <a:fld id="{802E0E17-7EB1-46AF-94D1-DC9836B13F39}" type="slidenum">
              <a:rPr lang="fr-FR" smtClean="0"/>
              <a:pPr/>
              <a:t>‹N°›</a:t>
            </a:fld>
            <a:endParaRPr lang="fr-FR" dirty="0"/>
          </a:p>
        </p:txBody>
      </p:sp>
      <p:pic>
        <p:nvPicPr>
          <p:cNvPr id="7" name="Picture 6"/>
          <p:cNvPicPr>
            <a:picLocks noChangeAspect="1"/>
          </p:cNvPicPr>
          <p:nvPr/>
        </p:nvPicPr>
        <p:blipFill rotWithShape="1">
          <a:blip r:embed="rId13" cstate="email">
            <a:extLst>
              <a:ext uri="{28A0092B-C50C-407E-A947-70E740481C1C}">
                <a14:useLocalDpi xmlns:a14="http://schemas.microsoft.com/office/drawing/2010/main" xmlns=""/>
              </a:ext>
            </a:extLst>
          </a:blip>
          <a:srcRect l="-144"/>
          <a:stretch/>
        </p:blipFill>
        <p:spPr>
          <a:xfrm>
            <a:off x="-13251" y="0"/>
            <a:ext cx="9157252" cy="660449"/>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fade/>
  </p:transition>
  <p:timing>
    <p:tnLst>
      <p:par>
        <p:cTn id="1" dur="indefinite" restart="never" nodeType="tmRoot"/>
      </p:par>
    </p:tnLst>
  </p:timing>
  <p:txStyles>
    <p:titleStyle>
      <a:lvl1pPr algn="l" defTabSz="914400" rtl="0" eaLnBrk="1" latinLnBrk="0" hangingPunct="1">
        <a:spcBef>
          <a:spcPct val="0"/>
        </a:spcBef>
        <a:buNone/>
        <a:defRPr kumimoji="0" lang="fr-FR" sz="28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0" lang="fr-F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fr-F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fr-F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9pPr>
    </p:bodyStyle>
    <p:otherStyle>
      <a:defPPr>
        <a:defRPr kumimoji="0" lang="fr-FR"/>
      </a:defPPr>
      <a:lvl1pPr marL="0" algn="l" defTabSz="914400" rtl="0" eaLnBrk="1" latinLnBrk="0" hangingPunct="1">
        <a:defRPr kumimoji="0" lang="fr-FR" sz="1800" kern="1200">
          <a:solidFill>
            <a:schemeClr val="tx1"/>
          </a:solidFill>
          <a:latin typeface="+mn-lt"/>
          <a:ea typeface="+mn-ea"/>
          <a:cs typeface="+mn-cs"/>
        </a:defRPr>
      </a:lvl1pPr>
      <a:lvl2pPr marL="457200" algn="l" defTabSz="914400" rtl="0" eaLnBrk="1" latinLnBrk="0" hangingPunct="1">
        <a:defRPr kumimoji="0" lang="fr-FR" sz="1800" kern="1200">
          <a:solidFill>
            <a:schemeClr val="tx1"/>
          </a:solidFill>
          <a:latin typeface="+mn-lt"/>
          <a:ea typeface="+mn-ea"/>
          <a:cs typeface="+mn-cs"/>
        </a:defRPr>
      </a:lvl2pPr>
      <a:lvl3pPr marL="914400" algn="l" defTabSz="914400" rtl="0" eaLnBrk="1" latinLnBrk="0" hangingPunct="1">
        <a:defRPr kumimoji="0" lang="fr-FR" sz="1800" kern="1200">
          <a:solidFill>
            <a:schemeClr val="tx1"/>
          </a:solidFill>
          <a:latin typeface="+mn-lt"/>
          <a:ea typeface="+mn-ea"/>
          <a:cs typeface="+mn-cs"/>
        </a:defRPr>
      </a:lvl3pPr>
      <a:lvl4pPr marL="1371600" algn="l" defTabSz="914400" rtl="0" eaLnBrk="1" latinLnBrk="0" hangingPunct="1">
        <a:defRPr kumimoji="0" lang="fr-FR" sz="1800" kern="1200">
          <a:solidFill>
            <a:schemeClr val="tx1"/>
          </a:solidFill>
          <a:latin typeface="+mn-lt"/>
          <a:ea typeface="+mn-ea"/>
          <a:cs typeface="+mn-cs"/>
        </a:defRPr>
      </a:lvl4pPr>
      <a:lvl5pPr marL="1828800" algn="l" defTabSz="914400" rtl="0" eaLnBrk="1" latinLnBrk="0" hangingPunct="1">
        <a:defRPr kumimoji="0" lang="fr-FR" sz="1800" kern="1200">
          <a:solidFill>
            <a:schemeClr val="tx1"/>
          </a:solidFill>
          <a:latin typeface="+mn-lt"/>
          <a:ea typeface="+mn-ea"/>
          <a:cs typeface="+mn-cs"/>
        </a:defRPr>
      </a:lvl5pPr>
      <a:lvl6pPr marL="2286000" algn="l" defTabSz="914400" rtl="0" eaLnBrk="1" latinLnBrk="0" hangingPunct="1">
        <a:defRPr kumimoji="0" lang="fr-FR" sz="1800" kern="1200">
          <a:solidFill>
            <a:schemeClr val="tx1"/>
          </a:solidFill>
          <a:latin typeface="+mn-lt"/>
          <a:ea typeface="+mn-ea"/>
          <a:cs typeface="+mn-cs"/>
        </a:defRPr>
      </a:lvl6pPr>
      <a:lvl7pPr marL="2743200" algn="l" defTabSz="914400" rtl="0" eaLnBrk="1" latinLnBrk="0" hangingPunct="1">
        <a:defRPr kumimoji="0" lang="fr-FR" sz="1800" kern="1200">
          <a:solidFill>
            <a:schemeClr val="tx1"/>
          </a:solidFill>
          <a:latin typeface="+mn-lt"/>
          <a:ea typeface="+mn-ea"/>
          <a:cs typeface="+mn-cs"/>
        </a:defRPr>
      </a:lvl7pPr>
      <a:lvl8pPr marL="3200400" algn="l" defTabSz="914400" rtl="0" eaLnBrk="1" latinLnBrk="0" hangingPunct="1">
        <a:defRPr kumimoji="0" lang="fr-FR" sz="1800" kern="1200">
          <a:solidFill>
            <a:schemeClr val="tx1"/>
          </a:solidFill>
          <a:latin typeface="+mn-lt"/>
          <a:ea typeface="+mn-ea"/>
          <a:cs typeface="+mn-cs"/>
        </a:defRPr>
      </a:lvl8pPr>
      <a:lvl9pPr marL="3657600" algn="l" defTabSz="914400" rtl="0" eaLnBrk="1" latinLnBrk="0" hangingPunct="1">
        <a:defRPr kumimoji="0" lang="fr-F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www.dotgreen.fr/" TargetMode="External"/><Relationship Id="rId2" Type="http://schemas.openxmlformats.org/officeDocument/2006/relationships/hyperlink" Target="http://www.greenit.fr/" TargetMode="External"/><Relationship Id="rId1" Type="http://schemas.openxmlformats.org/officeDocument/2006/relationships/slideLayout" Target="../slideLayouts/slideLayout7.xml"/><Relationship Id="rId5" Type="http://schemas.openxmlformats.org/officeDocument/2006/relationships/hyperlink" Target="http://www.greenunivers.com/" TargetMode="External"/><Relationship Id="rId4" Type="http://schemas.openxmlformats.org/officeDocument/2006/relationships/hyperlink" Target="http://bilancarbonne.suite101.fr/"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75656" y="908720"/>
            <a:ext cx="4104456" cy="963538"/>
          </a:xfrm>
        </p:spPr>
        <p:txBody>
          <a:bodyPr>
            <a:noAutofit/>
          </a:bodyPr>
          <a:lstStyle/>
          <a:p>
            <a:r>
              <a:rPr lang="fr-FR" sz="6000" b="1" dirty="0" smtClean="0">
                <a:solidFill>
                  <a:schemeClr val="accent1">
                    <a:lumMod val="75000"/>
                  </a:schemeClr>
                </a:solidFill>
              </a:rPr>
              <a:t>Green IT </a:t>
            </a:r>
            <a:endParaRPr lang="fr-FR" sz="6000" b="1" dirty="0">
              <a:solidFill>
                <a:schemeClr val="accent1">
                  <a:lumMod val="75000"/>
                </a:schemeClr>
              </a:solidFill>
            </a:endParaRPr>
          </a:p>
        </p:txBody>
      </p:sp>
      <p:sp>
        <p:nvSpPr>
          <p:cNvPr id="5" name="ZoneTexte 4"/>
          <p:cNvSpPr txBox="1"/>
          <p:nvPr/>
        </p:nvSpPr>
        <p:spPr>
          <a:xfrm>
            <a:off x="4427984" y="5445224"/>
            <a:ext cx="3996952" cy="600164"/>
          </a:xfrm>
          <a:prstGeom prst="rect">
            <a:avLst/>
          </a:prstGeom>
          <a:noFill/>
        </p:spPr>
        <p:txBody>
          <a:bodyPr wrap="square" rtlCol="0">
            <a:spAutoFit/>
          </a:bodyPr>
          <a:lstStyle/>
          <a:p>
            <a:r>
              <a:rPr lang="fr-FR" b="1" dirty="0" smtClean="0">
                <a:solidFill>
                  <a:schemeClr val="accent1">
                    <a:lumMod val="75000"/>
                  </a:schemeClr>
                </a:solidFill>
              </a:rPr>
              <a:t>Laurinda JEAN – Joël PEREZ</a:t>
            </a:r>
          </a:p>
          <a:p>
            <a:pPr algn="ctr"/>
            <a:r>
              <a:rPr lang="fr-FR" sz="1500" b="1" dirty="0" smtClean="0">
                <a:solidFill>
                  <a:schemeClr val="accent1">
                    <a:lumMod val="75000"/>
                  </a:schemeClr>
                </a:solidFill>
              </a:rPr>
              <a:t>2010 - 2011</a:t>
            </a:r>
            <a:endParaRPr lang="fr-FR" sz="1500" b="1" dirty="0">
              <a:solidFill>
                <a:schemeClr val="accent1">
                  <a:lumMod val="75000"/>
                </a:schemeClr>
              </a:solidFill>
            </a:endParaRPr>
          </a:p>
        </p:txBody>
      </p:sp>
      <p:pic>
        <p:nvPicPr>
          <p:cNvPr id="1026" name="Picture 2" descr="H:\COMMUN\Miage 1ere année\ISI1\Copie de Index_ISI1_fichiers\image001.jpg"/>
          <p:cNvPicPr>
            <a:picLocks noChangeAspect="1" noChangeArrowheads="1"/>
          </p:cNvPicPr>
          <p:nvPr/>
        </p:nvPicPr>
        <p:blipFill>
          <a:blip r:embed="rId2" cstate="print"/>
          <a:srcRect/>
          <a:stretch>
            <a:fillRect/>
          </a:stretch>
        </p:blipFill>
        <p:spPr bwMode="auto">
          <a:xfrm>
            <a:off x="251520" y="5733256"/>
            <a:ext cx="3594100" cy="927100"/>
          </a:xfrm>
          <a:prstGeom prst="rect">
            <a:avLst/>
          </a:prstGeom>
          <a:noFill/>
        </p:spPr>
      </p:pic>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strVal val="#ppt_w*0.70"/>
                                          </p:val>
                                        </p:tav>
                                        <p:tav tm="100000">
                                          <p:val>
                                            <p:strVal val="#ppt_w"/>
                                          </p:val>
                                        </p:tav>
                                      </p:tavLst>
                                    </p:anim>
                                    <p:anim calcmode="lin" valueType="num">
                                      <p:cBhvr>
                                        <p:cTn id="13" dur="1000" fill="hold"/>
                                        <p:tgtEl>
                                          <p:spTgt spid="5"/>
                                        </p:tgtEl>
                                        <p:attrNameLst>
                                          <p:attrName>ppt_h</p:attrName>
                                        </p:attrNameLst>
                                      </p:cBhvr>
                                      <p:tavLst>
                                        <p:tav tm="0">
                                          <p:val>
                                            <p:strVal val="#ppt_h"/>
                                          </p:val>
                                        </p:tav>
                                        <p:tav tm="100000">
                                          <p:val>
                                            <p:strVal val="#ppt_h"/>
                                          </p:val>
                                        </p:tav>
                                      </p:tavLst>
                                    </p:anim>
                                    <p:animEffect transition="in" filter="fade">
                                      <p:cBhvr>
                                        <p:cTn id="14" dur="1000"/>
                                        <p:tgtEl>
                                          <p:spTgt spid="5"/>
                                        </p:tgtEl>
                                      </p:cBhvr>
                                    </p:animEffect>
                                  </p:childTnLst>
                                </p:cTn>
                              </p:par>
                              <p:par>
                                <p:cTn id="15" presetID="55" presetClass="entr" presetSubtype="0" fill="hold" nodeType="withEffect">
                                  <p:stCondLst>
                                    <p:cond delay="0"/>
                                  </p:stCondLst>
                                  <p:childTnLst>
                                    <p:set>
                                      <p:cBhvr>
                                        <p:cTn id="16" dur="1" fill="hold">
                                          <p:stCondLst>
                                            <p:cond delay="0"/>
                                          </p:stCondLst>
                                        </p:cTn>
                                        <p:tgtEl>
                                          <p:spTgt spid="1026"/>
                                        </p:tgtEl>
                                        <p:attrNameLst>
                                          <p:attrName>style.visibility</p:attrName>
                                        </p:attrNameLst>
                                      </p:cBhvr>
                                      <p:to>
                                        <p:strVal val="visible"/>
                                      </p:to>
                                    </p:set>
                                    <p:anim calcmode="lin" valueType="num">
                                      <p:cBhvr>
                                        <p:cTn id="17" dur="1000" fill="hold"/>
                                        <p:tgtEl>
                                          <p:spTgt spid="1026"/>
                                        </p:tgtEl>
                                        <p:attrNameLst>
                                          <p:attrName>ppt_w</p:attrName>
                                        </p:attrNameLst>
                                      </p:cBhvr>
                                      <p:tavLst>
                                        <p:tav tm="0">
                                          <p:val>
                                            <p:strVal val="#ppt_w*0.70"/>
                                          </p:val>
                                        </p:tav>
                                        <p:tav tm="100000">
                                          <p:val>
                                            <p:strVal val="#ppt_w"/>
                                          </p:val>
                                        </p:tav>
                                      </p:tavLst>
                                    </p:anim>
                                    <p:anim calcmode="lin" valueType="num">
                                      <p:cBhvr>
                                        <p:cTn id="18" dur="1000" fill="hold"/>
                                        <p:tgtEl>
                                          <p:spTgt spid="1026"/>
                                        </p:tgtEl>
                                        <p:attrNameLst>
                                          <p:attrName>ppt_h</p:attrName>
                                        </p:attrNameLst>
                                      </p:cBhvr>
                                      <p:tavLst>
                                        <p:tav tm="0">
                                          <p:val>
                                            <p:strVal val="#ppt_h"/>
                                          </p:val>
                                        </p:tav>
                                        <p:tav tm="100000">
                                          <p:val>
                                            <p:strVal val="#ppt_h"/>
                                          </p:val>
                                        </p:tav>
                                      </p:tavLst>
                                    </p:anim>
                                    <p:animEffect transition="in" filter="fade">
                                      <p:cBhvr>
                                        <p:cTn id="19"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5148064" y="1484784"/>
            <a:ext cx="3114675" cy="2200275"/>
          </a:xfrm>
          <a:prstGeom prst="rect">
            <a:avLst/>
          </a:prstGeom>
          <a:ln>
            <a:noFill/>
          </a:ln>
          <a:effectLst>
            <a:softEdge rad="112500"/>
          </a:effectLst>
        </p:spPr>
      </p:pic>
      <p:sp>
        <p:nvSpPr>
          <p:cNvPr id="1027" name="Rectangle 3"/>
          <p:cNvSpPr>
            <a:spLocks noChangeArrowheads="1"/>
          </p:cNvSpPr>
          <p:nvPr/>
        </p:nvSpPr>
        <p:spPr bwMode="auto">
          <a:xfrm>
            <a:off x="323528" y="1289665"/>
            <a:ext cx="4536504" cy="272382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PC Bambou Dell</a:t>
            </a:r>
          </a:p>
          <a:p>
            <a:pPr marL="0" marR="0" lvl="0" indent="0" algn="l" defTabSz="914400" rtl="0" eaLnBrk="1" fontAlgn="base" latinLnBrk="0" hangingPunct="1">
              <a:lnSpc>
                <a:spcPct val="100000"/>
              </a:lnSpc>
              <a:spcBef>
                <a:spcPct val="0"/>
              </a:spcBef>
              <a:spcAft>
                <a:spcPct val="0"/>
              </a:spcAft>
              <a:buClrTx/>
              <a:buSzTx/>
              <a:buFontTx/>
              <a:buNone/>
              <a:tabLst/>
            </a:pPr>
            <a:endParaRPr lang="fr-FR" sz="1100" b="1" dirty="0" smtClean="0">
              <a:latin typeface="Calibri" pitchFamily="34" charset="0"/>
              <a:cs typeface="Times New Roman" pitchFamily="18" charset="0"/>
            </a:endParaRPr>
          </a:p>
          <a:p>
            <a:pPr lvl="0" fontAlgn="base">
              <a:spcBef>
                <a:spcPct val="0"/>
              </a:spcBef>
              <a:spcAft>
                <a:spcPct val="0"/>
              </a:spcAft>
              <a:buFont typeface="Wingdings" pitchFamily="2" charset="2"/>
              <a:buChar char="Ø"/>
            </a:pPr>
            <a:r>
              <a:rPr lang="fr-FR" sz="1600" dirty="0" smtClean="0"/>
              <a:t> 70% d’énergie en moins qu’un poste de travail traditionnel</a:t>
            </a:r>
          </a:p>
          <a:p>
            <a:pPr lvl="0" fontAlgn="base">
              <a:spcBef>
                <a:spcPct val="0"/>
              </a:spcBef>
              <a:spcAft>
                <a:spcPct val="0"/>
              </a:spcAft>
              <a:buFontTx/>
              <a:buChar char="-"/>
            </a:pPr>
            <a:endParaRPr lang="fr-FR" sz="1600" dirty="0" smtClean="0"/>
          </a:p>
          <a:p>
            <a:pPr lvl="0" fontAlgn="base">
              <a:spcBef>
                <a:spcPct val="0"/>
              </a:spcBef>
              <a:spcAft>
                <a:spcPct val="0"/>
              </a:spcAft>
              <a:buFont typeface="Wingdings" pitchFamily="2" charset="2"/>
              <a:buChar char="Ø"/>
            </a:pPr>
            <a:r>
              <a:rPr lang="fr-FR" sz="1600" dirty="0" smtClean="0"/>
              <a:t> Consommation réduite</a:t>
            </a:r>
          </a:p>
          <a:p>
            <a:pPr lvl="0" fontAlgn="base">
              <a:spcBef>
                <a:spcPct val="0"/>
              </a:spcBef>
              <a:spcAft>
                <a:spcPct val="0"/>
              </a:spcAft>
              <a:buFontTx/>
              <a:buChar char="-"/>
            </a:pPr>
            <a:endParaRPr kumimoji="0" lang="fr-FR" sz="1600" b="0" i="0" u="none" strike="noStrike" cap="none" normalizeH="0" baseline="0" dirty="0" smtClean="0">
              <a:ln>
                <a:noFill/>
              </a:ln>
              <a:solidFill>
                <a:schemeClr val="tx1"/>
              </a:solidFill>
              <a:effectLst/>
              <a:latin typeface="Arial" pitchFamily="34" charset="0"/>
            </a:endParaRPr>
          </a:p>
          <a:p>
            <a:pPr>
              <a:buFont typeface="Wingdings" pitchFamily="2" charset="2"/>
              <a:buChar char="Ø"/>
            </a:pPr>
            <a:r>
              <a:rPr lang="fr-FR" sz="1600" dirty="0" smtClean="0"/>
              <a:t> Est fabriqué à partir de matériaux recyclés </a:t>
            </a:r>
          </a:p>
          <a:p>
            <a:endParaRPr lang="fr-FR" sz="1600" dirty="0" smtClean="0"/>
          </a:p>
          <a:p>
            <a:pPr>
              <a:buFont typeface="Wingdings" pitchFamily="2" charset="2"/>
              <a:buChar char="Ø"/>
            </a:pPr>
            <a:r>
              <a:rPr lang="fr-FR" sz="1600" dirty="0" smtClean="0"/>
              <a:t> Sa coque extérieure est en bambou</a:t>
            </a:r>
          </a:p>
          <a:p>
            <a:pPr lvl="0" fontAlgn="base">
              <a:spcBef>
                <a:spcPct val="0"/>
              </a:spcBef>
              <a:spcAft>
                <a:spcPct val="0"/>
              </a:spcAft>
              <a:buFontTx/>
              <a:buChar char="-"/>
            </a:pPr>
            <a:endParaRPr kumimoji="0" lang="fr-FR" sz="1600" b="0" i="0" u="none" strike="noStrike" cap="none" normalizeH="0" baseline="0" dirty="0" smtClean="0">
              <a:ln>
                <a:noFill/>
              </a:ln>
              <a:solidFill>
                <a:schemeClr val="tx1"/>
              </a:solidFill>
              <a:effectLst/>
              <a:latin typeface="Arial" pitchFamily="34" charset="0"/>
            </a:endParaRPr>
          </a:p>
        </p:txBody>
      </p:sp>
    </p:spTree>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9592" y="1124744"/>
            <a:ext cx="1667444" cy="400110"/>
          </a:xfrm>
          <a:prstGeom prst="rect">
            <a:avLst/>
          </a:prstGeom>
        </p:spPr>
        <p:txBody>
          <a:bodyPr wrap="none">
            <a:spAutoFit/>
          </a:bodyPr>
          <a:lstStyle/>
          <a:p>
            <a:r>
              <a:rPr lang="fr-FR" sz="2000" b="1" dirty="0" smtClean="0">
                <a:solidFill>
                  <a:schemeClr val="accent1">
                    <a:lumMod val="75000"/>
                  </a:schemeClr>
                </a:solidFill>
              </a:rPr>
              <a:t>Conclusion</a:t>
            </a:r>
          </a:p>
        </p:txBody>
      </p:sp>
      <p:sp>
        <p:nvSpPr>
          <p:cNvPr id="3" name="Rectangle 2"/>
          <p:cNvSpPr/>
          <p:nvPr/>
        </p:nvSpPr>
        <p:spPr>
          <a:xfrm>
            <a:off x="611560" y="1988840"/>
            <a:ext cx="5976664" cy="3046988"/>
          </a:xfrm>
          <a:prstGeom prst="rect">
            <a:avLst/>
          </a:prstGeom>
        </p:spPr>
        <p:txBody>
          <a:bodyPr wrap="square">
            <a:spAutoFit/>
          </a:bodyPr>
          <a:lstStyle/>
          <a:p>
            <a:pPr>
              <a:buFont typeface="Wingdings" pitchFamily="2" charset="2"/>
              <a:buChar char="Ø"/>
            </a:pPr>
            <a:r>
              <a:rPr lang="fr-FR" sz="1600" dirty="0" smtClean="0"/>
              <a:t> Les entreprises investissent dans le Green IT :</a:t>
            </a:r>
          </a:p>
          <a:p>
            <a:r>
              <a:rPr lang="fr-FR" sz="1600" dirty="0" smtClean="0"/>
              <a:t>	Google, Microsoft, IBM, Dell, Intel, AMD</a:t>
            </a:r>
          </a:p>
          <a:p>
            <a:endParaRPr lang="fr-FR" sz="1600" dirty="0" smtClean="0"/>
          </a:p>
          <a:p>
            <a:pPr>
              <a:buFont typeface="Wingdings" pitchFamily="2" charset="2"/>
              <a:buChar char="Ø"/>
            </a:pPr>
            <a:r>
              <a:rPr lang="fr-FR" sz="1600" dirty="0" smtClean="0"/>
              <a:t> Pris en compte dans stratégie des entreprises</a:t>
            </a:r>
          </a:p>
          <a:p>
            <a:pPr>
              <a:buFont typeface="Wingdings" pitchFamily="2" charset="2"/>
              <a:buChar char="Ø"/>
            </a:pPr>
            <a:endParaRPr lang="fr-FR" sz="1600" dirty="0" smtClean="0"/>
          </a:p>
          <a:p>
            <a:pPr>
              <a:buFont typeface="Wingdings" pitchFamily="2" charset="2"/>
              <a:buChar char="Ø"/>
            </a:pPr>
            <a:r>
              <a:rPr lang="fr-FR" sz="1600" dirty="0" smtClean="0"/>
              <a:t> Permet une diminution des coûts liés à la consommation en énergie</a:t>
            </a:r>
          </a:p>
          <a:p>
            <a:pPr>
              <a:buFontTx/>
              <a:buChar char="-"/>
            </a:pPr>
            <a:endParaRPr lang="fr-FR" sz="1600" dirty="0" smtClean="0"/>
          </a:p>
          <a:p>
            <a:pPr>
              <a:buFont typeface="Wingdings" pitchFamily="2" charset="2"/>
              <a:buChar char="Ø"/>
            </a:pPr>
            <a:r>
              <a:rPr lang="fr-FR" sz="1600" dirty="0" smtClean="0"/>
              <a:t> Prise de conscience provoquée par la crise économique et le grenelle de l’environnement</a:t>
            </a:r>
          </a:p>
          <a:p>
            <a:pPr>
              <a:buFontTx/>
              <a:buChar char="-"/>
            </a:pPr>
            <a:endParaRPr lang="fr-FR" sz="1600" dirty="0" smtClean="0"/>
          </a:p>
          <a:p>
            <a:pPr>
              <a:buFont typeface="Wingdings" pitchFamily="2" charset="2"/>
              <a:buChar char="Ø"/>
            </a:pPr>
            <a:r>
              <a:rPr lang="fr-FR" sz="1600" dirty="0" smtClean="0"/>
              <a:t> Effet de mode</a:t>
            </a:r>
            <a:endParaRPr lang="fr-FR" sz="1600" dirty="0"/>
          </a:p>
        </p:txBody>
      </p:sp>
      <p:pic>
        <p:nvPicPr>
          <p:cNvPr id="1027" name="Picture 3"/>
          <p:cNvPicPr>
            <a:picLocks noChangeAspect="1" noChangeArrowheads="1"/>
          </p:cNvPicPr>
          <p:nvPr/>
        </p:nvPicPr>
        <p:blipFill>
          <a:blip r:embed="rId3" cstate="print"/>
          <a:srcRect/>
          <a:stretch>
            <a:fillRect/>
          </a:stretch>
        </p:blipFill>
        <p:spPr bwMode="auto">
          <a:xfrm>
            <a:off x="6372200" y="1484784"/>
            <a:ext cx="2160240" cy="21602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9592" y="1124744"/>
            <a:ext cx="1234633" cy="400110"/>
          </a:xfrm>
          <a:prstGeom prst="rect">
            <a:avLst/>
          </a:prstGeom>
        </p:spPr>
        <p:txBody>
          <a:bodyPr wrap="none">
            <a:spAutoFit/>
          </a:bodyPr>
          <a:lstStyle/>
          <a:p>
            <a:r>
              <a:rPr lang="fr-FR" sz="2000" b="1" dirty="0" smtClean="0">
                <a:solidFill>
                  <a:schemeClr val="accent1">
                    <a:lumMod val="75000"/>
                  </a:schemeClr>
                </a:solidFill>
              </a:rPr>
              <a:t>Sources</a:t>
            </a:r>
          </a:p>
        </p:txBody>
      </p:sp>
      <p:sp>
        <p:nvSpPr>
          <p:cNvPr id="3" name="ZoneTexte 2"/>
          <p:cNvSpPr txBox="1"/>
          <p:nvPr/>
        </p:nvSpPr>
        <p:spPr>
          <a:xfrm>
            <a:off x="1763688" y="2132856"/>
            <a:ext cx="3960440" cy="2646878"/>
          </a:xfrm>
          <a:prstGeom prst="rect">
            <a:avLst/>
          </a:prstGeom>
          <a:noFill/>
        </p:spPr>
        <p:txBody>
          <a:bodyPr wrap="square" rtlCol="0">
            <a:spAutoFit/>
          </a:bodyPr>
          <a:lstStyle/>
          <a:p>
            <a:pPr>
              <a:buFont typeface="Wingdings" pitchFamily="2" charset="2"/>
              <a:buChar char="Ø"/>
            </a:pPr>
            <a:r>
              <a:rPr lang="fr-FR" dirty="0" smtClean="0">
                <a:hlinkClick r:id="rId2"/>
              </a:rPr>
              <a:t> http://www.greenit.fr/</a:t>
            </a:r>
            <a:endParaRPr lang="fr-FR" dirty="0" smtClean="0"/>
          </a:p>
          <a:p>
            <a:pPr>
              <a:buFont typeface="Wingdings" pitchFamily="2" charset="2"/>
              <a:buChar char="Ø"/>
            </a:pPr>
            <a:endParaRPr lang="fr-FR" sz="1000" dirty="0" smtClean="0"/>
          </a:p>
          <a:p>
            <a:pPr>
              <a:buFont typeface="Wingdings" pitchFamily="2" charset="2"/>
              <a:buChar char="Ø"/>
            </a:pPr>
            <a:r>
              <a:rPr lang="fr-FR" dirty="0" smtClean="0">
                <a:hlinkClick r:id="rId3"/>
              </a:rPr>
              <a:t> http://www.dotgreen.fr/</a:t>
            </a:r>
            <a:endParaRPr lang="fr-FR" dirty="0" smtClean="0"/>
          </a:p>
          <a:p>
            <a:pPr>
              <a:buFont typeface="Wingdings" pitchFamily="2" charset="2"/>
              <a:buChar char="Ø"/>
            </a:pPr>
            <a:endParaRPr lang="fr-FR" sz="1000" dirty="0" smtClean="0"/>
          </a:p>
          <a:p>
            <a:pPr>
              <a:buFont typeface="Wingdings" pitchFamily="2" charset="2"/>
              <a:buChar char="Ø"/>
            </a:pPr>
            <a:r>
              <a:rPr lang="fr-FR" dirty="0" smtClean="0">
                <a:hlinkClick r:id="rId4"/>
              </a:rPr>
              <a:t> http://bilancarbonne.suite101.fr/</a:t>
            </a:r>
            <a:endParaRPr lang="fr-FR" dirty="0" smtClean="0"/>
          </a:p>
          <a:p>
            <a:pPr>
              <a:buFont typeface="Wingdings" pitchFamily="2" charset="2"/>
              <a:buChar char="Ø"/>
            </a:pPr>
            <a:endParaRPr lang="fr-FR" sz="1000" dirty="0" smtClean="0"/>
          </a:p>
          <a:p>
            <a:pPr>
              <a:buFont typeface="Wingdings" pitchFamily="2" charset="2"/>
              <a:buChar char="Ø"/>
            </a:pPr>
            <a:r>
              <a:rPr lang="fr-FR" dirty="0" smtClean="0">
                <a:hlinkClick r:id="rId5"/>
              </a:rPr>
              <a:t> http://www.greenunivers.com/</a:t>
            </a:r>
            <a:endParaRPr lang="fr-FR" dirty="0" smtClean="0"/>
          </a:p>
          <a:p>
            <a:pPr>
              <a:buFont typeface="Wingdings" pitchFamily="2" charset="2"/>
              <a:buChar char="Ø"/>
            </a:pPr>
            <a:endParaRPr lang="fr-FR" sz="1000" dirty="0" smtClean="0"/>
          </a:p>
          <a:p>
            <a:pPr>
              <a:buFont typeface="Wingdings" pitchFamily="2" charset="2"/>
              <a:buChar char="Ø"/>
            </a:pPr>
            <a:r>
              <a:rPr lang="fr-FR" dirty="0" smtClean="0">
                <a:hlinkClick r:id="rId5"/>
              </a:rPr>
              <a:t> http://google.org</a:t>
            </a:r>
          </a:p>
          <a:p>
            <a:pPr>
              <a:buFont typeface="Wingdings" pitchFamily="2" charset="2"/>
              <a:buChar char="Ø"/>
            </a:pPr>
            <a:endParaRPr lang="fr-FR" dirty="0" smtClean="0"/>
          </a:p>
          <a:p>
            <a:endParaRPr lang="fr-FR" dirty="0"/>
          </a:p>
        </p:txBody>
      </p:sp>
    </p:spTree>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763688" y="1556792"/>
            <a:ext cx="5472608" cy="3724096"/>
          </a:xfrm>
          <a:prstGeom prst="rect">
            <a:avLst/>
          </a:prstGeom>
          <a:noFill/>
        </p:spPr>
        <p:txBody>
          <a:bodyPr wrap="square" rtlCol="0">
            <a:spAutoFit/>
          </a:bodyPr>
          <a:lstStyle/>
          <a:p>
            <a:r>
              <a:rPr lang="fr-FR" sz="2200" b="1" dirty="0" smtClean="0">
                <a:solidFill>
                  <a:schemeClr val="accent1">
                    <a:lumMod val="75000"/>
                  </a:schemeClr>
                </a:solidFill>
              </a:rPr>
              <a:t>Introduction</a:t>
            </a:r>
          </a:p>
          <a:p>
            <a:endParaRPr lang="fr-FR" sz="2000" dirty="0" smtClean="0"/>
          </a:p>
          <a:p>
            <a:r>
              <a:rPr lang="fr-FR" sz="2200" b="1" dirty="0" smtClean="0">
                <a:solidFill>
                  <a:schemeClr val="accent1">
                    <a:lumMod val="75000"/>
                  </a:schemeClr>
                </a:solidFill>
              </a:rPr>
              <a:t>I – Présentation du Green IT</a:t>
            </a:r>
          </a:p>
          <a:p>
            <a:r>
              <a:rPr lang="fr-FR" dirty="0" smtClean="0"/>
              <a:t>	</a:t>
            </a:r>
            <a:r>
              <a:rPr lang="fr-FR" dirty="0" smtClean="0">
                <a:solidFill>
                  <a:schemeClr val="tx2">
                    <a:lumMod val="60000"/>
                    <a:lumOff val="40000"/>
                  </a:schemeClr>
                </a:solidFill>
              </a:rPr>
              <a:t>1 - Définitions</a:t>
            </a:r>
          </a:p>
          <a:p>
            <a:r>
              <a:rPr lang="fr-FR" dirty="0" smtClean="0">
                <a:solidFill>
                  <a:schemeClr val="tx2">
                    <a:lumMod val="60000"/>
                    <a:lumOff val="40000"/>
                  </a:schemeClr>
                </a:solidFill>
              </a:rPr>
              <a:t>	2 - Chiffres</a:t>
            </a:r>
          </a:p>
          <a:p>
            <a:endParaRPr lang="fr-FR" dirty="0" smtClean="0"/>
          </a:p>
          <a:p>
            <a:r>
              <a:rPr lang="fr-FR" sz="2200" b="1" dirty="0" smtClean="0">
                <a:solidFill>
                  <a:schemeClr val="accent1">
                    <a:lumMod val="75000"/>
                  </a:schemeClr>
                </a:solidFill>
              </a:rPr>
              <a:t>II – Solutions liées au Green IT</a:t>
            </a:r>
          </a:p>
          <a:p>
            <a:r>
              <a:rPr lang="fr-FR" dirty="0"/>
              <a:t>	</a:t>
            </a:r>
            <a:r>
              <a:rPr lang="fr-FR" dirty="0" smtClean="0">
                <a:solidFill>
                  <a:schemeClr val="tx2">
                    <a:lumMod val="60000"/>
                    <a:lumOff val="40000"/>
                  </a:schemeClr>
                </a:solidFill>
              </a:rPr>
              <a:t>1 - Solutions existantes</a:t>
            </a:r>
          </a:p>
          <a:p>
            <a:r>
              <a:rPr lang="fr-FR" dirty="0">
                <a:solidFill>
                  <a:schemeClr val="tx2">
                    <a:lumMod val="60000"/>
                    <a:lumOff val="40000"/>
                  </a:schemeClr>
                </a:solidFill>
              </a:rPr>
              <a:t>	</a:t>
            </a:r>
            <a:r>
              <a:rPr lang="fr-FR" dirty="0" smtClean="0">
                <a:solidFill>
                  <a:schemeClr val="tx2">
                    <a:lumMod val="60000"/>
                    <a:lumOff val="40000"/>
                  </a:schemeClr>
                </a:solidFill>
              </a:rPr>
              <a:t>2  - Projets à venir</a:t>
            </a:r>
          </a:p>
          <a:p>
            <a:r>
              <a:rPr lang="fr-FR" sz="2000" b="1" dirty="0" smtClean="0">
                <a:solidFill>
                  <a:schemeClr val="accent1">
                    <a:lumMod val="75000"/>
                  </a:schemeClr>
                </a:solidFill>
              </a:rPr>
              <a:t>	</a:t>
            </a:r>
          </a:p>
          <a:p>
            <a:r>
              <a:rPr lang="fr-FR" sz="2200" b="1" dirty="0" smtClean="0">
                <a:solidFill>
                  <a:schemeClr val="accent1">
                    <a:lumMod val="75000"/>
                  </a:schemeClr>
                </a:solidFill>
              </a:rPr>
              <a:t>Conclusion</a:t>
            </a:r>
          </a:p>
          <a:p>
            <a:endParaRPr lang="fr-FR" dirty="0"/>
          </a:p>
        </p:txBody>
      </p:sp>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9592" y="1196752"/>
            <a:ext cx="1887055" cy="400110"/>
          </a:xfrm>
          <a:prstGeom prst="rect">
            <a:avLst/>
          </a:prstGeom>
        </p:spPr>
        <p:txBody>
          <a:bodyPr wrap="none">
            <a:spAutoFit/>
          </a:bodyPr>
          <a:lstStyle/>
          <a:p>
            <a:r>
              <a:rPr lang="fr-FR" sz="2000" b="1" dirty="0" smtClean="0">
                <a:solidFill>
                  <a:schemeClr val="accent1">
                    <a:lumMod val="75000"/>
                  </a:schemeClr>
                </a:solidFill>
              </a:rPr>
              <a:t>Introduction</a:t>
            </a:r>
          </a:p>
        </p:txBody>
      </p:sp>
      <p:sp>
        <p:nvSpPr>
          <p:cNvPr id="4" name="ZoneTexte 3"/>
          <p:cNvSpPr txBox="1"/>
          <p:nvPr/>
        </p:nvSpPr>
        <p:spPr>
          <a:xfrm>
            <a:off x="819604" y="2578584"/>
            <a:ext cx="4752528" cy="1692771"/>
          </a:xfrm>
          <a:prstGeom prst="rect">
            <a:avLst/>
          </a:prstGeom>
          <a:noFill/>
        </p:spPr>
        <p:txBody>
          <a:bodyPr wrap="square" rtlCol="0">
            <a:spAutoFit/>
          </a:bodyPr>
          <a:lstStyle/>
          <a:p>
            <a:pPr algn="just"/>
            <a:r>
              <a:rPr lang="fr-FR" sz="1600" u="sng" dirty="0" smtClean="0">
                <a:solidFill>
                  <a:schemeClr val="accent1">
                    <a:lumMod val="75000"/>
                  </a:schemeClr>
                </a:solidFill>
              </a:rPr>
              <a:t>Choix :</a:t>
            </a:r>
            <a:r>
              <a:rPr lang="fr-FR" sz="1600" dirty="0" smtClean="0"/>
              <a:t>      Sujet d’actualité dans le domaine des </a:t>
            </a:r>
          </a:p>
          <a:p>
            <a:pPr algn="just"/>
            <a:r>
              <a:rPr lang="fr-FR" sz="1600" dirty="0" smtClean="0"/>
              <a:t>	nouvelles  technologies</a:t>
            </a:r>
          </a:p>
          <a:p>
            <a:pPr algn="just"/>
            <a:endParaRPr lang="fr-FR" sz="2000" dirty="0" smtClean="0"/>
          </a:p>
          <a:p>
            <a:pPr algn="just"/>
            <a:r>
              <a:rPr lang="fr-FR" sz="1600" u="sng" dirty="0" smtClean="0">
                <a:solidFill>
                  <a:schemeClr val="accent1">
                    <a:lumMod val="75000"/>
                  </a:schemeClr>
                </a:solidFill>
              </a:rPr>
              <a:t>Auteur :</a:t>
            </a:r>
            <a:r>
              <a:rPr lang="fr-FR" sz="1600" dirty="0" smtClean="0">
                <a:solidFill>
                  <a:schemeClr val="accent1">
                    <a:lumMod val="75000"/>
                  </a:schemeClr>
                </a:solidFill>
              </a:rPr>
              <a:t>    </a:t>
            </a:r>
            <a:r>
              <a:rPr lang="fr-FR" sz="1600" dirty="0" smtClean="0"/>
              <a:t>Programme </a:t>
            </a:r>
            <a:r>
              <a:rPr lang="fr-FR" sz="1600" dirty="0" err="1" smtClean="0"/>
              <a:t>Energy</a:t>
            </a:r>
            <a:r>
              <a:rPr lang="fr-FR" sz="1600" dirty="0" smtClean="0"/>
              <a:t> Star</a:t>
            </a:r>
          </a:p>
          <a:p>
            <a:pPr algn="just"/>
            <a:endParaRPr lang="fr-FR" sz="2000" dirty="0" smtClean="0"/>
          </a:p>
          <a:p>
            <a:pPr algn="just"/>
            <a:r>
              <a:rPr lang="fr-FR" sz="1600" u="sng" dirty="0" smtClean="0">
                <a:solidFill>
                  <a:schemeClr val="accent1">
                    <a:lumMod val="75000"/>
                  </a:schemeClr>
                </a:solidFill>
              </a:rPr>
              <a:t>Création :</a:t>
            </a:r>
            <a:r>
              <a:rPr lang="fr-FR" sz="1600" dirty="0" smtClean="0"/>
              <a:t> 1992</a:t>
            </a:r>
            <a:endParaRPr lang="fr-FR" dirty="0"/>
          </a:p>
        </p:txBody>
      </p:sp>
      <p:pic>
        <p:nvPicPr>
          <p:cNvPr id="11265" name="Picture 1"/>
          <p:cNvPicPr>
            <a:picLocks noChangeAspect="1" noChangeArrowheads="1"/>
          </p:cNvPicPr>
          <p:nvPr/>
        </p:nvPicPr>
        <p:blipFill>
          <a:blip r:embed="rId3" cstate="print"/>
          <a:srcRect/>
          <a:stretch>
            <a:fillRect/>
          </a:stretch>
        </p:blipFill>
        <p:spPr bwMode="auto">
          <a:xfrm>
            <a:off x="5572132" y="1714488"/>
            <a:ext cx="2466975" cy="2857500"/>
          </a:xfrm>
          <a:prstGeom prst="rect">
            <a:avLst/>
          </a:prstGeom>
          <a:noFill/>
          <a:ln w="9525">
            <a:noFill/>
            <a:miter lim="800000"/>
            <a:headEnd/>
            <a:tailEnd/>
          </a:ln>
        </p:spPr>
      </p:pic>
    </p:spTree>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836712"/>
            <a:ext cx="4824536" cy="400110"/>
          </a:xfrm>
          <a:prstGeom prst="rect">
            <a:avLst/>
          </a:prstGeom>
        </p:spPr>
        <p:txBody>
          <a:bodyPr wrap="square">
            <a:spAutoFit/>
          </a:bodyPr>
          <a:lstStyle/>
          <a:p>
            <a:r>
              <a:rPr lang="fr-FR" sz="2000" b="1" dirty="0" smtClean="0">
                <a:solidFill>
                  <a:schemeClr val="accent1">
                    <a:lumMod val="75000"/>
                  </a:schemeClr>
                </a:solidFill>
              </a:rPr>
              <a:t>I – Présentation du Green IT</a:t>
            </a:r>
            <a:r>
              <a:rPr lang="fr-FR" sz="2000" dirty="0" smtClean="0"/>
              <a:t>	</a:t>
            </a:r>
            <a:endParaRPr lang="fr-FR" sz="2000" dirty="0" smtClean="0">
              <a:solidFill>
                <a:schemeClr val="tx2">
                  <a:lumMod val="60000"/>
                  <a:lumOff val="40000"/>
                </a:schemeClr>
              </a:solidFill>
            </a:endParaRPr>
          </a:p>
        </p:txBody>
      </p:sp>
      <p:sp>
        <p:nvSpPr>
          <p:cNvPr id="3" name="Rectangle 2"/>
          <p:cNvSpPr/>
          <p:nvPr/>
        </p:nvSpPr>
        <p:spPr>
          <a:xfrm>
            <a:off x="1691680" y="1340768"/>
            <a:ext cx="1622560" cy="369332"/>
          </a:xfrm>
          <a:prstGeom prst="rect">
            <a:avLst/>
          </a:prstGeom>
        </p:spPr>
        <p:txBody>
          <a:bodyPr wrap="none">
            <a:spAutoFit/>
          </a:bodyPr>
          <a:lstStyle/>
          <a:p>
            <a:r>
              <a:rPr lang="fr-FR" dirty="0" smtClean="0">
                <a:solidFill>
                  <a:schemeClr val="tx2">
                    <a:lumMod val="60000"/>
                    <a:lumOff val="40000"/>
                  </a:schemeClr>
                </a:solidFill>
              </a:rPr>
              <a:t>1 - Définitions</a:t>
            </a:r>
            <a:endParaRPr lang="fr-FR" u="sng" dirty="0" smtClean="0"/>
          </a:p>
        </p:txBody>
      </p:sp>
      <p:sp>
        <p:nvSpPr>
          <p:cNvPr id="27649" name="Rectangle 1"/>
          <p:cNvSpPr>
            <a:spLocks noChangeArrowheads="1"/>
          </p:cNvSpPr>
          <p:nvPr/>
        </p:nvSpPr>
        <p:spPr bwMode="auto">
          <a:xfrm>
            <a:off x="251520" y="1804174"/>
            <a:ext cx="8064896" cy="4724370"/>
          </a:xfrm>
          <a:prstGeom prst="rect">
            <a:avLst/>
          </a:prstGeom>
          <a:noFill/>
          <a:ln w="9525">
            <a:noFill/>
            <a:miter lim="800000"/>
            <a:headEnd/>
            <a:tailEnd/>
          </a:ln>
          <a:effectLst/>
        </p:spPr>
        <p:txBody>
          <a:bodyPr vert="horz" wrap="square" lIns="91440" tIns="45720" rIns="91440" bIns="0" numCol="1" anchor="ctr" anchorCtr="0" compatLnSpc="1">
            <a:prstTxWarp prst="textNoShape">
              <a:avLst/>
            </a:prstTxWarp>
            <a:spAutoFit/>
          </a:bodyPr>
          <a:lstStyle/>
          <a:p>
            <a:pPr marL="0" marR="0" lvl="0" indent="228600" algn="just" defTabSz="914400" rtl="0" eaLnBrk="0" fontAlgn="base" latinLnBrk="0" hangingPunct="0">
              <a:lnSpc>
                <a:spcPct val="100000"/>
              </a:lnSpc>
              <a:spcBef>
                <a:spcPct val="0"/>
              </a:spcBef>
              <a:spcAft>
                <a:spcPct val="0"/>
              </a:spcAft>
              <a:buClrTx/>
              <a:buSzTx/>
              <a:buFontTx/>
              <a:buNone/>
              <a:tabLst/>
            </a:pPr>
            <a:endParaRPr lang="fr-FR" sz="1400" dirty="0" smtClean="0">
              <a:ea typeface="Times New Roman" pitchFamily="18" charset="0"/>
              <a:cs typeface="Times New Roman" pitchFamily="18" charset="0"/>
            </a:endParaRPr>
          </a:p>
          <a:p>
            <a:pPr marL="0" marR="0" lvl="0" indent="228600" algn="just" defTabSz="914400" rtl="0" eaLnBrk="0" fontAlgn="base" latinLnBrk="0" hangingPunct="0">
              <a:lnSpc>
                <a:spcPct val="100000"/>
              </a:lnSpc>
              <a:spcBef>
                <a:spcPct val="0"/>
              </a:spcBef>
              <a:spcAft>
                <a:spcPct val="0"/>
              </a:spcAft>
              <a:buClrTx/>
              <a:buSzTx/>
              <a:buFontTx/>
              <a:buNone/>
              <a:tabLst/>
            </a:pPr>
            <a:r>
              <a:rPr kumimoji="0" lang="fr-FR" sz="1400" b="0" i="0" u="sng" strike="noStrike" cap="none" normalizeH="0" baseline="0" dirty="0" smtClean="0">
                <a:ln>
                  <a:noFill/>
                </a:ln>
                <a:solidFill>
                  <a:schemeClr val="tx1"/>
                </a:solidFill>
                <a:effectLst/>
                <a:ea typeface="Times New Roman" pitchFamily="18" charset="0"/>
                <a:cs typeface="Times New Roman" pitchFamily="18" charset="0"/>
              </a:rPr>
              <a:t>Acronymes :</a:t>
            </a:r>
            <a:r>
              <a:rPr kumimoji="0" lang="fr-FR" sz="1400" b="0" i="0" u="none" strike="noStrike" cap="none" normalizeH="0" baseline="0" dirty="0" smtClean="0">
                <a:ln>
                  <a:noFill/>
                </a:ln>
                <a:solidFill>
                  <a:schemeClr val="tx1"/>
                </a:solidFill>
                <a:effectLst/>
                <a:ea typeface="Times New Roman" pitchFamily="18" charset="0"/>
                <a:cs typeface="Times New Roman" pitchFamily="18" charset="0"/>
              </a:rPr>
              <a:t> Green IT 1.0, Green ICT, Eco-TIC, Green IT 2.0</a:t>
            </a:r>
            <a:r>
              <a:rPr kumimoji="0" lang="fr-FR" sz="1400" b="0" i="0" u="none" strike="noStrike" cap="none" normalizeH="0" dirty="0" smtClean="0">
                <a:ln>
                  <a:noFill/>
                </a:ln>
                <a:solidFill>
                  <a:schemeClr val="tx1"/>
                </a:solidFill>
                <a:effectLst/>
                <a:ea typeface="Times New Roman" pitchFamily="18" charset="0"/>
                <a:cs typeface="Times New Roman" pitchFamily="18" charset="0"/>
              </a:rPr>
              <a:t> …</a:t>
            </a:r>
          </a:p>
          <a:p>
            <a:pPr marL="0" marR="0" lvl="0" indent="228600" algn="just" defTabSz="914400" rtl="0" eaLnBrk="0" fontAlgn="base" latinLnBrk="0" hangingPunct="0">
              <a:lnSpc>
                <a:spcPct val="100000"/>
              </a:lnSpc>
              <a:spcBef>
                <a:spcPct val="0"/>
              </a:spcBef>
              <a:spcAft>
                <a:spcPct val="0"/>
              </a:spcAft>
              <a:buClrTx/>
              <a:buSzTx/>
              <a:buFontTx/>
              <a:buNone/>
              <a:tabLst/>
            </a:pPr>
            <a:endParaRPr kumimoji="0" lang="fr-FR" sz="1000" b="0" i="0" u="none" strike="noStrike" cap="none" normalizeH="0" dirty="0" smtClean="0">
              <a:ln>
                <a:noFill/>
              </a:ln>
              <a:solidFill>
                <a:schemeClr val="tx1"/>
              </a:solidFill>
              <a:effectLst/>
              <a:ea typeface="Times New Roman" pitchFamily="18" charset="0"/>
              <a:cs typeface="Times New Roman" pitchFamily="18" charset="0"/>
            </a:endParaRPr>
          </a:p>
          <a:p>
            <a:pPr marL="0" marR="0" lvl="0" indent="228600" algn="just" defTabSz="914400" rtl="0" eaLnBrk="0" fontAlgn="base" latinLnBrk="0" hangingPunct="0">
              <a:lnSpc>
                <a:spcPct val="100000"/>
              </a:lnSpc>
              <a:spcBef>
                <a:spcPct val="0"/>
              </a:spcBef>
              <a:spcAft>
                <a:spcPct val="0"/>
              </a:spcAft>
              <a:buClrTx/>
              <a:buSzTx/>
              <a:buFontTx/>
              <a:buNone/>
              <a:tabLst/>
            </a:pPr>
            <a:endParaRPr kumimoji="0" lang="fr-FR" sz="1000" b="0" i="0" u="none" strike="noStrike" cap="none" normalizeH="0" baseline="0" dirty="0" smtClean="0">
              <a:ln>
                <a:noFill/>
              </a:ln>
              <a:solidFill>
                <a:schemeClr val="tx1"/>
              </a:solidFill>
              <a:effectLst/>
            </a:endParaRPr>
          </a:p>
          <a:p>
            <a:pPr indent="228600" algn="just" eaLnBrk="0" fontAlgn="base" hangingPunct="0">
              <a:spcBef>
                <a:spcPct val="0"/>
              </a:spcBef>
              <a:spcAft>
                <a:spcPct val="0"/>
              </a:spcAft>
            </a:pPr>
            <a:r>
              <a:rPr kumimoji="0" lang="fr-FR" sz="1400" b="1" i="0" u="sng" strike="noStrike" cap="none" normalizeH="0" baseline="0" dirty="0" smtClean="0">
                <a:ln>
                  <a:noFill/>
                </a:ln>
                <a:solidFill>
                  <a:schemeClr val="tx1"/>
                </a:solidFill>
                <a:effectLst/>
                <a:ea typeface="Times New Roman" pitchFamily="18" charset="0"/>
                <a:cs typeface="Times New Roman" pitchFamily="18" charset="0"/>
              </a:rPr>
              <a:t>Green IT 1.0 (Green for IT) :</a:t>
            </a:r>
            <a:r>
              <a:rPr lang="fr-FR" sz="1400" dirty="0" smtClean="0">
                <a:ea typeface="Times New Roman" pitchFamily="18" charset="0"/>
                <a:cs typeface="Times New Roman" pitchFamily="18" charset="0"/>
              </a:rPr>
              <a:t> informatique verte</a:t>
            </a:r>
          </a:p>
          <a:p>
            <a:pPr marL="0" marR="0" lvl="0" indent="228600" algn="just" defTabSz="914400" rtl="0" eaLnBrk="0" fontAlgn="base" latinLnBrk="0" hangingPunct="0">
              <a:lnSpc>
                <a:spcPct val="100000"/>
              </a:lnSpc>
              <a:spcBef>
                <a:spcPct val="0"/>
              </a:spcBef>
              <a:spcAft>
                <a:spcPct val="0"/>
              </a:spcAft>
              <a:buClrTx/>
              <a:buSzTx/>
              <a:buFontTx/>
              <a:buNone/>
              <a:tabLst/>
            </a:pPr>
            <a:endParaRPr kumimoji="0" lang="fr-FR" sz="1400" b="0" i="0" u="none" strike="noStrike" cap="none" normalizeH="0" baseline="0" dirty="0" smtClean="0">
              <a:ln>
                <a:noFill/>
              </a:ln>
              <a:solidFill>
                <a:schemeClr val="tx1"/>
              </a:solidFill>
              <a:effectLst/>
            </a:endParaRPr>
          </a:p>
          <a:p>
            <a:pPr marL="0" marR="0" lvl="0" indent="228600" defTabSz="914400" rtl="0" eaLnBrk="0" fontAlgn="base" latinLnBrk="0" hangingPunct="0">
              <a:lnSpc>
                <a:spcPct val="100000"/>
              </a:lnSpc>
              <a:spcBef>
                <a:spcPct val="0"/>
              </a:spcBef>
              <a:spcAft>
                <a:spcPct val="0"/>
              </a:spcAft>
              <a:buClrTx/>
              <a:buSzTx/>
              <a:buFontTx/>
              <a:buNone/>
              <a:tabLst/>
            </a:pPr>
            <a:r>
              <a:rPr kumimoji="0" lang="fr-FR" sz="1400" b="0" i="0" u="none" strike="noStrike" cap="none" normalizeH="0" baseline="0" dirty="0" smtClean="0">
                <a:ln>
                  <a:noFill/>
                </a:ln>
                <a:solidFill>
                  <a:schemeClr val="tx1"/>
                </a:solidFill>
                <a:effectLst/>
                <a:ea typeface="Times New Roman" pitchFamily="18" charset="0"/>
                <a:cs typeface="Times New Roman" pitchFamily="18" charset="0"/>
              </a:rPr>
              <a:t>Ensemble des  méthodes, logiciels, matériels, services</a:t>
            </a:r>
            <a:r>
              <a:rPr kumimoji="0" lang="fr-FR" sz="1400" b="0" i="0" u="none" strike="noStrike" cap="none" normalizeH="0" dirty="0" smtClean="0">
                <a:ln>
                  <a:noFill/>
                </a:ln>
                <a:solidFill>
                  <a:schemeClr val="tx1"/>
                </a:solidFill>
                <a:effectLst/>
                <a:ea typeface="Times New Roman" pitchFamily="18" charset="0"/>
                <a:cs typeface="Times New Roman" pitchFamily="18" charset="0"/>
              </a:rPr>
              <a:t> </a:t>
            </a:r>
            <a:r>
              <a:rPr kumimoji="0" lang="fr-FR" sz="1400" b="0" i="0" u="none" strike="noStrike" cap="none" normalizeH="0" baseline="0" dirty="0" smtClean="0">
                <a:ln>
                  <a:noFill/>
                </a:ln>
                <a:solidFill>
                  <a:schemeClr val="tx1"/>
                </a:solidFill>
                <a:effectLst/>
                <a:ea typeface="Times New Roman" pitchFamily="18" charset="0"/>
                <a:cs typeface="Times New Roman" pitchFamily="18" charset="0"/>
              </a:rPr>
              <a:t> qui  :</a:t>
            </a:r>
          </a:p>
          <a:p>
            <a:pPr marL="0" marR="0" lvl="0" indent="228600" defTabSz="914400" rtl="0" eaLnBrk="0" fontAlgn="base" latinLnBrk="0" hangingPunct="0">
              <a:lnSpc>
                <a:spcPct val="100000"/>
              </a:lnSpc>
              <a:spcBef>
                <a:spcPct val="0"/>
              </a:spcBef>
              <a:spcAft>
                <a:spcPct val="0"/>
              </a:spcAft>
              <a:buClrTx/>
              <a:buSzTx/>
              <a:buFontTx/>
              <a:buNone/>
              <a:tabLst/>
            </a:pPr>
            <a:r>
              <a:rPr lang="fr-FR" sz="1400" dirty="0" smtClean="0">
                <a:ea typeface="Times New Roman" pitchFamily="18" charset="0"/>
                <a:cs typeface="Times New Roman" pitchFamily="18" charset="0"/>
              </a:rPr>
              <a:t>	- </a:t>
            </a:r>
            <a:r>
              <a:rPr kumimoji="0" lang="fr-FR" sz="1400" b="0" i="0" u="none" strike="noStrike" cap="none" normalizeH="0" baseline="0" dirty="0" smtClean="0">
                <a:ln>
                  <a:noFill/>
                </a:ln>
                <a:solidFill>
                  <a:schemeClr val="tx1"/>
                </a:solidFill>
                <a:effectLst/>
                <a:ea typeface="Times New Roman" pitchFamily="18" charset="0"/>
                <a:cs typeface="Times New Roman" pitchFamily="18" charset="0"/>
              </a:rPr>
              <a:t>réduisent l’impact de l’informatique sur l’environnement</a:t>
            </a:r>
          </a:p>
          <a:p>
            <a:pPr marL="0" marR="0" lvl="0" indent="228600" defTabSz="914400" rtl="0" eaLnBrk="0" fontAlgn="base" latinLnBrk="0" hangingPunct="0">
              <a:lnSpc>
                <a:spcPct val="100000"/>
              </a:lnSpc>
              <a:spcBef>
                <a:spcPct val="0"/>
              </a:spcBef>
              <a:spcAft>
                <a:spcPct val="0"/>
              </a:spcAft>
              <a:buClrTx/>
              <a:buSzTx/>
              <a:buFontTx/>
              <a:buNone/>
              <a:tabLst/>
            </a:pPr>
            <a:r>
              <a:rPr kumimoji="0" lang="fr-FR" sz="1400" b="0" i="0" u="none" strike="noStrike" cap="none" normalizeH="0" baseline="0" dirty="0" smtClean="0">
                <a:ln>
                  <a:noFill/>
                </a:ln>
                <a:solidFill>
                  <a:schemeClr val="tx1"/>
                </a:solidFill>
                <a:effectLst/>
                <a:ea typeface="Times New Roman" pitchFamily="18" charset="0"/>
                <a:cs typeface="Times New Roman" pitchFamily="18" charset="0"/>
              </a:rPr>
              <a:t>	-</a:t>
            </a:r>
            <a:r>
              <a:rPr kumimoji="0" lang="fr-FR" sz="1400" b="0" i="0" u="none" strike="noStrike" cap="none" normalizeH="0" dirty="0" smtClean="0">
                <a:ln>
                  <a:noFill/>
                </a:ln>
                <a:solidFill>
                  <a:schemeClr val="tx1"/>
                </a:solidFill>
                <a:effectLst/>
                <a:ea typeface="Times New Roman" pitchFamily="18" charset="0"/>
                <a:cs typeface="Times New Roman" pitchFamily="18" charset="0"/>
              </a:rPr>
              <a:t> </a:t>
            </a:r>
            <a:r>
              <a:rPr kumimoji="0" lang="fr-FR" sz="1400" b="0" i="0" u="none" strike="noStrike" cap="none" normalizeH="0" baseline="0" dirty="0" smtClean="0">
                <a:ln>
                  <a:noFill/>
                </a:ln>
                <a:solidFill>
                  <a:schemeClr val="tx1"/>
                </a:solidFill>
                <a:effectLst/>
                <a:ea typeface="Times New Roman" pitchFamily="18" charset="0"/>
                <a:cs typeface="Times New Roman" pitchFamily="18" charset="0"/>
              </a:rPr>
              <a:t>réduisent le budget de la Direction des</a:t>
            </a:r>
            <a:r>
              <a:rPr kumimoji="0" lang="fr-FR" sz="1400" b="0" i="0" u="none" strike="noStrike" cap="none" normalizeH="0" dirty="0" smtClean="0">
                <a:ln>
                  <a:noFill/>
                </a:ln>
                <a:solidFill>
                  <a:schemeClr val="tx1"/>
                </a:solidFill>
                <a:effectLst/>
                <a:ea typeface="Times New Roman" pitchFamily="18" charset="0"/>
                <a:cs typeface="Times New Roman" pitchFamily="18" charset="0"/>
              </a:rPr>
              <a:t> Systèmes d’Informations</a:t>
            </a:r>
            <a:endParaRPr kumimoji="0" lang="fr-FR" sz="1400" b="0" i="0" u="none" strike="noStrike" cap="none" normalizeH="0" baseline="0" dirty="0" smtClean="0">
              <a:ln>
                <a:noFill/>
              </a:ln>
              <a:solidFill>
                <a:schemeClr val="tx1"/>
              </a:solidFill>
              <a:effectLst/>
            </a:endParaRPr>
          </a:p>
          <a:p>
            <a:pPr lvl="0" indent="228600" algn="just" eaLnBrk="0" fontAlgn="base" hangingPunct="0">
              <a:spcBef>
                <a:spcPct val="0"/>
              </a:spcBef>
              <a:spcAft>
                <a:spcPct val="0"/>
              </a:spcAft>
            </a:pPr>
            <a:r>
              <a:rPr lang="fr-FR" sz="1400" dirty="0" smtClean="0">
                <a:ea typeface="Times New Roman" pitchFamily="18" charset="0"/>
                <a:cs typeface="Times New Roman" pitchFamily="18" charset="0"/>
              </a:rPr>
              <a:t>Ne touche que les entreprises informatiques</a:t>
            </a:r>
          </a:p>
          <a:p>
            <a:pPr lvl="0" indent="228600" algn="just" eaLnBrk="0" fontAlgn="base" hangingPunct="0">
              <a:spcBef>
                <a:spcPct val="0"/>
              </a:spcBef>
              <a:spcAft>
                <a:spcPct val="0"/>
              </a:spcAft>
            </a:pPr>
            <a:endParaRPr kumimoji="0" lang="fr-FR" sz="1000" b="0" i="0" u="none" strike="noStrike" cap="none" normalizeH="0" baseline="0" dirty="0" smtClean="0">
              <a:ln>
                <a:noFill/>
              </a:ln>
              <a:solidFill>
                <a:schemeClr val="tx1"/>
              </a:solidFill>
              <a:effectLst/>
            </a:endParaRPr>
          </a:p>
          <a:p>
            <a:pPr lvl="0" indent="228600" algn="just" eaLnBrk="0" fontAlgn="base" hangingPunct="0">
              <a:spcBef>
                <a:spcPct val="0"/>
              </a:spcBef>
              <a:spcAft>
                <a:spcPct val="0"/>
              </a:spcAft>
            </a:pPr>
            <a:endParaRPr kumimoji="0" lang="fr-FR" sz="1000" b="0" i="0" u="none" strike="noStrike" cap="none" normalizeH="0" baseline="0" dirty="0" smtClean="0">
              <a:ln>
                <a:noFill/>
              </a:ln>
              <a:solidFill>
                <a:schemeClr val="tx1"/>
              </a:solidFill>
              <a:effectLst/>
            </a:endParaRPr>
          </a:p>
          <a:p>
            <a:pPr marL="0" marR="0" lvl="0" indent="228600" algn="just" defTabSz="914400" rtl="0" eaLnBrk="0" fontAlgn="base" latinLnBrk="0" hangingPunct="0">
              <a:lnSpc>
                <a:spcPct val="100000"/>
              </a:lnSpc>
              <a:spcBef>
                <a:spcPct val="0"/>
              </a:spcBef>
              <a:spcAft>
                <a:spcPct val="0"/>
              </a:spcAft>
              <a:buClrTx/>
              <a:buSzTx/>
              <a:buFontTx/>
              <a:buNone/>
              <a:tabLst/>
            </a:pPr>
            <a:r>
              <a:rPr kumimoji="0" lang="fr-FR" sz="1400" b="1" i="0" u="sng" strike="noStrike" cap="none" normalizeH="0" baseline="0" dirty="0" smtClean="0">
                <a:ln>
                  <a:noFill/>
                </a:ln>
                <a:solidFill>
                  <a:schemeClr val="tx1"/>
                </a:solidFill>
                <a:effectLst/>
                <a:ea typeface="Times New Roman" pitchFamily="18" charset="0"/>
                <a:cs typeface="Times New Roman" pitchFamily="18" charset="0"/>
              </a:rPr>
              <a:t>Green ICT (Information &amp; Communication Technologies.) - Green IT 1.5 : </a:t>
            </a:r>
            <a:endParaRPr lang="fr-FR" sz="1400" dirty="0" smtClean="0"/>
          </a:p>
          <a:p>
            <a:pPr marL="0" marR="0" lvl="0" indent="228600" algn="just" defTabSz="914400" rtl="0" eaLnBrk="0" fontAlgn="base" latinLnBrk="0" hangingPunct="0">
              <a:lnSpc>
                <a:spcPct val="100000"/>
              </a:lnSpc>
              <a:spcBef>
                <a:spcPct val="0"/>
              </a:spcBef>
              <a:spcAft>
                <a:spcPct val="0"/>
              </a:spcAft>
              <a:buClrTx/>
              <a:buSzTx/>
              <a:buFontTx/>
              <a:buNone/>
              <a:tabLst/>
            </a:pPr>
            <a:r>
              <a:rPr kumimoji="0" lang="fr-FR" sz="1400" b="0" i="0" u="none" strike="noStrike" cap="none" normalizeH="0" baseline="0" dirty="0" smtClean="0">
                <a:ln>
                  <a:noFill/>
                </a:ln>
                <a:solidFill>
                  <a:schemeClr val="tx1"/>
                </a:solidFill>
                <a:effectLst/>
                <a:ea typeface="Times New Roman" pitchFamily="18" charset="0"/>
                <a:cs typeface="Times New Roman" pitchFamily="18" charset="0"/>
              </a:rPr>
              <a:t>S’étend aux infrastructures de communication (réseaux, téléphonie, etc.). </a:t>
            </a:r>
          </a:p>
          <a:p>
            <a:pPr marL="0" marR="0" lvl="0" indent="228600" algn="just" defTabSz="914400" rtl="0" eaLnBrk="0" fontAlgn="base" latinLnBrk="0" hangingPunct="0">
              <a:lnSpc>
                <a:spcPct val="100000"/>
              </a:lnSpc>
              <a:spcBef>
                <a:spcPct val="0"/>
              </a:spcBef>
              <a:spcAft>
                <a:spcPct val="0"/>
              </a:spcAft>
              <a:buClrTx/>
              <a:buSzTx/>
              <a:buFontTx/>
              <a:buNone/>
              <a:tabLst/>
            </a:pPr>
            <a:endParaRPr kumimoji="0" lang="fr-FR" sz="1000" b="1" i="0" u="none" strike="noStrike" cap="none" normalizeH="0" baseline="0" dirty="0" smtClean="0">
              <a:ln>
                <a:noFill/>
              </a:ln>
              <a:solidFill>
                <a:srgbClr val="76923C"/>
              </a:solidFill>
              <a:effectLst/>
            </a:endParaRPr>
          </a:p>
          <a:p>
            <a:pPr marL="0" marR="0" lvl="0" indent="228600" algn="just" defTabSz="914400" rtl="0" eaLnBrk="0" fontAlgn="base" latinLnBrk="0" hangingPunct="0">
              <a:lnSpc>
                <a:spcPct val="100000"/>
              </a:lnSpc>
              <a:spcBef>
                <a:spcPct val="0"/>
              </a:spcBef>
              <a:spcAft>
                <a:spcPct val="0"/>
              </a:spcAft>
              <a:buClrTx/>
              <a:buSzTx/>
              <a:buFontTx/>
              <a:buNone/>
              <a:tabLst/>
            </a:pPr>
            <a:endParaRPr kumimoji="0" lang="fr-FR" sz="1000" b="1" i="0" u="none" strike="noStrike" cap="none" normalizeH="0" baseline="0" dirty="0" smtClean="0">
              <a:ln>
                <a:noFill/>
              </a:ln>
              <a:solidFill>
                <a:srgbClr val="76923C"/>
              </a:solidFill>
              <a:effectLst/>
            </a:endParaRPr>
          </a:p>
          <a:p>
            <a:pPr marL="0" marR="0" lvl="0" indent="228600" defTabSz="914400" rtl="0" eaLnBrk="0" fontAlgn="base" latinLnBrk="0" hangingPunct="0">
              <a:lnSpc>
                <a:spcPct val="100000"/>
              </a:lnSpc>
              <a:spcBef>
                <a:spcPct val="0"/>
              </a:spcBef>
              <a:spcAft>
                <a:spcPct val="0"/>
              </a:spcAft>
              <a:buClrTx/>
              <a:buSzTx/>
              <a:buFontTx/>
              <a:buNone/>
              <a:tabLst/>
            </a:pPr>
            <a:r>
              <a:rPr lang="fr-FR" sz="1400" b="1" u="sng" dirty="0" smtClean="0">
                <a:ea typeface="Times New Roman" pitchFamily="18" charset="0"/>
                <a:cs typeface="Times New Roman" pitchFamily="18" charset="0"/>
              </a:rPr>
              <a:t>Green IT 2.0 - IT for Green</a:t>
            </a:r>
          </a:p>
          <a:p>
            <a:pPr lvl="0" indent="228600" eaLnBrk="0" fontAlgn="base" hangingPunct="0">
              <a:spcBef>
                <a:spcPct val="0"/>
              </a:spcBef>
              <a:spcAft>
                <a:spcPct val="0"/>
              </a:spcAft>
            </a:pPr>
            <a:r>
              <a:rPr lang="fr-FR" sz="1400" dirty="0" smtClean="0"/>
              <a:t>Réduction de l’empreinte environnementale de la société grâce aux</a:t>
            </a:r>
            <a:r>
              <a:rPr kumimoji="0" lang="fr-FR" sz="1400" b="0" i="0" u="none" strike="noStrike" cap="none" normalizeH="0" baseline="0" dirty="0" smtClean="0">
                <a:ln>
                  <a:noFill/>
                </a:ln>
                <a:solidFill>
                  <a:schemeClr val="tx1"/>
                </a:solidFill>
                <a:effectLst/>
                <a:ea typeface="Times New Roman" pitchFamily="18" charset="0"/>
                <a:cs typeface="Times New Roman" pitchFamily="18" charset="0"/>
              </a:rPr>
              <a:t> Technologies</a:t>
            </a:r>
            <a:r>
              <a:rPr kumimoji="0" lang="fr-FR" sz="1400" b="0" i="0" u="none" strike="noStrike" cap="none" normalizeH="0" dirty="0" smtClean="0">
                <a:ln>
                  <a:noFill/>
                </a:ln>
                <a:solidFill>
                  <a:schemeClr val="tx1"/>
                </a:solidFill>
                <a:effectLst/>
                <a:ea typeface="Times New Roman" pitchFamily="18" charset="0"/>
                <a:cs typeface="Times New Roman" pitchFamily="18" charset="0"/>
              </a:rPr>
              <a:t> de l’information et de la Communication</a:t>
            </a:r>
          </a:p>
          <a:p>
            <a:pPr lvl="0" indent="228600" eaLnBrk="0" fontAlgn="base" hangingPunct="0">
              <a:spcBef>
                <a:spcPct val="0"/>
              </a:spcBef>
              <a:spcAft>
                <a:spcPct val="0"/>
              </a:spcAft>
            </a:pPr>
            <a:endParaRPr lang="fr-FR" sz="1000" dirty="0" smtClean="0">
              <a:ea typeface="Times New Roman" pitchFamily="18" charset="0"/>
              <a:cs typeface="Times New Roman" pitchFamily="18" charset="0"/>
            </a:endParaRPr>
          </a:p>
          <a:p>
            <a:pPr lvl="0" indent="228600" eaLnBrk="0" fontAlgn="base" hangingPunct="0">
              <a:spcBef>
                <a:spcPct val="0"/>
              </a:spcBef>
              <a:spcAft>
                <a:spcPct val="0"/>
              </a:spcAft>
            </a:pPr>
            <a:endParaRPr lang="fr-FR" sz="1000" dirty="0" smtClean="0">
              <a:ea typeface="Times New Roman" pitchFamily="18" charset="0"/>
              <a:cs typeface="Times New Roman" pitchFamily="18" charset="0"/>
            </a:endParaRPr>
          </a:p>
          <a:p>
            <a:pPr lvl="0" indent="228600" eaLnBrk="0" fontAlgn="base" hangingPunct="0">
              <a:spcBef>
                <a:spcPct val="0"/>
              </a:spcBef>
              <a:spcAft>
                <a:spcPct val="0"/>
              </a:spcAft>
            </a:pPr>
            <a:r>
              <a:rPr lang="fr-FR" sz="1400" b="1" u="sng" dirty="0" smtClean="0">
                <a:ea typeface="Times New Roman" pitchFamily="18" charset="0"/>
                <a:cs typeface="Times New Roman" pitchFamily="18" charset="0"/>
              </a:rPr>
              <a:t>Eco-TIC</a:t>
            </a:r>
            <a:r>
              <a:rPr lang="fr-FR" sz="1400" dirty="0" smtClean="0"/>
              <a:t/>
            </a:r>
            <a:br>
              <a:rPr lang="fr-FR" sz="1400" dirty="0" smtClean="0"/>
            </a:br>
            <a:r>
              <a:rPr lang="fr-FR" sz="1400" dirty="0" smtClean="0"/>
              <a:t>     Traduction française de Green IT</a:t>
            </a:r>
          </a:p>
          <a:p>
            <a:pPr marL="0" marR="0" lvl="0" indent="228600" defTabSz="914400" rtl="0" eaLnBrk="0" fontAlgn="base" latinLnBrk="0" hangingPunct="0">
              <a:lnSpc>
                <a:spcPct val="100000"/>
              </a:lnSpc>
              <a:spcBef>
                <a:spcPct val="0"/>
              </a:spcBef>
              <a:spcAft>
                <a:spcPct val="0"/>
              </a:spcAft>
              <a:buClrTx/>
              <a:buSzTx/>
              <a:buFontTx/>
              <a:buNone/>
              <a:tabLst/>
            </a:pPr>
            <a:endParaRPr kumimoji="0" lang="fr-FR" sz="1400" b="0" i="0" u="none" strike="noStrike" cap="none" normalizeH="0" baseline="0" dirty="0" smtClean="0">
              <a:ln>
                <a:noFill/>
              </a:ln>
              <a:solidFill>
                <a:schemeClr val="tx1"/>
              </a:solidFill>
              <a:effectLst/>
              <a:ea typeface="Times New Roman" pitchFamily="18" charset="0"/>
              <a:cs typeface="Times New Roman" pitchFamily="18" charset="0"/>
            </a:endParaRPr>
          </a:p>
        </p:txBody>
      </p:sp>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a:stretch>
            <a:fillRect/>
          </a:stretch>
        </p:blipFill>
        <p:spPr bwMode="auto">
          <a:xfrm flipH="1">
            <a:off x="9036496" y="5510138"/>
            <a:ext cx="1058530" cy="1347862"/>
          </a:xfrm>
          <a:prstGeom prst="rect">
            <a:avLst/>
          </a:prstGeom>
          <a:noFill/>
          <a:ln w="9525">
            <a:noFill/>
            <a:miter lim="800000"/>
            <a:headEnd/>
            <a:tailEnd/>
          </a:ln>
        </p:spPr>
      </p:pic>
      <p:sp>
        <p:nvSpPr>
          <p:cNvPr id="6" name="Bulle ronde 5"/>
          <p:cNvSpPr/>
          <p:nvPr/>
        </p:nvSpPr>
        <p:spPr>
          <a:xfrm>
            <a:off x="9144000" y="4365104"/>
            <a:ext cx="2268760" cy="1368152"/>
          </a:xfrm>
          <a:prstGeom prst="wedgeEllipseCallout">
            <a:avLst/>
          </a:prstGeom>
        </p:spPr>
        <p:style>
          <a:lnRef idx="1">
            <a:schemeClr val="accent3"/>
          </a:lnRef>
          <a:fillRef idx="2">
            <a:schemeClr val="accent3"/>
          </a:fillRef>
          <a:effectRef idx="1">
            <a:schemeClr val="accent3"/>
          </a:effectRef>
          <a:fontRef idx="minor">
            <a:schemeClr val="dk1"/>
          </a:fontRef>
        </p:style>
        <p:txBody>
          <a:bodyPr rtlCol="0" anchor="ctr"/>
          <a:lstStyle/>
          <a:p>
            <a:pPr lvl="0" algn="ctr"/>
            <a:endParaRPr lang="fr-FR" sz="1600" dirty="0" smtClean="0">
              <a:solidFill>
                <a:schemeClr val="tx1"/>
              </a:solidFill>
              <a:ea typeface="Calibri" pitchFamily="34" charset="0"/>
              <a:cs typeface="Tahoma" pitchFamily="34" charset="0"/>
            </a:endParaRPr>
          </a:p>
          <a:p>
            <a:pPr lvl="0" algn="ctr"/>
            <a:r>
              <a:rPr lang="fr-FR" sz="1600" dirty="0" smtClean="0">
                <a:solidFill>
                  <a:schemeClr val="tx1"/>
                </a:solidFill>
                <a:ea typeface="Calibri" pitchFamily="34" charset="0"/>
                <a:cs typeface="Tahoma" pitchFamily="34" charset="0"/>
              </a:rPr>
              <a:t>183 millions de tonnes de CO2 par an</a:t>
            </a:r>
          </a:p>
          <a:p>
            <a:pPr algn="ctr"/>
            <a:endParaRPr lang="fr-FR" dirty="0"/>
          </a:p>
        </p:txBody>
      </p:sp>
      <p:sp>
        <p:nvSpPr>
          <p:cNvPr id="8" name="Rectangle 7"/>
          <p:cNvSpPr/>
          <p:nvPr/>
        </p:nvSpPr>
        <p:spPr>
          <a:xfrm>
            <a:off x="1619672" y="764704"/>
            <a:ext cx="1317990" cy="369332"/>
          </a:xfrm>
          <a:prstGeom prst="rect">
            <a:avLst/>
          </a:prstGeom>
        </p:spPr>
        <p:txBody>
          <a:bodyPr wrap="none">
            <a:spAutoFit/>
          </a:bodyPr>
          <a:lstStyle/>
          <a:p>
            <a:r>
              <a:rPr lang="fr-FR" dirty="0" smtClean="0">
                <a:solidFill>
                  <a:schemeClr val="tx2">
                    <a:lumMod val="60000"/>
                    <a:lumOff val="40000"/>
                  </a:schemeClr>
                </a:solidFill>
              </a:rPr>
              <a:t>2 - Chiffres</a:t>
            </a:r>
            <a:endParaRPr lang="fr-FR" dirty="0"/>
          </a:p>
        </p:txBody>
      </p:sp>
      <p:pic>
        <p:nvPicPr>
          <p:cNvPr id="7" name="Picture 2"/>
          <p:cNvPicPr>
            <a:picLocks noChangeAspect="1" noChangeArrowheads="1"/>
          </p:cNvPicPr>
          <p:nvPr/>
        </p:nvPicPr>
        <p:blipFill>
          <a:blip r:embed="rId3" cstate="print"/>
          <a:srcRect/>
          <a:stretch>
            <a:fillRect/>
          </a:stretch>
        </p:blipFill>
        <p:spPr bwMode="auto">
          <a:xfrm flipH="1">
            <a:off x="9144000" y="2708920"/>
            <a:ext cx="1058530" cy="1347862"/>
          </a:xfrm>
          <a:prstGeom prst="rect">
            <a:avLst/>
          </a:prstGeom>
          <a:noFill/>
          <a:ln w="9525">
            <a:noFill/>
            <a:miter lim="800000"/>
            <a:headEnd/>
            <a:tailEnd/>
          </a:ln>
        </p:spPr>
      </p:pic>
      <p:sp>
        <p:nvSpPr>
          <p:cNvPr id="10" name="Bulle ronde 9"/>
          <p:cNvSpPr/>
          <p:nvPr/>
        </p:nvSpPr>
        <p:spPr>
          <a:xfrm>
            <a:off x="9144000" y="1772816"/>
            <a:ext cx="2160240" cy="1224136"/>
          </a:xfrm>
          <a:prstGeom prst="wedgeEllipseCallout">
            <a:avLst/>
          </a:prstGeom>
        </p:spPr>
        <p:style>
          <a:lnRef idx="1">
            <a:schemeClr val="accent3"/>
          </a:lnRef>
          <a:fillRef idx="2">
            <a:schemeClr val="accent3"/>
          </a:fillRef>
          <a:effectRef idx="1">
            <a:schemeClr val="accent3"/>
          </a:effectRef>
          <a:fontRef idx="minor">
            <a:schemeClr val="dk1"/>
          </a:fontRef>
        </p:style>
        <p:txBody>
          <a:bodyPr rtlCol="0" anchor="ctr"/>
          <a:lstStyle/>
          <a:p>
            <a:pPr lvl="0" algn="ctr"/>
            <a:r>
              <a:rPr lang="fr-FR" sz="1600" dirty="0" smtClean="0">
                <a:cs typeface="Tahoma" pitchFamily="34" charset="0"/>
              </a:rPr>
              <a:t>Une Recherche Google</a:t>
            </a:r>
            <a:endParaRPr lang="fr-FR" dirty="0"/>
          </a:p>
        </p:txBody>
      </p:sp>
      <p:pic>
        <p:nvPicPr>
          <p:cNvPr id="11" name="Picture 2"/>
          <p:cNvPicPr>
            <a:picLocks noChangeAspect="1" noChangeArrowheads="1"/>
          </p:cNvPicPr>
          <p:nvPr/>
        </p:nvPicPr>
        <p:blipFill>
          <a:blip r:embed="rId3" cstate="print"/>
          <a:srcRect/>
          <a:stretch>
            <a:fillRect/>
          </a:stretch>
        </p:blipFill>
        <p:spPr bwMode="auto">
          <a:xfrm flipH="1">
            <a:off x="10548664" y="2708920"/>
            <a:ext cx="1058530" cy="1347862"/>
          </a:xfrm>
          <a:prstGeom prst="rect">
            <a:avLst/>
          </a:prstGeom>
          <a:noFill/>
          <a:ln w="9525">
            <a:noFill/>
            <a:miter lim="800000"/>
            <a:headEnd/>
            <a:tailEnd/>
          </a:ln>
        </p:spPr>
      </p:pic>
      <p:sp>
        <p:nvSpPr>
          <p:cNvPr id="12" name="Bulle ronde 11"/>
          <p:cNvSpPr/>
          <p:nvPr/>
        </p:nvSpPr>
        <p:spPr>
          <a:xfrm>
            <a:off x="10476656" y="1772816"/>
            <a:ext cx="2160240" cy="1224136"/>
          </a:xfrm>
          <a:prstGeom prst="wedgeEllipseCallout">
            <a:avLst/>
          </a:prstGeom>
        </p:spPr>
        <p:style>
          <a:lnRef idx="1">
            <a:schemeClr val="accent3"/>
          </a:lnRef>
          <a:fillRef idx="2">
            <a:schemeClr val="accent3"/>
          </a:fillRef>
          <a:effectRef idx="1">
            <a:schemeClr val="accent3"/>
          </a:effectRef>
          <a:fontRef idx="minor">
            <a:schemeClr val="dk1"/>
          </a:fontRef>
        </p:style>
        <p:txBody>
          <a:bodyPr rtlCol="0" anchor="ctr"/>
          <a:lstStyle/>
          <a:p>
            <a:pPr lvl="0" algn="ctr"/>
            <a:r>
              <a:rPr lang="fr-FR" sz="1600" dirty="0" smtClean="0"/>
              <a:t>Le Secteur de l’Informatique</a:t>
            </a:r>
            <a:endParaRPr lang="fr-FR" dirty="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2.5E-6 -3.7037E-7 L -0.59722 -0.00255 " pathEditMode="relative" rAng="0" ptsTypes="AA">
                                      <p:cBhvr>
                                        <p:cTn id="6" dur="2000" fill="hold"/>
                                        <p:tgtEl>
                                          <p:spTgt spid="2050"/>
                                        </p:tgtEl>
                                        <p:attrNameLst>
                                          <p:attrName>ppt_x</p:attrName>
                                          <p:attrName>ppt_y</p:attrName>
                                        </p:attrNameLst>
                                      </p:cBhvr>
                                      <p:rCtr x="-299" y="-1"/>
                                    </p:animMotion>
                                  </p:childTnLst>
                                </p:cTn>
                              </p:par>
                            </p:childTnLst>
                          </p:cTn>
                        </p:par>
                        <p:par>
                          <p:cTn id="7" fill="hold">
                            <p:stCondLst>
                              <p:cond delay="2000"/>
                            </p:stCondLst>
                            <p:childTnLst>
                              <p:par>
                                <p:cTn id="8" presetID="0" presetClass="path" presetSubtype="0" accel="50000" decel="50000" fill="hold" grpId="0" nodeType="afterEffect">
                                  <p:stCondLst>
                                    <p:cond delay="0"/>
                                  </p:stCondLst>
                                  <p:childTnLst>
                                    <p:animMotion origin="layout" path="M 1.66667E-6 -1.11111E-6 L -0.59254 0.00533 " pathEditMode="relative" rAng="0" ptsTypes="AA">
                                      <p:cBhvr>
                                        <p:cTn id="9" dur="2000" fill="hold"/>
                                        <p:tgtEl>
                                          <p:spTgt spid="6"/>
                                        </p:tgtEl>
                                        <p:attrNameLst>
                                          <p:attrName>ppt_x</p:attrName>
                                          <p:attrName>ppt_y</p:attrName>
                                        </p:attrNameLst>
                                      </p:cBhvr>
                                      <p:rCtr x="-296" y="3"/>
                                    </p:animMotion>
                                  </p:childTnLst>
                                </p:cTn>
                              </p:par>
                            </p:childTnLst>
                          </p:cTn>
                        </p:par>
                      </p:childTnLst>
                    </p:cTn>
                  </p:par>
                  <p:par>
                    <p:cTn id="10" fill="hold">
                      <p:stCondLst>
                        <p:cond delay="indefinite"/>
                      </p:stCondLst>
                      <p:childTnLst>
                        <p:par>
                          <p:cTn id="11" fill="hold">
                            <p:stCondLst>
                              <p:cond delay="0"/>
                            </p:stCondLst>
                            <p:childTnLst>
                              <p:par>
                                <p:cTn id="12" presetID="0" presetClass="path" presetSubtype="0" accel="50000" decel="50000" fill="hold" nodeType="clickEffect">
                                  <p:stCondLst>
                                    <p:cond delay="0"/>
                                  </p:stCondLst>
                                  <p:childTnLst>
                                    <p:animMotion origin="layout" path="M 0.06302 4.44444E-6 L -0.89635 -0.02454 " pathEditMode="relative" rAng="0" ptsTypes="AA">
                                      <p:cBhvr>
                                        <p:cTn id="13" dur="2000" fill="hold"/>
                                        <p:tgtEl>
                                          <p:spTgt spid="7"/>
                                        </p:tgtEl>
                                        <p:attrNameLst>
                                          <p:attrName>ppt_x</p:attrName>
                                          <p:attrName>ppt_y</p:attrName>
                                        </p:attrNameLst>
                                      </p:cBhvr>
                                      <p:rCtr x="-480" y="-12"/>
                                    </p:animMotion>
                                  </p:childTnLst>
                                </p:cTn>
                              </p:par>
                            </p:childTnLst>
                          </p:cTn>
                        </p:par>
                        <p:par>
                          <p:cTn id="14" fill="hold">
                            <p:stCondLst>
                              <p:cond delay="2000"/>
                            </p:stCondLst>
                            <p:childTnLst>
                              <p:par>
                                <p:cTn id="15" presetID="0" presetClass="path" presetSubtype="0" accel="50000" decel="50000" fill="hold" grpId="0" nodeType="afterEffect">
                                  <p:stCondLst>
                                    <p:cond delay="0"/>
                                  </p:stCondLst>
                                  <p:childTnLst>
                                    <p:animMotion origin="layout" path="M 0.08663 4.81481E-6 L -0.89375 -0.02616 " pathEditMode="relative" rAng="0" ptsTypes="AA">
                                      <p:cBhvr>
                                        <p:cTn id="16" dur="2000" fill="hold"/>
                                        <p:tgtEl>
                                          <p:spTgt spid="10"/>
                                        </p:tgtEl>
                                        <p:attrNameLst>
                                          <p:attrName>ppt_x</p:attrName>
                                          <p:attrName>ppt_y</p:attrName>
                                        </p:attrNameLst>
                                      </p:cBhvr>
                                      <p:rCtr x="-490" y="-13"/>
                                    </p:animMotion>
                                  </p:childTnLst>
                                </p:cTn>
                              </p:par>
                            </p:childTnLst>
                          </p:cTn>
                        </p:par>
                      </p:childTnLst>
                    </p:cTn>
                  </p:par>
                  <p:par>
                    <p:cTn id="17" fill="hold">
                      <p:stCondLst>
                        <p:cond delay="indefinite"/>
                      </p:stCondLst>
                      <p:childTnLst>
                        <p:par>
                          <p:cTn id="18" fill="hold">
                            <p:stCondLst>
                              <p:cond delay="0"/>
                            </p:stCondLst>
                            <p:childTnLst>
                              <p:par>
                                <p:cTn id="19" presetID="0" presetClass="path" presetSubtype="0" accel="50000" decel="50000" fill="hold" nodeType="clickEffect">
                                  <p:stCondLst>
                                    <p:cond delay="0"/>
                                  </p:stCondLst>
                                  <p:childTnLst>
                                    <p:animMotion origin="layout" path="M 0.06302 4.44444E-6 L -0.55399 -0.02454 " pathEditMode="relative" rAng="0" ptsTypes="AA">
                                      <p:cBhvr>
                                        <p:cTn id="20" dur="2000" fill="hold"/>
                                        <p:tgtEl>
                                          <p:spTgt spid="11"/>
                                        </p:tgtEl>
                                        <p:attrNameLst>
                                          <p:attrName>ppt_x</p:attrName>
                                          <p:attrName>ppt_y</p:attrName>
                                        </p:attrNameLst>
                                      </p:cBhvr>
                                      <p:rCtr x="-309" y="-12"/>
                                    </p:animMotion>
                                  </p:childTnLst>
                                </p:cTn>
                              </p:par>
                            </p:childTnLst>
                          </p:cTn>
                        </p:par>
                        <p:par>
                          <p:cTn id="21" fill="hold">
                            <p:stCondLst>
                              <p:cond delay="2000"/>
                            </p:stCondLst>
                            <p:childTnLst>
                              <p:par>
                                <p:cTn id="22" presetID="0" presetClass="path" presetSubtype="0" accel="50000" decel="50000" fill="hold" grpId="0" nodeType="afterEffect">
                                  <p:stCondLst>
                                    <p:cond delay="0"/>
                                  </p:stCondLst>
                                  <p:childTnLst>
                                    <p:animMotion origin="layout" path="M 0.08663 4.81481E-6 L -0.54323 -0.02616 " pathEditMode="relative" rAng="0" ptsTypes="AA">
                                      <p:cBhvr>
                                        <p:cTn id="23" dur="2000" fill="hold"/>
                                        <p:tgtEl>
                                          <p:spTgt spid="12"/>
                                        </p:tgtEl>
                                        <p:attrNameLst>
                                          <p:attrName>ppt_x</p:attrName>
                                          <p:attrName>ppt_y</p:attrName>
                                        </p:attrNameLst>
                                      </p:cBhvr>
                                      <p:rCtr x="-315" y="-1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3" cstate="print"/>
          <a:srcRect/>
          <a:stretch>
            <a:fillRect/>
          </a:stretch>
        </p:blipFill>
        <p:spPr bwMode="auto">
          <a:xfrm flipH="1">
            <a:off x="9252520" y="5510138"/>
            <a:ext cx="1058530" cy="1347862"/>
          </a:xfrm>
          <a:prstGeom prst="rect">
            <a:avLst/>
          </a:prstGeom>
          <a:noFill/>
          <a:ln w="9525">
            <a:noFill/>
            <a:miter lim="800000"/>
            <a:headEnd/>
            <a:tailEnd/>
          </a:ln>
        </p:spPr>
      </p:pic>
      <p:sp>
        <p:nvSpPr>
          <p:cNvPr id="6" name="Bulle ronde 5"/>
          <p:cNvSpPr/>
          <p:nvPr/>
        </p:nvSpPr>
        <p:spPr>
          <a:xfrm>
            <a:off x="9252520" y="4365104"/>
            <a:ext cx="2448272" cy="1368152"/>
          </a:xfrm>
          <a:prstGeom prst="wedgeEllipseCallout">
            <a:avLst/>
          </a:prstGeom>
        </p:spPr>
        <p:style>
          <a:lnRef idx="1">
            <a:schemeClr val="accent3"/>
          </a:lnRef>
          <a:fillRef idx="2">
            <a:schemeClr val="accent3"/>
          </a:fillRef>
          <a:effectRef idx="1">
            <a:schemeClr val="accent3"/>
          </a:effectRef>
          <a:fontRef idx="minor">
            <a:schemeClr val="dk1"/>
          </a:fontRef>
        </p:style>
        <p:txBody>
          <a:bodyPr rtlCol="0" anchor="ctr"/>
          <a:lstStyle/>
          <a:p>
            <a:pPr lvl="0" algn="ctr"/>
            <a:r>
              <a:rPr lang="fr-FR" sz="1600" dirty="0" smtClean="0"/>
              <a:t>61 milliards de kilowatts/heure en 2006</a:t>
            </a:r>
            <a:endParaRPr lang="fr-FR" dirty="0"/>
          </a:p>
        </p:txBody>
      </p:sp>
      <p:pic>
        <p:nvPicPr>
          <p:cNvPr id="7" name="Picture 2"/>
          <p:cNvPicPr>
            <a:picLocks noChangeAspect="1" noChangeArrowheads="1"/>
          </p:cNvPicPr>
          <p:nvPr/>
        </p:nvPicPr>
        <p:blipFill>
          <a:blip r:embed="rId3" cstate="print"/>
          <a:srcRect/>
          <a:stretch>
            <a:fillRect/>
          </a:stretch>
        </p:blipFill>
        <p:spPr bwMode="auto">
          <a:xfrm flipH="1">
            <a:off x="9144000" y="2708920"/>
            <a:ext cx="1058530" cy="1347862"/>
          </a:xfrm>
          <a:prstGeom prst="rect">
            <a:avLst/>
          </a:prstGeom>
          <a:noFill/>
          <a:ln w="9525">
            <a:noFill/>
            <a:miter lim="800000"/>
            <a:headEnd/>
            <a:tailEnd/>
          </a:ln>
        </p:spPr>
      </p:pic>
      <p:sp>
        <p:nvSpPr>
          <p:cNvPr id="8" name="Bulle ronde 7"/>
          <p:cNvSpPr/>
          <p:nvPr/>
        </p:nvSpPr>
        <p:spPr>
          <a:xfrm>
            <a:off x="9144000" y="1772816"/>
            <a:ext cx="2160240" cy="1224136"/>
          </a:xfrm>
          <a:prstGeom prst="wedgeEllipseCallout">
            <a:avLst/>
          </a:prstGeom>
        </p:spPr>
        <p:style>
          <a:lnRef idx="1">
            <a:schemeClr val="accent3"/>
          </a:lnRef>
          <a:fillRef idx="2">
            <a:schemeClr val="accent3"/>
          </a:fillRef>
          <a:effectRef idx="1">
            <a:schemeClr val="accent3"/>
          </a:effectRef>
          <a:fontRef idx="minor">
            <a:schemeClr val="dk1"/>
          </a:fontRef>
        </p:style>
        <p:txBody>
          <a:bodyPr rtlCol="0" anchor="ctr"/>
          <a:lstStyle/>
          <a:p>
            <a:pPr lvl="0" algn="ctr"/>
            <a:r>
              <a:rPr lang="fr-FR" sz="1600" dirty="0" smtClean="0"/>
              <a:t>Les écrans de veille</a:t>
            </a:r>
            <a:endParaRPr lang="fr-FR" dirty="0"/>
          </a:p>
        </p:txBody>
      </p:sp>
      <p:pic>
        <p:nvPicPr>
          <p:cNvPr id="9" name="Picture 2"/>
          <p:cNvPicPr>
            <a:picLocks noChangeAspect="1" noChangeArrowheads="1"/>
          </p:cNvPicPr>
          <p:nvPr/>
        </p:nvPicPr>
        <p:blipFill>
          <a:blip r:embed="rId3" cstate="print"/>
          <a:srcRect/>
          <a:stretch>
            <a:fillRect/>
          </a:stretch>
        </p:blipFill>
        <p:spPr bwMode="auto">
          <a:xfrm flipH="1">
            <a:off x="10548664" y="2708920"/>
            <a:ext cx="1058530" cy="1347862"/>
          </a:xfrm>
          <a:prstGeom prst="rect">
            <a:avLst/>
          </a:prstGeom>
          <a:noFill/>
          <a:ln w="9525">
            <a:noFill/>
            <a:miter lim="800000"/>
            <a:headEnd/>
            <a:tailEnd/>
          </a:ln>
        </p:spPr>
      </p:pic>
      <p:sp>
        <p:nvSpPr>
          <p:cNvPr id="10" name="Bulle ronde 9"/>
          <p:cNvSpPr/>
          <p:nvPr/>
        </p:nvSpPr>
        <p:spPr>
          <a:xfrm>
            <a:off x="10116616" y="1412776"/>
            <a:ext cx="3528392" cy="1512168"/>
          </a:xfrm>
          <a:prstGeom prst="wedgeEllipseCallo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1600" dirty="0" smtClean="0">
                <a:solidFill>
                  <a:schemeClr val="tx1"/>
                </a:solidFill>
              </a:rPr>
              <a:t>35 à 50% de l’électricité consommée par un centre informatique </a:t>
            </a:r>
            <a:r>
              <a:rPr lang="fr-FR" sz="1600" b="1" dirty="0" smtClean="0">
                <a:solidFill>
                  <a:schemeClr val="tx1"/>
                </a:solidFill>
              </a:rPr>
              <a:t> </a:t>
            </a:r>
            <a:endParaRPr lang="fr-FR" sz="1600" dirty="0" smtClean="0">
              <a:solidFill>
                <a:schemeClr val="tx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2.5E-6 -3.7037E-7 L -0.59722 -0.00255 " pathEditMode="relative" rAng="0" ptsTypes="AA">
                                      <p:cBhvr>
                                        <p:cTn id="6" dur="2000" fill="hold"/>
                                        <p:tgtEl>
                                          <p:spTgt spid="5"/>
                                        </p:tgtEl>
                                        <p:attrNameLst>
                                          <p:attrName>ppt_x</p:attrName>
                                          <p:attrName>ppt_y</p:attrName>
                                        </p:attrNameLst>
                                      </p:cBhvr>
                                      <p:rCtr x="-299" y="-1"/>
                                    </p:animMotion>
                                  </p:childTnLst>
                                </p:cTn>
                              </p:par>
                            </p:childTnLst>
                          </p:cTn>
                        </p:par>
                        <p:par>
                          <p:cTn id="7" fill="hold">
                            <p:stCondLst>
                              <p:cond delay="2000"/>
                            </p:stCondLst>
                            <p:childTnLst>
                              <p:par>
                                <p:cTn id="8" presetID="0" presetClass="path" presetSubtype="0" accel="50000" decel="50000" fill="hold" grpId="0" nodeType="afterEffect">
                                  <p:stCondLst>
                                    <p:cond delay="0"/>
                                  </p:stCondLst>
                                  <p:childTnLst>
                                    <p:animMotion origin="layout" path="M 2.77778E-7 -1.11111E-6 L -0.60625 0.00533 " pathEditMode="relative" rAng="0" ptsTypes="AA">
                                      <p:cBhvr>
                                        <p:cTn id="9" dur="2000" fill="hold"/>
                                        <p:tgtEl>
                                          <p:spTgt spid="6"/>
                                        </p:tgtEl>
                                        <p:attrNameLst>
                                          <p:attrName>ppt_x</p:attrName>
                                          <p:attrName>ppt_y</p:attrName>
                                        </p:attrNameLst>
                                      </p:cBhvr>
                                      <p:rCtr x="-303" y="3"/>
                                    </p:animMotion>
                                  </p:childTnLst>
                                </p:cTn>
                              </p:par>
                            </p:childTnLst>
                          </p:cTn>
                        </p:par>
                      </p:childTnLst>
                    </p:cTn>
                  </p:par>
                  <p:par>
                    <p:cTn id="10" fill="hold">
                      <p:stCondLst>
                        <p:cond delay="indefinite"/>
                      </p:stCondLst>
                      <p:childTnLst>
                        <p:par>
                          <p:cTn id="11" fill="hold">
                            <p:stCondLst>
                              <p:cond delay="0"/>
                            </p:stCondLst>
                            <p:childTnLst>
                              <p:par>
                                <p:cTn id="12" presetID="0" presetClass="path" presetSubtype="0" accel="50000" decel="50000" fill="hold" nodeType="clickEffect">
                                  <p:stCondLst>
                                    <p:cond delay="0"/>
                                  </p:stCondLst>
                                  <p:childTnLst>
                                    <p:animMotion origin="layout" path="M 0.06302 4.44444E-6 L -0.89635 -0.02454 " pathEditMode="relative" rAng="0" ptsTypes="AA">
                                      <p:cBhvr>
                                        <p:cTn id="13" dur="2000" fill="hold"/>
                                        <p:tgtEl>
                                          <p:spTgt spid="7"/>
                                        </p:tgtEl>
                                        <p:attrNameLst>
                                          <p:attrName>ppt_x</p:attrName>
                                          <p:attrName>ppt_y</p:attrName>
                                        </p:attrNameLst>
                                      </p:cBhvr>
                                      <p:rCtr x="-480" y="-12"/>
                                    </p:animMotion>
                                  </p:childTnLst>
                                </p:cTn>
                              </p:par>
                            </p:childTnLst>
                          </p:cTn>
                        </p:par>
                        <p:par>
                          <p:cTn id="14" fill="hold">
                            <p:stCondLst>
                              <p:cond delay="2000"/>
                            </p:stCondLst>
                            <p:childTnLst>
                              <p:par>
                                <p:cTn id="15" presetID="0" presetClass="path" presetSubtype="0" accel="50000" decel="50000" fill="hold" grpId="0" nodeType="afterEffect">
                                  <p:stCondLst>
                                    <p:cond delay="0"/>
                                  </p:stCondLst>
                                  <p:childTnLst>
                                    <p:animMotion origin="layout" path="M 0.08663 4.81481E-6 L -0.89375 -0.02616 " pathEditMode="relative" rAng="0" ptsTypes="AA">
                                      <p:cBhvr>
                                        <p:cTn id="16" dur="2000" fill="hold"/>
                                        <p:tgtEl>
                                          <p:spTgt spid="8"/>
                                        </p:tgtEl>
                                        <p:attrNameLst>
                                          <p:attrName>ppt_x</p:attrName>
                                          <p:attrName>ppt_y</p:attrName>
                                        </p:attrNameLst>
                                      </p:cBhvr>
                                      <p:rCtr x="-490" y="-13"/>
                                    </p:animMotion>
                                  </p:childTnLst>
                                </p:cTn>
                              </p:par>
                            </p:childTnLst>
                          </p:cTn>
                        </p:par>
                      </p:childTnLst>
                    </p:cTn>
                  </p:par>
                  <p:par>
                    <p:cTn id="17" fill="hold">
                      <p:stCondLst>
                        <p:cond delay="indefinite"/>
                      </p:stCondLst>
                      <p:childTnLst>
                        <p:par>
                          <p:cTn id="18" fill="hold">
                            <p:stCondLst>
                              <p:cond delay="0"/>
                            </p:stCondLst>
                            <p:childTnLst>
                              <p:par>
                                <p:cTn id="19" presetID="0" presetClass="path" presetSubtype="0" accel="50000" decel="50000" fill="hold" nodeType="clickEffect">
                                  <p:stCondLst>
                                    <p:cond delay="0"/>
                                  </p:stCondLst>
                                  <p:childTnLst>
                                    <p:animMotion origin="layout" path="M 0.06302 4.44444E-6 L -0.55399 -0.02454 " pathEditMode="relative" rAng="0" ptsTypes="AA">
                                      <p:cBhvr>
                                        <p:cTn id="20" dur="2000" fill="hold"/>
                                        <p:tgtEl>
                                          <p:spTgt spid="9"/>
                                        </p:tgtEl>
                                        <p:attrNameLst>
                                          <p:attrName>ppt_x</p:attrName>
                                          <p:attrName>ppt_y</p:attrName>
                                        </p:attrNameLst>
                                      </p:cBhvr>
                                      <p:rCtr x="-309" y="-12"/>
                                    </p:animMotion>
                                  </p:childTnLst>
                                </p:cTn>
                              </p:par>
                            </p:childTnLst>
                          </p:cTn>
                        </p:par>
                        <p:par>
                          <p:cTn id="21" fill="hold">
                            <p:stCondLst>
                              <p:cond delay="2000"/>
                            </p:stCondLst>
                            <p:childTnLst>
                              <p:par>
                                <p:cTn id="22" presetID="0" presetClass="path" presetSubtype="0" accel="50000" decel="50000" fill="hold" grpId="0" nodeType="afterEffect">
                                  <p:stCondLst>
                                    <p:cond delay="0"/>
                                  </p:stCondLst>
                                  <p:childTnLst>
                                    <p:animMotion origin="layout" path="M 0.08663 -3.7037E-6 L -0.55521 -0.02615 " pathEditMode="relative" rAng="0" ptsTypes="AA">
                                      <p:cBhvr>
                                        <p:cTn id="23" dur="2000" fill="hold"/>
                                        <p:tgtEl>
                                          <p:spTgt spid="10"/>
                                        </p:tgtEl>
                                        <p:attrNameLst>
                                          <p:attrName>ppt_x</p:attrName>
                                          <p:attrName>ppt_y</p:attrName>
                                        </p:attrNameLst>
                                      </p:cBhvr>
                                      <p:rCtr x="-321" y="-1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19672" y="1268760"/>
            <a:ext cx="2521844" cy="369332"/>
          </a:xfrm>
          <a:prstGeom prst="rect">
            <a:avLst/>
          </a:prstGeom>
        </p:spPr>
        <p:txBody>
          <a:bodyPr wrap="none">
            <a:spAutoFit/>
          </a:bodyPr>
          <a:lstStyle/>
          <a:p>
            <a:r>
              <a:rPr lang="fr-FR" dirty="0" smtClean="0">
                <a:solidFill>
                  <a:schemeClr val="tx2">
                    <a:lumMod val="60000"/>
                    <a:lumOff val="40000"/>
                  </a:schemeClr>
                </a:solidFill>
              </a:rPr>
              <a:t>1 - Solutions existantes</a:t>
            </a:r>
          </a:p>
        </p:txBody>
      </p:sp>
      <p:sp>
        <p:nvSpPr>
          <p:cNvPr id="3" name="Rectangle 2"/>
          <p:cNvSpPr/>
          <p:nvPr/>
        </p:nvSpPr>
        <p:spPr>
          <a:xfrm>
            <a:off x="467544" y="836712"/>
            <a:ext cx="3863558" cy="369332"/>
          </a:xfrm>
          <a:prstGeom prst="rect">
            <a:avLst/>
          </a:prstGeom>
        </p:spPr>
        <p:txBody>
          <a:bodyPr wrap="none">
            <a:spAutoFit/>
          </a:bodyPr>
          <a:lstStyle/>
          <a:p>
            <a:r>
              <a:rPr lang="fr-FR" b="1" dirty="0" smtClean="0">
                <a:solidFill>
                  <a:schemeClr val="accent1">
                    <a:lumMod val="75000"/>
                  </a:schemeClr>
                </a:solidFill>
              </a:rPr>
              <a:t>II – Solutions liées au Green IT</a:t>
            </a:r>
          </a:p>
        </p:txBody>
      </p:sp>
      <p:sp>
        <p:nvSpPr>
          <p:cNvPr id="4097" name="Rectangle 1"/>
          <p:cNvSpPr>
            <a:spLocks noChangeArrowheads="1"/>
          </p:cNvSpPr>
          <p:nvPr/>
        </p:nvSpPr>
        <p:spPr bwMode="auto">
          <a:xfrm>
            <a:off x="467544" y="1988840"/>
            <a:ext cx="4968552" cy="21236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fr-FR" sz="1600" b="1" i="0" strike="noStrike" cap="none" normalizeH="0" baseline="0" dirty="0" smtClean="0">
                <a:ln>
                  <a:noFill/>
                </a:ln>
                <a:solidFill>
                  <a:schemeClr val="tx1"/>
                </a:solidFill>
                <a:effectLst/>
                <a:ea typeface="Calibri" pitchFamily="34" charset="0"/>
                <a:cs typeface="Times New Roman" pitchFamily="18" charset="0"/>
              </a:rPr>
              <a:t>Projet Google : PowerMeter </a:t>
            </a:r>
          </a:p>
          <a:p>
            <a:pPr lvl="0" fontAlgn="base">
              <a:spcBef>
                <a:spcPct val="0"/>
              </a:spcBef>
              <a:spcAft>
                <a:spcPct val="0"/>
              </a:spcAft>
            </a:pPr>
            <a:endParaRPr lang="fr-FR" sz="1400" b="1" dirty="0">
              <a:ea typeface="Calibri" pitchFamily="34" charset="0"/>
              <a:cs typeface="Times New Roman" pitchFamily="18" charset="0"/>
            </a:endParaRPr>
          </a:p>
          <a:p>
            <a:pPr lvl="0" fontAlgn="base">
              <a:spcBef>
                <a:spcPct val="0"/>
              </a:spcBef>
              <a:spcAft>
                <a:spcPct val="0"/>
              </a:spcAft>
            </a:pPr>
            <a:r>
              <a:rPr lang="fr-FR" sz="1600" u="sng" dirty="0" smtClean="0">
                <a:solidFill>
                  <a:schemeClr val="accent1">
                    <a:lumMod val="75000"/>
                  </a:schemeClr>
                </a:solidFill>
              </a:rPr>
              <a:t>Objectif :</a:t>
            </a:r>
            <a:r>
              <a:rPr kumimoji="0" lang="fr-FR" sz="1400" b="0" i="0" strike="noStrike" cap="none" normalizeH="0" dirty="0" smtClean="0">
                <a:ln>
                  <a:noFill/>
                </a:ln>
                <a:solidFill>
                  <a:schemeClr val="tx1"/>
                </a:solidFill>
                <a:effectLst/>
                <a:ea typeface="Calibri" pitchFamily="34" charset="0"/>
                <a:cs typeface="Times New Roman" pitchFamily="18" charset="0"/>
              </a:rPr>
              <a:t> </a:t>
            </a:r>
            <a:r>
              <a:rPr kumimoji="0" lang="fr-FR" sz="1400" b="0" i="0" u="none" strike="noStrike" cap="none" normalizeH="0" baseline="0" dirty="0" smtClean="0">
                <a:ln>
                  <a:noFill/>
                </a:ln>
                <a:solidFill>
                  <a:schemeClr val="tx1"/>
                </a:solidFill>
                <a:effectLst/>
                <a:ea typeface="Calibri" pitchFamily="34" charset="0"/>
                <a:cs typeface="Times New Roman" pitchFamily="18" charset="0"/>
              </a:rPr>
              <a:t>La prise de conscience entraine une diminution de 5 à 15% de</a:t>
            </a:r>
            <a:r>
              <a:rPr kumimoji="0" lang="fr-FR" sz="1400" b="0" i="0" u="none" strike="noStrike" cap="none" normalizeH="0" dirty="0" smtClean="0">
                <a:ln>
                  <a:noFill/>
                </a:ln>
                <a:solidFill>
                  <a:schemeClr val="tx1"/>
                </a:solidFill>
                <a:effectLst/>
                <a:ea typeface="Calibri" pitchFamily="34" charset="0"/>
                <a:cs typeface="Times New Roman" pitchFamily="18" charset="0"/>
              </a:rPr>
              <a:t> la consommation</a:t>
            </a:r>
            <a:endParaRPr kumimoji="0" lang="fr-FR" sz="1400" b="0" i="0" u="none" strike="noStrike" cap="none" normalizeH="0" baseline="0" dirty="0" smtClean="0">
              <a:ln>
                <a:noFill/>
              </a:ln>
              <a:solidFill>
                <a:schemeClr val="tx1"/>
              </a:solidFill>
              <a:effectLst/>
              <a:ea typeface="Calibri" pitchFamily="34" charset="0"/>
              <a:cs typeface="Times New Roman" pitchFamily="18" charset="0"/>
            </a:endParaRPr>
          </a:p>
          <a:p>
            <a:pPr lvl="0" fontAlgn="base">
              <a:spcBef>
                <a:spcPct val="0"/>
              </a:spcBef>
              <a:spcAft>
                <a:spcPct val="0"/>
              </a:spcAft>
            </a:pPr>
            <a:endParaRPr lang="fr-FR" sz="1400" dirty="0">
              <a:cs typeface="Times New Roman" pitchFamily="18" charset="0"/>
            </a:endParaRPr>
          </a:p>
          <a:p>
            <a:pPr fontAlgn="base">
              <a:spcBef>
                <a:spcPct val="0"/>
              </a:spcBef>
              <a:spcAft>
                <a:spcPct val="0"/>
              </a:spcAft>
            </a:pPr>
            <a:r>
              <a:rPr lang="fr-FR" sz="1600" u="sng" dirty="0" smtClean="0">
                <a:solidFill>
                  <a:schemeClr val="accent1">
                    <a:lumMod val="75000"/>
                  </a:schemeClr>
                </a:solidFill>
              </a:rPr>
              <a:t>Solution :</a:t>
            </a:r>
            <a:r>
              <a:rPr lang="fr-FR" sz="1400" dirty="0" smtClean="0"/>
              <a:t>  - Relier l'ordinateur familial au compteur</a:t>
            </a:r>
          </a:p>
          <a:p>
            <a:pPr fontAlgn="base">
              <a:spcBef>
                <a:spcPct val="0"/>
              </a:spcBef>
              <a:spcAft>
                <a:spcPct val="0"/>
              </a:spcAft>
            </a:pPr>
            <a:r>
              <a:rPr lang="fr-FR" sz="1400" dirty="0" smtClean="0"/>
              <a:t> 	 - Afficher la consommation en temps réel sur </a:t>
            </a:r>
          </a:p>
          <a:p>
            <a:pPr fontAlgn="base">
              <a:spcBef>
                <a:spcPct val="0"/>
              </a:spcBef>
              <a:spcAft>
                <a:spcPct val="0"/>
              </a:spcAft>
            </a:pPr>
            <a:r>
              <a:rPr lang="fr-FR" sz="1400" dirty="0" smtClean="0"/>
              <a:t>	    </a:t>
            </a:r>
            <a:r>
              <a:rPr lang="fr-FR" sz="1400" dirty="0" err="1" smtClean="0"/>
              <a:t>iGoogle</a:t>
            </a:r>
            <a:endParaRPr lang="fr-FR" sz="1400" dirty="0" smtClean="0"/>
          </a:p>
          <a:p>
            <a:pPr lvl="0" fontAlgn="base">
              <a:spcBef>
                <a:spcPct val="0"/>
              </a:spcBef>
              <a:spcAft>
                <a:spcPct val="0"/>
              </a:spcAft>
            </a:pPr>
            <a:endParaRPr kumimoji="0" lang="fr-FR" sz="1400" b="0" i="0" u="none" strike="noStrike" cap="none" normalizeH="0" baseline="0" dirty="0" smtClean="0">
              <a:ln>
                <a:noFill/>
              </a:ln>
              <a:solidFill>
                <a:schemeClr val="tx1"/>
              </a:solidFill>
              <a:effectLst/>
            </a:endParaRPr>
          </a:p>
        </p:txBody>
      </p:sp>
      <p:pic>
        <p:nvPicPr>
          <p:cNvPr id="5" name="Image 4"/>
          <p:cNvPicPr/>
          <p:nvPr/>
        </p:nvPicPr>
        <p:blipFill>
          <a:blip r:embed="rId3" cstate="print"/>
          <a:srcRect/>
          <a:stretch>
            <a:fillRect/>
          </a:stretch>
        </p:blipFill>
        <p:spPr bwMode="auto">
          <a:xfrm>
            <a:off x="6084168" y="1772816"/>
            <a:ext cx="2166052" cy="203542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098" name="Picture 2"/>
          <p:cNvPicPr>
            <a:picLocks noChangeAspect="1" noChangeArrowheads="1"/>
          </p:cNvPicPr>
          <p:nvPr/>
        </p:nvPicPr>
        <p:blipFill>
          <a:blip r:embed="rId4" cstate="print"/>
          <a:srcRect/>
          <a:stretch>
            <a:fillRect/>
          </a:stretch>
        </p:blipFill>
        <p:spPr bwMode="auto">
          <a:xfrm>
            <a:off x="827584" y="4581128"/>
            <a:ext cx="2062030" cy="154652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Rectangle 8"/>
          <p:cNvSpPr/>
          <p:nvPr/>
        </p:nvSpPr>
        <p:spPr>
          <a:xfrm>
            <a:off x="3491880" y="4581128"/>
            <a:ext cx="4896544" cy="1846659"/>
          </a:xfrm>
          <a:prstGeom prst="rect">
            <a:avLst/>
          </a:prstGeom>
        </p:spPr>
        <p:txBody>
          <a:bodyPr wrap="square">
            <a:spAutoFit/>
          </a:bodyPr>
          <a:lstStyle/>
          <a:p>
            <a:pPr lvl="0"/>
            <a:r>
              <a:rPr lang="fr-FR" sz="1600" u="sng" dirty="0" smtClean="0">
                <a:solidFill>
                  <a:schemeClr val="accent1">
                    <a:lumMod val="75000"/>
                  </a:schemeClr>
                </a:solidFill>
              </a:rPr>
              <a:t>Perspective :</a:t>
            </a:r>
            <a:r>
              <a:rPr lang="fr-FR" sz="1400" dirty="0" smtClean="0"/>
              <a:t> D’ici 2012 les nouvelles habitations devront disposer de ce nouveau compteur intelligent</a:t>
            </a:r>
          </a:p>
          <a:p>
            <a:endParaRPr lang="fr-FR" sz="1400" u="sng" dirty="0" smtClean="0">
              <a:solidFill>
                <a:schemeClr val="accent1">
                  <a:lumMod val="75000"/>
                </a:schemeClr>
              </a:solidFill>
            </a:endParaRPr>
          </a:p>
          <a:p>
            <a:r>
              <a:rPr lang="fr-FR" sz="1400" u="sng" dirty="0" smtClean="0">
                <a:solidFill>
                  <a:schemeClr val="accent1">
                    <a:lumMod val="75000"/>
                  </a:schemeClr>
                </a:solidFill>
              </a:rPr>
              <a:t>Partenaire :</a:t>
            </a:r>
            <a:r>
              <a:rPr lang="fr-FR" sz="1400" dirty="0" smtClean="0">
                <a:solidFill>
                  <a:schemeClr val="accent1">
                    <a:lumMod val="75000"/>
                  </a:schemeClr>
                </a:solidFill>
              </a:rPr>
              <a:t> </a:t>
            </a:r>
            <a:r>
              <a:rPr lang="fr-FR" sz="1400" dirty="0" smtClean="0"/>
              <a:t>ERDF</a:t>
            </a:r>
          </a:p>
          <a:p>
            <a:endParaRPr lang="fr-FR" sz="1400" dirty="0" smtClean="0"/>
          </a:p>
          <a:p>
            <a:r>
              <a:rPr lang="fr-FR" sz="1400" u="sng" dirty="0" smtClean="0">
                <a:solidFill>
                  <a:schemeClr val="accent1">
                    <a:lumMod val="75000"/>
                  </a:schemeClr>
                </a:solidFill>
              </a:rPr>
              <a:t>Chiffres :</a:t>
            </a:r>
            <a:r>
              <a:rPr lang="fr-FR" sz="1400" dirty="0" smtClean="0"/>
              <a:t>  - Marché estimé entre 4 et 8 milliards d’euros </a:t>
            </a:r>
          </a:p>
          <a:p>
            <a:r>
              <a:rPr lang="fr-FR" sz="1400" dirty="0" smtClean="0"/>
              <a:t>                   - 35 millions de compteurs</a:t>
            </a:r>
          </a:p>
          <a:p>
            <a:r>
              <a:rPr lang="fr-FR" sz="1400" dirty="0" smtClean="0"/>
              <a:t>                   - 120 et 240 euros par smart </a:t>
            </a:r>
            <a:r>
              <a:rPr lang="fr-FR" sz="1400" dirty="0" err="1" smtClean="0"/>
              <a:t>meter</a:t>
            </a:r>
            <a:r>
              <a:rPr lang="fr-FR" sz="1400" dirty="0" smtClean="0"/>
              <a:t>.</a:t>
            </a:r>
            <a:endParaRPr lang="fr-FR" sz="1400" dirty="0"/>
          </a:p>
        </p:txBody>
      </p:sp>
    </p:spTree>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9552" y="764704"/>
            <a:ext cx="5318332" cy="2339102"/>
          </a:xfrm>
          <a:prstGeom prst="rect">
            <a:avLst/>
          </a:prstGeom>
        </p:spPr>
        <p:txBody>
          <a:bodyPr wrap="square">
            <a:spAutoFit/>
          </a:bodyPr>
          <a:lstStyle/>
          <a:p>
            <a:pPr fontAlgn="base">
              <a:spcBef>
                <a:spcPct val="0"/>
              </a:spcBef>
              <a:spcAft>
                <a:spcPct val="0"/>
              </a:spcAft>
            </a:pPr>
            <a:r>
              <a:rPr kumimoji="0" lang="fr-FR" b="1" i="0" u="none" strike="noStrike" cap="none" normalizeH="0" baseline="0" dirty="0" smtClean="0">
                <a:ln>
                  <a:noFill/>
                </a:ln>
                <a:effectLst/>
                <a:ea typeface="Calibri" pitchFamily="34" charset="0"/>
                <a:cs typeface="Times New Roman" pitchFamily="18" charset="0"/>
              </a:rPr>
              <a:t>Projet Google RE &lt;C :</a:t>
            </a:r>
          </a:p>
          <a:p>
            <a:pPr fontAlgn="base">
              <a:spcBef>
                <a:spcPct val="0"/>
              </a:spcBef>
              <a:spcAft>
                <a:spcPct val="0"/>
              </a:spcAft>
            </a:pPr>
            <a:endParaRPr lang="fr-FR" dirty="0" smtClean="0">
              <a:cs typeface="Times New Roman" pitchFamily="18" charset="0"/>
            </a:endParaRPr>
          </a:p>
          <a:p>
            <a:pPr fontAlgn="base">
              <a:spcBef>
                <a:spcPct val="0"/>
              </a:spcBef>
              <a:spcAft>
                <a:spcPct val="0"/>
              </a:spcAft>
            </a:pPr>
            <a:r>
              <a:rPr lang="fr-FR" sz="1600" u="sng" dirty="0" smtClean="0">
                <a:solidFill>
                  <a:schemeClr val="accent1">
                    <a:lumMod val="75000"/>
                  </a:schemeClr>
                </a:solidFill>
              </a:rPr>
              <a:t>Nom du projet :</a:t>
            </a:r>
            <a:r>
              <a:rPr lang="fr-FR" sz="1600" dirty="0" smtClean="0">
                <a:solidFill>
                  <a:schemeClr val="accent1">
                    <a:lumMod val="75000"/>
                  </a:schemeClr>
                </a:solidFill>
              </a:rPr>
              <a:t> </a:t>
            </a:r>
            <a:r>
              <a:rPr lang="fr-FR" sz="1600" dirty="0" smtClean="0"/>
              <a:t>Develop Renewable Energy </a:t>
            </a:r>
            <a:endParaRPr lang="fr-FR" sz="1600" dirty="0">
              <a:cs typeface="Times New Roman" pitchFamily="18" charset="0"/>
            </a:endParaRPr>
          </a:p>
          <a:p>
            <a:pPr fontAlgn="base">
              <a:spcBef>
                <a:spcPct val="0"/>
              </a:spcBef>
              <a:spcAft>
                <a:spcPct val="0"/>
              </a:spcAft>
            </a:pPr>
            <a:endParaRPr lang="fr-FR" sz="1000" dirty="0">
              <a:cs typeface="Times New Roman" pitchFamily="18" charset="0"/>
            </a:endParaRPr>
          </a:p>
          <a:p>
            <a:r>
              <a:rPr lang="fr-FR" sz="1600" u="sng" dirty="0" smtClean="0">
                <a:solidFill>
                  <a:schemeClr val="accent1">
                    <a:lumMod val="75000"/>
                  </a:schemeClr>
                </a:solidFill>
              </a:rPr>
              <a:t>Objectif :</a:t>
            </a:r>
            <a:r>
              <a:rPr lang="fr-FR" sz="1600" dirty="0" smtClean="0">
                <a:solidFill>
                  <a:schemeClr val="accent1">
                    <a:lumMod val="75000"/>
                  </a:schemeClr>
                </a:solidFill>
              </a:rPr>
              <a:t>  </a:t>
            </a:r>
            <a:r>
              <a:rPr lang="fr-FR" sz="1600" dirty="0" smtClean="0"/>
              <a:t>Développer des sources d'énergie renouvelable </a:t>
            </a:r>
          </a:p>
          <a:p>
            <a:r>
              <a:rPr lang="fr-FR" sz="1600" dirty="0" smtClean="0"/>
              <a:t>	moins chère</a:t>
            </a:r>
          </a:p>
          <a:p>
            <a:endParaRPr lang="fr-FR" sz="1000" dirty="0" smtClean="0"/>
          </a:p>
          <a:p>
            <a:r>
              <a:rPr lang="fr-FR" sz="1600" u="sng" dirty="0" smtClean="0">
                <a:solidFill>
                  <a:schemeClr val="accent1">
                    <a:lumMod val="75000"/>
                  </a:schemeClr>
                </a:solidFill>
              </a:rPr>
              <a:t>Solution :</a:t>
            </a:r>
            <a:r>
              <a:rPr lang="fr-FR" sz="1600" dirty="0" smtClean="0"/>
              <a:t> Développement d'éolienne en haute altitude</a:t>
            </a:r>
          </a:p>
          <a:p>
            <a:endParaRPr lang="fr-FR" sz="1000" dirty="0"/>
          </a:p>
          <a:p>
            <a:r>
              <a:rPr lang="fr-FR" sz="1600" u="sng" dirty="0" smtClean="0">
                <a:solidFill>
                  <a:schemeClr val="accent1">
                    <a:lumMod val="75000"/>
                  </a:schemeClr>
                </a:solidFill>
              </a:rPr>
              <a:t>Financement :</a:t>
            </a:r>
            <a:r>
              <a:rPr lang="fr-FR" sz="1600" dirty="0" smtClean="0"/>
              <a:t> 15 millions de Dollars</a:t>
            </a:r>
            <a:endParaRPr kumimoji="0" lang="fr-FR" sz="1600" i="0" u="none" strike="noStrike" cap="none" normalizeH="0" baseline="0" dirty="0" smtClean="0">
              <a:ln>
                <a:noFill/>
              </a:ln>
              <a:effectLst/>
            </a:endParaRPr>
          </a:p>
        </p:txBody>
      </p:sp>
      <p:pic>
        <p:nvPicPr>
          <p:cNvPr id="4" name="Image 3" descr="Sans titre.bmp"/>
          <p:cNvPicPr/>
          <p:nvPr/>
        </p:nvPicPr>
        <p:blipFill>
          <a:blip r:embed="rId3" cstate="print"/>
          <a:stretch>
            <a:fillRect/>
          </a:stretch>
        </p:blipFill>
        <p:spPr>
          <a:xfrm>
            <a:off x="6084168" y="908720"/>
            <a:ext cx="2159678" cy="181106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3554" name="Picture 2"/>
          <p:cNvPicPr>
            <a:picLocks noChangeAspect="1" noChangeArrowheads="1"/>
          </p:cNvPicPr>
          <p:nvPr/>
        </p:nvPicPr>
        <p:blipFill>
          <a:blip r:embed="rId4" cstate="print"/>
          <a:srcRect/>
          <a:stretch>
            <a:fillRect/>
          </a:stretch>
        </p:blipFill>
        <p:spPr bwMode="auto">
          <a:xfrm>
            <a:off x="755576" y="3717032"/>
            <a:ext cx="2625080" cy="19688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ZoneTexte 7"/>
          <p:cNvSpPr txBox="1"/>
          <p:nvPr/>
        </p:nvSpPr>
        <p:spPr>
          <a:xfrm>
            <a:off x="3923928" y="3789040"/>
            <a:ext cx="4968552" cy="1938992"/>
          </a:xfrm>
          <a:prstGeom prst="rect">
            <a:avLst/>
          </a:prstGeom>
          <a:noFill/>
        </p:spPr>
        <p:txBody>
          <a:bodyPr wrap="square" rtlCol="0">
            <a:spAutoFit/>
          </a:bodyPr>
          <a:lstStyle/>
          <a:p>
            <a:r>
              <a:rPr lang="fr-FR" b="1" dirty="0" smtClean="0"/>
              <a:t>Google Earth &amp; NASA</a:t>
            </a:r>
          </a:p>
          <a:p>
            <a:endParaRPr lang="fr-FR" sz="1400" dirty="0"/>
          </a:p>
          <a:p>
            <a:r>
              <a:rPr lang="fr-FR" sz="1600" u="sng" dirty="0" smtClean="0">
                <a:solidFill>
                  <a:schemeClr val="accent1">
                    <a:lumMod val="75000"/>
                  </a:schemeClr>
                </a:solidFill>
              </a:rPr>
              <a:t>Créatio</a:t>
            </a:r>
            <a:r>
              <a:rPr lang="fr-FR" sz="1600" u="sng" dirty="0">
                <a:solidFill>
                  <a:schemeClr val="accent1">
                    <a:lumMod val="75000"/>
                  </a:schemeClr>
                </a:solidFill>
              </a:rPr>
              <a:t>n</a:t>
            </a:r>
            <a:r>
              <a:rPr lang="fr-FR" sz="1600" u="sng" dirty="0" smtClean="0">
                <a:solidFill>
                  <a:schemeClr val="accent1">
                    <a:lumMod val="75000"/>
                  </a:schemeClr>
                </a:solidFill>
              </a:rPr>
              <a:t>:</a:t>
            </a:r>
            <a:r>
              <a:rPr lang="fr-FR" sz="1400" dirty="0" smtClean="0"/>
              <a:t> En 2009</a:t>
            </a:r>
            <a:r>
              <a:rPr lang="fr-FR" sz="1400" dirty="0"/>
              <a:t>, </a:t>
            </a:r>
            <a:endParaRPr lang="fr-FR" sz="1400" dirty="0" smtClean="0"/>
          </a:p>
          <a:p>
            <a:endParaRPr lang="fr-FR" sz="1400" dirty="0" smtClean="0"/>
          </a:p>
          <a:p>
            <a:r>
              <a:rPr lang="fr-FR" sz="1400" dirty="0" smtClean="0"/>
              <a:t>La </a:t>
            </a:r>
            <a:r>
              <a:rPr lang="fr-FR" sz="1400" dirty="0"/>
              <a:t>NASA a collaboré avec Google Earth et propose une carte instantanée du CO2 sur </a:t>
            </a:r>
            <a:r>
              <a:rPr lang="fr-FR" sz="1400" dirty="0" smtClean="0"/>
              <a:t>Terre en 3D.</a:t>
            </a:r>
          </a:p>
          <a:p>
            <a:endParaRPr lang="fr-FR" sz="1400" dirty="0"/>
          </a:p>
          <a:p>
            <a:r>
              <a:rPr lang="fr-FR" sz="1600" u="sng" dirty="0" smtClean="0">
                <a:solidFill>
                  <a:schemeClr val="accent1">
                    <a:lumMod val="75000"/>
                  </a:schemeClr>
                </a:solidFill>
              </a:rPr>
              <a:t>Apport :</a:t>
            </a:r>
            <a:r>
              <a:rPr lang="fr-FR" sz="1400" dirty="0" smtClean="0"/>
              <a:t> Meilleure </a:t>
            </a:r>
            <a:r>
              <a:rPr lang="fr-FR" sz="1400" dirty="0"/>
              <a:t>compréhension du cycle du carbone. </a:t>
            </a:r>
          </a:p>
        </p:txBody>
      </p:sp>
    </p:spTree>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75656" y="908720"/>
            <a:ext cx="2042547" cy="369332"/>
          </a:xfrm>
          <a:prstGeom prst="rect">
            <a:avLst/>
          </a:prstGeom>
        </p:spPr>
        <p:txBody>
          <a:bodyPr wrap="none">
            <a:spAutoFit/>
          </a:bodyPr>
          <a:lstStyle/>
          <a:p>
            <a:r>
              <a:rPr lang="fr-FR" dirty="0" smtClean="0">
                <a:solidFill>
                  <a:schemeClr val="tx2">
                    <a:lumMod val="60000"/>
                    <a:lumOff val="40000"/>
                  </a:schemeClr>
                </a:solidFill>
              </a:rPr>
              <a:t>2  - Projets à venir</a:t>
            </a:r>
            <a:endParaRPr lang="fr-FR" dirty="0"/>
          </a:p>
        </p:txBody>
      </p:sp>
      <p:sp>
        <p:nvSpPr>
          <p:cNvPr id="3073" name="Rectangle 1"/>
          <p:cNvSpPr>
            <a:spLocks noChangeArrowheads="1"/>
          </p:cNvSpPr>
          <p:nvPr/>
        </p:nvSpPr>
        <p:spPr bwMode="auto">
          <a:xfrm>
            <a:off x="323528" y="1988840"/>
            <a:ext cx="4032448" cy="276998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Serveur dans l’Océan par Google</a:t>
            </a:r>
          </a:p>
          <a:p>
            <a:pPr marL="0" marR="0" lvl="0" indent="0" algn="l" defTabSz="914400" rtl="0" eaLnBrk="1" fontAlgn="base" latinLnBrk="0" hangingPunct="1">
              <a:lnSpc>
                <a:spcPct val="100000"/>
              </a:lnSpc>
              <a:spcBef>
                <a:spcPct val="0"/>
              </a:spcBef>
              <a:spcAft>
                <a:spcPct val="0"/>
              </a:spcAft>
              <a:buClrTx/>
              <a:buSzTx/>
              <a:buFontTx/>
              <a:buNone/>
              <a:tabLst/>
            </a:pPr>
            <a:endParaRPr lang="fr-FR" sz="1600" u="sng" dirty="0" smtClean="0">
              <a:latin typeface="Calibri" pitchFamily="34" charset="0"/>
              <a:ea typeface="Calibri" pitchFamily="34" charset="0"/>
              <a:cs typeface="Times New Roman" pitchFamily="18" charset="0"/>
            </a:endParaRPr>
          </a:p>
          <a:p>
            <a:pPr lvl="0" fontAlgn="base">
              <a:spcBef>
                <a:spcPct val="0"/>
              </a:spcBef>
              <a:spcAft>
                <a:spcPct val="0"/>
              </a:spcAft>
            </a:pPr>
            <a:r>
              <a:rPr lang="fr-FR" sz="1600" u="sng" dirty="0" smtClean="0">
                <a:solidFill>
                  <a:schemeClr val="accent1">
                    <a:lumMod val="75000"/>
                  </a:schemeClr>
                </a:solidFill>
              </a:rPr>
              <a:t>Objectif  :</a:t>
            </a:r>
            <a:r>
              <a:rPr lang="fr-FR" sz="1600" dirty="0" smtClean="0">
                <a:latin typeface="Calibri" pitchFamily="34" charset="0"/>
                <a:ea typeface="Calibri" pitchFamily="34" charset="0"/>
                <a:cs typeface="Times New Roman" pitchFamily="18" charset="0"/>
              </a:rPr>
              <a:t> </a:t>
            </a:r>
            <a:r>
              <a:rPr lang="fr-FR" sz="1600" dirty="0" smtClean="0"/>
              <a:t>- Payer moins de taxes foncières 	- Alléger sa note d'électricité</a:t>
            </a:r>
            <a:endParaRPr lang="fr-FR" sz="1600" b="1" dirty="0" smtClean="0">
              <a:latin typeface="Calibri" pitchFamily="34"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fr-FR" sz="1000" b="1" dirty="0">
              <a:latin typeface="Calibri" pitchFamily="34" charset="0"/>
              <a:ea typeface="Calibri" pitchFamily="34" charset="0"/>
              <a:cs typeface="Times New Roman" pitchFamily="18" charset="0"/>
            </a:endParaRPr>
          </a:p>
          <a:p>
            <a:r>
              <a:rPr lang="fr-FR" sz="1600" u="sng" dirty="0" smtClean="0">
                <a:solidFill>
                  <a:schemeClr val="accent1">
                    <a:lumMod val="75000"/>
                  </a:schemeClr>
                </a:solidFill>
              </a:rPr>
              <a:t>Solution :</a:t>
            </a:r>
            <a:r>
              <a:rPr lang="fr-FR" sz="1600" dirty="0" smtClean="0"/>
              <a:t> Installer ses serveurs en pleine mer et les alimenter grâce à l'énergie des vagues</a:t>
            </a:r>
          </a:p>
          <a:p>
            <a:endParaRPr lang="fr-FR" sz="1000" dirty="0" smtClean="0"/>
          </a:p>
          <a:p>
            <a:endParaRPr lang="fr-FR" sz="1000" dirty="0"/>
          </a:p>
          <a:p>
            <a:pPr>
              <a:buFont typeface="Wingdings" pitchFamily="2" charset="2"/>
              <a:buChar char="Ø"/>
            </a:pPr>
            <a:r>
              <a:rPr lang="fr-FR" sz="1600" dirty="0" smtClean="0"/>
              <a:t> Google a déposé </a:t>
            </a:r>
            <a:r>
              <a:rPr lang="fr-FR" sz="1600" dirty="0"/>
              <a:t>un brevet en 2007.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400" b="0" i="0" u="none" strike="noStrike" cap="none" normalizeH="0" baseline="0" dirty="0" smtClean="0">
              <a:ln>
                <a:noFill/>
              </a:ln>
              <a:solidFill>
                <a:schemeClr val="tx1"/>
              </a:solidFill>
              <a:effectLst/>
              <a:latin typeface="Arial" pitchFamily="34" charset="0"/>
            </a:endParaRPr>
          </a:p>
        </p:txBody>
      </p:sp>
      <p:pic>
        <p:nvPicPr>
          <p:cNvPr id="3075" name="Picture 3"/>
          <p:cNvPicPr>
            <a:picLocks noChangeAspect="1" noChangeArrowheads="1"/>
          </p:cNvPicPr>
          <p:nvPr/>
        </p:nvPicPr>
        <p:blipFill>
          <a:blip r:embed="rId3" cstate="print"/>
          <a:srcRect/>
          <a:stretch>
            <a:fillRect/>
          </a:stretch>
        </p:blipFill>
        <p:spPr bwMode="auto">
          <a:xfrm>
            <a:off x="4572000" y="2132856"/>
            <a:ext cx="4217358" cy="21350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Project Status Rep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l">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i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TS101674556</Template>
  <TotalTime>359</TotalTime>
  <Words>856</Words>
  <Application>Microsoft Office PowerPoint</Application>
  <PresentationFormat>Affichage à l'écran (4:3)</PresentationFormat>
  <Paragraphs>190</Paragraphs>
  <Slides>12</Slides>
  <Notes>10</Notes>
  <HiddenSlides>0</HiddenSlides>
  <MMClips>0</MMClips>
  <ScaleCrop>false</ScaleCrop>
  <HeadingPairs>
    <vt:vector size="4" baseType="variant">
      <vt:variant>
        <vt:lpstr>Thème</vt:lpstr>
      </vt:variant>
      <vt:variant>
        <vt:i4>1</vt:i4>
      </vt:variant>
      <vt:variant>
        <vt:lpstr>Titres des diapositives</vt:lpstr>
      </vt:variant>
      <vt:variant>
        <vt:i4>12</vt:i4>
      </vt:variant>
    </vt:vector>
  </HeadingPairs>
  <TitlesOfParts>
    <vt:vector size="13" baseType="lpstr">
      <vt:lpstr>Project Status Report</vt:lpstr>
      <vt:lpstr>Green IT </vt:lpstr>
      <vt:lpstr>Diapositive 2</vt:lpstr>
      <vt:lpstr>Diapositive 3</vt:lpstr>
      <vt:lpstr>Diapositive 4</vt:lpstr>
      <vt:lpstr>Diapositive 5</vt:lpstr>
      <vt:lpstr>Diapositive 6</vt:lpstr>
      <vt:lpstr>Diapositive 7</vt:lpstr>
      <vt:lpstr>Diapositive 8</vt:lpstr>
      <vt:lpstr>Diapositive 9</vt:lpstr>
      <vt:lpstr>Diapositive 10</vt:lpstr>
      <vt:lpstr>Diapositive 11</vt:lpstr>
      <vt:lpstr>Diapositive 12</vt:lpstr>
    </vt:vector>
  </TitlesOfParts>
  <Company>IUT PARIS DESCARTES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IT </dc:title>
  <dc:creator>utilciip</dc:creator>
  <cp:lastModifiedBy>utilciip</cp:lastModifiedBy>
  <cp:revision>309</cp:revision>
  <dcterms:created xsi:type="dcterms:W3CDTF">2010-11-17T13:10:16Z</dcterms:created>
  <dcterms:modified xsi:type="dcterms:W3CDTF">2010-11-24T14:12:33Z</dcterms:modified>
</cp:coreProperties>
</file>