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6"/>
  </p:notesMasterIdLst>
  <p:sldIdLst>
    <p:sldId id="284" r:id="rId2"/>
    <p:sldId id="256" r:id="rId3"/>
    <p:sldId id="257" r:id="rId4"/>
    <p:sldId id="263" r:id="rId5"/>
    <p:sldId id="264" r:id="rId6"/>
    <p:sldId id="260" r:id="rId7"/>
    <p:sldId id="265" r:id="rId8"/>
    <p:sldId id="262"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698C"/>
    <a:srgbClr val="502551"/>
    <a:srgbClr val="763878"/>
    <a:srgbClr val="8B418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7" autoAdjust="0"/>
    <p:restoredTop sz="79893" autoAdjust="0"/>
  </p:normalViewPr>
  <p:slideViewPr>
    <p:cSldViewPr>
      <p:cViewPr varScale="1">
        <p:scale>
          <a:sx n="87" d="100"/>
          <a:sy n="87" d="100"/>
        </p:scale>
        <p:origin x="-6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262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38E71-11BA-4D2B-8EA4-06EDCB48E2E7}" type="datetimeFigureOut">
              <a:rPr lang="fr-FR" smtClean="0"/>
              <a:pPr/>
              <a:t>24/11/2010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B33A4-D002-4D69-8BD7-1540AD11F77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pcinpact.com/actu/news/58447-hadopi-eric-walter-125000-constats.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pcinpact.com/actu/news/60008-hadopi-volumetrie-identification-email.htm" TargetMode="External"/><Relationship Id="rId4" Type="http://schemas.openxmlformats.org/officeDocument/2006/relationships/hyperlink" Target="http://www.pcinpact.com/actu/news/59386-hadopi-filtrage-dpi-scpp-securisation.ht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ommentcamarche.net/contents/courrier-electronique/email-e-mail.php3"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0" dirty="0" smtClean="0">
                <a:solidFill>
                  <a:schemeClr val="tx1"/>
                </a:solidFill>
              </a:rPr>
              <a:t>La loi relative au droit d’auteur et aux droits voisins dans la société de l’information, dite loi DADVSI, est une loi française issue de la transposition</a:t>
            </a:r>
            <a:r>
              <a:rPr lang="fr-FR" b="0" baseline="0" dirty="0" smtClean="0">
                <a:solidFill>
                  <a:schemeClr val="tx1"/>
                </a:solidFill>
              </a:rPr>
              <a:t> </a:t>
            </a:r>
            <a:r>
              <a:rPr lang="fr-FR" b="0" dirty="0" smtClean="0">
                <a:solidFill>
                  <a:schemeClr val="tx1"/>
                </a:solidFill>
              </a:rPr>
              <a:t>en droit français de la directive européenne 2001/29/CE sur l'harmonisation de certains aspects du droit d'auteur et des droits voisins dans la société de l'information.</a:t>
            </a:r>
            <a:r>
              <a:rPr lang="fr-FR" b="0" baseline="0" dirty="0" smtClean="0">
                <a:solidFill>
                  <a:schemeClr val="tx1"/>
                </a:solidFill>
              </a:rPr>
              <a:t> C’est la loi sur laquelle s’inspire l’</a:t>
            </a:r>
            <a:r>
              <a:rPr lang="fr-FR" b="0" baseline="0" dirty="0" err="1" smtClean="0">
                <a:solidFill>
                  <a:schemeClr val="tx1"/>
                </a:solidFill>
              </a:rPr>
              <a:t>hadopi</a:t>
            </a:r>
            <a:r>
              <a:rPr lang="fr-FR" b="0" baseline="0" dirty="0" smtClean="0">
                <a:solidFill>
                  <a:schemeClr val="tx1"/>
                </a:solidFill>
              </a:rPr>
              <a:t>.</a:t>
            </a:r>
          </a:p>
          <a:p>
            <a:endParaRPr lang="fr-FR" b="0" baseline="0" dirty="0" smtClean="0">
              <a:solidFill>
                <a:schemeClr val="tx1"/>
              </a:solidFill>
            </a:endParaRPr>
          </a:p>
          <a:p>
            <a:r>
              <a:rPr lang="fr-FR" b="0" baseline="0" dirty="0" err="1" smtClean="0">
                <a:solidFill>
                  <a:schemeClr val="tx1"/>
                </a:solidFill>
              </a:rPr>
              <a:t>Olivennes</a:t>
            </a:r>
            <a:r>
              <a:rPr lang="fr-FR" b="0" baseline="0" dirty="0" smtClean="0">
                <a:solidFill>
                  <a:schemeClr val="tx1"/>
                </a:solidFill>
              </a:rPr>
              <a:t> est le directeur de la </a:t>
            </a:r>
            <a:r>
              <a:rPr lang="fr-FR" b="0" baseline="0" dirty="0" err="1" smtClean="0">
                <a:solidFill>
                  <a:schemeClr val="tx1"/>
                </a:solidFill>
              </a:rPr>
              <a:t>fnac</a:t>
            </a:r>
            <a:r>
              <a:rPr lang="fr-FR" b="0" baseline="0" dirty="0" smtClean="0">
                <a:solidFill>
                  <a:schemeClr val="tx1"/>
                </a:solidFill>
              </a:rPr>
              <a:t> il est chargé par la ministre Christine </a:t>
            </a:r>
            <a:r>
              <a:rPr lang="fr-FR" b="0" baseline="0" dirty="0" err="1" smtClean="0">
                <a:solidFill>
                  <a:schemeClr val="tx1"/>
                </a:solidFill>
              </a:rPr>
              <a:t>Albanel</a:t>
            </a:r>
            <a:r>
              <a:rPr lang="fr-FR" b="0" baseline="0" dirty="0" smtClean="0">
                <a:solidFill>
                  <a:schemeClr val="tx1"/>
                </a:solidFill>
              </a:rPr>
              <a:t> (ministre de la culture et de la communication) d’</a:t>
            </a:r>
            <a:r>
              <a:rPr lang="fr-FR" dirty="0" smtClean="0"/>
              <a:t>une mission ayant pour but de proposer une nouvelle modalité de « réponse graduée ».</a:t>
            </a:r>
          </a:p>
          <a:p>
            <a:r>
              <a:rPr lang="fr-FR" b="0" dirty="0" smtClean="0">
                <a:solidFill>
                  <a:schemeClr val="tx1"/>
                </a:solidFill>
              </a:rPr>
              <a:t>Cet mission aboutit à la proposition de la création d’une haute autorité qu</a:t>
            </a:r>
            <a:r>
              <a:rPr lang="fr-FR" dirty="0" smtClean="0"/>
              <a:t>i gèrerait un système de messages d'avertissements puis de sanctions non pénales destinées à prévenir et, en cas de multiples récidives, à sanctionner le « téléchargement illégal »</a:t>
            </a:r>
            <a:r>
              <a:rPr lang="fr-FR" baseline="30000" dirty="0" smtClean="0"/>
              <a:t>.</a:t>
            </a:r>
          </a:p>
          <a:p>
            <a:endParaRPr lang="fr-FR" b="0" baseline="0" dirty="0" smtClean="0">
              <a:solidFill>
                <a:schemeClr val="tx1"/>
              </a:solidFill>
            </a:endParaRPr>
          </a:p>
          <a:p>
            <a:r>
              <a:rPr lang="fr-FR" b="0" baseline="0" dirty="0" smtClean="0">
                <a:solidFill>
                  <a:schemeClr val="tx1"/>
                </a:solidFill>
              </a:rPr>
              <a:t>Le 9 avril la loi est rejeté car les élus de la majorité n’était pas là et que les élus de l’opposition sont venus plus nombreux pour voté.</a:t>
            </a:r>
          </a:p>
          <a:p>
            <a:r>
              <a:rPr lang="fr-FR" b="0" baseline="0" dirty="0" smtClean="0">
                <a:solidFill>
                  <a:schemeClr val="tx1"/>
                </a:solidFill>
              </a:rPr>
              <a:t>La loi revient le 29 avril les débats y sont houleux.</a:t>
            </a:r>
          </a:p>
          <a:p>
            <a:r>
              <a:rPr lang="fr-FR" b="0" baseline="0" dirty="0" smtClean="0">
                <a:solidFill>
                  <a:schemeClr val="tx1"/>
                </a:solidFill>
              </a:rPr>
              <a:t>12 juin la promulgation de la loi se fait sans les articles censuré.</a:t>
            </a:r>
          </a:p>
          <a:p>
            <a:endParaRPr lang="fr-FR" b="0" baseline="30000" dirty="0" smtClean="0">
              <a:solidFill>
                <a:schemeClr val="tx1"/>
              </a:solidFill>
            </a:endParaRPr>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 </a:t>
            </a:r>
            <a:r>
              <a:rPr lang="fr-FR" dirty="0" err="1" smtClean="0"/>
              <a:t>TalkTalk</a:t>
            </a:r>
            <a:r>
              <a:rPr lang="fr-FR" dirty="0" smtClean="0"/>
              <a:t>, le 2ème plus gros fournisseur d'accès britannique, a déclaré que « </a:t>
            </a:r>
            <a:r>
              <a:rPr lang="fr-FR" i="1" dirty="0" smtClean="0"/>
              <a:t>ce code de conduite est une tentative courageuse pour mettre en place les propositions du Digital Economy Act, mais nous pensons qu'il a le potentiel pour devenir un cauchemar bureaucratique »</a:t>
            </a:r>
            <a:r>
              <a:rPr lang="fr-FR" dirty="0" smtClean="0"/>
              <a:t>. Il ajoute que </a:t>
            </a:r>
            <a:r>
              <a:rPr lang="fr-FR" i="1" dirty="0" smtClean="0"/>
              <a:t>« dans sa version actuelle le code risque d'accuser à tort des millions de consommateurs d'être des pirates, d'être mis sur des "listes de contrevenants" et potentiellement poursuivis en justice. Ce brouillon inclut très peu de propositions pour protéger les consommateurs de lettres équivoques ou d'intimation </a:t>
            </a:r>
            <a:r>
              <a:rPr lang="fr-FR" dirty="0" smtClean="0"/>
              <a:t>». Le FAI rajoute que ce code signerait la fin de tous les </a:t>
            </a:r>
            <a:r>
              <a:rPr lang="fr-FR" dirty="0" err="1" smtClean="0"/>
              <a:t>Wi-Fi</a:t>
            </a:r>
            <a:r>
              <a:rPr lang="fr-FR" dirty="0" smtClean="0"/>
              <a:t> publics du royaume.</a:t>
            </a:r>
            <a:endParaRPr lang="fr-FR" dirty="0"/>
          </a:p>
        </p:txBody>
      </p:sp>
      <p:sp>
        <p:nvSpPr>
          <p:cNvPr id="4" name="Espace réservé du numéro de diapositive 3"/>
          <p:cNvSpPr>
            <a:spLocks noGrp="1"/>
          </p:cNvSpPr>
          <p:nvPr>
            <p:ph type="sldNum" sz="quarter" idx="10"/>
          </p:nvPr>
        </p:nvSpPr>
        <p:spPr/>
        <p:txBody>
          <a:bodyPr/>
          <a:lstStyle/>
          <a:p>
            <a:fld id="{F0D2465A-47CE-4AEA-9CFB-FA1BFECAECB1}" type="slidenum">
              <a:rPr lang="fr-FR" smtClean="0"/>
              <a:pPr/>
              <a:t>16</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17</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DSI d’</a:t>
            </a:r>
            <a:r>
              <a:rPr lang="fr-FR" dirty="0" err="1" smtClean="0"/>
              <a:t>Hadopi</a:t>
            </a:r>
            <a:r>
              <a:rPr lang="fr-FR" dirty="0" smtClean="0"/>
              <a:t> est à ce jour une direction composée de 5 personnes :</a:t>
            </a:r>
          </a:p>
          <a:p>
            <a:r>
              <a:rPr lang="fr-FR" dirty="0" smtClean="0"/>
              <a:t>- Le Directeur des Systèmes d’Information</a:t>
            </a:r>
          </a:p>
          <a:p>
            <a:r>
              <a:rPr lang="fr-FR" dirty="0" smtClean="0"/>
              <a:t>- Le Responsable de la sécurité des systèmes d’information (RSSI)</a:t>
            </a:r>
          </a:p>
          <a:p>
            <a:r>
              <a:rPr lang="fr-FR" dirty="0" smtClean="0"/>
              <a:t>- Le Chargé de projets de la Direction des systèmes d’information</a:t>
            </a:r>
          </a:p>
          <a:p>
            <a:r>
              <a:rPr lang="fr-FR" dirty="0" smtClean="0"/>
              <a:t>- L’Administrateur système et technicien informatique</a:t>
            </a:r>
          </a:p>
          <a:p>
            <a:r>
              <a:rPr lang="fr-FR" dirty="0" smtClean="0"/>
              <a:t>- Le Secrétaire de la DSI</a:t>
            </a:r>
          </a:p>
          <a:p>
            <a:r>
              <a:rPr lang="fr-FR" dirty="0" smtClean="0"/>
              <a:t>La DSI a pour missions :</a:t>
            </a:r>
          </a:p>
          <a:p>
            <a:r>
              <a:rPr lang="fr-FR" dirty="0" smtClean="0"/>
              <a:t>- L’alignement des systèmes d’information sur les missions de l’HADOPI en cohérence</a:t>
            </a:r>
          </a:p>
          <a:p>
            <a:r>
              <a:rPr lang="fr-FR" dirty="0" smtClean="0"/>
              <a:t>avec les pratiques et standards en usage dans les autres administrations de l’Etat.</a:t>
            </a:r>
          </a:p>
          <a:p>
            <a:r>
              <a:rPr lang="fr-FR" dirty="0" smtClean="0"/>
              <a:t>- La conception, la mise en </a:t>
            </a:r>
            <a:r>
              <a:rPr lang="fr-FR" dirty="0" err="1" smtClean="0"/>
              <a:t>oeuvre</a:t>
            </a:r>
            <a:r>
              <a:rPr lang="fr-FR" dirty="0" smtClean="0"/>
              <a:t>, le maintien en conditions opérationnelles et</a:t>
            </a:r>
          </a:p>
          <a:p>
            <a:r>
              <a:rPr lang="fr-FR" dirty="0" smtClean="0"/>
              <a:t>l’évolution des systèmes d’information, de leur qualité et de leur sécurité.</a:t>
            </a:r>
          </a:p>
          <a:p>
            <a:r>
              <a:rPr lang="fr-FR" dirty="0" smtClean="0"/>
              <a:t>- Le pilotage du </a:t>
            </a:r>
            <a:r>
              <a:rPr lang="fr-FR" dirty="0" err="1" smtClean="0"/>
              <a:t>Lab</a:t>
            </a:r>
            <a:r>
              <a:rPr lang="fr-FR" dirty="0" smtClean="0"/>
              <a:t> « Réseaux et techniques ».</a:t>
            </a:r>
          </a:p>
          <a:p>
            <a:r>
              <a:rPr lang="fr-FR" dirty="0" smtClean="0"/>
              <a:t>- Le choix et l’exploitation technique des services de télécommunication de l’HADOPI</a:t>
            </a:r>
          </a:p>
          <a:p>
            <a:r>
              <a:rPr lang="fr-FR" dirty="0" smtClean="0"/>
              <a:t>en collaboration avec la direction des finances et du développement.</a:t>
            </a:r>
          </a:p>
          <a:p>
            <a:r>
              <a:rPr lang="fr-FR" dirty="0" smtClean="0"/>
              <a:t>- L’élaboration et la mise en </a:t>
            </a:r>
            <a:r>
              <a:rPr lang="fr-FR" dirty="0" err="1" smtClean="0"/>
              <a:t>oeuvre</a:t>
            </a:r>
            <a:r>
              <a:rPr lang="fr-FR" dirty="0" smtClean="0"/>
              <a:t> de la stratégie de veille sur les évolutions</a:t>
            </a:r>
          </a:p>
          <a:p>
            <a:r>
              <a:rPr lang="fr-FR" dirty="0" smtClean="0"/>
              <a:t>techniques dans les secteurs concernant les missions de l’HADOPI.</a:t>
            </a:r>
          </a:p>
          <a:p>
            <a:r>
              <a:rPr lang="fr-FR" dirty="0" smtClean="0"/>
              <a:t>- Le support administratif et en expertise technique des conseillers et experts externes</a:t>
            </a:r>
          </a:p>
          <a:p>
            <a:r>
              <a:rPr lang="fr-FR" dirty="0" smtClean="0"/>
              <a:t>missionnés par l’HADOPI.</a:t>
            </a:r>
          </a:p>
          <a:p>
            <a:r>
              <a:rPr lang="fr-FR" dirty="0" smtClean="0"/>
              <a:t>- Le support, la validation technique de choix et le conseil des membres et directions</a:t>
            </a:r>
          </a:p>
          <a:p>
            <a:r>
              <a:rPr lang="fr-FR" dirty="0" smtClean="0"/>
              <a:t>de l’HADOPI dans les domaines de l’informatique et des systèmes d’information.</a:t>
            </a:r>
          </a:p>
          <a:p>
            <a:endParaRPr lang="fr-FR" dirty="0"/>
          </a:p>
        </p:txBody>
      </p:sp>
      <p:sp>
        <p:nvSpPr>
          <p:cNvPr id="4" name="Espace réservé du numéro de diapositive 3"/>
          <p:cNvSpPr>
            <a:spLocks noGrp="1"/>
          </p:cNvSpPr>
          <p:nvPr>
            <p:ph type="sldNum" sz="quarter" idx="10"/>
          </p:nvPr>
        </p:nvSpPr>
        <p:spPr/>
        <p:txBody>
          <a:bodyPr/>
          <a:lstStyle/>
          <a:p>
            <a:fld id="{FAFFEC01-CFF2-4011-BAA9-D9ADA98CA0AD}" type="slidenum">
              <a:rPr lang="fr-FR" smtClean="0"/>
              <a:pPr/>
              <a:t>18</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t>
            </a:r>
            <a:r>
              <a:rPr lang="fr-FR" dirty="0" err="1" smtClean="0"/>
              <a:t>Hadopi</a:t>
            </a:r>
            <a:r>
              <a:rPr lang="fr-FR" dirty="0" smtClean="0"/>
              <a:t> ne cache ainsi pas qu’elle souhaite aller le plus rapidement possible dans le déroulement de la riposte graduée, allant du tri des adresses IP signalées par les ayants-droit à la CPD (Commission de Protection des Droits) , à l’envoi des premiers e-mails d’avertissement et lettres en recommandé, en passant par les échanges, en fin de parcours, avec le Parquet, après l’examen des dossiers des présumés pirates par la CPD.</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 sait que les ayants droit envisagent de faire « flasher » jusqu’à </a:t>
            </a:r>
            <a:r>
              <a:rPr lang="fr-FR" dirty="0" smtClean="0">
                <a:hlinkClick r:id="rId3"/>
              </a:rPr>
              <a:t>125 000 adresses IP</a:t>
            </a:r>
            <a:r>
              <a:rPr lang="fr-FR" dirty="0" smtClean="0"/>
              <a:t> par jour, transmises en tout ou partie à la Hadopi (</a:t>
            </a:r>
            <a:r>
              <a:rPr lang="fr-FR" dirty="0" smtClean="0">
                <a:hlinkClick r:id="rId4"/>
              </a:rPr>
              <a:t>10 000</a:t>
            </a:r>
            <a:r>
              <a:rPr lang="fr-FR" dirty="0" smtClean="0"/>
              <a:t> d'ici la fin de l'année, avant une nouvelle montée en puissance). La haute autorité peut alors transmettre ces stocks d’informations aux fournisseurs d’accès qui ont l’obligation d’identifier chaque IP sous peine de 1500 euros d’amende. Une fois l’identification en main, la Hadopi peut décider d’enclencher la réponse graduée, un mail (</a:t>
            </a:r>
            <a:r>
              <a:rPr lang="fr-FR" dirty="0" smtClean="0">
                <a:hlinkClick r:id="rId5"/>
              </a:rPr>
              <a:t>jusqu'à 2000 par jour</a:t>
            </a:r>
            <a:r>
              <a:rPr lang="fr-FR" dirty="0" smtClean="0"/>
              <a:t> d'ici fin 2010), puis dans les six mois un mail accompagné d’une lettre recommandée, puis dans l’année suivante transmettre le dossier au parquet.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AFFEC01-CFF2-4011-BAA9-D9ADA98CA0AD}" type="slidenum">
              <a:rPr lang="fr-FR" smtClean="0"/>
              <a:pPr/>
              <a:t>20</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L’HADOPI un vrai risque pour les entreprises : Article L336-3 du CPI La personne titulaire de l'accès </a:t>
            </a:r>
            <a:r>
              <a:rPr lang="fr-FR" b="1" dirty="0" smtClean="0"/>
              <a:t>à des </a:t>
            </a:r>
            <a:r>
              <a:rPr lang="fr-FR" b="1" dirty="0" smtClean="0"/>
              <a:t>services de communication au public en ligne a </a:t>
            </a:r>
            <a:r>
              <a:rPr lang="fr-FR" b="1" dirty="0" smtClean="0"/>
              <a:t>l'obligation de </a:t>
            </a:r>
            <a:r>
              <a:rPr lang="fr-FR" b="1" dirty="0" smtClean="0"/>
              <a:t>veiller </a:t>
            </a:r>
            <a:r>
              <a:rPr lang="fr-FR" b="1" dirty="0" smtClean="0"/>
              <a:t>à ce </a:t>
            </a:r>
            <a:r>
              <a:rPr lang="fr-FR" b="1" dirty="0" smtClean="0"/>
              <a:t>que cet accès ne fasse pas l'objet d'une utilisation </a:t>
            </a:r>
            <a:r>
              <a:rPr lang="fr-FR" b="1" dirty="0" smtClean="0"/>
              <a:t>à des </a:t>
            </a:r>
            <a:r>
              <a:rPr lang="fr-FR" b="1" dirty="0" smtClean="0"/>
              <a:t>fins de reproduction, de représentation, de mise </a:t>
            </a:r>
            <a:r>
              <a:rPr lang="fr-FR" b="1" dirty="0" smtClean="0"/>
              <a:t>à disposition </a:t>
            </a:r>
            <a:r>
              <a:rPr lang="fr-FR" b="1" dirty="0" smtClean="0"/>
              <a:t>ou de communication au public d'</a:t>
            </a:r>
            <a:r>
              <a:rPr lang="fr-FR" b="1" dirty="0" err="1" smtClean="0"/>
              <a:t>oeuvres</a:t>
            </a:r>
            <a:r>
              <a:rPr lang="fr-FR" b="1" dirty="0" smtClean="0"/>
              <a:t> ou d'objets protégés par un droit d'auteur ou par un droit voisin sans l'autorisation des titulaires des droits prévus aux livres Ier et II lorsqu'elle est requise. Le manquement de la personne titulaire de l'accès </a:t>
            </a:r>
            <a:r>
              <a:rPr lang="fr-FR" b="1" dirty="0" smtClean="0"/>
              <a:t>à l'obligation </a:t>
            </a:r>
            <a:r>
              <a:rPr lang="fr-FR" b="1" dirty="0" smtClean="0"/>
              <a:t>définie au premier alinéa n'a pas pour effet d'engager la </a:t>
            </a:r>
            <a:r>
              <a:rPr lang="fr-FR" b="1" dirty="0" smtClean="0"/>
              <a:t>responsabilité pénale </a:t>
            </a:r>
            <a:r>
              <a:rPr lang="fr-FR" b="1" dirty="0" smtClean="0"/>
              <a:t>de l'intéressé, sous réserve des articles L. 335-7 et L. 335-7-1.Article L335-7-1 du CPI Pour les contraventions de la cinquième classe prévues par le présent code, lorsque le règlement le prévoit, la peine complémentaire définie </a:t>
            </a:r>
            <a:r>
              <a:rPr lang="fr-FR" b="1" dirty="0" smtClean="0"/>
              <a:t>à l'article </a:t>
            </a:r>
            <a:r>
              <a:rPr lang="fr-FR" b="1" dirty="0" smtClean="0"/>
              <a:t>L. 335-7 peut être prononcée selon les mêmes modalités, en cas de négligence caractérisée, </a:t>
            </a:r>
            <a:r>
              <a:rPr lang="fr-FR" b="1" dirty="0" smtClean="0"/>
              <a:t>à l'encontre </a:t>
            </a:r>
            <a:r>
              <a:rPr lang="fr-FR" b="1" dirty="0" smtClean="0"/>
              <a:t>du titulaire de l'accès </a:t>
            </a:r>
            <a:r>
              <a:rPr lang="fr-FR" b="1" dirty="0" smtClean="0"/>
              <a:t>à un </a:t>
            </a:r>
            <a:r>
              <a:rPr lang="fr-FR" b="1" dirty="0" smtClean="0"/>
              <a:t>service de communication au public en ligne auquel la commission de protection des droits, en application de l'article L. 331-25, a préalablement adressé, par voie d'une lettre remise contre signature ou de tout autre moyen propre </a:t>
            </a:r>
            <a:r>
              <a:rPr lang="fr-FR" b="1" dirty="0" smtClean="0"/>
              <a:t>à établir </a:t>
            </a:r>
            <a:r>
              <a:rPr lang="fr-FR" b="1" dirty="0" smtClean="0"/>
              <a:t>la preuve de la date de présentation, une recommandation l'invitant </a:t>
            </a:r>
            <a:r>
              <a:rPr lang="fr-FR" b="1" dirty="0" smtClean="0"/>
              <a:t>à mettre </a:t>
            </a:r>
            <a:r>
              <a:rPr lang="fr-FR" b="1" dirty="0" smtClean="0"/>
              <a:t>en </a:t>
            </a:r>
            <a:r>
              <a:rPr lang="fr-FR" b="1" dirty="0" err="1" smtClean="0"/>
              <a:t>oeuvre</a:t>
            </a:r>
            <a:r>
              <a:rPr lang="fr-FR" b="1" dirty="0" smtClean="0"/>
              <a:t> un moyen de sécurisation de son accès </a:t>
            </a:r>
            <a:r>
              <a:rPr lang="fr-FR" b="1" dirty="0" smtClean="0"/>
              <a:t>à internet</a:t>
            </a:r>
            <a:r>
              <a:rPr lang="fr-FR" b="1" dirty="0" smtClean="0"/>
              <a:t>. La négligence caractérisée s'apprécie sur la base des faits commis au plus tard un an après la présentation de la recommandation mentionnée </a:t>
            </a:r>
            <a:r>
              <a:rPr lang="fr-FR" b="1" dirty="0" smtClean="0"/>
              <a:t>à l'alinéa </a:t>
            </a:r>
            <a:r>
              <a:rPr lang="fr-FR" b="1" dirty="0" smtClean="0"/>
              <a:t>précédent. Dans ce cas, la durée maximale de la suspension est d'un mois.</a:t>
            </a:r>
            <a:endParaRPr lang="fr-FR" dirty="0" smtClean="0"/>
          </a:p>
          <a:p>
            <a:endParaRPr lang="fr-FR" dirty="0" smtClean="0"/>
          </a:p>
          <a:p>
            <a:r>
              <a:rPr lang="fr-FR" sz="1200" dirty="0" smtClean="0"/>
              <a:t>Logés à la même enseigne que les particuliers, ils sont passibles de sanctions si leur ligne Internet sert au téléchargement illégal, même à leur insu</a:t>
            </a:r>
          </a:p>
          <a:p>
            <a:r>
              <a:rPr lang="fr-FR" sz="1200" dirty="0" smtClean="0"/>
              <a:t/>
            </a:r>
            <a:br>
              <a:rPr lang="fr-FR" sz="1200" dirty="0" smtClean="0"/>
            </a:br>
            <a:r>
              <a:rPr lang="fr-FR" sz="1200" b="1" dirty="0" smtClean="0"/>
              <a:t>En cas d'infraction avec la loi Création et internet, l'entreprise, en temps que personne morale, est sous le coup d'une « riposte graduée », comme le particulier. </a:t>
            </a:r>
            <a:r>
              <a:rPr lang="fr-FR" sz="1200" dirty="0" smtClean="0"/>
              <a:t/>
            </a:r>
            <a:br>
              <a:rPr lang="fr-FR" sz="1200" dirty="0" smtClean="0"/>
            </a:br>
            <a:r>
              <a:rPr lang="fr-FR" sz="1200" dirty="0" smtClean="0"/>
              <a:t/>
            </a:r>
            <a:br>
              <a:rPr lang="fr-FR" sz="1200" dirty="0" smtClean="0"/>
            </a:br>
            <a:r>
              <a:rPr lang="fr-FR" sz="1200" b="1" dirty="0" smtClean="0"/>
              <a:t>FAUX. </a:t>
            </a:r>
            <a:r>
              <a:rPr lang="fr-FR" sz="1200" dirty="0" smtClean="0"/>
              <a:t>Le principe de l'avertissement par e-</a:t>
            </a:r>
            <a:r>
              <a:rPr lang="fr-FR" sz="1200" dirty="0" smtClean="0">
                <a:hlinkClick r:id="rId3"/>
              </a:rPr>
              <a:t>mail</a:t>
            </a:r>
            <a:r>
              <a:rPr lang="fr-FR" sz="1200" dirty="0" smtClean="0"/>
              <a:t> suivi éventuellement d'une coupure de la ligne ne s'appliquera aux entreprises. Prises en flagrant délit d'utilisation illégale d'Internet, les entreprises recevront une injonction de remédier au manquement constaté et devront en rendre compte à la Haute Autorité dans un délai déterminé. Elles devront notamment mettre en </a:t>
            </a:r>
            <a:r>
              <a:rPr lang="fr-FR" sz="1200" dirty="0" err="1" smtClean="0"/>
              <a:t>oeuvre</a:t>
            </a:r>
            <a:r>
              <a:rPr lang="fr-FR" sz="1200" dirty="0" smtClean="0"/>
              <a:t> des solutions de protection de type logiciel de filtrage (voir plus bas). L'objectif étant d'empêcher le piratage par les salariés à partir de leurs postes de travail. </a:t>
            </a:r>
          </a:p>
          <a:p>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t>En cas de récidive, l'entreprise en infraction risque la suspension de sa ligne internet </a:t>
            </a:r>
            <a:r>
              <a:rPr lang="fr-FR" sz="1200" dirty="0" smtClean="0"/>
              <a:t/>
            </a:r>
            <a:br>
              <a:rPr lang="fr-FR" sz="1200" dirty="0" smtClean="0"/>
            </a:br>
            <a:r>
              <a:rPr lang="fr-FR" sz="1200" dirty="0" smtClean="0"/>
              <a:t/>
            </a:r>
            <a:br>
              <a:rPr lang="fr-FR" sz="1200" dirty="0" smtClean="0"/>
            </a:br>
            <a:r>
              <a:rPr lang="fr-FR" sz="1200" b="1" dirty="0" smtClean="0"/>
              <a:t>VRAI. </a:t>
            </a:r>
            <a:r>
              <a:rPr lang="fr-FR" sz="1200" dirty="0" smtClean="0"/>
              <a:t>Si l'entreprise astreinte à mettre en place un système de filtrage se conforme à l'injonction qui lui est faite, cette sanction ne devrait pas être appliquée. Mais en tant que « propriétaire » de la ligne, au même titre que le particulier, l'entreprise s'expose, en cas de plusieurs infractions à la loi création et internet constatées, à une coupure de la ligne pendant une période de 1 à 3 mois, mais aussi à une amende de 300 000 €, le responsable de l'entreprise étant passible d'une peine de 3 ans de prison pour contrefaçon. </a:t>
            </a:r>
          </a:p>
          <a:p>
            <a:endParaRPr lang="fr-FR" dirty="0"/>
          </a:p>
        </p:txBody>
      </p:sp>
      <p:sp>
        <p:nvSpPr>
          <p:cNvPr id="4" name="Espace réservé du numéro de diapositive 3"/>
          <p:cNvSpPr>
            <a:spLocks noGrp="1"/>
          </p:cNvSpPr>
          <p:nvPr>
            <p:ph type="sldNum" sz="quarter" idx="10"/>
          </p:nvPr>
        </p:nvSpPr>
        <p:spPr/>
        <p:txBody>
          <a:bodyPr/>
          <a:lstStyle/>
          <a:p>
            <a:fld id="{FAFFEC01-CFF2-4011-BAA9-D9ADA98CA0AD}" type="slidenum">
              <a:rPr lang="fr-FR" smtClean="0"/>
              <a:pPr/>
              <a:t>22</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endParaRPr lang="fr-FR" sz="1050" dirty="0" smtClean="0"/>
          </a:p>
          <a:p>
            <a:r>
              <a:rPr lang="fr-FR" sz="1050" dirty="0" smtClean="0"/>
              <a:t>Sur le plan technique, le « rempart » au téléchargement illégal consiste en l'installation d'une solution de sécurité unifiée des postes de travail : elle regroupe un antivirus classique et des services ad hoc qui permettent de réguler l'accès aux sites de téléchargement et filtrent les contenus qui transitent par le réseau d'entreprise. Son objectif est d'empêcher le téléchargement de fichiers contenant certaines extensions, comme .mp3 ou .</a:t>
            </a:r>
            <a:r>
              <a:rPr lang="fr-FR" sz="1050" dirty="0" err="1" smtClean="0"/>
              <a:t>avi</a:t>
            </a:r>
            <a:r>
              <a:rPr lang="fr-FR" sz="1050" dirty="0" smtClean="0"/>
              <a:t>, visées par la loi création et internet. </a:t>
            </a:r>
            <a:br>
              <a:rPr lang="fr-FR" sz="1050" dirty="0" smtClean="0"/>
            </a:br>
            <a:r>
              <a:rPr lang="fr-FR" sz="1050" dirty="0" smtClean="0"/>
              <a:t/>
            </a:r>
            <a:br>
              <a:rPr lang="fr-FR" sz="1050" dirty="0" smtClean="0"/>
            </a:br>
            <a:r>
              <a:rPr lang="fr-FR" sz="1050" dirty="0" smtClean="0"/>
              <a:t>Qui dit téléchargement illégal dit logiciels de Peer-to-Peer, comme Emule, Bit Torrent, </a:t>
            </a:r>
            <a:r>
              <a:rPr lang="fr-FR" sz="1050" dirty="0" err="1" smtClean="0"/>
              <a:t>Vuze</a:t>
            </a:r>
            <a:r>
              <a:rPr lang="fr-FR" sz="1050" dirty="0" smtClean="0"/>
              <a:t> ou encore </a:t>
            </a:r>
            <a:r>
              <a:rPr lang="fr-FR" sz="1050" dirty="0" err="1" smtClean="0"/>
              <a:t>Limewire</a:t>
            </a:r>
            <a:r>
              <a:rPr lang="fr-FR" sz="1050" dirty="0" smtClean="0"/>
              <a:t> : les entreprises devront veiller au blocage de ce type d'applications, notamment via la configuration de leur pare-feu et l'installation d'un système de prévention d'intrusions. </a:t>
            </a:r>
            <a:br>
              <a:rPr lang="fr-FR" sz="1050" dirty="0" smtClean="0"/>
            </a:br>
            <a:r>
              <a:rPr lang="fr-FR" sz="1050" dirty="0" smtClean="0"/>
              <a:t/>
            </a:r>
            <a:br>
              <a:rPr lang="fr-FR" sz="1050" dirty="0" smtClean="0"/>
            </a:br>
            <a:r>
              <a:rPr lang="fr-FR" sz="1050" dirty="0" smtClean="0"/>
              <a:t>Parmi les avantages de ce type de dispositif : outre la prévention des risques de téléchargement illégal, ce type de système permet de renforcer la sécurité du réseau d'entreprise (moindre vulnérabilité au virus) et libère de la bande passante. </a:t>
            </a:r>
            <a:br>
              <a:rPr lang="fr-FR" sz="1050" dirty="0" smtClean="0"/>
            </a:br>
            <a:r>
              <a:rPr lang="fr-FR" sz="1050" dirty="0" smtClean="0"/>
              <a:t>Parmi les inconnues et les limites : le coût d'un tel système et son efficacité réelle, les problèmes posés par les restrictions de téléchargement, la difficulté de contrôler des sites de streaming, et la connexion à des sites de téléchargement via des flux cryptés. </a:t>
            </a:r>
            <a:br>
              <a:rPr lang="fr-FR" sz="1050" dirty="0" smtClean="0"/>
            </a:br>
            <a:r>
              <a:rPr lang="fr-FR" sz="1050" b="1" dirty="0" smtClean="0"/>
              <a:t>La mise en place d'une charte d'utilisation d'internet dans l'entreprise</a:t>
            </a:r>
          </a:p>
          <a:p>
            <a:r>
              <a:rPr lang="fr-FR" sz="1050" dirty="0" smtClean="0"/>
              <a:t/>
            </a:r>
            <a:br>
              <a:rPr lang="fr-FR" sz="1050" dirty="0" smtClean="0"/>
            </a:br>
            <a:r>
              <a:rPr lang="fr-FR" sz="1050" dirty="0" smtClean="0"/>
              <a:t>L'installation d'un système de filtrage doit s'accompagner de la mise en place d'une charte d'utilisation d'internet dans l'entreprise. Elle doit détailler les modalités techniques mises en </a:t>
            </a:r>
            <a:r>
              <a:rPr lang="fr-FR" sz="1050" dirty="0" err="1" smtClean="0"/>
              <a:t>oeuvre</a:t>
            </a:r>
            <a:r>
              <a:rPr lang="fr-FR" sz="1050" dirty="0" smtClean="0"/>
              <a:t>, notamment si celles-ci s'accompagnent de mesures de surveillance exercées sur l'activité des internautes dans l'entreprise. Ce dispositif de « traçage », est en effet envisagé pour limiter la responsabilité de l'entreprise en cas d'activité de téléchargement illégal. </a:t>
            </a:r>
            <a:br>
              <a:rPr lang="fr-FR" sz="1050" dirty="0" smtClean="0"/>
            </a:br>
            <a:r>
              <a:rPr lang="fr-FR" sz="1050" dirty="0" smtClean="0"/>
              <a:t/>
            </a:r>
            <a:br>
              <a:rPr lang="fr-FR" sz="1050" dirty="0" smtClean="0"/>
            </a:br>
            <a:r>
              <a:rPr lang="fr-FR" sz="1050" dirty="0" smtClean="0"/>
              <a:t>Concernant les dispositifs de surveillance au travail, la CNIL rappelle trois obligations de l'employeur : </a:t>
            </a:r>
            <a:br>
              <a:rPr lang="fr-FR" sz="1050" dirty="0" smtClean="0"/>
            </a:br>
            <a:r>
              <a:rPr lang="fr-FR" sz="1050" dirty="0" smtClean="0"/>
              <a:t/>
            </a:r>
            <a:br>
              <a:rPr lang="fr-FR" sz="1050" dirty="0" smtClean="0"/>
            </a:br>
            <a:r>
              <a:rPr lang="fr-FR" sz="1050" dirty="0" smtClean="0"/>
              <a:t>- La transparence : d'après l'article L 121-8 du code du travail, qui prévoit « qu'aucune information concernant personnellement un salarié ou un candidat à un emploi ne peut être collectée par un dispositif qui n'a pas été porté préalablement à la connaissance du salarié ou du candidat à l'emploi". </a:t>
            </a:r>
            <a:br>
              <a:rPr lang="fr-FR" sz="1050" dirty="0" smtClean="0"/>
            </a:br>
            <a:r>
              <a:rPr lang="fr-FR" sz="1050" dirty="0" smtClean="0"/>
              <a:t>- La proportionnalité : le mode de surveillance exercé doit correspondre à un objectif précis. Il devra donc être en conformité avec les objectifs de loi création et liberté et ne pas sortir de ce cadre. </a:t>
            </a:r>
            <a:br>
              <a:rPr lang="fr-FR" sz="1050" dirty="0" smtClean="0"/>
            </a:br>
            <a:r>
              <a:rPr lang="fr-FR" sz="1050" dirty="0" smtClean="0"/>
              <a:t>- La discussion collective : l'introduction de traitements de moyens et techniques permettant un contrôle d'activité du salarié doit se faire en concertation avec le comité d'entreprise ou des délégués du personnel, conformément à « l'obligation d'information préalable ».</a:t>
            </a:r>
          </a:p>
          <a:p>
            <a:endParaRPr lang="fr-FR" sz="1050" dirty="0"/>
          </a:p>
        </p:txBody>
      </p:sp>
      <p:sp>
        <p:nvSpPr>
          <p:cNvPr id="4" name="Espace réservé du numéro de diapositive 3"/>
          <p:cNvSpPr>
            <a:spLocks noGrp="1"/>
          </p:cNvSpPr>
          <p:nvPr>
            <p:ph type="sldNum" sz="quarter" idx="10"/>
          </p:nvPr>
        </p:nvSpPr>
        <p:spPr/>
        <p:txBody>
          <a:bodyPr/>
          <a:lstStyle/>
          <a:p>
            <a:fld id="{FAFFEC01-CFF2-4011-BAA9-D9ADA98CA0AD}" type="slidenum">
              <a:rPr lang="fr-FR" smtClean="0"/>
              <a:pPr/>
              <a:t>23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réponse graduée consiste à récupérer les adresses</a:t>
            </a:r>
            <a:r>
              <a:rPr lang="fr-FR" baseline="0" dirty="0" smtClean="0"/>
              <a:t> </a:t>
            </a:r>
            <a:r>
              <a:rPr lang="fr-FR" baseline="0" dirty="0" err="1" smtClean="0"/>
              <a:t>ip</a:t>
            </a:r>
            <a:r>
              <a:rPr lang="fr-FR" baseline="0" dirty="0" smtClean="0"/>
              <a:t> des personnes téléchargeant illégalement  , et de les prévenir par mail une première fois, puis s’ils continuent, de leur envoyer une lettre en recommandé et enfin la suppression de l’abonnement internet</a:t>
            </a:r>
          </a:p>
          <a:p>
            <a:r>
              <a:rPr lang="fr-FR" baseline="0" dirty="0" smtClean="0"/>
              <a:t>La </a:t>
            </a:r>
            <a:r>
              <a:rPr lang="fr-FR" baseline="0" dirty="0" err="1" smtClean="0"/>
              <a:t>hadopi</a:t>
            </a:r>
            <a:r>
              <a:rPr lang="fr-FR" baseline="0" dirty="0" smtClean="0"/>
              <a:t> sera l’institution en charge d’envoyer les mails et lettres aux contrevenants, aussi d’apposer un label permettant de repérer les sites de téléchargements légaux.</a:t>
            </a:r>
          </a:p>
          <a:p>
            <a:r>
              <a:rPr lang="fr-FR" baseline="0" dirty="0" smtClean="0"/>
              <a:t>Le temps de publication d’un film sorti au cinéma, en dvd sera réduit.</a:t>
            </a:r>
          </a:p>
          <a:p>
            <a:r>
              <a:rPr lang="fr-FR" baseline="0" dirty="0" smtClean="0"/>
              <a:t>Les articles des journalistes seront mieux </a:t>
            </a:r>
            <a:r>
              <a:rPr lang="fr-FR" baseline="0" dirty="0" err="1" smtClean="0"/>
              <a:t>defendus</a:t>
            </a:r>
            <a:r>
              <a:rPr lang="fr-FR" baseline="0" dirty="0" smtClean="0"/>
              <a:t> et mieux </a:t>
            </a:r>
            <a:r>
              <a:rPr lang="fr-FR" baseline="0" dirty="0" err="1" smtClean="0"/>
              <a:t>remunérés</a:t>
            </a:r>
            <a:r>
              <a:rPr lang="fr-FR" baseline="0" dirty="0" smtClean="0"/>
              <a:t>.</a:t>
            </a:r>
          </a:p>
          <a:p>
            <a:r>
              <a:rPr lang="fr-FR" baseline="0" dirty="0" smtClean="0"/>
              <a:t> </a:t>
            </a:r>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a:t>
            </a:r>
            <a:r>
              <a:rPr lang="fr-FR" dirty="0" err="1" smtClean="0"/>
              <a:t>hadopi</a:t>
            </a:r>
            <a:r>
              <a:rPr lang="fr-FR" baseline="0" dirty="0" smtClean="0"/>
              <a:t> est censé faire peur et donc par conséquent diminuer le téléchargement illégal et favorisé le téléchargement légal notamment par la mise en place de réduction, la labellisation etc...</a:t>
            </a:r>
          </a:p>
          <a:p>
            <a:r>
              <a:rPr lang="fr-FR" baseline="0" dirty="0" smtClean="0"/>
              <a:t>Aspect pédagogique notamment dans les collèges avec le B2I.</a:t>
            </a:r>
          </a:p>
          <a:p>
            <a:endParaRPr lang="fr-FR" baseline="0" dirty="0" smtClean="0"/>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députes ne</a:t>
            </a:r>
            <a:r>
              <a:rPr lang="fr-FR" baseline="0" dirty="0" smtClean="0"/>
              <a:t> savent pas ce qu’est le </a:t>
            </a:r>
            <a:r>
              <a:rPr lang="fr-FR" baseline="0" dirty="0" err="1" smtClean="0"/>
              <a:t>peer</a:t>
            </a:r>
            <a:r>
              <a:rPr lang="fr-FR" baseline="0" dirty="0" smtClean="0"/>
              <a:t> to </a:t>
            </a:r>
            <a:r>
              <a:rPr lang="fr-FR" baseline="0" dirty="0" err="1" smtClean="0"/>
              <a:t>peer</a:t>
            </a:r>
            <a:r>
              <a:rPr lang="fr-FR" baseline="0" dirty="0" smtClean="0"/>
              <a:t>, ni ce qu’est un firewall ....</a:t>
            </a:r>
          </a:p>
          <a:p>
            <a:r>
              <a:rPr lang="fr-FR" baseline="0" dirty="0" smtClean="0"/>
              <a:t>L’adresse IP n’</a:t>
            </a:r>
            <a:r>
              <a:rPr lang="fr-FR" baseline="0" dirty="0" err="1" smtClean="0"/>
              <a:t>etant</a:t>
            </a:r>
            <a:r>
              <a:rPr lang="fr-FR" baseline="0" dirty="0" smtClean="0"/>
              <a:t> pas fixe on ne peut la considérer comme personnel</a:t>
            </a:r>
          </a:p>
          <a:p>
            <a:r>
              <a:rPr lang="fr-FR" baseline="0" dirty="0" smtClean="0"/>
              <a:t>La loi fait fi de plusieurs aspect juridique important comme la présomption d’innocence</a:t>
            </a:r>
          </a:p>
          <a:p>
            <a:r>
              <a:rPr lang="fr-FR" baseline="0" dirty="0" smtClean="0"/>
              <a:t>La loi n’est pas justifié.</a:t>
            </a:r>
            <a:endParaRPr lang="fr-FR" dirty="0"/>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gens on peur</a:t>
            </a:r>
            <a:r>
              <a:rPr lang="fr-FR" baseline="0" dirty="0" smtClean="0"/>
              <a:t> qu’avec cette loi ils ne soient plus libre de surfez en tout liberté.</a:t>
            </a:r>
          </a:p>
          <a:p>
            <a:r>
              <a:rPr lang="fr-FR" baseline="0" dirty="0" smtClean="0"/>
              <a:t>La loi mais principalement en avant le </a:t>
            </a:r>
            <a:r>
              <a:rPr lang="fr-FR" baseline="0" dirty="0" err="1" smtClean="0"/>
              <a:t>peer</a:t>
            </a:r>
            <a:r>
              <a:rPr lang="fr-FR" baseline="0" dirty="0" smtClean="0"/>
              <a:t> to </a:t>
            </a:r>
            <a:r>
              <a:rPr lang="fr-FR" baseline="0" dirty="0" err="1" smtClean="0"/>
              <a:t>peer</a:t>
            </a:r>
            <a:r>
              <a:rPr lang="fr-FR" baseline="0" dirty="0" smtClean="0"/>
              <a:t>, alors que ce n’est pas le moyen le plus utilisé par les gens pour télécharger.</a:t>
            </a:r>
            <a:endParaRPr lang="fr-FR" dirty="0"/>
          </a:p>
        </p:txBody>
      </p:sp>
      <p:sp>
        <p:nvSpPr>
          <p:cNvPr id="4" name="Espace réservé du numéro de diapositive 3"/>
          <p:cNvSpPr>
            <a:spLocks noGrp="1"/>
          </p:cNvSpPr>
          <p:nvPr>
            <p:ph type="sldNum" sz="quarter" idx="10"/>
          </p:nvPr>
        </p:nvSpPr>
        <p:spPr/>
        <p:txBody>
          <a:bodyPr/>
          <a:lstStyle/>
          <a:p>
            <a:fld id="{9DDB33A4-D002-4D69-8BD7-1540AD11F77A}"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10 Novembre</a:t>
            </a:r>
            <a:r>
              <a:rPr lang="fr-FR" baseline="0" dirty="0" smtClean="0"/>
              <a:t> 2010 : </a:t>
            </a:r>
            <a:r>
              <a:rPr lang="fr-FR" b="1" dirty="0" smtClean="0"/>
              <a:t>La décision pourrait conduire à une suspension de la Hadopi anglaise. </a:t>
            </a:r>
          </a:p>
          <a:p>
            <a:endParaRPr lang="fr-FR" dirty="0"/>
          </a:p>
        </p:txBody>
      </p:sp>
      <p:sp>
        <p:nvSpPr>
          <p:cNvPr id="4" name="Espace réservé du numéro de diapositive 3"/>
          <p:cNvSpPr>
            <a:spLocks noGrp="1"/>
          </p:cNvSpPr>
          <p:nvPr>
            <p:ph type="sldNum" sz="quarter" idx="10"/>
          </p:nvPr>
        </p:nvSpPr>
        <p:spPr/>
        <p:txBody>
          <a:bodyPr/>
          <a:lstStyle/>
          <a:p>
            <a:fld id="{F0D2465A-47CE-4AEA-9CFB-FA1BFECAECB1}" type="slidenum">
              <a:rPr lang="fr-FR" smtClean="0"/>
              <a:pPr/>
              <a:t>11</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Pour commencer, l'Ofcom propose que ce code soit appliqué aux plus « grands » FAI, autrement dit aux FAI par ligne fixe comptant plus de 400 000 abonnés, à savoir BT, Talk </a:t>
            </a:r>
            <a:r>
              <a:rPr lang="fr-FR" dirty="0" err="1" smtClean="0"/>
              <a:t>Talk</a:t>
            </a:r>
            <a:r>
              <a:rPr lang="fr-FR" dirty="0" smtClean="0"/>
              <a:t>, Virgin Media, </a:t>
            </a:r>
            <a:r>
              <a:rPr lang="fr-FR" dirty="0" err="1" smtClean="0"/>
              <a:t>Sky</a:t>
            </a:r>
            <a:r>
              <a:rPr lang="fr-FR" dirty="0" smtClean="0"/>
              <a:t>, Orange, O2 et Post Office. En ce qui concerne les abonnés, l'</a:t>
            </a:r>
            <a:r>
              <a:rPr lang="fr-FR" dirty="0" err="1" smtClean="0"/>
              <a:t>Ofcom</a:t>
            </a:r>
            <a:r>
              <a:rPr lang="fr-FR" dirty="0" smtClean="0"/>
              <a:t> propose un « processus de notification en trois étapes permettant aux FAI d'informer leurs abonnés de violations du droit d'auteur et [...] que les abonnés ayant reçu trois notifications en une année puissent figurer sur une liste demandée par un titulaire du droit d'auteur ». </a:t>
            </a:r>
          </a:p>
          <a:p>
            <a:r>
              <a:rPr lang="fr-FR" dirty="0" smtClean="0"/>
              <a:t>Le code prévoit également l'éducation du consommateur, la promotion de services alternatifs légaux, et une action judiciaire ciblée contre les tiers indélicats récidivistes.</a:t>
            </a:r>
          </a:p>
          <a:p>
            <a:endParaRPr lang="fr-FR" dirty="0" smtClean="0"/>
          </a:p>
          <a:p>
            <a:r>
              <a:rPr lang="fr-FR" dirty="0" smtClean="0"/>
              <a:t>Enfin, le code devrait entrer en vigueur début 2011, pas plus de huit mois après que la loi a reçu la Sanction royale. Une période de consultation est prévue du 28 mai 2010 au 30 juillet 2010. De plus, la Commission européenne devra également approuver le projet de code.</a:t>
            </a:r>
            <a:endParaRPr lang="fr-FR" dirty="0"/>
          </a:p>
        </p:txBody>
      </p:sp>
      <p:sp>
        <p:nvSpPr>
          <p:cNvPr id="4" name="Espace réservé du numéro de diapositive 3"/>
          <p:cNvSpPr>
            <a:spLocks noGrp="1"/>
          </p:cNvSpPr>
          <p:nvPr>
            <p:ph type="sldNum" sz="quarter" idx="10"/>
          </p:nvPr>
        </p:nvSpPr>
        <p:spPr/>
        <p:txBody>
          <a:bodyPr/>
          <a:lstStyle/>
          <a:p>
            <a:fld id="{F0D2465A-47CE-4AEA-9CFB-FA1BFECAECB1}" type="slidenum">
              <a:rPr lang="fr-FR" smtClean="0"/>
              <a:pPr/>
              <a:t>12</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i="1" dirty="0" smtClean="0"/>
              <a:t>« Bloquer l’accès aux sites qui permettent une infraction “substantielle” du droit d’auteur »</a:t>
            </a:r>
          </a:p>
          <a:p>
            <a:endParaRPr lang="fr-FR"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Des sites comme </a:t>
            </a:r>
            <a:r>
              <a:rPr lang="fr-FR" sz="1200" dirty="0" err="1" smtClean="0"/>
              <a:t>Youtube</a:t>
            </a:r>
            <a:r>
              <a:rPr lang="fr-FR" sz="1200" dirty="0" smtClean="0"/>
              <a:t> pourraient ainsi se retrouver au milieu de l’œil du cyclone. Une disposition qui n’a pas manqué de soulever l’ire de certains députés voyant là un outil de censure. </a:t>
            </a:r>
          </a:p>
          <a:p>
            <a:endParaRPr lang="fr-FR" dirty="0"/>
          </a:p>
        </p:txBody>
      </p:sp>
      <p:sp>
        <p:nvSpPr>
          <p:cNvPr id="4" name="Espace réservé du numéro de diapositive 3"/>
          <p:cNvSpPr>
            <a:spLocks noGrp="1"/>
          </p:cNvSpPr>
          <p:nvPr>
            <p:ph type="sldNum" sz="quarter" idx="10"/>
          </p:nvPr>
        </p:nvSpPr>
        <p:spPr/>
        <p:txBody>
          <a:bodyPr/>
          <a:lstStyle/>
          <a:p>
            <a:fld id="{F0D2465A-47CE-4AEA-9CFB-FA1BFECAECB1}"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Le gouvernement anglais semble s'être focalisé sur </a:t>
            </a:r>
            <a:r>
              <a:rPr lang="fr-FR" dirty="0" err="1" smtClean="0"/>
              <a:t>Bittorrent</a:t>
            </a:r>
            <a:r>
              <a:rPr lang="fr-FR" dirty="0" smtClean="0"/>
              <a:t>, car les ayants droits via des organisation de défense de droit d'auteur comme le BPI, pourront envoyer à la commission Hadopi anglaise les listes d'</a:t>
            </a:r>
            <a:r>
              <a:rPr lang="fr-FR" dirty="0" err="1" smtClean="0"/>
              <a:t>ip</a:t>
            </a:r>
            <a:r>
              <a:rPr lang="fr-FR" dirty="0" smtClean="0"/>
              <a:t> prises en flagrant délit de téléchargement d'</a:t>
            </a:r>
            <a:r>
              <a:rPr lang="fr-FR" dirty="0" err="1" smtClean="0"/>
              <a:t>oeuvres</a:t>
            </a:r>
            <a:r>
              <a:rPr lang="fr-FR" dirty="0" smtClean="0"/>
              <a:t> copyrightées moissonnés sur les réseaux </a:t>
            </a:r>
            <a:r>
              <a:rPr lang="fr-FR" dirty="0" err="1" smtClean="0"/>
              <a:t>bittorrent</a:t>
            </a:r>
            <a:r>
              <a:rPr lang="fr-FR" dirty="0" smtClean="0"/>
              <a:t>.</a:t>
            </a:r>
          </a:p>
          <a:p>
            <a:endParaRPr lang="fr-FR" dirty="0" smtClean="0"/>
          </a:p>
          <a:p>
            <a:r>
              <a:rPr lang="fr-FR" dirty="0" smtClean="0"/>
              <a:t>* Une procédure d'appel est également envisagée : la création « d'un mécanisme d'appel indépendant et fort pour les consommateurs qui estiment avoir reçu des notifications inexactes, chargé par ailleurs des diverses mises en œuvre et de traiter les différends au sein de l'industrie, ainsi que de partager les coûts résultant du code ».</a:t>
            </a:r>
            <a:endParaRPr lang="fr-FR" dirty="0"/>
          </a:p>
        </p:txBody>
      </p:sp>
      <p:sp>
        <p:nvSpPr>
          <p:cNvPr id="4" name="Espace réservé du numéro de diapositive 3"/>
          <p:cNvSpPr>
            <a:spLocks noGrp="1"/>
          </p:cNvSpPr>
          <p:nvPr>
            <p:ph type="sldNum" sz="quarter" idx="10"/>
          </p:nvPr>
        </p:nvSpPr>
        <p:spPr/>
        <p:txBody>
          <a:bodyPr/>
          <a:lstStyle/>
          <a:p>
            <a:fld id="{F0D2465A-47CE-4AEA-9CFB-FA1BFECAECB1}"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F24F8F69-1F64-4195-9BC9-26CB022A0CC9}" type="datetimeFigureOut">
              <a:rPr lang="fr-FR" smtClean="0"/>
              <a:pPr/>
              <a:t>24/11/2010</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6733137-1946-419E-8436-475F4C6E813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F24F8F69-1F64-4195-9BC9-26CB022A0CC9}" type="datetimeFigureOut">
              <a:rPr lang="fr-FR" smtClean="0"/>
              <a:pPr/>
              <a:t>24/11/2010</a:t>
            </a:fld>
            <a:endParaRPr lang="fr-FR"/>
          </a:p>
        </p:txBody>
      </p:sp>
      <p:sp>
        <p:nvSpPr>
          <p:cNvPr id="27" name="Espace réservé du numéro de diapositive 26"/>
          <p:cNvSpPr>
            <a:spLocks noGrp="1"/>
          </p:cNvSpPr>
          <p:nvPr>
            <p:ph type="sldNum" sz="quarter" idx="11"/>
          </p:nvPr>
        </p:nvSpPr>
        <p:spPr/>
        <p:txBody>
          <a:bodyPr rtlCol="0"/>
          <a:lstStyle/>
          <a:p>
            <a:fld id="{16733137-1946-419E-8436-475F4C6E8139}" type="slidenum">
              <a:rPr lang="fr-FR" smtClean="0"/>
              <a:pPr/>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F24F8F69-1F64-4195-9BC9-26CB022A0CC9}" type="datetimeFigureOut">
              <a:rPr lang="fr-FR" smtClean="0"/>
              <a:pPr/>
              <a:t>24/11/2010</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16733137-1946-419E-8436-475F4C6E813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F24F8F69-1F64-4195-9BC9-26CB022A0CC9}" type="datetimeFigureOut">
              <a:rPr lang="fr-FR" smtClean="0"/>
              <a:pPr/>
              <a:t>24/11/2010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733137-1946-419E-8436-475F4C6E813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24F8F69-1F64-4195-9BC9-26CB022A0CC9}" type="datetimeFigureOut">
              <a:rPr lang="fr-FR" smtClean="0"/>
              <a:pPr/>
              <a:t>24/11/2010</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6733137-1946-419E-8436-475F4C6E813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404664"/>
            <a:ext cx="7772400" cy="2609850"/>
          </a:xfrm>
        </p:spPr>
        <p:txBody>
          <a:bodyPr>
            <a:normAutofit fontScale="90000"/>
          </a:bodyPr>
          <a:lstStyle/>
          <a:p>
            <a:pPr algn="ctr"/>
            <a:r>
              <a:rPr lang="fr-FR" dirty="0" smtClean="0"/>
              <a:t/>
            </a:r>
            <a:br>
              <a:rPr lang="fr-FR" dirty="0" smtClean="0"/>
            </a:br>
            <a:r>
              <a:rPr lang="fr-FR" sz="5400" dirty="0" smtClean="0"/>
              <a:t>La loi Hadopi et son homologue britannique la « Digital Economy Bill »</a:t>
            </a:r>
            <a:endParaRPr lang="fr-FR" sz="5400" dirty="0"/>
          </a:p>
        </p:txBody>
      </p:sp>
      <p:pic>
        <p:nvPicPr>
          <p:cNvPr id="1026" name="Picture 2"/>
          <p:cNvPicPr>
            <a:picLocks noChangeAspect="1" noChangeArrowheads="1"/>
          </p:cNvPicPr>
          <p:nvPr/>
        </p:nvPicPr>
        <p:blipFill>
          <a:blip r:embed="rId2" cstate="print"/>
          <a:srcRect/>
          <a:stretch>
            <a:fillRect/>
          </a:stretch>
        </p:blipFill>
        <p:spPr bwMode="auto">
          <a:xfrm>
            <a:off x="1043608" y="3284984"/>
            <a:ext cx="3456384" cy="3007054"/>
          </a:xfrm>
          <a:prstGeom prst="rect">
            <a:avLst/>
          </a:prstGeom>
          <a:noFill/>
          <a:ln w="9525">
            <a:noFill/>
            <a:miter lim="800000"/>
            <a:headEnd/>
            <a:tailEnd/>
          </a:ln>
        </p:spPr>
      </p:pic>
      <p:pic>
        <p:nvPicPr>
          <p:cNvPr id="4" name="Image 3" descr="Sans titre-1.jpg"/>
          <p:cNvPicPr>
            <a:picLocks noChangeAspect="1"/>
          </p:cNvPicPr>
          <p:nvPr/>
        </p:nvPicPr>
        <p:blipFill>
          <a:blip r:embed="rId3" cstate="print"/>
          <a:stretch>
            <a:fillRect/>
          </a:stretch>
        </p:blipFill>
        <p:spPr>
          <a:xfrm>
            <a:off x="4716016" y="3284984"/>
            <a:ext cx="3357291" cy="302433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normAutofit/>
          </a:bodyPr>
          <a:lstStyle/>
          <a:p>
            <a:pPr algn="ctr"/>
            <a:r>
              <a:rPr lang="fr-FR" b="1" dirty="0">
                <a:solidFill>
                  <a:srgbClr val="30698C"/>
                </a:solidFill>
              </a:rPr>
              <a:t>1</a:t>
            </a:r>
            <a:r>
              <a:rPr lang="fr-FR" b="1" dirty="0" smtClean="0">
                <a:solidFill>
                  <a:srgbClr val="30698C"/>
                </a:solidFill>
              </a:rPr>
              <a:t>) Un petit historique …</a:t>
            </a:r>
            <a:endParaRPr lang="fr-FR" b="1" dirty="0">
              <a:solidFill>
                <a:srgbClr val="30698C"/>
              </a:solidFill>
            </a:endParaRPr>
          </a:p>
        </p:txBody>
      </p:sp>
      <p:sp>
        <p:nvSpPr>
          <p:cNvPr id="3" name="Espace réservé du contenu 2"/>
          <p:cNvSpPr>
            <a:spLocks noGrp="1"/>
          </p:cNvSpPr>
          <p:nvPr>
            <p:ph idx="1"/>
          </p:nvPr>
        </p:nvSpPr>
        <p:spPr>
          <a:xfrm>
            <a:off x="457200" y="1700808"/>
            <a:ext cx="8229600" cy="4871464"/>
          </a:xfrm>
        </p:spPr>
        <p:txBody>
          <a:bodyPr>
            <a:normAutofit fontScale="85000" lnSpcReduction="20000"/>
          </a:bodyPr>
          <a:lstStyle/>
          <a:p>
            <a:pPr>
              <a:buClr>
                <a:schemeClr val="accent5"/>
              </a:buClr>
              <a:buNone/>
            </a:pPr>
            <a:endParaRPr lang="fr-FR" sz="2600" i="1" dirty="0" smtClean="0"/>
          </a:p>
          <a:p>
            <a:pPr>
              <a:buClr>
                <a:schemeClr val="accent5"/>
              </a:buClr>
              <a:buNone/>
            </a:pPr>
            <a:r>
              <a:rPr lang="fr-FR" sz="2600" i="1" dirty="0" smtClean="0"/>
              <a:t>Les Prémices de La Digital Economy Bill …</a:t>
            </a:r>
          </a:p>
          <a:p>
            <a:pPr>
              <a:buClr>
                <a:schemeClr val="accent5"/>
              </a:buClr>
              <a:buNone/>
            </a:pPr>
            <a:endParaRPr lang="fr-FR" sz="1900" i="1" dirty="0" smtClean="0"/>
          </a:p>
          <a:p>
            <a:pPr>
              <a:buClr>
                <a:schemeClr val="accent5"/>
              </a:buClr>
              <a:buNone/>
            </a:pPr>
            <a:r>
              <a:rPr lang="fr-FR" sz="2200" i="1" dirty="0" smtClean="0"/>
              <a:t>A l'occasion de la présentation d'un plan baptisé "Digital </a:t>
            </a:r>
            <a:r>
              <a:rPr lang="fr-FR" sz="2200" i="1" dirty="0" err="1" smtClean="0"/>
              <a:t>Britain</a:t>
            </a:r>
            <a:r>
              <a:rPr lang="fr-FR" sz="2200" i="1" dirty="0" smtClean="0"/>
              <a:t>",</a:t>
            </a:r>
          </a:p>
          <a:p>
            <a:pPr>
              <a:buClr>
                <a:schemeClr val="accent5"/>
              </a:buClr>
              <a:buNone/>
            </a:pPr>
            <a:r>
              <a:rPr lang="fr-FR" sz="2200" i="1" dirty="0" smtClean="0"/>
              <a:t>visant à démocratiser l'internet à haut débit, le gouvernement</a:t>
            </a:r>
          </a:p>
          <a:p>
            <a:pPr>
              <a:buClr>
                <a:schemeClr val="accent5"/>
              </a:buClr>
              <a:buNone/>
            </a:pPr>
            <a:r>
              <a:rPr lang="fr-FR" sz="2200" i="1" dirty="0" smtClean="0"/>
              <a:t>britannique s'est dit prêt à demander aux fournisseurs d'accès du</a:t>
            </a:r>
          </a:p>
          <a:p>
            <a:pPr>
              <a:buClr>
                <a:schemeClr val="accent5"/>
              </a:buClr>
              <a:buNone/>
            </a:pPr>
            <a:r>
              <a:rPr lang="fr-FR" sz="2200" i="1" dirty="0" smtClean="0"/>
              <a:t>Royaume de couper l'accès des internautes téléchargeant illégalement</a:t>
            </a:r>
          </a:p>
          <a:p>
            <a:pPr>
              <a:buClr>
                <a:schemeClr val="accent5"/>
              </a:buClr>
              <a:buNone/>
            </a:pPr>
            <a:r>
              <a:rPr lang="fr-FR" sz="2200" i="1" dirty="0" smtClean="0"/>
              <a:t>des fichiers audiovisuels. </a:t>
            </a:r>
          </a:p>
          <a:p>
            <a:pPr>
              <a:buClr>
                <a:schemeClr val="accent5"/>
              </a:buClr>
              <a:buNone/>
            </a:pPr>
            <a:endParaRPr lang="fr-FR" sz="2400" i="1" dirty="0" smtClean="0"/>
          </a:p>
          <a:p>
            <a:pPr>
              <a:buClr>
                <a:schemeClr val="accent5"/>
              </a:buClr>
              <a:buNone/>
            </a:pPr>
            <a:endParaRPr lang="fr-FR" sz="2400" b="1" dirty="0" smtClean="0"/>
          </a:p>
          <a:p>
            <a:pPr>
              <a:buClr>
                <a:schemeClr val="accent5"/>
              </a:buClr>
              <a:buFont typeface="Wingdings" pitchFamily="2" charset="2"/>
              <a:buChar char="v"/>
            </a:pPr>
            <a:r>
              <a:rPr lang="fr-FR" sz="2400" b="1" dirty="0" smtClean="0"/>
              <a:t>Novembre 2009 : </a:t>
            </a:r>
            <a:r>
              <a:rPr lang="fr-FR" sz="2400" dirty="0" smtClean="0"/>
              <a:t>Publication de la « </a:t>
            </a:r>
            <a:r>
              <a:rPr lang="fr-FR" sz="2400" i="1" dirty="0" smtClean="0"/>
              <a:t> La Digital Economy Bill ».</a:t>
            </a:r>
            <a:endParaRPr lang="fr-FR" sz="2400" b="1" dirty="0" smtClean="0"/>
          </a:p>
          <a:p>
            <a:pPr>
              <a:buClr>
                <a:schemeClr val="accent2">
                  <a:lumMod val="75000"/>
                </a:schemeClr>
              </a:buClr>
              <a:buNone/>
            </a:pPr>
            <a:endParaRPr lang="fr-FR" sz="2400" dirty="0" smtClean="0"/>
          </a:p>
          <a:p>
            <a:pPr>
              <a:buClr>
                <a:schemeClr val="accent5"/>
              </a:buClr>
              <a:buFont typeface="Wingdings" pitchFamily="2" charset="2"/>
              <a:buChar char="v"/>
            </a:pPr>
            <a:r>
              <a:rPr lang="en-US" sz="2400" b="1" dirty="0" smtClean="0"/>
              <a:t>16 Mars 2010 : </a:t>
            </a:r>
            <a:r>
              <a:rPr lang="en-US" sz="2400" dirty="0" smtClean="0"/>
              <a:t>Présentation d’une première version du texte au parlement anglais (</a:t>
            </a:r>
            <a:r>
              <a:rPr lang="fr-FR" sz="2400" dirty="0" smtClean="0"/>
              <a:t>House of Commons ).</a:t>
            </a:r>
          </a:p>
          <a:p>
            <a:pPr>
              <a:buClr>
                <a:schemeClr val="accent5"/>
              </a:buClr>
              <a:buNone/>
            </a:pPr>
            <a:endParaRPr lang="fr-FR" sz="2400" dirty="0" smtClean="0"/>
          </a:p>
          <a:p>
            <a:pPr>
              <a:buClr>
                <a:schemeClr val="accent5"/>
              </a:buClr>
              <a:buFont typeface="Wingdings" pitchFamily="2" charset="2"/>
              <a:buChar char="v"/>
            </a:pPr>
            <a:r>
              <a:rPr lang="fr-FR" sz="2400" b="1" dirty="0" smtClean="0"/>
              <a:t>7 Avril 2010 : </a:t>
            </a:r>
            <a:r>
              <a:rPr lang="fr-FR" sz="2400" dirty="0" smtClean="0"/>
              <a:t>La « Digital Economy Bill » est votée à l’assemblée  par le parlement anglais.</a:t>
            </a:r>
          </a:p>
          <a:p>
            <a:pPr>
              <a:buClr>
                <a:schemeClr val="accent5"/>
              </a:buClr>
              <a:buFont typeface="Wingdings" pitchFamily="2" charset="2"/>
              <a:buChar char="v"/>
            </a:pPr>
            <a:endParaRPr lang="fr-FR"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92696"/>
            <a:ext cx="8229600" cy="1066800"/>
          </a:xfrm>
        </p:spPr>
        <p:txBody>
          <a:bodyPr/>
          <a:lstStyle/>
          <a:p>
            <a:pPr algn="ctr"/>
            <a:r>
              <a:rPr lang="fr-FR" b="1" dirty="0">
                <a:solidFill>
                  <a:srgbClr val="30698C"/>
                </a:solidFill>
              </a:rPr>
              <a:t>1) Un petit historique …</a:t>
            </a:r>
            <a:endParaRPr lang="fr-FR" b="1" dirty="0"/>
          </a:p>
        </p:txBody>
      </p:sp>
      <p:sp>
        <p:nvSpPr>
          <p:cNvPr id="3" name="Espace réservé du contenu 2"/>
          <p:cNvSpPr>
            <a:spLocks noGrp="1"/>
          </p:cNvSpPr>
          <p:nvPr>
            <p:ph idx="1"/>
          </p:nvPr>
        </p:nvSpPr>
        <p:spPr>
          <a:xfrm>
            <a:off x="467544" y="1844824"/>
            <a:ext cx="8229600" cy="4353347"/>
          </a:xfrm>
        </p:spPr>
        <p:txBody>
          <a:bodyPr>
            <a:normAutofit lnSpcReduction="10000"/>
          </a:bodyPr>
          <a:lstStyle/>
          <a:p>
            <a:pPr>
              <a:buClr>
                <a:schemeClr val="accent5"/>
              </a:buClr>
              <a:buNone/>
            </a:pPr>
            <a:r>
              <a:rPr lang="fr-FR" sz="2400" i="1" dirty="0" smtClean="0"/>
              <a:t>Une loi «  Digital Economy Act »…</a:t>
            </a:r>
          </a:p>
          <a:p>
            <a:pPr>
              <a:buClr>
                <a:schemeClr val="accent5"/>
              </a:buClr>
              <a:buNone/>
            </a:pPr>
            <a:endParaRPr lang="fr-FR" b="1" dirty="0" smtClean="0"/>
          </a:p>
          <a:p>
            <a:pPr>
              <a:buClr>
                <a:schemeClr val="accent5"/>
              </a:buClr>
              <a:buFont typeface="Wingdings" pitchFamily="2" charset="2"/>
              <a:buChar char="v"/>
            </a:pPr>
            <a:r>
              <a:rPr lang="fr-FR" sz="2200" b="1" dirty="0" smtClean="0"/>
              <a:t>8 Avril 2010:</a:t>
            </a:r>
            <a:r>
              <a:rPr lang="fr-FR" sz="2200" dirty="0" smtClean="0"/>
              <a:t> La « Digital Economy Bill » est approuvée par sanction royale et devient ainsi une loi du parlement «</a:t>
            </a:r>
            <a:r>
              <a:rPr lang="fr-FR" sz="2200" i="1" dirty="0" smtClean="0"/>
              <a:t>Le Digital Economy Act »</a:t>
            </a:r>
            <a:r>
              <a:rPr lang="fr-FR" sz="2200" dirty="0" smtClean="0"/>
              <a:t> .</a:t>
            </a:r>
            <a:endParaRPr lang="fr-FR" sz="2200" b="1" dirty="0" smtClean="0"/>
          </a:p>
          <a:p>
            <a:pPr>
              <a:buClr>
                <a:schemeClr val="accent2">
                  <a:lumMod val="75000"/>
                </a:schemeClr>
              </a:buClr>
              <a:buFont typeface="Wingdings" pitchFamily="2" charset="2"/>
              <a:buChar char="v"/>
            </a:pPr>
            <a:endParaRPr lang="fr-FR" sz="2200" dirty="0" smtClean="0"/>
          </a:p>
          <a:p>
            <a:pPr>
              <a:buClr>
                <a:schemeClr val="accent5"/>
              </a:buClr>
              <a:buFont typeface="Wingdings" pitchFamily="2" charset="2"/>
              <a:buChar char="v"/>
            </a:pPr>
            <a:r>
              <a:rPr lang="en-US" sz="2200" b="1" dirty="0" smtClean="0"/>
              <a:t>12 Juin 2010 :</a:t>
            </a:r>
            <a:r>
              <a:rPr lang="fr-FR" sz="2200" dirty="0" smtClean="0"/>
              <a:t> La loi « Digital Economy Act » entre en vigueur. </a:t>
            </a:r>
            <a:endParaRPr lang="en-US" sz="2200" b="1" dirty="0" smtClean="0"/>
          </a:p>
          <a:p>
            <a:pPr>
              <a:buClr>
                <a:schemeClr val="accent5"/>
              </a:buClr>
              <a:buNone/>
            </a:pPr>
            <a:endParaRPr lang="en-US" sz="2200" b="1" dirty="0" smtClean="0"/>
          </a:p>
          <a:p>
            <a:pPr>
              <a:buClr>
                <a:schemeClr val="accent5"/>
              </a:buClr>
              <a:buFont typeface="Wingdings" pitchFamily="2" charset="2"/>
              <a:buChar char="v"/>
            </a:pPr>
            <a:r>
              <a:rPr lang="fr-FR" sz="2200" b="1" dirty="0" smtClean="0"/>
              <a:t>10 Novembre 2010 : </a:t>
            </a:r>
            <a:r>
              <a:rPr lang="fr-FR" sz="2200" dirty="0" smtClean="0"/>
              <a:t>Deux fournisseurs d'accès à Internet locaux obtiennent le réexamen (en février prochain) de la loi Hadopi britannique par la Haute Cour .</a:t>
            </a:r>
          </a:p>
          <a:p>
            <a:pPr>
              <a:buClr>
                <a:schemeClr val="accent5"/>
              </a:buClr>
              <a:buFont typeface="Wingdings" pitchFamily="2" charset="2"/>
              <a:buChar char="v"/>
            </a:pPr>
            <a:endParaRPr lang="fr-FR" sz="2600" dirty="0" smtClean="0"/>
          </a:p>
          <a:p>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noAutofit/>
          </a:bodyPr>
          <a:lstStyle/>
          <a:p>
            <a:pPr algn="ctr"/>
            <a:r>
              <a:rPr lang="fr-FR" b="1" dirty="0" smtClean="0">
                <a:solidFill>
                  <a:srgbClr val="30698C"/>
                </a:solidFill>
              </a:rPr>
              <a:t>2)Présentation</a:t>
            </a:r>
            <a:br>
              <a:rPr lang="fr-FR" b="1" dirty="0" smtClean="0">
                <a:solidFill>
                  <a:srgbClr val="30698C"/>
                </a:solidFill>
              </a:rPr>
            </a:br>
            <a:r>
              <a:rPr lang="fr-FR" b="1" dirty="0" smtClean="0">
                <a:solidFill>
                  <a:srgbClr val="30698C"/>
                </a:solidFill>
              </a:rPr>
              <a:t>A)Contenu, les mesures</a:t>
            </a:r>
            <a:endParaRPr lang="fr-FR" b="1" dirty="0">
              <a:solidFill>
                <a:srgbClr val="30698C"/>
              </a:solidFill>
            </a:endParaRPr>
          </a:p>
        </p:txBody>
      </p:sp>
      <p:sp>
        <p:nvSpPr>
          <p:cNvPr id="3" name="Espace réservé du contenu 2"/>
          <p:cNvSpPr>
            <a:spLocks noGrp="1"/>
          </p:cNvSpPr>
          <p:nvPr>
            <p:ph idx="1"/>
          </p:nvPr>
        </p:nvSpPr>
        <p:spPr>
          <a:xfrm>
            <a:off x="467544" y="1700808"/>
            <a:ext cx="8229600" cy="4740277"/>
          </a:xfrm>
        </p:spPr>
        <p:txBody>
          <a:bodyPr>
            <a:normAutofit fontScale="92500" lnSpcReduction="10000"/>
          </a:bodyPr>
          <a:lstStyle/>
          <a:p>
            <a:pPr>
              <a:buClr>
                <a:schemeClr val="accent5"/>
              </a:buClr>
              <a:buNone/>
            </a:pPr>
            <a:endParaRPr lang="fr-FR" sz="2400" i="1" dirty="0" smtClean="0"/>
          </a:p>
          <a:p>
            <a:pPr>
              <a:buClr>
                <a:schemeClr val="accent5"/>
              </a:buClr>
              <a:buNone/>
            </a:pPr>
            <a:endParaRPr lang="fr-FR" sz="2400" i="1" dirty="0" smtClean="0"/>
          </a:p>
          <a:p>
            <a:pPr>
              <a:buClr>
                <a:schemeClr val="accent5"/>
              </a:buClr>
              <a:buFont typeface="Wingdings" pitchFamily="2" charset="2"/>
              <a:buChar char="Ø"/>
            </a:pPr>
            <a:r>
              <a:rPr lang="fr-FR" sz="2200" b="1" dirty="0" smtClean="0"/>
              <a:t>Une riposte graduée à l’anglaise </a:t>
            </a:r>
            <a:r>
              <a:rPr lang="fr-FR" sz="2200" i="1" dirty="0" smtClean="0"/>
              <a:t>:</a:t>
            </a:r>
            <a:r>
              <a:rPr lang="fr-FR" sz="2200" dirty="0" smtClean="0"/>
              <a:t>De la même façon que la loi Hadopi en France, les fournisseurs d'accès à Internet (FAI) auront l'obligation d'envoyer un courrier à leurs abonnés suspectés de télécharger illégalement.</a:t>
            </a:r>
            <a:endParaRPr lang="fr-FR" sz="2200" i="1" dirty="0" smtClean="0"/>
          </a:p>
          <a:p>
            <a:pPr>
              <a:buNone/>
            </a:pPr>
            <a:endParaRPr lang="fr-FR" sz="2200" dirty="0" smtClean="0"/>
          </a:p>
          <a:p>
            <a:pPr>
              <a:buNone/>
            </a:pPr>
            <a:endParaRPr lang="fr-FR" sz="2200" dirty="0" smtClean="0"/>
          </a:p>
          <a:p>
            <a:pPr>
              <a:buClr>
                <a:schemeClr val="accent5"/>
              </a:buClr>
              <a:buFont typeface="Wingdings" pitchFamily="2" charset="2"/>
              <a:buChar char="Ø"/>
            </a:pPr>
            <a:r>
              <a:rPr lang="fr-FR" sz="2200" b="1" dirty="0" smtClean="0"/>
              <a:t>Un Code de bonne conduite :</a:t>
            </a:r>
            <a:r>
              <a:rPr lang="fr-FR" sz="2200" dirty="0" smtClean="0"/>
              <a:t> </a:t>
            </a:r>
            <a:r>
              <a:rPr lang="fr-FR" sz="2200" i="1" dirty="0" smtClean="0"/>
              <a:t>«Le Code des obligations initiales en matière de violation en ligne du droit d'auteur ».</a:t>
            </a:r>
          </a:p>
          <a:p>
            <a:pPr>
              <a:buNone/>
            </a:pPr>
            <a:r>
              <a:rPr lang="fr-FR" sz="2200" b="1" dirty="0" smtClean="0"/>
              <a:t>	L’</a:t>
            </a:r>
            <a:r>
              <a:rPr lang="fr-FR" sz="2200" b="1" dirty="0" err="1" smtClean="0"/>
              <a:t>Ofcom</a:t>
            </a:r>
            <a:r>
              <a:rPr lang="fr-FR" sz="2200" dirty="0" smtClean="0"/>
              <a:t>, l’autorité britannique de régulation des communications, doit établir un code qui déterminera « quand et comment les FAI couverts par le code enverront des notifications à leurs abonnés pour les informer d'allégations selon lesquelles leurs comptes ont été utilisés dans le cadre d'une violation du droit d'auteur ». </a:t>
            </a:r>
          </a:p>
          <a:p>
            <a:pPr>
              <a:buNone/>
            </a:pPr>
            <a:endParaRPr lang="fr-FR" sz="2400" dirty="0" smtClean="0"/>
          </a:p>
          <a:p>
            <a:pPr>
              <a:buNone/>
            </a:pPr>
            <a:endParaRPr lang="fr-FR" sz="2600" dirty="0" smtClean="0"/>
          </a:p>
          <a:p>
            <a:pPr>
              <a:buNone/>
            </a:pPr>
            <a:endParaRPr lang="fr-FR" sz="2600" dirty="0" smtClean="0"/>
          </a:p>
          <a:p>
            <a:pPr>
              <a:buClr>
                <a:schemeClr val="accent5"/>
              </a:buClr>
              <a:buFont typeface="Wingdings" pitchFamily="2" charset="2"/>
              <a:buChar char="Ø"/>
            </a:pPr>
            <a:endParaRPr lang="fr-FR" sz="2600" dirty="0" smtClean="0"/>
          </a:p>
          <a:p>
            <a:endParaRPr lang="fr-FR" sz="2600" dirty="0" smtClean="0"/>
          </a:p>
          <a:p>
            <a:endParaRPr lang="fr-FR" dirty="0" smtClean="0"/>
          </a:p>
          <a:p>
            <a:endParaRPr lang="fr-F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normAutofit fontScale="90000"/>
          </a:bodyPr>
          <a:lstStyle/>
          <a:p>
            <a:pPr algn="ctr"/>
            <a:r>
              <a:rPr lang="fr-FR" sz="4400" b="1" dirty="0">
                <a:solidFill>
                  <a:srgbClr val="30698C"/>
                </a:solidFill>
              </a:rPr>
              <a:t>2)Présentation</a:t>
            </a:r>
            <a:r>
              <a:rPr lang="fr-FR" dirty="0">
                <a:solidFill>
                  <a:srgbClr val="30698C"/>
                </a:solidFill>
              </a:rPr>
              <a:t/>
            </a:r>
            <a:br>
              <a:rPr lang="fr-FR" dirty="0">
                <a:solidFill>
                  <a:srgbClr val="30698C"/>
                </a:solidFill>
              </a:rPr>
            </a:br>
            <a:r>
              <a:rPr lang="fr-FR" sz="4400" b="1" dirty="0" smtClean="0">
                <a:solidFill>
                  <a:srgbClr val="30698C"/>
                </a:solidFill>
              </a:rPr>
              <a:t>A)Contenu, les mesures</a:t>
            </a:r>
            <a:endParaRPr lang="fr-FR" sz="4400" b="1" dirty="0"/>
          </a:p>
        </p:txBody>
      </p:sp>
      <p:sp>
        <p:nvSpPr>
          <p:cNvPr id="3" name="Espace réservé du contenu 2"/>
          <p:cNvSpPr>
            <a:spLocks noGrp="1"/>
          </p:cNvSpPr>
          <p:nvPr>
            <p:ph idx="1"/>
          </p:nvPr>
        </p:nvSpPr>
        <p:spPr/>
        <p:txBody>
          <a:bodyPr>
            <a:normAutofit/>
          </a:bodyPr>
          <a:lstStyle/>
          <a:p>
            <a:pPr>
              <a:buClr>
                <a:schemeClr val="accent5"/>
              </a:buClr>
              <a:buNone/>
            </a:pPr>
            <a:endParaRPr lang="fr-FR" sz="2200" b="1" dirty="0" smtClean="0"/>
          </a:p>
          <a:p>
            <a:pPr>
              <a:buClr>
                <a:schemeClr val="accent5"/>
              </a:buClr>
              <a:buFont typeface="Wingdings" pitchFamily="2" charset="2"/>
              <a:buChar char="Ø"/>
            </a:pPr>
            <a:r>
              <a:rPr lang="fr-FR" sz="2000" b="1" dirty="0" smtClean="0"/>
              <a:t>Un amendement radical qui va plus loin que la loi Hadopi : </a:t>
            </a:r>
            <a:r>
              <a:rPr lang="fr-FR" sz="2000" dirty="0" smtClean="0"/>
              <a:t>Une autre arme qui sera mise à la disposition du gouvernement par la loi du Digital Economy Act est la possibilité pour le ministre des entreprises, de l'innovation et des compétences de bloquer "un endroit sur Internet (un site ou une page web) dont le parquet juge qu'il a été, est, ou pourrait être utilisé, dans le cadre d'activités violant les droits d'auteur".</a:t>
            </a:r>
          </a:p>
          <a:p>
            <a:pPr>
              <a:buClr>
                <a:schemeClr val="accent5"/>
              </a:buClr>
              <a:buNone/>
            </a:pPr>
            <a:endParaRPr lang="fr-FR" sz="2000" dirty="0" smtClean="0"/>
          </a:p>
          <a:p>
            <a:pPr>
              <a:buClr>
                <a:schemeClr val="accent5"/>
              </a:buClr>
              <a:buNone/>
            </a:pPr>
            <a:r>
              <a:rPr lang="fr-FR" sz="2000" dirty="0" smtClean="0"/>
              <a:t>	Outre les torrents, ce sont ainsi les sites de téléchargement directs, comme MegaUpload ou Rapidshare, et les services de stockage en ligne qui seront aussi visés. </a:t>
            </a:r>
          </a:p>
          <a:p>
            <a:pPr>
              <a:buClr>
                <a:schemeClr val="accent5"/>
              </a:buClr>
              <a:buNone/>
            </a:pPr>
            <a:endParaRPr lang="fr-FR" sz="2200" dirty="0" smtClean="0"/>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noAutofit/>
          </a:bodyPr>
          <a:lstStyle/>
          <a:p>
            <a:pPr algn="ctr"/>
            <a:r>
              <a:rPr lang="fr-FR" b="1" dirty="0">
                <a:solidFill>
                  <a:srgbClr val="30698C"/>
                </a:solidFill>
              </a:rPr>
              <a:t>2)Présentation</a:t>
            </a:r>
            <a:br>
              <a:rPr lang="fr-FR" b="1" dirty="0">
                <a:solidFill>
                  <a:srgbClr val="30698C"/>
                </a:solidFill>
              </a:rPr>
            </a:br>
            <a:r>
              <a:rPr lang="fr-FR" b="1" dirty="0">
                <a:solidFill>
                  <a:srgbClr val="30698C"/>
                </a:solidFill>
              </a:rPr>
              <a:t>B</a:t>
            </a:r>
            <a:r>
              <a:rPr lang="fr-FR" b="1" dirty="0" smtClean="0">
                <a:solidFill>
                  <a:srgbClr val="30698C"/>
                </a:solidFill>
              </a:rPr>
              <a:t>)Les outils, les acteurs</a:t>
            </a:r>
            <a:endParaRPr lang="fr-FR" b="1" dirty="0"/>
          </a:p>
        </p:txBody>
      </p:sp>
      <p:sp>
        <p:nvSpPr>
          <p:cNvPr id="3" name="Espace réservé du contenu 2"/>
          <p:cNvSpPr>
            <a:spLocks noGrp="1"/>
          </p:cNvSpPr>
          <p:nvPr>
            <p:ph idx="1"/>
          </p:nvPr>
        </p:nvSpPr>
        <p:spPr>
          <a:xfrm>
            <a:off x="467544" y="2060848"/>
            <a:ext cx="8401080" cy="4525963"/>
          </a:xfrm>
        </p:spPr>
        <p:txBody>
          <a:bodyPr>
            <a:normAutofit fontScale="47500" lnSpcReduction="20000"/>
          </a:bodyPr>
          <a:lstStyle/>
          <a:p>
            <a:pPr>
              <a:buClr>
                <a:schemeClr val="accent5"/>
              </a:buClr>
              <a:buNone/>
            </a:pPr>
            <a:r>
              <a:rPr lang="fr-FR" sz="3200" b="1" i="1" dirty="0" smtClean="0"/>
              <a:t>Les principales mesures techniques utilisées pour faire respecter cette loi :</a:t>
            </a:r>
            <a:endParaRPr lang="fr-FR" b="1" i="1" dirty="0" smtClean="0"/>
          </a:p>
          <a:p>
            <a:pPr>
              <a:buClr>
                <a:schemeClr val="accent5"/>
              </a:buClr>
              <a:buNone/>
            </a:pPr>
            <a:endParaRPr lang="fr-FR" dirty="0" smtClean="0"/>
          </a:p>
          <a:p>
            <a:pPr>
              <a:buClr>
                <a:schemeClr val="accent5"/>
              </a:buClr>
              <a:buNone/>
            </a:pPr>
            <a:endParaRPr lang="fr-FR" sz="3500" dirty="0" smtClean="0"/>
          </a:p>
          <a:p>
            <a:pPr>
              <a:buClr>
                <a:schemeClr val="accent5"/>
              </a:buClr>
            </a:pPr>
            <a:r>
              <a:rPr lang="fr-FR" sz="3600" dirty="0" smtClean="0"/>
              <a:t>La restriction de la bande passante</a:t>
            </a:r>
          </a:p>
          <a:p>
            <a:pPr>
              <a:buClr>
                <a:schemeClr val="accent5"/>
              </a:buClr>
            </a:pPr>
            <a:r>
              <a:rPr lang="fr-FR" sz="3600" dirty="0" smtClean="0"/>
              <a:t>La limitation en volume du téléchargement</a:t>
            </a:r>
          </a:p>
          <a:p>
            <a:pPr>
              <a:buClr>
                <a:schemeClr val="accent5"/>
              </a:buClr>
            </a:pPr>
            <a:r>
              <a:rPr lang="fr-FR" sz="3600" dirty="0" smtClean="0"/>
              <a:t>La suspension de compte internet, en dernier ressort, et après une enquête poussée, si un internaute télécharge des fichiers illégalement via des réseaux de téléchargements.</a:t>
            </a:r>
            <a:br>
              <a:rPr lang="fr-FR" sz="3600" dirty="0" smtClean="0"/>
            </a:br>
            <a:endParaRPr lang="fr-FR" sz="3600" dirty="0" smtClean="0"/>
          </a:p>
          <a:p>
            <a:pPr>
              <a:buClr>
                <a:schemeClr val="accent5"/>
              </a:buClr>
              <a:buNone/>
            </a:pPr>
            <a:endParaRPr lang="fr-FR" sz="3600" dirty="0" smtClean="0"/>
          </a:p>
          <a:p>
            <a:pPr>
              <a:buClr>
                <a:schemeClr val="accent5"/>
              </a:buClr>
            </a:pPr>
            <a:r>
              <a:rPr lang="fr-FR" sz="3600" dirty="0" smtClean="0"/>
              <a:t>Les FAI anglais seront dans l'obligation de prévenir leurs abonnés qu'ils font des actes répréhensibles sur le net (comme l'utilisation du P2P dans un but illégal).</a:t>
            </a:r>
          </a:p>
          <a:p>
            <a:pPr>
              <a:buClr>
                <a:schemeClr val="accent5"/>
              </a:buClr>
            </a:pPr>
            <a:endParaRPr lang="fr-FR" sz="3600" dirty="0" smtClean="0"/>
          </a:p>
          <a:p>
            <a:pPr>
              <a:buNone/>
            </a:pPr>
            <a:endParaRPr lang="fr-FR" sz="3600" dirty="0" smtClean="0"/>
          </a:p>
          <a:p>
            <a:pPr>
              <a:buClr>
                <a:schemeClr val="accent5"/>
              </a:buClr>
            </a:pPr>
            <a:r>
              <a:rPr lang="fr-FR" sz="3600" dirty="0" smtClean="0"/>
              <a:t>De plus, cette loi s’écarte de la piste française consistant à punir les fautifs en coupant leur accès à Internet, et leur donnera la possibilité de se défendre au tribunal (et de risquer des peines beaucoup plus lourdes). </a:t>
            </a:r>
          </a:p>
          <a:p>
            <a:pPr>
              <a:buNone/>
            </a:pPr>
            <a:endParaRPr lang="fr-FR" sz="3500" dirty="0" smtClean="0"/>
          </a:p>
          <a:p>
            <a:pPr>
              <a:buFont typeface="Wingdings" pitchFamily="2" charset="2"/>
              <a:buChar char="Ø"/>
            </a:pP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692696"/>
            <a:ext cx="8229600" cy="1066800"/>
          </a:xfrm>
        </p:spPr>
        <p:txBody>
          <a:bodyPr>
            <a:noAutofit/>
          </a:bodyPr>
          <a:lstStyle/>
          <a:p>
            <a:pPr algn="ctr"/>
            <a:r>
              <a:rPr lang="fr-FR" b="1" dirty="0" smtClean="0">
                <a:solidFill>
                  <a:srgbClr val="30698C"/>
                </a:solidFill>
              </a:rPr>
              <a:t>2)Présentation</a:t>
            </a:r>
            <a:br>
              <a:rPr lang="fr-FR" b="1" dirty="0" smtClean="0">
                <a:solidFill>
                  <a:srgbClr val="30698C"/>
                </a:solidFill>
              </a:rPr>
            </a:br>
            <a:r>
              <a:rPr lang="fr-FR" b="1" dirty="0" smtClean="0">
                <a:solidFill>
                  <a:srgbClr val="30698C"/>
                </a:solidFill>
              </a:rPr>
              <a:t>C)Dans quel But?</a:t>
            </a:r>
            <a:endParaRPr lang="fr-FR" b="1" dirty="0"/>
          </a:p>
        </p:txBody>
      </p:sp>
      <p:sp>
        <p:nvSpPr>
          <p:cNvPr id="3" name="Espace réservé du contenu 2"/>
          <p:cNvSpPr>
            <a:spLocks noGrp="1"/>
          </p:cNvSpPr>
          <p:nvPr>
            <p:ph idx="1"/>
          </p:nvPr>
        </p:nvSpPr>
        <p:spPr/>
        <p:txBody>
          <a:bodyPr>
            <a:normAutofit/>
          </a:bodyPr>
          <a:lstStyle/>
          <a:p>
            <a:pPr>
              <a:buClr>
                <a:schemeClr val="accent5"/>
              </a:buClr>
            </a:pPr>
            <a:endParaRPr lang="fr-FR" sz="2400" dirty="0" smtClean="0"/>
          </a:p>
          <a:p>
            <a:pPr>
              <a:buClr>
                <a:schemeClr val="accent5"/>
              </a:buClr>
              <a:buNone/>
            </a:pPr>
            <a:r>
              <a:rPr lang="fr-FR" sz="2200" dirty="0" smtClean="0"/>
              <a:t>Cette loi ayant comme but de :</a:t>
            </a:r>
          </a:p>
          <a:p>
            <a:pPr>
              <a:buClr>
                <a:schemeClr val="accent5"/>
              </a:buClr>
              <a:buNone/>
            </a:pPr>
            <a:endParaRPr lang="fr-FR" sz="2200" dirty="0" smtClean="0"/>
          </a:p>
          <a:p>
            <a:pPr>
              <a:buClr>
                <a:schemeClr val="accent5"/>
              </a:buClr>
            </a:pPr>
            <a:r>
              <a:rPr lang="fr-FR" sz="2200" dirty="0" smtClean="0"/>
              <a:t>Diminuer le téléchargement utilisé de façon illégale .</a:t>
            </a:r>
          </a:p>
          <a:p>
            <a:pPr>
              <a:buClr>
                <a:schemeClr val="accent5"/>
              </a:buClr>
              <a:buNone/>
            </a:pPr>
            <a:endParaRPr lang="fr-FR" sz="2200" dirty="0" smtClean="0"/>
          </a:p>
          <a:p>
            <a:pPr>
              <a:buClr>
                <a:schemeClr val="accent5"/>
              </a:buClr>
            </a:pPr>
            <a:r>
              <a:rPr lang="fr-FR" sz="2200" dirty="0" smtClean="0"/>
              <a:t>Réduire le nombre de sites ou services peu respectueux des droits d'auteur. </a:t>
            </a:r>
            <a:endParaRPr lang="fr-FR"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92696"/>
            <a:ext cx="8229600" cy="1066800"/>
          </a:xfrm>
        </p:spPr>
        <p:txBody>
          <a:bodyPr/>
          <a:lstStyle/>
          <a:p>
            <a:pPr algn="ctr"/>
            <a:r>
              <a:rPr lang="fr-FR" b="1" dirty="0" smtClean="0">
                <a:solidFill>
                  <a:srgbClr val="30698C"/>
                </a:solidFill>
              </a:rPr>
              <a:t>3)Critiques, limites</a:t>
            </a:r>
            <a:endParaRPr lang="fr-FR" b="1" dirty="0">
              <a:solidFill>
                <a:srgbClr val="30698C"/>
              </a:solidFill>
            </a:endParaRPr>
          </a:p>
        </p:txBody>
      </p:sp>
      <p:sp>
        <p:nvSpPr>
          <p:cNvPr id="3" name="Espace réservé du contenu 2"/>
          <p:cNvSpPr>
            <a:spLocks noGrp="1"/>
          </p:cNvSpPr>
          <p:nvPr>
            <p:ph idx="1"/>
          </p:nvPr>
        </p:nvSpPr>
        <p:spPr>
          <a:xfrm>
            <a:off x="457200" y="1600200"/>
            <a:ext cx="8229600" cy="4637112"/>
          </a:xfrm>
        </p:spPr>
        <p:txBody>
          <a:bodyPr>
            <a:normAutofit fontScale="92500" lnSpcReduction="10000"/>
          </a:bodyPr>
          <a:lstStyle/>
          <a:p>
            <a:endParaRPr lang="fr-FR" dirty="0" smtClean="0"/>
          </a:p>
          <a:p>
            <a:pPr>
              <a:buClr>
                <a:schemeClr val="accent5"/>
              </a:buClr>
            </a:pPr>
            <a:r>
              <a:rPr lang="fr-FR" sz="2200" dirty="0" smtClean="0"/>
              <a:t>Le « Digital Economy Act » fait principalement reposer le processus administratif de cette riposte graduée sur les </a:t>
            </a:r>
            <a:r>
              <a:rPr lang="fr-FR" sz="2200" b="1" dirty="0" smtClean="0"/>
              <a:t>FAI</a:t>
            </a:r>
            <a:r>
              <a:rPr lang="fr-FR" sz="2200" dirty="0" smtClean="0"/>
              <a:t>. Il n'est du coup pas surprenant que ces derniers l'aient mal accueilli.</a:t>
            </a:r>
          </a:p>
          <a:p>
            <a:pPr>
              <a:buNone/>
            </a:pPr>
            <a:r>
              <a:rPr lang="fr-FR" sz="2200" dirty="0" smtClean="0"/>
              <a:t/>
            </a:r>
            <a:br>
              <a:rPr lang="fr-FR" sz="2200" dirty="0" smtClean="0"/>
            </a:br>
            <a:r>
              <a:rPr lang="fr-FR" sz="2200" dirty="0" smtClean="0"/>
              <a:t>Le coût de ces opérations reposera entièrement sur les fournisseurs d'accès, et donc au final sur les consommateurs. </a:t>
            </a:r>
          </a:p>
          <a:p>
            <a:pPr>
              <a:buNone/>
            </a:pPr>
            <a:r>
              <a:rPr lang="fr-FR" sz="2200" dirty="0" smtClean="0"/>
              <a:t>	Enfin au bout d'un an l'effet du code sera évalué : si nécessaire des "mesures techniques" pourront être introduites, dont la coupure de l'accès. Ces frais supplémentaires étant </a:t>
            </a:r>
            <a:r>
              <a:rPr lang="fr-FR" sz="2200" b="1" dirty="0" smtClean="0"/>
              <a:t>encore à la charge des FAI</a:t>
            </a:r>
            <a:r>
              <a:rPr lang="fr-FR" sz="2200" dirty="0" smtClean="0"/>
              <a:t>.</a:t>
            </a:r>
          </a:p>
          <a:p>
            <a:pPr>
              <a:buNone/>
            </a:pPr>
            <a:endParaRPr lang="fr-FR" sz="2200" dirty="0" smtClean="0"/>
          </a:p>
          <a:p>
            <a:pPr>
              <a:buClr>
                <a:schemeClr val="accent5"/>
              </a:buClr>
            </a:pPr>
            <a:r>
              <a:rPr lang="fr-FR" sz="2200" dirty="0" smtClean="0"/>
              <a:t>Principale limite : </a:t>
            </a:r>
            <a:r>
              <a:rPr lang="fr-FR" sz="2200" b="1" dirty="0" smtClean="0"/>
              <a:t>L’identification par adresse IP n’est pas viable.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4005064"/>
            <a:ext cx="8458200" cy="1470025"/>
          </a:xfrm>
        </p:spPr>
        <p:txBody>
          <a:bodyPr/>
          <a:lstStyle/>
          <a:p>
            <a:pPr algn="ctr"/>
            <a:r>
              <a:rPr lang="fr-FR" b="1" dirty="0" smtClean="0">
                <a:solidFill>
                  <a:srgbClr val="502551"/>
                </a:solidFill>
              </a:rPr>
              <a:t>III] Hadopi et les SI</a:t>
            </a:r>
            <a:endParaRPr lang="fr-FR" b="1" dirty="0">
              <a:solidFill>
                <a:srgbClr val="502551"/>
              </a:solidFill>
            </a:endParaRPr>
          </a:p>
        </p:txBody>
      </p:sp>
      <p:pic>
        <p:nvPicPr>
          <p:cNvPr id="13314" name="Picture 2" descr="http://www.netforge.fr/images/logos/hadopi_en_entreprise.jpg"/>
          <p:cNvPicPr>
            <a:picLocks noChangeAspect="1" noChangeArrowheads="1"/>
          </p:cNvPicPr>
          <p:nvPr/>
        </p:nvPicPr>
        <p:blipFill>
          <a:blip r:embed="rId3" cstate="print"/>
          <a:srcRect/>
          <a:stretch>
            <a:fillRect/>
          </a:stretch>
        </p:blipFill>
        <p:spPr bwMode="auto">
          <a:xfrm>
            <a:off x="2195736" y="1340768"/>
            <a:ext cx="4762500" cy="12763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36712"/>
            <a:ext cx="8229600" cy="1066800"/>
          </a:xfrm>
        </p:spPr>
        <p:txBody>
          <a:bodyPr/>
          <a:lstStyle/>
          <a:p>
            <a:pPr algn="ctr"/>
            <a:r>
              <a:rPr lang="fr-FR" b="1" dirty="0" smtClean="0">
                <a:solidFill>
                  <a:srgbClr val="30698C"/>
                </a:solidFill>
              </a:rPr>
              <a:t>Le système actuel d’</a:t>
            </a:r>
            <a:r>
              <a:rPr lang="fr-FR" b="1" dirty="0" err="1" smtClean="0">
                <a:solidFill>
                  <a:srgbClr val="30698C"/>
                </a:solidFill>
              </a:rPr>
              <a:t>Hadopi</a:t>
            </a:r>
            <a:endParaRPr lang="fr-FR" b="1" dirty="0">
              <a:solidFill>
                <a:srgbClr val="30698C"/>
              </a:solidFill>
            </a:endParaRPr>
          </a:p>
        </p:txBody>
      </p:sp>
      <p:sp>
        <p:nvSpPr>
          <p:cNvPr id="3" name="Espace réservé du contenu 2"/>
          <p:cNvSpPr>
            <a:spLocks noGrp="1"/>
          </p:cNvSpPr>
          <p:nvPr>
            <p:ph idx="1"/>
          </p:nvPr>
        </p:nvSpPr>
        <p:spPr/>
        <p:txBody>
          <a:bodyPr>
            <a:normAutofit/>
          </a:bodyPr>
          <a:lstStyle/>
          <a:p>
            <a:pPr>
              <a:buClr>
                <a:schemeClr val="accent5"/>
              </a:buClr>
              <a:buNone/>
            </a:pPr>
            <a:endParaRPr lang="fr-FR" dirty="0" smtClean="0"/>
          </a:p>
          <a:p>
            <a:pPr>
              <a:buClr>
                <a:schemeClr val="accent5"/>
              </a:buClr>
            </a:pPr>
            <a:r>
              <a:rPr lang="fr-FR" sz="2400" dirty="0" smtClean="0"/>
              <a:t> </a:t>
            </a:r>
            <a:r>
              <a:rPr lang="fr-FR" sz="2200" dirty="0" smtClean="0"/>
              <a:t>Le rôle de la DSI :</a:t>
            </a:r>
          </a:p>
          <a:p>
            <a:pPr>
              <a:buClr>
                <a:schemeClr val="accent5"/>
              </a:buClr>
              <a:buNone/>
            </a:pPr>
            <a:r>
              <a:rPr lang="fr-FR" sz="2200" dirty="0" smtClean="0"/>
              <a:t>	- conception et évolution des SI ;</a:t>
            </a:r>
          </a:p>
          <a:p>
            <a:pPr>
              <a:buClr>
                <a:schemeClr val="accent5"/>
              </a:buClr>
              <a:buNone/>
            </a:pPr>
            <a:r>
              <a:rPr lang="fr-FR" sz="2200" dirty="0" smtClean="0"/>
              <a:t>	- choix et exploitation des services de télécommunication ;</a:t>
            </a:r>
          </a:p>
          <a:p>
            <a:pPr>
              <a:buClr>
                <a:schemeClr val="accent5"/>
              </a:buClr>
              <a:buNone/>
            </a:pPr>
            <a:r>
              <a:rPr lang="fr-FR" sz="2200" dirty="0" smtClean="0"/>
              <a:t>	- stratégie de veille ;</a:t>
            </a:r>
          </a:p>
          <a:p>
            <a:pPr>
              <a:buClr>
                <a:schemeClr val="accent5"/>
              </a:buClr>
              <a:buNone/>
            </a:pPr>
            <a:r>
              <a:rPr lang="fr-FR" sz="2200" dirty="0" smtClean="0"/>
              <a:t>	- support administratif et technique ;</a:t>
            </a:r>
          </a:p>
          <a:p>
            <a:pPr>
              <a:buClr>
                <a:schemeClr val="accent5"/>
              </a:buClr>
            </a:pPr>
            <a:r>
              <a:rPr lang="fr-FR" sz="2200" dirty="0" smtClean="0"/>
              <a:t>Gestion des premières phases de la procédure de réponse graduée.</a:t>
            </a:r>
            <a:endParaRPr lang="fr-FR"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692696"/>
            <a:ext cx="8229600" cy="1066800"/>
          </a:xfrm>
        </p:spPr>
        <p:txBody>
          <a:bodyPr/>
          <a:lstStyle/>
          <a:p>
            <a:pPr algn="ctr"/>
            <a:r>
              <a:rPr lang="fr-FR" b="1" dirty="0" smtClean="0">
                <a:solidFill>
                  <a:srgbClr val="30698C"/>
                </a:solidFill>
              </a:rPr>
              <a:t>Le système actuel d’</a:t>
            </a:r>
            <a:r>
              <a:rPr lang="fr-FR" b="1" dirty="0" err="1" smtClean="0">
                <a:solidFill>
                  <a:srgbClr val="30698C"/>
                </a:solidFill>
              </a:rPr>
              <a:t>Hadopi</a:t>
            </a:r>
            <a:endParaRPr lang="fr-FR" b="1" dirty="0">
              <a:solidFill>
                <a:srgbClr val="30698C"/>
              </a:solidFill>
            </a:endParaRPr>
          </a:p>
        </p:txBody>
      </p:sp>
      <p:pic>
        <p:nvPicPr>
          <p:cNvPr id="1026" name="Picture 2" descr="Z:\miage\acsi\Schema-Hadopi2.jpg"/>
          <p:cNvPicPr>
            <a:picLocks noChangeAspect="1" noChangeArrowheads="1"/>
          </p:cNvPicPr>
          <p:nvPr/>
        </p:nvPicPr>
        <p:blipFill>
          <a:blip r:embed="rId2" cstate="print"/>
          <a:srcRect/>
          <a:stretch>
            <a:fillRect/>
          </a:stretch>
        </p:blipFill>
        <p:spPr bwMode="auto">
          <a:xfrm>
            <a:off x="971600" y="1556792"/>
            <a:ext cx="7111255" cy="502734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4293096"/>
            <a:ext cx="9144000" cy="1145288"/>
          </a:xfrm>
        </p:spPr>
        <p:txBody>
          <a:bodyPr/>
          <a:lstStyle/>
          <a:p>
            <a:pPr algn="ctr"/>
            <a:r>
              <a:rPr lang="fr-FR" b="1" dirty="0" smtClean="0">
                <a:solidFill>
                  <a:srgbClr val="763878"/>
                </a:solidFill>
              </a:rPr>
              <a:t>I] Hadopi</a:t>
            </a:r>
            <a:endParaRPr lang="fr-FR" b="1" dirty="0">
              <a:solidFill>
                <a:srgbClr val="763878"/>
              </a:solidFill>
            </a:endParaRPr>
          </a:p>
        </p:txBody>
      </p:sp>
      <p:pic>
        <p:nvPicPr>
          <p:cNvPr id="1026" name="Picture 2"/>
          <p:cNvPicPr>
            <a:picLocks noChangeAspect="1" noChangeArrowheads="1"/>
          </p:cNvPicPr>
          <p:nvPr/>
        </p:nvPicPr>
        <p:blipFill>
          <a:blip r:embed="rId2" cstate="print"/>
          <a:srcRect/>
          <a:stretch>
            <a:fillRect/>
          </a:stretch>
        </p:blipFill>
        <p:spPr bwMode="auto">
          <a:xfrm>
            <a:off x="2123728" y="1268760"/>
            <a:ext cx="5143500"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lstStyle/>
          <a:p>
            <a:pPr algn="ctr"/>
            <a:r>
              <a:rPr lang="fr-FR" b="1" dirty="0" smtClean="0">
                <a:solidFill>
                  <a:srgbClr val="30698C"/>
                </a:solidFill>
              </a:rPr>
              <a:t>Le futur d’</a:t>
            </a:r>
            <a:r>
              <a:rPr lang="fr-FR" b="1" dirty="0" err="1" smtClean="0">
                <a:solidFill>
                  <a:srgbClr val="30698C"/>
                </a:solidFill>
              </a:rPr>
              <a:t>Hadopi</a:t>
            </a:r>
            <a:endParaRPr lang="fr-FR" b="1" dirty="0">
              <a:solidFill>
                <a:srgbClr val="30698C"/>
              </a:solidFill>
            </a:endParaRPr>
          </a:p>
        </p:txBody>
      </p:sp>
      <p:sp>
        <p:nvSpPr>
          <p:cNvPr id="3" name="Espace réservé du contenu 2"/>
          <p:cNvSpPr>
            <a:spLocks noGrp="1"/>
          </p:cNvSpPr>
          <p:nvPr>
            <p:ph idx="1"/>
          </p:nvPr>
        </p:nvSpPr>
        <p:spPr>
          <a:xfrm>
            <a:off x="457200" y="1772816"/>
            <a:ext cx="8229600" cy="4801720"/>
          </a:xfrm>
        </p:spPr>
        <p:txBody>
          <a:bodyPr>
            <a:noAutofit/>
          </a:bodyPr>
          <a:lstStyle/>
          <a:p>
            <a:pPr>
              <a:buNone/>
            </a:pPr>
            <a:endParaRPr lang="fr-FR" sz="2400" dirty="0" smtClean="0"/>
          </a:p>
          <a:p>
            <a:pPr>
              <a:buNone/>
            </a:pPr>
            <a:endParaRPr lang="fr-FR" sz="2400" dirty="0" smtClean="0"/>
          </a:p>
          <a:p>
            <a:pPr>
              <a:buClr>
                <a:schemeClr val="accent5"/>
              </a:buClr>
            </a:pPr>
            <a:r>
              <a:rPr lang="fr-FR" sz="2400" dirty="0" smtClean="0"/>
              <a:t>Mise en place d’un nouveau système d’information utilisé dans le cadre de la réponse graduée ;</a:t>
            </a:r>
          </a:p>
          <a:p>
            <a:pPr>
              <a:buClr>
                <a:schemeClr val="accent5"/>
              </a:buClr>
            </a:pPr>
            <a:r>
              <a:rPr lang="fr-FR" sz="2400" dirty="0" smtClean="0"/>
              <a:t> Aller le plus rapidement possible dans le déroulement de la riposte graduée ;</a:t>
            </a:r>
          </a:p>
          <a:p>
            <a:pPr>
              <a:buClr>
                <a:schemeClr val="accent5"/>
              </a:buClr>
            </a:pPr>
            <a:r>
              <a:rPr lang="fr-FR" sz="2400" dirty="0" smtClean="0"/>
              <a:t> Objectif : collecter jusqu’à 125 000 adresses IP par 	jour ;</a:t>
            </a:r>
          </a:p>
          <a:p>
            <a:pPr>
              <a:buClr>
                <a:schemeClr val="accent5"/>
              </a:buClr>
            </a:pPr>
            <a:r>
              <a:rPr lang="fr-FR" sz="2400" dirty="0" smtClean="0"/>
              <a:t> Transmission de l’info aux FAI qui ont l’obligation d’identifier chaque IP sous peine de 1500 euros d’amende. </a:t>
            </a:r>
            <a:endParaRPr lang="fr-F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lstStyle/>
          <a:p>
            <a:pPr algn="ctr"/>
            <a:r>
              <a:rPr lang="fr-FR" b="1" dirty="0" smtClean="0">
                <a:solidFill>
                  <a:srgbClr val="30698C"/>
                </a:solidFill>
              </a:rPr>
              <a:t>Le futur d’</a:t>
            </a:r>
            <a:r>
              <a:rPr lang="fr-FR" b="1" dirty="0" err="1" smtClean="0">
                <a:solidFill>
                  <a:srgbClr val="30698C"/>
                </a:solidFill>
              </a:rPr>
              <a:t>Hadopi</a:t>
            </a:r>
            <a:endParaRPr lang="fr-FR" b="1" dirty="0">
              <a:solidFill>
                <a:srgbClr val="30698C"/>
              </a:solidFill>
            </a:endParaRPr>
          </a:p>
        </p:txBody>
      </p:sp>
      <p:sp>
        <p:nvSpPr>
          <p:cNvPr id="3" name="Espace réservé du contenu 2"/>
          <p:cNvSpPr>
            <a:spLocks noGrp="1"/>
          </p:cNvSpPr>
          <p:nvPr>
            <p:ph idx="1"/>
          </p:nvPr>
        </p:nvSpPr>
        <p:spPr>
          <a:xfrm>
            <a:off x="467544" y="1916832"/>
            <a:ext cx="8229600" cy="4325112"/>
          </a:xfrm>
        </p:spPr>
        <p:txBody>
          <a:bodyPr/>
          <a:lstStyle/>
          <a:p>
            <a:pPr>
              <a:buNone/>
            </a:pPr>
            <a:endParaRPr lang="fr-FR" dirty="0" smtClean="0"/>
          </a:p>
          <a:p>
            <a:pPr>
              <a:buNone/>
            </a:pPr>
            <a:endParaRPr lang="fr-FR" dirty="0" smtClean="0"/>
          </a:p>
          <a:p>
            <a:pPr>
              <a:buClr>
                <a:schemeClr val="accent5"/>
              </a:buClr>
            </a:pPr>
            <a:r>
              <a:rPr lang="fr-FR" dirty="0" smtClean="0"/>
              <a:t> </a:t>
            </a:r>
            <a:r>
              <a:rPr lang="fr-FR" sz="2400" dirty="0" smtClean="0"/>
              <a:t>Le SI doit être complété pour gérer la phase suivante d’échange avec les parquets et les juridictions ; </a:t>
            </a:r>
          </a:p>
          <a:p>
            <a:pPr>
              <a:buClr>
                <a:schemeClr val="accent5"/>
              </a:buClr>
              <a:buNone/>
            </a:pPr>
            <a:endParaRPr lang="fr-FR" sz="2400" dirty="0" smtClean="0"/>
          </a:p>
          <a:p>
            <a:pPr>
              <a:buClr>
                <a:schemeClr val="accent5"/>
              </a:buClr>
            </a:pPr>
            <a:r>
              <a:rPr lang="fr-FR" sz="2400" dirty="0" smtClean="0"/>
              <a:t> Un décret du Ministère de la Culture doit être publié prochainement.</a:t>
            </a:r>
            <a:endParaRPr lang="fr-F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lstStyle/>
          <a:p>
            <a:pPr algn="ctr"/>
            <a:r>
              <a:rPr lang="fr-FR" b="1" dirty="0" smtClean="0">
                <a:solidFill>
                  <a:srgbClr val="30698C"/>
                </a:solidFill>
              </a:rPr>
              <a:t>Hadopi et l’entreprise</a:t>
            </a:r>
            <a:endParaRPr lang="fr-FR" b="1" dirty="0">
              <a:solidFill>
                <a:srgbClr val="30698C"/>
              </a:solidFill>
            </a:endParaRPr>
          </a:p>
        </p:txBody>
      </p:sp>
      <p:sp>
        <p:nvSpPr>
          <p:cNvPr id="3" name="Espace réservé du contenu 2"/>
          <p:cNvSpPr>
            <a:spLocks noGrp="1"/>
          </p:cNvSpPr>
          <p:nvPr>
            <p:ph idx="1"/>
          </p:nvPr>
        </p:nvSpPr>
        <p:spPr/>
        <p:txBody>
          <a:bodyPr>
            <a:normAutofit/>
          </a:bodyPr>
          <a:lstStyle/>
          <a:p>
            <a:pPr>
              <a:buNone/>
            </a:pPr>
            <a:endParaRPr lang="fr-FR" dirty="0" smtClean="0"/>
          </a:p>
          <a:p>
            <a:pPr>
              <a:buClr>
                <a:schemeClr val="accent5"/>
              </a:buClr>
            </a:pPr>
            <a:r>
              <a:rPr lang="fr-FR" sz="2400" dirty="0" smtClean="0"/>
              <a:t> Vrai </a:t>
            </a:r>
            <a:r>
              <a:rPr lang="fr-FR" sz="2400" dirty="0"/>
              <a:t>risque pour </a:t>
            </a:r>
            <a:r>
              <a:rPr lang="fr-FR" sz="2400" dirty="0" smtClean="0"/>
              <a:t>les entreprises car passibles de sanctions ;</a:t>
            </a:r>
          </a:p>
          <a:p>
            <a:pPr>
              <a:buClr>
                <a:schemeClr val="accent5"/>
              </a:buClr>
              <a:buFontTx/>
              <a:buChar char="-"/>
            </a:pPr>
            <a:endParaRPr lang="fr-FR" sz="2400" dirty="0" smtClean="0"/>
          </a:p>
          <a:p>
            <a:pPr>
              <a:buClr>
                <a:schemeClr val="accent5"/>
              </a:buClr>
            </a:pPr>
            <a:r>
              <a:rPr lang="fr-FR" sz="2400" dirty="0" smtClean="0"/>
              <a:t> Nécessité de protection ;</a:t>
            </a:r>
          </a:p>
          <a:p>
            <a:pPr>
              <a:buClr>
                <a:schemeClr val="accent5"/>
              </a:buClr>
              <a:buFontTx/>
              <a:buChar char="-"/>
            </a:pPr>
            <a:endParaRPr lang="fr-FR" sz="2400" dirty="0" smtClean="0"/>
          </a:p>
          <a:p>
            <a:pPr>
              <a:buClr>
                <a:schemeClr val="accent5"/>
              </a:buClr>
            </a:pPr>
            <a:r>
              <a:rPr lang="fr-FR" sz="2400" dirty="0" smtClean="0"/>
              <a:t>Pas d’emails ou de coupures de ligne ;</a:t>
            </a:r>
          </a:p>
          <a:p>
            <a:pPr>
              <a:buClr>
                <a:schemeClr val="accent5"/>
              </a:buClr>
            </a:pPr>
            <a:endParaRPr lang="fr-FR" sz="2400" dirty="0" smtClean="0"/>
          </a:p>
          <a:p>
            <a:pPr>
              <a:buClr>
                <a:schemeClr val="accent5"/>
              </a:buClr>
            </a:pPr>
            <a:r>
              <a:rPr lang="fr-FR" sz="2400" dirty="0" smtClean="0"/>
              <a:t> Envoi injonction en cas de manquement constaté .</a:t>
            </a:r>
          </a:p>
          <a:p>
            <a:endParaRPr lang="fr-FR" dirty="0" smtClean="0"/>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lstStyle/>
          <a:p>
            <a:pPr algn="ctr"/>
            <a:r>
              <a:rPr lang="fr-FR" b="1" dirty="0">
                <a:solidFill>
                  <a:srgbClr val="30698C"/>
                </a:solidFill>
              </a:rPr>
              <a:t>Hadopi et l’entreprise</a:t>
            </a:r>
            <a:endParaRPr lang="fr-FR" b="1" dirty="0"/>
          </a:p>
        </p:txBody>
      </p:sp>
      <p:sp>
        <p:nvSpPr>
          <p:cNvPr id="3" name="Espace réservé du contenu 2"/>
          <p:cNvSpPr>
            <a:spLocks noGrp="1"/>
          </p:cNvSpPr>
          <p:nvPr>
            <p:ph idx="1"/>
          </p:nvPr>
        </p:nvSpPr>
        <p:spPr/>
        <p:txBody>
          <a:bodyPr>
            <a:normAutofit fontScale="92500" lnSpcReduction="10000"/>
          </a:bodyPr>
          <a:lstStyle/>
          <a:p>
            <a:pPr>
              <a:buNone/>
            </a:pPr>
            <a:endParaRPr lang="fr-FR" dirty="0" smtClean="0"/>
          </a:p>
          <a:p>
            <a:pPr>
              <a:buClr>
                <a:schemeClr val="accent5"/>
              </a:buClr>
            </a:pPr>
            <a:r>
              <a:rPr lang="fr-FR" sz="2600" dirty="0" smtClean="0"/>
              <a:t>Technique : blocage d’applications style P2P, filtrage 	des contenus ;</a:t>
            </a:r>
          </a:p>
          <a:p>
            <a:pPr>
              <a:buClr>
                <a:schemeClr val="accent5"/>
              </a:buClr>
              <a:buNone/>
            </a:pPr>
            <a:endParaRPr lang="fr-FR" sz="2600" dirty="0" smtClean="0"/>
          </a:p>
          <a:p>
            <a:pPr>
              <a:buClr>
                <a:schemeClr val="accent5"/>
              </a:buClr>
            </a:pPr>
            <a:r>
              <a:rPr lang="fr-FR" sz="2600" dirty="0" smtClean="0"/>
              <a:t>Solution de sécurité unifiée sur les postes de travail ;</a:t>
            </a:r>
          </a:p>
          <a:p>
            <a:pPr>
              <a:buClr>
                <a:schemeClr val="accent5"/>
              </a:buClr>
              <a:buNone/>
            </a:pPr>
            <a:endParaRPr lang="fr-FR" sz="2600" dirty="0" smtClean="0"/>
          </a:p>
          <a:p>
            <a:pPr>
              <a:buClr>
                <a:schemeClr val="accent5"/>
              </a:buClr>
            </a:pPr>
            <a:r>
              <a:rPr lang="fr-FR" sz="2600" dirty="0" smtClean="0"/>
              <a:t> Difficulté technique et coût ;</a:t>
            </a:r>
          </a:p>
          <a:p>
            <a:pPr>
              <a:buClr>
                <a:schemeClr val="accent5"/>
              </a:buClr>
              <a:buNone/>
            </a:pPr>
            <a:endParaRPr lang="fr-FR" sz="2600" dirty="0" smtClean="0"/>
          </a:p>
          <a:p>
            <a:pPr>
              <a:buClr>
                <a:schemeClr val="accent5"/>
              </a:buClr>
            </a:pPr>
            <a:r>
              <a:rPr lang="fr-FR" sz="2600" dirty="0" smtClean="0"/>
              <a:t> Renouvellement de la charte informatique d’utilisation internet .</a:t>
            </a:r>
            <a:r>
              <a:rPr lang="fr-FR" dirty="0" smtClean="0"/>
              <a:t/>
            </a:r>
            <a:br>
              <a:rPr lang="fr-FR" dirty="0" smtClean="0"/>
            </a:b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066800"/>
          </a:xfrm>
        </p:spPr>
        <p:txBody>
          <a:bodyPr/>
          <a:lstStyle/>
          <a:p>
            <a:pPr algn="ctr"/>
            <a:r>
              <a:rPr lang="fr-FR" b="1" dirty="0">
                <a:solidFill>
                  <a:srgbClr val="30698C"/>
                </a:solidFill>
              </a:rPr>
              <a:t>Hadopi et l’entreprise</a:t>
            </a:r>
            <a:endParaRPr lang="fr-FR" b="1" dirty="0"/>
          </a:p>
        </p:txBody>
      </p:sp>
      <p:sp>
        <p:nvSpPr>
          <p:cNvPr id="3" name="Espace réservé du contenu 2"/>
          <p:cNvSpPr>
            <a:spLocks noGrp="1"/>
          </p:cNvSpPr>
          <p:nvPr>
            <p:ph idx="1"/>
          </p:nvPr>
        </p:nvSpPr>
        <p:spPr>
          <a:xfrm>
            <a:off x="467544" y="1988840"/>
            <a:ext cx="8229600" cy="4325112"/>
          </a:xfrm>
        </p:spPr>
        <p:txBody>
          <a:bodyPr>
            <a:normAutofit/>
          </a:bodyPr>
          <a:lstStyle/>
          <a:p>
            <a:pPr>
              <a:buNone/>
            </a:pPr>
            <a:endParaRPr lang="fr-FR" sz="2400" dirty="0" smtClean="0"/>
          </a:p>
          <a:p>
            <a:pPr>
              <a:buClr>
                <a:schemeClr val="accent5"/>
              </a:buClr>
            </a:pPr>
            <a:r>
              <a:rPr lang="fr-FR" sz="2400" dirty="0" smtClean="0"/>
              <a:t>Certaines entreprises ont déjà interdit l’utilisation du WIFI pour des questions de traçabilité ;</a:t>
            </a:r>
          </a:p>
          <a:p>
            <a:pPr>
              <a:buNone/>
            </a:pPr>
            <a:endParaRPr lang="fr-FR" sz="2400" dirty="0" smtClean="0"/>
          </a:p>
          <a:p>
            <a:pPr>
              <a:buClr>
                <a:schemeClr val="accent5"/>
              </a:buClr>
            </a:pPr>
            <a:r>
              <a:rPr lang="fr-FR" sz="2400" dirty="0" smtClean="0"/>
              <a:t>Envoi de mails d'avertissement qui « se perdent » 	dans le SI de l'entreprise ;</a:t>
            </a:r>
          </a:p>
          <a:p>
            <a:pPr>
              <a:buNone/>
            </a:pPr>
            <a:endParaRPr lang="fr-FR" sz="2400" dirty="0" smtClean="0"/>
          </a:p>
          <a:p>
            <a:pPr>
              <a:buClr>
                <a:schemeClr val="accent5"/>
              </a:buClr>
            </a:pPr>
            <a:r>
              <a:rPr lang="fr-FR" sz="2400" dirty="0" smtClean="0"/>
              <a:t>Risque de sanction plus sévère ;</a:t>
            </a:r>
          </a:p>
          <a:p>
            <a:pPr>
              <a:buNone/>
            </a:pPr>
            <a:endParaRPr lang="fr-FR" sz="2400" dirty="0" smtClean="0"/>
          </a:p>
          <a:p>
            <a:pPr>
              <a:buClr>
                <a:schemeClr val="accent5"/>
              </a:buClr>
            </a:pPr>
            <a:r>
              <a:rPr lang="fr-FR" sz="2400" dirty="0" smtClean="0"/>
              <a:t>Problèmes d'identification du contrevenant.</a:t>
            </a:r>
          </a:p>
          <a:p>
            <a:endParaRPr lang="fr-F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92696"/>
            <a:ext cx="8229600" cy="1066800"/>
          </a:xfrm>
        </p:spPr>
        <p:txBody>
          <a:bodyPr>
            <a:normAutofit/>
          </a:bodyPr>
          <a:lstStyle/>
          <a:p>
            <a:pPr algn="ctr"/>
            <a:r>
              <a:rPr lang="fr-FR" dirty="0">
                <a:solidFill>
                  <a:srgbClr val="30698C"/>
                </a:solidFill>
              </a:rPr>
              <a:t>1</a:t>
            </a:r>
            <a:r>
              <a:rPr lang="fr-FR" dirty="0" smtClean="0">
                <a:solidFill>
                  <a:srgbClr val="30698C"/>
                </a:solidFill>
              </a:rPr>
              <a:t>) </a:t>
            </a:r>
            <a:r>
              <a:rPr lang="fr-FR" b="1" dirty="0" smtClean="0">
                <a:solidFill>
                  <a:srgbClr val="30698C"/>
                </a:solidFill>
              </a:rPr>
              <a:t>Un petit historique …</a:t>
            </a:r>
            <a:endParaRPr lang="fr-FR" b="1" dirty="0">
              <a:solidFill>
                <a:srgbClr val="30698C"/>
              </a:solidFill>
            </a:endParaRPr>
          </a:p>
        </p:txBody>
      </p:sp>
      <p:sp>
        <p:nvSpPr>
          <p:cNvPr id="3" name="Espace réservé du contenu 2"/>
          <p:cNvSpPr>
            <a:spLocks noGrp="1"/>
          </p:cNvSpPr>
          <p:nvPr>
            <p:ph idx="1"/>
          </p:nvPr>
        </p:nvSpPr>
        <p:spPr>
          <a:xfrm>
            <a:off x="457200" y="1600200"/>
            <a:ext cx="8229600" cy="4421088"/>
          </a:xfrm>
        </p:spPr>
        <p:txBody>
          <a:bodyPr>
            <a:normAutofit/>
          </a:bodyPr>
          <a:lstStyle/>
          <a:p>
            <a:pPr>
              <a:buFont typeface="Wingdings" pitchFamily="2" charset="2"/>
              <a:buChar char="v"/>
            </a:pPr>
            <a:endParaRPr lang="fr-FR" sz="2400" dirty="0" smtClean="0"/>
          </a:p>
          <a:p>
            <a:pPr>
              <a:buClr>
                <a:schemeClr val="accent5"/>
              </a:buClr>
              <a:buFont typeface="Wingdings" pitchFamily="2" charset="2"/>
              <a:buChar char="v"/>
            </a:pPr>
            <a:r>
              <a:rPr lang="fr-FR" sz="2200" b="1" dirty="0" smtClean="0"/>
              <a:t>30 juin 2006 : </a:t>
            </a:r>
            <a:r>
              <a:rPr lang="fr-FR" sz="2200" dirty="0" smtClean="0"/>
              <a:t>la loi Droit d'auteur et droits voisins dans la société de l'information (DADVSI) est voté</a:t>
            </a:r>
          </a:p>
          <a:p>
            <a:pPr>
              <a:buClr>
                <a:schemeClr val="accent5"/>
              </a:buClr>
              <a:buFont typeface="Wingdings" pitchFamily="2" charset="2"/>
              <a:buChar char="v"/>
            </a:pPr>
            <a:r>
              <a:rPr lang="fr-FR" sz="2200" b="1" dirty="0" smtClean="0"/>
              <a:t>novembre 2007 : </a:t>
            </a:r>
            <a:r>
              <a:rPr lang="fr-FR" sz="2200" dirty="0" smtClean="0"/>
              <a:t>fin de la mission </a:t>
            </a:r>
            <a:r>
              <a:rPr lang="fr-FR" sz="2200" dirty="0" err="1" smtClean="0"/>
              <a:t>Olivennes</a:t>
            </a:r>
            <a:r>
              <a:rPr lang="fr-FR" sz="2200" dirty="0" smtClean="0"/>
              <a:t> avec un rapport demandant la création d’une haute autorité</a:t>
            </a:r>
          </a:p>
          <a:p>
            <a:pPr>
              <a:buClr>
                <a:schemeClr val="accent5"/>
              </a:buClr>
              <a:buFont typeface="Wingdings" pitchFamily="2" charset="2"/>
              <a:buChar char="v"/>
            </a:pPr>
            <a:r>
              <a:rPr lang="fr-FR" sz="2200" b="1" dirty="0" smtClean="0"/>
              <a:t>2008 : </a:t>
            </a:r>
            <a:r>
              <a:rPr lang="fr-FR" sz="2200" dirty="0" smtClean="0"/>
              <a:t>le projet de loi est adopté par le conseil des ministres et le sénat</a:t>
            </a:r>
          </a:p>
          <a:p>
            <a:pPr>
              <a:buClr>
                <a:schemeClr val="accent5"/>
              </a:buClr>
              <a:buFont typeface="Wingdings" pitchFamily="2" charset="2"/>
              <a:buChar char="v"/>
            </a:pPr>
            <a:r>
              <a:rPr lang="fr-FR" sz="2200" b="1" dirty="0" smtClean="0"/>
              <a:t>9 avril 2009 : </a:t>
            </a:r>
            <a:r>
              <a:rPr lang="fr-FR" sz="2200" dirty="0" smtClean="0"/>
              <a:t>la loi est rejetée par l’assemblée nationale</a:t>
            </a:r>
          </a:p>
          <a:p>
            <a:pPr>
              <a:buClr>
                <a:schemeClr val="accent5"/>
              </a:buClr>
              <a:buFont typeface="Wingdings" pitchFamily="2" charset="2"/>
              <a:buChar char="v"/>
            </a:pPr>
            <a:r>
              <a:rPr lang="fr-FR" sz="2200" b="1" dirty="0" smtClean="0"/>
              <a:t>12 mai : </a:t>
            </a:r>
            <a:r>
              <a:rPr lang="fr-FR" sz="2200" dirty="0" smtClean="0"/>
              <a:t>la loi est revotée et cette fois ci adoptée</a:t>
            </a:r>
          </a:p>
          <a:p>
            <a:pPr>
              <a:buClr>
                <a:schemeClr val="accent5"/>
              </a:buClr>
              <a:buFont typeface="Wingdings" pitchFamily="2" charset="2"/>
              <a:buChar char="v"/>
            </a:pPr>
            <a:r>
              <a:rPr lang="fr-FR" sz="2200" b="1" dirty="0" smtClean="0"/>
              <a:t>12 juin 2009 : </a:t>
            </a:r>
            <a:r>
              <a:rPr lang="fr-FR" sz="2200" dirty="0" smtClean="0"/>
              <a:t>promulgation de la loi</a:t>
            </a:r>
          </a:p>
          <a:p>
            <a:pPr>
              <a:buClr>
                <a:schemeClr val="accent5"/>
              </a:buClr>
              <a:buFont typeface="Wingdings" pitchFamily="2" charset="2"/>
              <a:buChar char="v"/>
            </a:pPr>
            <a:r>
              <a:rPr lang="fr-FR" sz="2200" b="1" dirty="0" smtClean="0"/>
              <a:t>2 octobre 2010 : </a:t>
            </a:r>
            <a:r>
              <a:rPr lang="fr-FR" sz="2200" dirty="0" smtClean="0"/>
              <a:t>premiers mails envoyés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92696"/>
            <a:ext cx="8229600" cy="1066800"/>
          </a:xfrm>
        </p:spPr>
        <p:txBody>
          <a:bodyPr>
            <a:noAutofit/>
          </a:bodyPr>
          <a:lstStyle/>
          <a:p>
            <a:pPr algn="ctr"/>
            <a:r>
              <a:rPr lang="fr-FR" b="1" dirty="0" smtClean="0">
                <a:solidFill>
                  <a:srgbClr val="30698C"/>
                </a:solidFill>
              </a:rPr>
              <a:t>2)Présentation</a:t>
            </a:r>
            <a:br>
              <a:rPr lang="fr-FR" b="1" dirty="0" smtClean="0">
                <a:solidFill>
                  <a:srgbClr val="30698C"/>
                </a:solidFill>
              </a:rPr>
            </a:br>
            <a:r>
              <a:rPr lang="fr-FR" b="1" dirty="0" smtClean="0">
                <a:solidFill>
                  <a:srgbClr val="30698C"/>
                </a:solidFill>
              </a:rPr>
              <a:t>A)Contenu</a:t>
            </a:r>
            <a:endParaRPr lang="fr-FR" b="1" dirty="0">
              <a:solidFill>
                <a:srgbClr val="30698C"/>
              </a:solidFill>
            </a:endParaRPr>
          </a:p>
        </p:txBody>
      </p:sp>
      <p:sp>
        <p:nvSpPr>
          <p:cNvPr id="3" name="Espace réservé du contenu 2"/>
          <p:cNvSpPr>
            <a:spLocks noGrp="1"/>
          </p:cNvSpPr>
          <p:nvPr>
            <p:ph idx="1"/>
          </p:nvPr>
        </p:nvSpPr>
        <p:spPr>
          <a:xfrm>
            <a:off x="467544" y="1412776"/>
            <a:ext cx="8229600" cy="4824536"/>
          </a:xfrm>
        </p:spPr>
        <p:txBody>
          <a:bodyPr>
            <a:normAutofit fontScale="92500" lnSpcReduction="10000"/>
          </a:bodyPr>
          <a:lstStyle/>
          <a:p>
            <a:pPr>
              <a:buFont typeface="Wingdings" pitchFamily="2" charset="2"/>
              <a:buChar char="v"/>
            </a:pPr>
            <a:endParaRPr lang="fr-FR" dirty="0" smtClean="0"/>
          </a:p>
          <a:p>
            <a:pPr>
              <a:buNone/>
            </a:pPr>
            <a:endParaRPr lang="fr-FR" dirty="0" smtClean="0"/>
          </a:p>
          <a:p>
            <a:pPr>
              <a:buClr>
                <a:schemeClr val="accent5"/>
              </a:buClr>
              <a:buFont typeface="Wingdings" pitchFamily="2" charset="2"/>
              <a:buChar char="v"/>
            </a:pPr>
            <a:r>
              <a:rPr lang="fr-FR" sz="2400" b="1" dirty="0" smtClean="0"/>
              <a:t>Mise en place de la réponse graduée</a:t>
            </a:r>
          </a:p>
          <a:p>
            <a:pPr>
              <a:buClr>
                <a:schemeClr val="accent5"/>
              </a:buClr>
              <a:buFont typeface="Wingdings" pitchFamily="2" charset="2"/>
              <a:buChar char="v"/>
            </a:pPr>
            <a:r>
              <a:rPr lang="fr-FR" sz="2400" b="1" dirty="0" smtClean="0"/>
              <a:t>Mise en place de la Haute Autorité pour la Diffusion des </a:t>
            </a:r>
            <a:r>
              <a:rPr lang="fr-FR" sz="2400" b="1" dirty="0" err="1" smtClean="0"/>
              <a:t>Oeuvres</a:t>
            </a:r>
            <a:r>
              <a:rPr lang="fr-FR" sz="2400" b="1" dirty="0" smtClean="0"/>
              <a:t> et la Protection des droits sur Internet</a:t>
            </a:r>
          </a:p>
          <a:p>
            <a:pPr>
              <a:buClr>
                <a:schemeClr val="accent5"/>
              </a:buClr>
              <a:buFont typeface="Wingdings" pitchFamily="2" charset="2"/>
              <a:buChar char="v"/>
            </a:pPr>
            <a:r>
              <a:rPr lang="fr-FR" sz="2400" b="1" dirty="0" smtClean="0"/>
              <a:t>Responsabilisation des propriétaires de bornes d’accès wifi</a:t>
            </a:r>
          </a:p>
          <a:p>
            <a:pPr>
              <a:buClr>
                <a:schemeClr val="accent5"/>
              </a:buClr>
              <a:buFont typeface="Wingdings" pitchFamily="2" charset="2"/>
              <a:buChar char="v"/>
            </a:pPr>
            <a:r>
              <a:rPr lang="fr-FR" sz="2400" b="1" dirty="0" smtClean="0"/>
              <a:t>Révision de la chronologie des medias</a:t>
            </a:r>
          </a:p>
          <a:p>
            <a:pPr>
              <a:buClr>
                <a:schemeClr val="accent5"/>
              </a:buClr>
              <a:buFont typeface="Wingdings" pitchFamily="2" charset="2"/>
              <a:buChar char="v"/>
            </a:pPr>
            <a:r>
              <a:rPr lang="fr-FR" sz="2400" b="1" dirty="0" smtClean="0"/>
              <a:t>Clarification des conditions d’exploitation et de rémunération des œuvres journalistiques</a:t>
            </a:r>
          </a:p>
          <a:p>
            <a:pPr>
              <a:buClr>
                <a:schemeClr val="accent5"/>
              </a:buClr>
              <a:buFont typeface="Wingdings" pitchFamily="2" charset="2"/>
              <a:buChar char="v"/>
            </a:pPr>
            <a:r>
              <a:rPr lang="fr-FR" sz="2400" b="1" dirty="0" smtClean="0"/>
              <a:t>Autorisation de communication des œuvres numérisées à des fins privés</a:t>
            </a:r>
          </a:p>
          <a:p>
            <a:pPr>
              <a:buClr>
                <a:schemeClr val="accent5"/>
              </a:buClr>
              <a:buFont typeface="Wingdings" pitchFamily="2" charset="2"/>
              <a:buChar char="v"/>
            </a:pPr>
            <a:r>
              <a:rPr lang="fr-FR" sz="2400" b="1" dirty="0" smtClean="0"/>
              <a:t>Mise sur un même pied d’égalité de la presse écrite et internet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36712"/>
            <a:ext cx="8229600" cy="1066800"/>
          </a:xfrm>
        </p:spPr>
        <p:txBody>
          <a:bodyPr>
            <a:noAutofit/>
          </a:bodyPr>
          <a:lstStyle/>
          <a:p>
            <a:pPr algn="ctr"/>
            <a:r>
              <a:rPr lang="fr-FR" b="1" dirty="0" smtClean="0">
                <a:solidFill>
                  <a:srgbClr val="30698C"/>
                </a:solidFill>
              </a:rPr>
              <a:t>2)Présentation</a:t>
            </a:r>
            <a:br>
              <a:rPr lang="fr-FR" b="1" dirty="0" smtClean="0">
                <a:solidFill>
                  <a:srgbClr val="30698C"/>
                </a:solidFill>
              </a:rPr>
            </a:br>
            <a:r>
              <a:rPr lang="fr-FR" b="1" dirty="0" smtClean="0">
                <a:solidFill>
                  <a:srgbClr val="30698C"/>
                </a:solidFill>
              </a:rPr>
              <a:t>B)Dans quel But?</a:t>
            </a:r>
            <a:endParaRPr lang="fr-FR" b="1" dirty="0"/>
          </a:p>
        </p:txBody>
      </p:sp>
      <p:sp>
        <p:nvSpPr>
          <p:cNvPr id="3" name="Espace réservé du contenu 2"/>
          <p:cNvSpPr>
            <a:spLocks noGrp="1"/>
          </p:cNvSpPr>
          <p:nvPr>
            <p:ph idx="1"/>
          </p:nvPr>
        </p:nvSpPr>
        <p:spPr>
          <a:xfrm>
            <a:off x="457200" y="1772815"/>
            <a:ext cx="8229600" cy="4248473"/>
          </a:xfrm>
        </p:spPr>
        <p:txBody>
          <a:bodyPr/>
          <a:lstStyle/>
          <a:p>
            <a:pPr>
              <a:buClr>
                <a:schemeClr val="accent5"/>
              </a:buClr>
              <a:buFont typeface="Wingdings" pitchFamily="2" charset="2"/>
              <a:buChar char="v"/>
            </a:pPr>
            <a:endParaRPr lang="fr-FR" sz="2400" b="1" dirty="0" smtClean="0"/>
          </a:p>
          <a:p>
            <a:pPr>
              <a:buClr>
                <a:schemeClr val="accent5"/>
              </a:buClr>
              <a:buFont typeface="Wingdings" pitchFamily="2" charset="2"/>
              <a:buChar char="v"/>
            </a:pPr>
            <a:endParaRPr lang="fr-FR" sz="2400" b="1" dirty="0" smtClean="0"/>
          </a:p>
          <a:p>
            <a:pPr>
              <a:buClr>
                <a:schemeClr val="accent5"/>
              </a:buClr>
              <a:buFont typeface="Wingdings" pitchFamily="2" charset="2"/>
              <a:buChar char="v"/>
            </a:pPr>
            <a:r>
              <a:rPr lang="fr-FR" sz="2200" b="1" dirty="0" smtClean="0"/>
              <a:t>Diminuer le téléchargement illégal</a:t>
            </a:r>
          </a:p>
          <a:p>
            <a:pPr>
              <a:buClr>
                <a:schemeClr val="accent5"/>
              </a:buClr>
              <a:buFont typeface="Wingdings" pitchFamily="2" charset="2"/>
              <a:buChar char="v"/>
            </a:pPr>
            <a:r>
              <a:rPr lang="fr-FR" sz="2200" b="1" dirty="0" smtClean="0"/>
              <a:t>Favoriser le téléchargement légal</a:t>
            </a:r>
          </a:p>
          <a:p>
            <a:pPr>
              <a:buClr>
                <a:schemeClr val="accent5"/>
              </a:buClr>
              <a:buFont typeface="Wingdings" pitchFamily="2" charset="2"/>
              <a:buChar char="v"/>
            </a:pPr>
            <a:r>
              <a:rPr lang="fr-FR" sz="2200" b="1" dirty="0" smtClean="0"/>
              <a:t>Faire de la prévention  sur le téléchargement illégal </a:t>
            </a:r>
          </a:p>
          <a:p>
            <a:pPr>
              <a:buClr>
                <a:schemeClr val="accent5"/>
              </a:buClr>
              <a:buFont typeface="Wingdings" pitchFamily="2" charset="2"/>
              <a:buChar char="v"/>
            </a:pPr>
            <a:r>
              <a:rPr lang="fr-FR" sz="2200" b="1" dirty="0" smtClean="0"/>
              <a:t>Favoriser la culture sur le net</a:t>
            </a:r>
          </a:p>
          <a:p>
            <a:pPr>
              <a:buClr>
                <a:schemeClr val="accent5"/>
              </a:buClr>
              <a:buFont typeface="Wingdings" pitchFamily="2" charset="2"/>
              <a:buChar char="v"/>
            </a:pPr>
            <a:r>
              <a:rPr lang="fr-FR" sz="2200" b="1" dirty="0" smtClean="0"/>
              <a:t>Réadapter le droit d’auteur pour le monde des nouvelles technologies</a:t>
            </a:r>
          </a:p>
          <a:p>
            <a:pPr>
              <a:buNone/>
            </a:pP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36712"/>
            <a:ext cx="8229600" cy="1066800"/>
          </a:xfrm>
        </p:spPr>
        <p:txBody>
          <a:bodyPr/>
          <a:lstStyle/>
          <a:p>
            <a:pPr algn="ctr"/>
            <a:r>
              <a:rPr lang="fr-FR" b="1" dirty="0" smtClean="0">
                <a:solidFill>
                  <a:srgbClr val="30698C"/>
                </a:solidFill>
              </a:rPr>
              <a:t>3)Critiques, limites</a:t>
            </a:r>
            <a:endParaRPr lang="fr-FR" b="1" dirty="0">
              <a:solidFill>
                <a:srgbClr val="30698C"/>
              </a:solidFill>
            </a:endParaRPr>
          </a:p>
        </p:txBody>
      </p:sp>
      <p:sp>
        <p:nvSpPr>
          <p:cNvPr id="3" name="Espace réservé du contenu 2"/>
          <p:cNvSpPr>
            <a:spLocks noGrp="1"/>
          </p:cNvSpPr>
          <p:nvPr>
            <p:ph idx="1"/>
          </p:nvPr>
        </p:nvSpPr>
        <p:spPr>
          <a:xfrm>
            <a:off x="467544" y="1988840"/>
            <a:ext cx="8229600" cy="4325112"/>
          </a:xfrm>
        </p:spPr>
        <p:txBody>
          <a:bodyPr>
            <a:normAutofit/>
          </a:bodyPr>
          <a:lstStyle/>
          <a:p>
            <a:pPr>
              <a:buClr>
                <a:schemeClr val="accent5"/>
              </a:buClr>
              <a:buNone/>
            </a:pPr>
            <a:endParaRPr lang="fr-FR" sz="2200" b="1" dirty="0" smtClean="0"/>
          </a:p>
          <a:p>
            <a:pPr>
              <a:buClr>
                <a:schemeClr val="accent5"/>
              </a:buClr>
              <a:buFont typeface="Wingdings" pitchFamily="2" charset="2"/>
              <a:buChar char="v"/>
            </a:pPr>
            <a:r>
              <a:rPr lang="fr-FR" sz="2200" b="1" dirty="0" smtClean="0"/>
              <a:t>Le manque de compétences des instances votantes</a:t>
            </a:r>
          </a:p>
          <a:p>
            <a:pPr>
              <a:buClr>
                <a:schemeClr val="accent5"/>
              </a:buClr>
              <a:buFont typeface="Wingdings" pitchFamily="2" charset="2"/>
              <a:buChar char="v"/>
            </a:pPr>
            <a:r>
              <a:rPr lang="fr-FR" sz="2200" b="1" dirty="0" smtClean="0"/>
              <a:t>L’identification par adresse IP n’est pas viable</a:t>
            </a:r>
          </a:p>
          <a:p>
            <a:pPr>
              <a:buClr>
                <a:schemeClr val="accent5"/>
              </a:buClr>
              <a:buFont typeface="Wingdings" pitchFamily="2" charset="2"/>
              <a:buChar char="v"/>
            </a:pPr>
            <a:r>
              <a:rPr lang="fr-FR" sz="2200" b="1" dirty="0" smtClean="0"/>
              <a:t> présomption de culpabilité</a:t>
            </a:r>
          </a:p>
          <a:p>
            <a:pPr>
              <a:buClr>
                <a:schemeClr val="accent5"/>
              </a:buClr>
              <a:buFont typeface="Wingdings" pitchFamily="2" charset="2"/>
              <a:buChar char="v"/>
            </a:pPr>
            <a:r>
              <a:rPr lang="fr-FR" sz="2200" b="1" dirty="0" smtClean="0"/>
              <a:t>Délit de non sécurisation</a:t>
            </a:r>
          </a:p>
          <a:p>
            <a:pPr>
              <a:buClr>
                <a:schemeClr val="accent5"/>
              </a:buClr>
              <a:buFont typeface="Wingdings" pitchFamily="2" charset="2"/>
              <a:buChar char="v"/>
            </a:pPr>
            <a:r>
              <a:rPr lang="fr-FR" sz="2200" b="1" dirty="0" smtClean="0"/>
              <a:t>Non différenciation entre personne morale et personne physique pour la coupure de l’accès internet  </a:t>
            </a:r>
            <a:endParaRPr lang="fr-FR" sz="2200" dirty="0" smtClean="0"/>
          </a:p>
          <a:p>
            <a:pPr>
              <a:buClr>
                <a:schemeClr val="accent5"/>
              </a:buClr>
              <a:buFont typeface="Wingdings" pitchFamily="2" charset="2"/>
              <a:buChar char="v"/>
            </a:pPr>
            <a:r>
              <a:rPr lang="fr-FR" sz="2200" b="1" dirty="0" smtClean="0"/>
              <a:t>Absence de crise dans le secteur culturel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67544" y="836712"/>
            <a:ext cx="8229600" cy="1066800"/>
          </a:xfrm>
        </p:spPr>
        <p:txBody>
          <a:bodyPr/>
          <a:lstStyle/>
          <a:p>
            <a:pPr algn="ctr"/>
            <a:r>
              <a:rPr lang="fr-FR" b="1" dirty="0" smtClean="0">
                <a:solidFill>
                  <a:srgbClr val="30698C"/>
                </a:solidFill>
              </a:rPr>
              <a:t>3)Critiques, limites</a:t>
            </a:r>
            <a:endParaRPr lang="fr-FR" b="1" dirty="0">
              <a:solidFill>
                <a:srgbClr val="30698C"/>
              </a:solidFill>
            </a:endParaRPr>
          </a:p>
        </p:txBody>
      </p:sp>
      <p:sp>
        <p:nvSpPr>
          <p:cNvPr id="3" name="Espace réservé du contenu 2"/>
          <p:cNvSpPr>
            <a:spLocks noGrp="1"/>
          </p:cNvSpPr>
          <p:nvPr>
            <p:ph idx="1"/>
          </p:nvPr>
        </p:nvSpPr>
        <p:spPr/>
        <p:txBody>
          <a:bodyPr/>
          <a:lstStyle/>
          <a:p>
            <a:pPr>
              <a:buClr>
                <a:schemeClr val="accent5"/>
              </a:buClr>
              <a:buFont typeface="Wingdings" pitchFamily="2" charset="2"/>
              <a:buChar char="v"/>
            </a:pPr>
            <a:endParaRPr lang="fr-FR" b="1" dirty="0" smtClean="0"/>
          </a:p>
          <a:p>
            <a:pPr>
              <a:buClr>
                <a:schemeClr val="accent5"/>
              </a:buClr>
              <a:buFont typeface="Wingdings" pitchFamily="2" charset="2"/>
              <a:buChar char="v"/>
            </a:pPr>
            <a:r>
              <a:rPr lang="fr-FR" sz="2200" b="1" dirty="0" smtClean="0"/>
              <a:t>Crainte du filtrage du web</a:t>
            </a:r>
          </a:p>
          <a:p>
            <a:pPr>
              <a:buClr>
                <a:schemeClr val="accent5"/>
              </a:buClr>
              <a:buFont typeface="Wingdings" pitchFamily="2" charset="2"/>
              <a:buChar char="v"/>
            </a:pPr>
            <a:r>
              <a:rPr lang="fr-FR" sz="2200" b="1" dirty="0" smtClean="0"/>
              <a:t>Mise en place de mouchards</a:t>
            </a:r>
          </a:p>
          <a:p>
            <a:pPr>
              <a:buClr>
                <a:schemeClr val="accent5"/>
              </a:buClr>
              <a:buFont typeface="Wingdings" pitchFamily="2" charset="2"/>
              <a:buChar char="v"/>
            </a:pPr>
            <a:r>
              <a:rPr lang="fr-FR" sz="2200" b="1" dirty="0" smtClean="0"/>
              <a:t>Efficacité de la loi remise en question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30698C"/>
                </a:solidFill>
              </a:rPr>
              <a:t>4)Soutien ,réactions positives</a:t>
            </a:r>
            <a:endParaRPr lang="fr-FR" b="1" dirty="0"/>
          </a:p>
        </p:txBody>
      </p:sp>
      <p:sp>
        <p:nvSpPr>
          <p:cNvPr id="3" name="Espace réservé du contenu 2"/>
          <p:cNvSpPr>
            <a:spLocks noGrp="1"/>
          </p:cNvSpPr>
          <p:nvPr>
            <p:ph idx="1"/>
          </p:nvPr>
        </p:nvSpPr>
        <p:spPr/>
        <p:txBody>
          <a:bodyPr/>
          <a:lstStyle/>
          <a:p>
            <a:pPr>
              <a:buClr>
                <a:schemeClr val="accent5"/>
              </a:buClr>
              <a:buFont typeface="Wingdings" pitchFamily="2" charset="2"/>
              <a:buChar char="v"/>
            </a:pPr>
            <a:r>
              <a:rPr lang="fr-FR" sz="2200" b="1" dirty="0" smtClean="0"/>
              <a:t>Les majors soutiennent cette loi</a:t>
            </a:r>
            <a:r>
              <a:rPr lang="fr-FR" sz="2200" dirty="0" smtClean="0"/>
              <a:t>.</a:t>
            </a:r>
          </a:p>
          <a:p>
            <a:pPr>
              <a:buClr>
                <a:schemeClr val="accent5"/>
              </a:buClr>
              <a:buFont typeface="Wingdings" pitchFamily="2" charset="2"/>
              <a:buChar char="v"/>
            </a:pPr>
            <a:r>
              <a:rPr lang="fr-FR" sz="2200" b="1" dirty="0" smtClean="0"/>
              <a:t>Ainsi que les sociétés possédant des droits d’auteurs comme la </a:t>
            </a:r>
            <a:r>
              <a:rPr lang="fr-FR" sz="2200" b="1" dirty="0" err="1" smtClean="0"/>
              <a:t>sacem</a:t>
            </a:r>
            <a:r>
              <a:rPr lang="fr-FR" sz="2200" b="1" dirty="0" smtClean="0"/>
              <a:t>(Société des auteurs, compositeurs et éditeurs de musique), la Société des auteurs et compositeurs dramatiques</a:t>
            </a:r>
          </a:p>
          <a:p>
            <a:pPr>
              <a:buClr>
                <a:schemeClr val="accent5"/>
              </a:buClr>
              <a:buFont typeface="Wingdings" pitchFamily="2" charset="2"/>
              <a:buChar char="v"/>
            </a:pPr>
            <a:endParaRPr lang="fr-FR" sz="24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852936"/>
            <a:ext cx="9144000" cy="2609850"/>
          </a:xfrm>
        </p:spPr>
        <p:txBody>
          <a:bodyPr/>
          <a:lstStyle/>
          <a:p>
            <a:pPr algn="ctr"/>
            <a:r>
              <a:rPr lang="fr-FR" b="1" dirty="0" smtClean="0">
                <a:solidFill>
                  <a:srgbClr val="763878"/>
                </a:solidFill>
              </a:rPr>
              <a:t>II]L’homologue britannique d’</a:t>
            </a:r>
            <a:r>
              <a:rPr lang="fr-FR" b="1" dirty="0" err="1" smtClean="0">
                <a:solidFill>
                  <a:srgbClr val="763878"/>
                </a:solidFill>
              </a:rPr>
              <a:t>Hadopi</a:t>
            </a:r>
            <a:endParaRPr lang="fr-FR" b="1" dirty="0">
              <a:solidFill>
                <a:srgbClr val="763878"/>
              </a:solidFill>
            </a:endParaRPr>
          </a:p>
        </p:txBody>
      </p:sp>
      <p:sp>
        <p:nvSpPr>
          <p:cNvPr id="3" name="Sous-titre 2"/>
          <p:cNvSpPr>
            <a:spLocks noGrp="1"/>
          </p:cNvSpPr>
          <p:nvPr>
            <p:ph type="subTitle" idx="1"/>
          </p:nvPr>
        </p:nvSpPr>
        <p:spPr>
          <a:xfrm>
            <a:off x="1475656" y="5445224"/>
            <a:ext cx="6400800" cy="1071570"/>
          </a:xfrm>
        </p:spPr>
        <p:txBody>
          <a:bodyPr>
            <a:normAutofit fontScale="92500"/>
          </a:bodyPr>
          <a:lstStyle/>
          <a:p>
            <a:r>
              <a:rPr lang="fr-FR" sz="4800" i="1" dirty="0" smtClean="0">
                <a:solidFill>
                  <a:schemeClr val="accent2">
                    <a:lumMod val="75000"/>
                  </a:schemeClr>
                </a:solidFill>
              </a:rPr>
              <a:t>La Digital Economy Bill</a:t>
            </a:r>
            <a:endParaRPr lang="fr-FR" sz="4800" b="1" i="1" dirty="0" smtClean="0">
              <a:solidFill>
                <a:schemeClr val="accent2">
                  <a:lumMod val="75000"/>
                </a:schemeClr>
              </a:solidFill>
            </a:endParaRPr>
          </a:p>
        </p:txBody>
      </p:sp>
      <p:pic>
        <p:nvPicPr>
          <p:cNvPr id="9" name="Image 8" descr="2695521868_3901716b05.jpg"/>
          <p:cNvPicPr>
            <a:picLocks noChangeAspect="1"/>
          </p:cNvPicPr>
          <p:nvPr/>
        </p:nvPicPr>
        <p:blipFill>
          <a:blip r:embed="rId2" cstate="print"/>
          <a:stretch>
            <a:fillRect/>
          </a:stretch>
        </p:blipFill>
        <p:spPr>
          <a:xfrm>
            <a:off x="3131840" y="980728"/>
            <a:ext cx="3000396" cy="225029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472</TotalTime>
  <Words>2140</Words>
  <Application>Microsoft Office PowerPoint</Application>
  <PresentationFormat>Affichage à l'écran (4:3)</PresentationFormat>
  <Paragraphs>244</Paragraphs>
  <Slides>24</Slides>
  <Notes>15</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Urbain</vt:lpstr>
      <vt:lpstr> La loi Hadopi et son homologue britannique la « Digital Economy Bill »</vt:lpstr>
      <vt:lpstr>I] Hadopi</vt:lpstr>
      <vt:lpstr>1) Un petit historique …</vt:lpstr>
      <vt:lpstr>2)Présentation A)Contenu</vt:lpstr>
      <vt:lpstr>2)Présentation B)Dans quel But?</vt:lpstr>
      <vt:lpstr>3)Critiques, limites</vt:lpstr>
      <vt:lpstr>3)Critiques, limites</vt:lpstr>
      <vt:lpstr>4)Soutien ,réactions positives</vt:lpstr>
      <vt:lpstr>II]L’homologue britannique d’Hadopi</vt:lpstr>
      <vt:lpstr>1) Un petit historique …</vt:lpstr>
      <vt:lpstr>1) Un petit historique …</vt:lpstr>
      <vt:lpstr>2)Présentation A)Contenu, les mesures</vt:lpstr>
      <vt:lpstr>2)Présentation A)Contenu, les mesures</vt:lpstr>
      <vt:lpstr>2)Présentation B)Les outils, les acteurs</vt:lpstr>
      <vt:lpstr>2)Présentation C)Dans quel But?</vt:lpstr>
      <vt:lpstr>3)Critiques, limites</vt:lpstr>
      <vt:lpstr>III] Hadopi et les SI</vt:lpstr>
      <vt:lpstr>Le système actuel d’Hadopi</vt:lpstr>
      <vt:lpstr>Le système actuel d’Hadopi</vt:lpstr>
      <vt:lpstr>Le futur d’Hadopi</vt:lpstr>
      <vt:lpstr>Le futur d’Hadopi</vt:lpstr>
      <vt:lpstr>Hadopi et l’entreprise</vt:lpstr>
      <vt:lpstr>Hadopi et l’entreprise</vt:lpstr>
      <vt:lpstr>Hadopi et l’entreprise</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heiwy</cp:lastModifiedBy>
  <cp:revision>192</cp:revision>
  <dcterms:created xsi:type="dcterms:W3CDTF">2010-11-22T18:50:19Z</dcterms:created>
  <dcterms:modified xsi:type="dcterms:W3CDTF">2010-11-24T14:36:00Z</dcterms:modified>
</cp:coreProperties>
</file>