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271" r:id="rId2"/>
    <p:sldId id="297" r:id="rId3"/>
    <p:sldId id="298" r:id="rId4"/>
    <p:sldId id="299" r:id="rId5"/>
    <p:sldId id="300" r:id="rId6"/>
    <p:sldId id="301" r:id="rId7"/>
    <p:sldId id="302" r:id="rId8"/>
    <p:sldId id="296" r:id="rId9"/>
    <p:sldId id="274" r:id="rId10"/>
    <p:sldId id="275" r:id="rId11"/>
    <p:sldId id="278" r:id="rId12"/>
    <p:sldId id="279" r:id="rId13"/>
    <p:sldId id="280" r:id="rId1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55893" autoAdjust="0"/>
  </p:normalViewPr>
  <p:slideViewPr>
    <p:cSldViewPr>
      <p:cViewPr>
        <p:scale>
          <a:sx n="50" d="100"/>
          <a:sy n="50" d="100"/>
        </p:scale>
        <p:origin x="-1728" y="-30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ABCBD9F-9973-43BE-BDF2-A61FA4D245D1}" type="datetimeFigureOut">
              <a:rPr lang="fr-FR"/>
              <a:pPr>
                <a:defRPr/>
              </a:pPr>
              <a:t>24/11/2010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B2763C0-4B50-459B-ADC2-E63F9256C170}"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9A60FE4-E321-4993-8588-D93A0E1DE1F7}" type="datetimeFigureOut">
              <a:rPr lang="fr-FR"/>
              <a:pPr>
                <a:defRPr/>
              </a:pPr>
              <a:t>24/11/2010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B74FA41-1E8F-4959-BD5D-0B7DFF3E36A3}"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Notre sujet porte sur la</a:t>
            </a:r>
            <a:r>
              <a:rPr lang="fr-FR" baseline="0" dirty="0" smtClean="0"/>
              <a:t> performance des Systèmes d’information</a:t>
            </a:r>
          </a:p>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bien appliquer les différentes méthodes de mesure, il faut choisir,</a:t>
            </a:r>
            <a:r>
              <a:rPr lang="fr-FR" baseline="0" dirty="0" smtClean="0"/>
              <a:t> pour les tableaux de bord, des indicateurs de mesures de performance clé dits KPI, afin de pouvoir bien interpréter les données recueillies par la suite.</a:t>
            </a:r>
          </a:p>
          <a:p>
            <a:r>
              <a:rPr lang="fr-FR" baseline="0" dirty="0" smtClean="0"/>
              <a:t>Pour bien choisir ces indicateurs, il faut se rappeler que l’indicateur de performance doit avoir : </a:t>
            </a:r>
          </a:p>
          <a:p>
            <a:endParaRPr lang="fr-FR" baseline="0" dirty="0" smtClean="0"/>
          </a:p>
          <a:p>
            <a:pPr eaLnBrk="1" fontAlgn="auto" hangingPunct="1">
              <a:spcBef>
                <a:spcPts val="0"/>
              </a:spcBef>
              <a:spcAft>
                <a:spcPts val="0"/>
              </a:spcAft>
              <a:buFontTx/>
              <a:buChar char="-"/>
              <a:defRPr/>
            </a:pPr>
            <a:r>
              <a:rPr lang="fr-FR" dirty="0" smtClean="0"/>
              <a:t>Une pertinence opérationnelle : il doit pouvoir canaliser les</a:t>
            </a:r>
            <a:r>
              <a:rPr lang="fr-FR" baseline="0" dirty="0" smtClean="0"/>
              <a:t> directions vers un processus d’action précis à piloter </a:t>
            </a:r>
            <a:endParaRPr lang="fr-FR" dirty="0" smtClean="0"/>
          </a:p>
          <a:p>
            <a:pPr eaLnBrk="1" fontAlgn="auto" hangingPunct="1">
              <a:spcBef>
                <a:spcPts val="0"/>
              </a:spcBef>
              <a:spcAft>
                <a:spcPts val="0"/>
              </a:spcAft>
              <a:buFontTx/>
              <a:buNone/>
              <a:defRPr/>
            </a:pPr>
            <a:r>
              <a:rPr lang="fr-FR" dirty="0" smtClean="0"/>
              <a:t>-Une pertinence stratégique : il doit</a:t>
            </a:r>
            <a:r>
              <a:rPr lang="fr-FR" baseline="0" dirty="0" smtClean="0"/>
              <a:t> soit </a:t>
            </a:r>
            <a:r>
              <a:rPr lang="fr-FR" dirty="0" smtClean="0"/>
              <a:t>correspondre à un objectif et mesurer la réalisation de cet objectif (indicateur de résultat)</a:t>
            </a:r>
          </a:p>
          <a:p>
            <a:pPr eaLnBrk="1" fontAlgn="auto" hangingPunct="1">
              <a:spcBef>
                <a:spcPts val="0"/>
              </a:spcBef>
              <a:spcAft>
                <a:spcPts val="0"/>
              </a:spcAft>
              <a:buFontTx/>
              <a:buNone/>
              <a:defRPr/>
            </a:pPr>
            <a:r>
              <a:rPr lang="fr-FR" dirty="0" smtClean="0"/>
              <a:t>		soit</a:t>
            </a:r>
            <a:r>
              <a:rPr lang="fr-FR" baseline="0" dirty="0" smtClean="0"/>
              <a:t> </a:t>
            </a:r>
            <a:r>
              <a:rPr lang="fr-FR" dirty="0" smtClean="0"/>
              <a:t>informer sur le bon déroulement d’une action visant à atteindre cet objectif (indicateur de pilotage)</a:t>
            </a:r>
          </a:p>
          <a:p>
            <a:pPr eaLnBrk="1" fontAlgn="auto" hangingPunct="1">
              <a:spcBef>
                <a:spcPts val="0"/>
              </a:spcBef>
              <a:spcAft>
                <a:spcPts val="0"/>
              </a:spcAft>
              <a:buFontTx/>
              <a:buChar char="-"/>
              <a:defRPr/>
            </a:pPr>
            <a:r>
              <a:rPr lang="fr-FR" dirty="0" smtClean="0"/>
              <a:t>Une efficacité cognitive : il est destiné à être utilisé par les équipes des l’organisation. Il doit aider à orienter l’action et en comprendre les facteurs de réussite. Ainsi l’indicateur doit être compris et interprété aisément pas les équipes auxquels il est destiné. </a:t>
            </a:r>
            <a:r>
              <a:rPr lang="fr-FR" baseline="0" dirty="0" smtClean="0"/>
              <a:t>Il doit être un indicateur simple, aisé à construire, sans avoir besoin de données inaccessibles ou de calcul difficile à comprendre.</a:t>
            </a:r>
          </a:p>
          <a:p>
            <a:pPr eaLnBrk="1" fontAlgn="auto" hangingPunct="1">
              <a:spcBef>
                <a:spcPts val="0"/>
              </a:spcBef>
              <a:spcAft>
                <a:spcPts val="0"/>
              </a:spcAft>
              <a:buFontTx/>
              <a:buChar char="-"/>
              <a:defRPr/>
            </a:pPr>
            <a:r>
              <a:rPr lang="fr-FR" baseline="0" dirty="0" smtClean="0"/>
              <a:t> L’indicateur doit aussi entraîner une décision concernant la restructuration des SI, si nécessaire.</a:t>
            </a:r>
            <a:endParaRPr lang="fr-FR" dirty="0" smtClean="0"/>
          </a:p>
          <a:p>
            <a:pPr eaLnBrk="1" fontAlgn="auto" hangingPunct="1">
              <a:spcBef>
                <a:spcPts val="0"/>
              </a:spcBef>
              <a:spcAft>
                <a:spcPts val="0"/>
              </a:spcAft>
              <a:defRPr/>
            </a:pPr>
            <a:r>
              <a:rPr lang="fr-FR" dirty="0" smtClean="0"/>
              <a:t/>
            </a:r>
            <a:br>
              <a:rPr lang="fr-FR" dirty="0" smtClean="0"/>
            </a:br>
            <a:r>
              <a:rPr lang="fr-FR" b="1" dirty="0" smtClean="0"/>
              <a:t>A propos des indicateurs de mesure de la satisfaction "client"</a:t>
            </a:r>
          </a:p>
          <a:p>
            <a:pPr eaLnBrk="1" fontAlgn="auto" hangingPunct="1">
              <a:spcBef>
                <a:spcPts val="0"/>
              </a:spcBef>
              <a:spcAft>
                <a:spcPts val="0"/>
              </a:spcAft>
              <a:defRPr/>
            </a:pPr>
            <a:r>
              <a:rPr lang="fr-FR" dirty="0" smtClean="0"/>
              <a:t>On voit ainsi fleurir sur les tableaux de bord les indicateurs supposés mesurer la satisfaction "client". Si l'orientation client est une préoccupation de tous les jours, il faut bien reconnaître que ce </a:t>
            </a:r>
            <a:r>
              <a:rPr lang="fr-FR" dirty="0" err="1" smtClean="0"/>
              <a:t>soit-disant</a:t>
            </a:r>
            <a:r>
              <a:rPr lang="fr-FR" dirty="0" smtClean="0"/>
              <a:t> indicateur ne remplit qu'une fonction symbolique traduisant plutôt une bonne conscience. Trop globaux et calculés, on ne sait comment, ils n'induiront pas de prise de décision effective auprès d'acteurs ne sachant quel levier utiliser pour aller dans le sens de l'amélioration.</a:t>
            </a:r>
          </a:p>
          <a:p>
            <a:pPr eaLnBrk="1" fontAlgn="auto" hangingPunct="1">
              <a:spcBef>
                <a:spcPts val="0"/>
              </a:spcBef>
              <a:spcAft>
                <a:spcPts val="0"/>
              </a:spcAft>
              <a:defRPr/>
            </a:pPr>
            <a:endParaRPr lang="fr-FR" dirty="0" smtClean="0"/>
          </a:p>
          <a:p>
            <a:pPr eaLnBrk="1" fontAlgn="auto" hangingPunct="1">
              <a:spcBef>
                <a:spcPts val="0"/>
              </a:spcBef>
              <a:spcAft>
                <a:spcPts val="0"/>
              </a:spcAft>
              <a:defRPr/>
            </a:pPr>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FINANCIER</a:t>
            </a:r>
          </a:p>
          <a:p>
            <a:r>
              <a:rPr lang="fr-FR" sz="1200" kern="1200" baseline="0" dirty="0" smtClean="0">
                <a:solidFill>
                  <a:schemeClr val="tx1"/>
                </a:solidFill>
                <a:latin typeface="+mn-lt"/>
                <a:ea typeface="+mn-ea"/>
                <a:cs typeface="+mn-cs"/>
              </a:rPr>
              <a:t>-Amélioration de la productivité 	</a:t>
            </a:r>
          </a:p>
          <a:p>
            <a:r>
              <a:rPr lang="fr-FR" sz="1200" kern="1200" baseline="0" dirty="0" smtClean="0">
                <a:solidFill>
                  <a:schemeClr val="tx1"/>
                </a:solidFill>
                <a:latin typeface="+mn-lt"/>
                <a:ea typeface="+mn-ea"/>
                <a:cs typeface="+mn-cs"/>
              </a:rPr>
              <a:t>	-ROI (taux de rentabilité de l’investissement) </a:t>
            </a:r>
          </a:p>
          <a:p>
            <a:r>
              <a:rPr lang="fr-FR" sz="1200" kern="1200" baseline="0" dirty="0" smtClean="0">
                <a:solidFill>
                  <a:schemeClr val="tx1"/>
                </a:solidFill>
                <a:latin typeface="+mn-lt"/>
                <a:ea typeface="+mn-ea"/>
                <a:cs typeface="+mn-cs"/>
              </a:rPr>
              <a:t>	-Coûts unitaires </a:t>
            </a:r>
          </a:p>
          <a:p>
            <a:r>
              <a:rPr lang="fr-FR" sz="1200" kern="1200" baseline="0" dirty="0" smtClean="0">
                <a:solidFill>
                  <a:schemeClr val="tx1"/>
                </a:solidFill>
                <a:latin typeface="+mn-lt"/>
                <a:ea typeface="+mn-ea"/>
                <a:cs typeface="+mn-cs"/>
              </a:rPr>
              <a:t>CLIENT	</a:t>
            </a:r>
          </a:p>
          <a:p>
            <a:r>
              <a:rPr lang="fr-FR" sz="1200" kern="1200" baseline="0" dirty="0" smtClean="0">
                <a:solidFill>
                  <a:schemeClr val="tx1"/>
                </a:solidFill>
                <a:latin typeface="+mn-lt"/>
                <a:ea typeface="+mn-ea"/>
                <a:cs typeface="+mn-cs"/>
              </a:rPr>
              <a:t>-conservation de nouveaux clients </a:t>
            </a:r>
          </a:p>
          <a:p>
            <a:r>
              <a:rPr lang="fr-FR" sz="1200" kern="1200" baseline="0" dirty="0" smtClean="0">
                <a:solidFill>
                  <a:schemeClr val="tx1"/>
                </a:solidFill>
                <a:latin typeface="+mn-lt"/>
                <a:ea typeface="+mn-ea"/>
                <a:cs typeface="+mn-cs"/>
              </a:rPr>
              <a:t>-acquisition de nouveaux marchés. </a:t>
            </a:r>
          </a:p>
          <a:p>
            <a:r>
              <a:rPr lang="fr-FR" sz="1200" kern="1200" baseline="0" dirty="0" smtClean="0">
                <a:solidFill>
                  <a:schemeClr val="tx1"/>
                </a:solidFill>
                <a:latin typeface="+mn-lt"/>
                <a:ea typeface="+mn-ea"/>
                <a:cs typeface="+mn-cs"/>
              </a:rPr>
              <a:t>-satisfaction des clients 	</a:t>
            </a:r>
          </a:p>
          <a:p>
            <a:r>
              <a:rPr lang="fr-FR" sz="1200" kern="1200" baseline="0" dirty="0" smtClean="0">
                <a:solidFill>
                  <a:schemeClr val="tx1"/>
                </a:solidFill>
                <a:latin typeface="+mn-lt"/>
                <a:ea typeface="+mn-ea"/>
                <a:cs typeface="+mn-cs"/>
              </a:rPr>
              <a:t>	-pourcentages des ventes réalisés auprès des anciens et nouveaux clients. 	</a:t>
            </a:r>
          </a:p>
          <a:p>
            <a:r>
              <a:rPr lang="fr-FR" sz="1200" kern="1200" baseline="0" dirty="0" smtClean="0">
                <a:solidFill>
                  <a:schemeClr val="tx1"/>
                </a:solidFill>
                <a:latin typeface="+mn-lt"/>
                <a:ea typeface="+mn-ea"/>
                <a:cs typeface="+mn-cs"/>
              </a:rPr>
              <a:t>	-taux de réclamation des clients. </a:t>
            </a:r>
          </a:p>
          <a:p>
            <a:r>
              <a:rPr lang="fr-FR" sz="1200" kern="1200" baseline="0" dirty="0" smtClean="0">
                <a:solidFill>
                  <a:schemeClr val="tx1"/>
                </a:solidFill>
                <a:latin typeface="+mn-lt"/>
                <a:ea typeface="+mn-ea"/>
                <a:cs typeface="+mn-cs"/>
              </a:rPr>
              <a:t>	-nombre de retour des produits. 	</a:t>
            </a:r>
          </a:p>
          <a:p>
            <a:r>
              <a:rPr lang="fr-FR" sz="1200" kern="1200" baseline="0" dirty="0" smtClean="0">
                <a:solidFill>
                  <a:schemeClr val="tx1"/>
                </a:solidFill>
                <a:latin typeface="+mn-lt"/>
                <a:ea typeface="+mn-ea"/>
                <a:cs typeface="+mn-cs"/>
              </a:rPr>
              <a:t>PROCESSUS INTERNE</a:t>
            </a:r>
          </a:p>
          <a:p>
            <a:r>
              <a:rPr lang="fr-FR" sz="1200" kern="1200" baseline="0" dirty="0" smtClean="0">
                <a:solidFill>
                  <a:schemeClr val="tx1"/>
                </a:solidFill>
                <a:latin typeface="+mn-lt"/>
                <a:ea typeface="+mn-ea"/>
                <a:cs typeface="+mn-cs"/>
              </a:rPr>
              <a:t>-Amélioration de la qualité et la productivité, la réactivité et la réduction du coût des processus clés dans l’entreprise : </a:t>
            </a:r>
          </a:p>
          <a:p>
            <a:r>
              <a:rPr lang="fr-FR" sz="1200" kern="1200" baseline="0" dirty="0" smtClean="0">
                <a:solidFill>
                  <a:schemeClr val="tx1"/>
                </a:solidFill>
                <a:latin typeface="+mn-lt"/>
                <a:ea typeface="+mn-ea"/>
                <a:cs typeface="+mn-cs"/>
              </a:rPr>
              <a:t>- Production - service après vente - innovation </a:t>
            </a:r>
          </a:p>
          <a:p>
            <a:r>
              <a:rPr lang="fr-FR" sz="1200" kern="1200" baseline="0" dirty="0" smtClean="0">
                <a:solidFill>
                  <a:schemeClr val="tx1"/>
                </a:solidFill>
                <a:latin typeface="+mn-lt"/>
                <a:ea typeface="+mn-ea"/>
                <a:cs typeface="+mn-cs"/>
              </a:rPr>
              <a:t>	-pourcentage des ventes réalisées par les nouveaux produits. </a:t>
            </a:r>
          </a:p>
          <a:p>
            <a:r>
              <a:rPr lang="fr-FR" sz="1200" kern="1200" baseline="0" dirty="0" smtClean="0">
                <a:solidFill>
                  <a:schemeClr val="tx1"/>
                </a:solidFill>
                <a:latin typeface="+mn-lt"/>
                <a:ea typeface="+mn-ea"/>
                <a:cs typeface="+mn-cs"/>
              </a:rPr>
              <a:t>	-nombre de nouveaux produits introduit dans le marché. </a:t>
            </a:r>
          </a:p>
          <a:p>
            <a:r>
              <a:rPr lang="fr-FR" sz="1200" kern="1200" baseline="0" dirty="0" smtClean="0">
                <a:solidFill>
                  <a:schemeClr val="tx1"/>
                </a:solidFill>
                <a:latin typeface="+mn-lt"/>
                <a:ea typeface="+mn-ea"/>
                <a:cs typeface="+mn-cs"/>
              </a:rPr>
              <a:t>	-montant d’investissement en R&amp;D. </a:t>
            </a:r>
          </a:p>
          <a:p>
            <a:r>
              <a:rPr lang="fr-FR" sz="1200" kern="1200" baseline="0" dirty="0" smtClean="0">
                <a:solidFill>
                  <a:schemeClr val="tx1"/>
                </a:solidFill>
                <a:latin typeface="+mn-lt"/>
                <a:ea typeface="+mn-ea"/>
                <a:cs typeface="+mn-cs"/>
              </a:rPr>
              <a:t>	-temps de réponse aux réclamations des clients.</a:t>
            </a:r>
          </a:p>
          <a:p>
            <a:pPr lvl="2"/>
            <a:r>
              <a:rPr lang="fr-FR" sz="1200" kern="1200" baseline="0" dirty="0" smtClean="0">
                <a:solidFill>
                  <a:schemeClr val="tx1"/>
                </a:solidFill>
                <a:latin typeface="+mn-lt"/>
                <a:ea typeface="+mn-ea"/>
                <a:cs typeface="+mn-cs"/>
              </a:rPr>
              <a:t>-nombre de réclamations non résolus.</a:t>
            </a:r>
          </a:p>
          <a:p>
            <a:pPr lvl="2">
              <a:buFontTx/>
              <a:buChar char="-"/>
            </a:pPr>
            <a:r>
              <a:rPr lang="fr-FR" sz="1200" kern="1200" baseline="0" dirty="0" smtClean="0">
                <a:solidFill>
                  <a:schemeClr val="tx1"/>
                </a:solidFill>
                <a:latin typeface="+mn-lt"/>
                <a:ea typeface="+mn-ea"/>
                <a:cs typeface="+mn-cs"/>
              </a:rPr>
              <a:t>coûts standard des produits. 	</a:t>
            </a:r>
          </a:p>
          <a:p>
            <a:r>
              <a:rPr lang="fr-FR" sz="1200" kern="1200" baseline="0" dirty="0" smtClean="0">
                <a:solidFill>
                  <a:schemeClr val="tx1"/>
                </a:solidFill>
                <a:latin typeface="+mn-lt"/>
                <a:ea typeface="+mn-ea"/>
                <a:cs typeface="+mn-cs"/>
              </a:rPr>
              <a:t>APPRENTISSAGE ORGANISATIONNEL</a:t>
            </a:r>
          </a:p>
          <a:p>
            <a:r>
              <a:rPr lang="fr-FR" sz="1200" kern="1200" baseline="0" dirty="0" smtClean="0">
                <a:solidFill>
                  <a:schemeClr val="tx1"/>
                </a:solidFill>
                <a:latin typeface="+mn-lt"/>
                <a:ea typeface="+mn-ea"/>
                <a:cs typeface="+mn-cs"/>
              </a:rPr>
              <a:t>-potentiel des salariés </a:t>
            </a:r>
          </a:p>
          <a:p>
            <a:r>
              <a:rPr lang="fr-FR" sz="1200" kern="1200" baseline="0" dirty="0" smtClean="0">
                <a:solidFill>
                  <a:schemeClr val="tx1"/>
                </a:solidFill>
                <a:latin typeface="+mn-lt"/>
                <a:ea typeface="+mn-ea"/>
                <a:cs typeface="+mn-cs"/>
              </a:rPr>
              <a:t>-réorientation des compétences </a:t>
            </a:r>
          </a:p>
          <a:p>
            <a:r>
              <a:rPr lang="fr-FR" sz="1200" kern="1200" baseline="0" dirty="0" smtClean="0">
                <a:solidFill>
                  <a:schemeClr val="tx1"/>
                </a:solidFill>
                <a:latin typeface="+mn-lt"/>
                <a:ea typeface="+mn-ea"/>
                <a:cs typeface="+mn-cs"/>
              </a:rPr>
              <a:t>-capacité du système d’information. </a:t>
            </a:r>
          </a:p>
          <a:p>
            <a:r>
              <a:rPr lang="fr-FR" sz="1200" kern="1200" baseline="0" dirty="0" smtClean="0">
                <a:solidFill>
                  <a:schemeClr val="tx1"/>
                </a:solidFill>
                <a:latin typeface="+mn-lt"/>
                <a:ea typeface="+mn-ea"/>
                <a:cs typeface="+mn-cs"/>
              </a:rPr>
              <a:t>-convergence des objectifs individuels avec ceux de l’entreprise. 	</a:t>
            </a:r>
          </a:p>
          <a:p>
            <a:r>
              <a:rPr lang="fr-FR" sz="1200" kern="1200" baseline="0" dirty="0" smtClean="0">
                <a:solidFill>
                  <a:schemeClr val="tx1"/>
                </a:solidFill>
                <a:latin typeface="+mn-lt"/>
                <a:ea typeface="+mn-ea"/>
                <a:cs typeface="+mn-cs"/>
              </a:rPr>
              <a:t>	-heures formations par employé. </a:t>
            </a:r>
          </a:p>
          <a:p>
            <a:r>
              <a:rPr lang="fr-FR" sz="1200" kern="1200" baseline="0" dirty="0" smtClean="0">
                <a:solidFill>
                  <a:schemeClr val="tx1"/>
                </a:solidFill>
                <a:latin typeface="+mn-lt"/>
                <a:ea typeface="+mn-ea"/>
                <a:cs typeface="+mn-cs"/>
              </a:rPr>
              <a:t>	-montant de la formation. </a:t>
            </a:r>
          </a:p>
          <a:p>
            <a:r>
              <a:rPr lang="fr-FR" sz="1200" kern="1200" baseline="0" dirty="0" smtClean="0">
                <a:solidFill>
                  <a:schemeClr val="tx1"/>
                </a:solidFill>
                <a:latin typeface="+mn-lt"/>
                <a:ea typeface="+mn-ea"/>
                <a:cs typeface="+mn-cs"/>
              </a:rPr>
              <a:t>	-taux de turnover du personnel. </a:t>
            </a:r>
          </a:p>
          <a:p>
            <a:r>
              <a:rPr lang="fr-FR" sz="1200" kern="1200" baseline="0" dirty="0" smtClean="0">
                <a:solidFill>
                  <a:schemeClr val="tx1"/>
                </a:solidFill>
                <a:latin typeface="+mn-lt"/>
                <a:ea typeface="+mn-ea"/>
                <a:cs typeface="+mn-cs"/>
              </a:rPr>
              <a:t>	-taux d’absentéisme.</a:t>
            </a:r>
          </a:p>
          <a:p>
            <a:r>
              <a:rPr lang="fr-FR" sz="1200" kern="1200" baseline="0" dirty="0" smtClean="0">
                <a:solidFill>
                  <a:schemeClr val="tx1"/>
                </a:solidFill>
                <a:latin typeface="+mn-lt"/>
                <a:ea typeface="+mn-ea"/>
                <a:cs typeface="+mn-cs"/>
              </a:rPr>
              <a:t>	-nombre de réunion interne. </a:t>
            </a:r>
          </a:p>
          <a:p>
            <a:r>
              <a:rPr lang="fr-FR" sz="1200" kern="1200" baseline="0" dirty="0" smtClean="0">
                <a:solidFill>
                  <a:schemeClr val="tx1"/>
                </a:solidFill>
                <a:latin typeface="+mn-lt"/>
                <a:ea typeface="+mn-ea"/>
                <a:cs typeface="+mn-cs"/>
              </a:rPr>
              <a:t>	-qualité du système d’information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12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lnSpc>
                <a:spcPct val="80000"/>
              </a:lnSpc>
              <a:spcBef>
                <a:spcPct val="0"/>
              </a:spcBef>
            </a:pPr>
            <a:r>
              <a:rPr lang="fr-FR" sz="1200" dirty="0" smtClean="0"/>
              <a:t>Le SI permet d’évaluer la performance de l’entreprise.</a:t>
            </a:r>
            <a:r>
              <a:rPr lang="fr-FR" sz="1200" baseline="0" dirty="0" smtClean="0"/>
              <a:t> </a:t>
            </a:r>
          </a:p>
          <a:p>
            <a:pPr eaLnBrk="1" hangingPunct="1">
              <a:lnSpc>
                <a:spcPct val="80000"/>
              </a:lnSpc>
              <a:spcBef>
                <a:spcPct val="0"/>
              </a:spcBef>
            </a:pPr>
            <a:r>
              <a:rPr lang="fr-FR" sz="1200" baseline="0" dirty="0" smtClean="0"/>
              <a:t>La mesure de la performance du SI a plusieurs approches possible : </a:t>
            </a:r>
          </a:p>
          <a:p>
            <a:pPr eaLnBrk="1" hangingPunct="1">
              <a:lnSpc>
                <a:spcPct val="80000"/>
              </a:lnSpc>
              <a:spcBef>
                <a:spcPct val="0"/>
              </a:spcBef>
              <a:buFontTx/>
              <a:buChar char="-"/>
            </a:pPr>
            <a:r>
              <a:rPr lang="fr-FR" sz="1200" baseline="0" dirty="0" smtClean="0"/>
              <a:t>Soit la </a:t>
            </a:r>
            <a:r>
              <a:rPr lang="fr-FR" sz="1200" b="1" baseline="0" dirty="0" smtClean="0"/>
              <a:t>comparaison avec les concurrents </a:t>
            </a:r>
            <a:r>
              <a:rPr lang="fr-FR" sz="1200" baseline="0" dirty="0" smtClean="0"/>
              <a:t>et l’analyse des avantages concurrentiels, par la </a:t>
            </a:r>
            <a:r>
              <a:rPr lang="fr-FR" sz="1200" b="1" baseline="0" dirty="0" smtClean="0"/>
              <a:t>chaîne de valeur</a:t>
            </a:r>
            <a:r>
              <a:rPr lang="fr-FR" sz="1200" baseline="0" dirty="0" smtClean="0"/>
              <a:t> de Porter</a:t>
            </a:r>
          </a:p>
          <a:p>
            <a:pPr eaLnBrk="1" hangingPunct="1">
              <a:lnSpc>
                <a:spcPct val="80000"/>
              </a:lnSpc>
              <a:spcBef>
                <a:spcPct val="0"/>
              </a:spcBef>
              <a:buFontTx/>
              <a:buChar char="-"/>
            </a:pPr>
            <a:r>
              <a:rPr lang="fr-FR" sz="1200" baseline="0" dirty="0" smtClean="0"/>
              <a:t>Soit l’analyse des processus internes grâce aux tableaux de bords comme le </a:t>
            </a:r>
            <a:r>
              <a:rPr lang="fr-FR" sz="1200" b="1" baseline="0" dirty="0" err="1" smtClean="0"/>
              <a:t>Balanced</a:t>
            </a:r>
            <a:r>
              <a:rPr lang="fr-FR" sz="1200" b="1" baseline="0" dirty="0" smtClean="0"/>
              <a:t> </a:t>
            </a:r>
            <a:r>
              <a:rPr lang="fr-FR" sz="1200" b="1" baseline="0" dirty="0" err="1" smtClean="0"/>
              <a:t>Scorecard</a:t>
            </a:r>
            <a:endParaRPr lang="fr-FR" sz="1200" b="1" baseline="0" dirty="0" smtClean="0"/>
          </a:p>
          <a:p>
            <a:pPr eaLnBrk="1" hangingPunct="1">
              <a:lnSpc>
                <a:spcPct val="80000"/>
              </a:lnSpc>
              <a:spcBef>
                <a:spcPct val="0"/>
              </a:spcBef>
              <a:buFontTx/>
              <a:buChar char="-"/>
            </a:pPr>
            <a:r>
              <a:rPr lang="fr-FR" sz="1200" baseline="0" dirty="0" smtClean="0"/>
              <a:t>Soit la réalisation d’un </a:t>
            </a:r>
            <a:r>
              <a:rPr lang="fr-FR" sz="1200" b="1" baseline="0" dirty="0" err="1" smtClean="0"/>
              <a:t>benchmarking</a:t>
            </a:r>
            <a:r>
              <a:rPr lang="fr-FR" sz="1200" baseline="0" dirty="0" smtClean="0"/>
              <a:t>, déterminant les domaines où il faut réduire les coûts ou externaliser.</a:t>
            </a:r>
          </a:p>
          <a:p>
            <a:pPr eaLnBrk="1" hangingPunct="1">
              <a:lnSpc>
                <a:spcPct val="80000"/>
              </a:lnSpc>
              <a:spcBef>
                <a:spcPct val="0"/>
              </a:spcBef>
              <a:buFontTx/>
              <a:buChar char="-"/>
            </a:pPr>
            <a:endParaRPr lang="fr-FR" sz="1200" baseline="0" dirty="0" smtClean="0"/>
          </a:p>
          <a:p>
            <a:pPr eaLnBrk="1" hangingPunct="1">
              <a:lnSpc>
                <a:spcPct val="80000"/>
              </a:lnSpc>
              <a:spcBef>
                <a:spcPct val="0"/>
              </a:spcBef>
              <a:buFontTx/>
              <a:buNone/>
            </a:pPr>
            <a:r>
              <a:rPr lang="fr-FR" sz="1200" baseline="0" dirty="0" smtClean="0"/>
              <a:t>Le </a:t>
            </a:r>
            <a:r>
              <a:rPr lang="fr-FR" sz="1200" b="1" baseline="0" dirty="0" smtClean="0"/>
              <a:t>choix des indicateurs </a:t>
            </a:r>
            <a:r>
              <a:rPr lang="fr-FR" sz="1200" baseline="0" dirty="0" smtClean="0"/>
              <a:t>de mesure est </a:t>
            </a:r>
            <a:r>
              <a:rPr lang="fr-FR" sz="1200" b="1" baseline="0" dirty="0" smtClean="0"/>
              <a:t>primordial</a:t>
            </a:r>
            <a:r>
              <a:rPr lang="fr-FR" sz="1200" baseline="0" dirty="0" smtClean="0"/>
              <a:t> pour la mesure de la performance.</a:t>
            </a:r>
          </a:p>
          <a:p>
            <a:pPr eaLnBrk="1" hangingPunct="1">
              <a:lnSpc>
                <a:spcPct val="80000"/>
              </a:lnSpc>
              <a:spcBef>
                <a:spcPct val="0"/>
              </a:spcBef>
              <a:buFontTx/>
              <a:buNone/>
            </a:pPr>
            <a:endParaRPr lang="fr-FR" sz="1200" baseline="0" dirty="0" smtClean="0"/>
          </a:p>
          <a:p>
            <a:pPr eaLnBrk="1" hangingPunct="1">
              <a:lnSpc>
                <a:spcPct val="80000"/>
              </a:lnSpc>
              <a:spcBef>
                <a:spcPct val="0"/>
              </a:spcBef>
              <a:buFontTx/>
              <a:buNone/>
            </a:pPr>
            <a:r>
              <a:rPr lang="fr-FR" sz="1200" baseline="0" dirty="0" smtClean="0"/>
              <a:t>Cela permet de privilégier certaines décisions stratégique par rapport à d’autres, grâce aux indicateurs choisis.</a:t>
            </a:r>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13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Afin</a:t>
            </a:r>
            <a:r>
              <a:rPr lang="fr-FR" baseline="0" dirty="0" smtClean="0"/>
              <a:t> de connaitre l’intérêt de la mesure de la performance d’un SI il est nécessaire de se poser quelques questions préalables à toute mise en place d’un projet informatique.</a:t>
            </a:r>
          </a:p>
          <a:p>
            <a:endParaRPr lang="fr-FR" baseline="0" dirty="0" smtClean="0"/>
          </a:p>
          <a:p>
            <a:r>
              <a:rPr lang="fr-FR" baseline="0" dirty="0" err="1" smtClean="0"/>
              <a:t>Cees</a:t>
            </a:r>
            <a:r>
              <a:rPr lang="fr-FR" baseline="0" dirty="0" smtClean="0"/>
              <a:t> questions là, mettent en évidence un problème d’évaluation de la performance des systèmes informatiques en général (les TIC), ainsi que d’autres composantes du projet informatique que nous verrons plus tard.</a:t>
            </a:r>
          </a:p>
          <a:p>
            <a:endParaRPr lang="fr-FR" baseline="0" dirty="0" smtClean="0"/>
          </a:p>
          <a:p>
            <a:r>
              <a:rPr lang="fr-FR" baseline="0" dirty="0" smtClean="0"/>
              <a:t>Tout SI, une fois mesuré et évalué, peut répondre a ces questions. C’est le but de la mesure de la performance du SI</a:t>
            </a:r>
          </a:p>
          <a:p>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i="0" dirty="0" smtClean="0"/>
              <a:t>La Direction des Systèmes d'Information, DSI, a pour rôle principal de maintenir la </a:t>
            </a:r>
            <a:r>
              <a:rPr lang="fr-FR" b="1" i="0" dirty="0" smtClean="0"/>
              <a:t>cohérence de l'infrastructure technologique </a:t>
            </a:r>
            <a:r>
              <a:rPr lang="fr-FR" i="0" dirty="0" smtClean="0"/>
              <a:t>en accord </a:t>
            </a:r>
            <a:r>
              <a:rPr lang="fr-FR" b="1" i="0" dirty="0" smtClean="0"/>
              <a:t>avec</a:t>
            </a:r>
            <a:r>
              <a:rPr lang="fr-FR" i="0" dirty="0" smtClean="0"/>
              <a:t> </a:t>
            </a:r>
            <a:r>
              <a:rPr lang="fr-FR" b="1" i="0" dirty="0" smtClean="0"/>
              <a:t>les besoins de l'entreprise</a:t>
            </a:r>
            <a:r>
              <a:rPr lang="fr-FR" i="0" dirty="0" smtClean="0"/>
              <a:t>. C'est une lourde tâche qui ne se limite pas aux problèmes purement techniques. La DSI doit aussi assurer </a:t>
            </a:r>
            <a:r>
              <a:rPr lang="fr-FR" b="1" i="0" dirty="0" smtClean="0"/>
              <a:t>l'alignement des technologies avec les objectifs de l'entreprise</a:t>
            </a:r>
            <a:r>
              <a:rPr lang="fr-FR" i="0" dirty="0" smtClean="0"/>
              <a:t>. Pour cela, elle doit parfaitement </a:t>
            </a:r>
            <a:r>
              <a:rPr lang="fr-FR" b="1" i="0" dirty="0" smtClean="0"/>
              <a:t>saisir les subtilités de la stratégie en jeu et mesurer la performance des SI,</a:t>
            </a:r>
            <a:r>
              <a:rPr lang="fr-FR" i="0" dirty="0" smtClean="0"/>
              <a:t> en terme d'accroissement de valeurs</a:t>
            </a:r>
            <a:r>
              <a:rPr lang="fr-FR" i="0" dirty="0" smtClean="0"/>
              <a:t>, et </a:t>
            </a:r>
            <a:r>
              <a:rPr lang="fr-FR" i="0" dirty="0" smtClean="0"/>
              <a:t>de qualité de mise en </a:t>
            </a:r>
            <a:r>
              <a:rPr lang="fr-FR" i="0" dirty="0" smtClean="0"/>
              <a:t>œuvre </a:t>
            </a:r>
            <a:r>
              <a:rPr lang="fr-FR" i="0" dirty="0" smtClean="0"/>
              <a:t>des technologies choisies.</a:t>
            </a:r>
          </a:p>
          <a:p>
            <a:endParaRPr lang="fr-FR" dirty="0" smtClean="0"/>
          </a:p>
          <a:p>
            <a:r>
              <a:rPr lang="fr-FR" dirty="0" smtClean="0"/>
              <a:t>Objectif: </a:t>
            </a:r>
          </a:p>
          <a:p>
            <a:r>
              <a:rPr lang="fr-FR" dirty="0" smtClean="0"/>
              <a:t>Aligner et maintenir l’infrastructure technologique en accord avec les besoins de l’entreprise</a:t>
            </a:r>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Évaluer l’impact des technologies de l’information et de la communication (TIC) sur la performance des entreprises</a:t>
            </a:r>
          </a:p>
          <a:p>
            <a:endParaRPr lang="fr-FR" dirty="0" smtClean="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65125" marR="0" lvl="0" indent="-255588" algn="l"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r>
              <a:rPr kumimoji="0" lang="fr-FR" sz="2800" b="0" i="0" u="none" strike="noStrike" kern="1200" cap="none" spc="0" normalizeH="0" baseline="0" noProof="0" dirty="0" smtClean="0">
                <a:ln>
                  <a:noFill/>
                </a:ln>
                <a:solidFill>
                  <a:srgbClr val="000000"/>
                </a:solidFill>
                <a:effectLst/>
                <a:uLnTx/>
                <a:uFillTx/>
                <a:latin typeface="+mn-lt"/>
                <a:ea typeface="+mn-ea"/>
                <a:cs typeface="+mn-cs"/>
              </a:rPr>
              <a:t>Le SI est performant lorsqu’il permet à l’entreprise de mieux exercer son métier; elle peut prendre 2 formes:</a:t>
            </a:r>
          </a:p>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kumimoji="0" lang="fr-FR" sz="2600" b="0" i="0" u="none" strike="noStrike" kern="1200" cap="none" spc="0" normalizeH="0" baseline="0" noProof="0" dirty="0" smtClean="0">
                <a:ln>
                  <a:noFill/>
                </a:ln>
                <a:solidFill>
                  <a:srgbClr val="000000"/>
                </a:solidFill>
                <a:effectLst/>
                <a:uLnTx/>
                <a:uFillTx/>
                <a:latin typeface="+mn-lt"/>
                <a:ea typeface="+mn-ea"/>
                <a:cs typeface="+mn-cs"/>
              </a:rPr>
              <a:t>La performance quantitative</a:t>
            </a:r>
          </a:p>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kumimoji="0" lang="fr-FR" sz="2600" b="0" i="0" u="none" strike="noStrike" kern="1200" cap="none" spc="0" normalizeH="0" baseline="0" noProof="0" dirty="0" smtClean="0">
                <a:ln>
                  <a:noFill/>
                </a:ln>
                <a:solidFill>
                  <a:srgbClr val="000000"/>
                </a:solidFill>
                <a:effectLst/>
                <a:uLnTx/>
                <a:uFillTx/>
                <a:latin typeface="+mn-lt"/>
                <a:ea typeface="+mn-ea"/>
                <a:cs typeface="+mn-cs"/>
              </a:rPr>
              <a:t>La performance qualitative</a:t>
            </a:r>
            <a:endParaRPr lang="fr-FR" b="1" baseline="0" dirty="0" smtClean="0"/>
          </a:p>
          <a:p>
            <a:endParaRPr lang="fr-FR" b="1" baseline="0" dirty="0" smtClean="0"/>
          </a:p>
          <a:p>
            <a:r>
              <a:rPr lang="fr-FR" dirty="0" smtClean="0"/>
              <a:t>La performance quantitative: c’est la performance économique (ou financière).</a:t>
            </a:r>
          </a:p>
          <a:p>
            <a:r>
              <a:rPr lang="fr-FR" dirty="0" smtClean="0"/>
              <a:t>Les DSI définissent un SI performant par rapport</a:t>
            </a:r>
            <a:r>
              <a:rPr lang="fr-FR" baseline="0" dirty="0" smtClean="0"/>
              <a:t> à la réduction des coûts (par exemple: coûts de maintenance applicative, coûts d’exploitations). Cette performance est mesurée selon plusieurs indicateurs tels que le taux de bug, la qualité de production, le ROI…</a:t>
            </a:r>
          </a:p>
          <a:p>
            <a:endParaRPr lang="fr-FR" baseline="0" dirty="0" smtClean="0"/>
          </a:p>
          <a:p>
            <a:r>
              <a:rPr lang="fr-FR" dirty="0" smtClean="0"/>
              <a:t>La performance qualitative: cette</a:t>
            </a:r>
            <a:r>
              <a:rPr lang="fr-FR" baseline="0" dirty="0" smtClean="0"/>
              <a:t> performance dépend de plusieurs éléments non financiers (donc non mesurés) mais qui sont aussi importants. Cette forme de performance s’organise presque de manière informelle.</a:t>
            </a:r>
          </a:p>
          <a:p>
            <a:r>
              <a:rPr lang="fr-FR" baseline="0" dirty="0" smtClean="0"/>
              <a:t>-Qualité des processus métiers (une bonne définition des processus métiers permet à la DSI de bien définir l’application à développer)</a:t>
            </a:r>
          </a:p>
          <a:p>
            <a:r>
              <a:rPr lang="fr-FR" baseline="0" dirty="0" smtClean="0"/>
              <a:t>-L’expression des besoins (phase très importante)</a:t>
            </a:r>
          </a:p>
          <a:p>
            <a:r>
              <a:rPr lang="fr-FR" baseline="0" dirty="0" smtClean="0"/>
              <a:t>-L’analyse post-projet (la performance ne consiste pas uniquement à délivrer des projets dans les délais, c’est également être à l’écoute des directions métiers après le projet)</a:t>
            </a:r>
          </a:p>
          <a:p>
            <a:endParaRPr lang="fr-FR" baseline="0" dirty="0" smtClean="0"/>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DSI est continuellement à la recherche de la performance, que ce soit en interne à travers la réduction de ses coûts et/ou en externe</a:t>
            </a:r>
            <a:r>
              <a:rPr lang="fr-FR" baseline="0" dirty="0" smtClean="0"/>
              <a:t> à travers la qualité de ses livrables </a:t>
            </a:r>
            <a:r>
              <a:rPr lang="fr-FR" baseline="0" dirty="0" err="1" smtClean="0"/>
              <a:t>vis-a-vis</a:t>
            </a:r>
            <a:r>
              <a:rPr lang="fr-FR" baseline="0" dirty="0" smtClean="0"/>
              <a:t> de la direction métier.</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L’enjeu du SI et de s’aligner avec ces objectifs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b="1"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Pourquoi mesurer</a:t>
            </a:r>
            <a:r>
              <a:rPr lang="fr-FR" baseline="0" dirty="0" smtClean="0"/>
              <a:t> la performance ?</a:t>
            </a:r>
          </a:p>
          <a:p>
            <a:r>
              <a:rPr lang="fr-FR" dirty="0" smtClean="0"/>
              <a:t>Pour contribuer efficacement à la création de valeurs tout en étant un foyer d'innovations potentielles</a:t>
            </a:r>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L’un des problèmes fondamentaux rencontrés par les chercheurs en SI réside dans la capacité des acteurs à conceptualiser et mesurer la valeur, et son impact sur la performance </a:t>
            </a:r>
            <a:r>
              <a:rPr lang="fr-FR" dirty="0" err="1" smtClean="0"/>
              <a:t>opérationnellle</a:t>
            </a:r>
            <a:r>
              <a:rPr lang="fr-FR" dirty="0" smtClean="0"/>
              <a:t>, financière et </a:t>
            </a:r>
            <a:r>
              <a:rPr lang="fr-FR" dirty="0" err="1" smtClean="0"/>
              <a:t>concurentielle</a:t>
            </a:r>
            <a:r>
              <a:rPr lang="fr-FR" dirty="0" smtClean="0"/>
              <a:t> de l’entreprise</a:t>
            </a:r>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b="0" dirty="0" smtClean="0"/>
              <a:t>Le concept de </a:t>
            </a:r>
            <a:r>
              <a:rPr lang="fr-FR" b="1" u="sng" dirty="0" smtClean="0"/>
              <a:t>chaîne de valeur </a:t>
            </a:r>
            <a:r>
              <a:rPr lang="fr-FR" b="0" dirty="0" smtClean="0"/>
              <a:t>a été introduit par </a:t>
            </a:r>
            <a:r>
              <a:rPr lang="fr-FR" b="1" dirty="0" smtClean="0"/>
              <a:t>Michael Porter </a:t>
            </a:r>
            <a:r>
              <a:rPr lang="fr-FR" b="0" dirty="0" smtClean="0"/>
              <a:t>et permet de décomposer l'activité de l'entreprise en séquence d'opérations élémentaires et d'identifier les sources d'avantages concurrentiels potentiels.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0" dirty="0" smtClean="0"/>
              <a:t>La chaîne se compose d'une série d'activités ajoutant de la valeur. Elles aboutissent à la valeur totale fournie par une entreprise. La marge représentée dans le diagramme ci-dessus est la valeur ajoutée. Les activités de l'entreprise se divisent en deux grandes familles : les 'activités principales' et les ‘activités de soutien' .</a:t>
            </a:r>
          </a:p>
          <a:p>
            <a:r>
              <a:rPr lang="fr-FR" b="0" dirty="0" smtClean="0"/>
              <a:t>Les activités principales sont essentiellement celles de la création matérielle à la vente du produit.</a:t>
            </a:r>
          </a:p>
          <a:p>
            <a:r>
              <a:rPr lang="fr-FR" b="0" dirty="0" smtClean="0"/>
              <a:t>Les activités de soutien viennent à l'appui des activités principales </a:t>
            </a:r>
            <a:r>
              <a:rPr lang="fr-FR" b="0" i="1" dirty="0" smtClean="0"/>
              <a:t>[en assurant les achats des moyens de production, en fournissant la technologie, en gérant les ressources humaines et l'infrastructure de la firme = les activités administratives indispensables au bon fonctionnement de l'ensemble (direction générale, la planification, la finance, la comptabilité, le juridique, les relations extérieures et la gestion de la qualité)]</a:t>
            </a:r>
          </a:p>
          <a:p>
            <a:r>
              <a:rPr lang="fr-FR" dirty="0" smtClean="0"/>
              <a:t>La façon dont l'entreprise maîtrise chaque activité détermine :</a:t>
            </a:r>
          </a:p>
          <a:p>
            <a:pPr>
              <a:buFont typeface="Arial" pitchFamily="34" charset="0"/>
              <a:buChar char="•"/>
            </a:pPr>
            <a:r>
              <a:rPr lang="fr-FR" dirty="0" smtClean="0"/>
              <a:t>Le niveau de coût au stade de production et vente, </a:t>
            </a:r>
          </a:p>
          <a:p>
            <a:pPr>
              <a:buFont typeface="Arial" pitchFamily="34" charset="0"/>
              <a:buChar char="•"/>
            </a:pPr>
            <a:r>
              <a:rPr lang="fr-FR" dirty="0" smtClean="0"/>
              <a:t>La contribution à la satisfaction des besoins des clients et, par conséquent la différenciation par rapport à ses concurrents,</a:t>
            </a:r>
          </a:p>
          <a:p>
            <a:pPr>
              <a:buFont typeface="Arial" pitchFamily="34" charset="0"/>
              <a:buChar char="•"/>
            </a:pPr>
            <a:r>
              <a:rPr lang="fr-FR" dirty="0" smtClean="0"/>
              <a:t>La marge globale obtenue </a:t>
            </a:r>
            <a:r>
              <a:rPr lang="fr-FR" i="1" dirty="0" smtClean="0"/>
              <a:t>(différence entre la valeur totale payée par le client et l'ensemble des coûts associés à la fabrication et à la vente du produit)</a:t>
            </a:r>
          </a:p>
          <a:p>
            <a:pPr>
              <a:buFont typeface="Arial" pitchFamily="34" charset="0"/>
              <a:buChar char="•"/>
            </a:pPr>
            <a:r>
              <a:rPr lang="fr-FR" dirty="0" smtClean="0"/>
              <a:t>Les principales sources d'avantages concurrentiels apparaissent en comparant la chaîne de valeur de l'entreprise avec les chaînes de valeur des concurrents, lorsque cela est possible.</a:t>
            </a:r>
          </a:p>
          <a:p>
            <a:endParaRPr lang="fr-FR" dirty="0" smtClean="0"/>
          </a:p>
          <a:p>
            <a:r>
              <a:rPr lang="fr-FR" dirty="0" smtClean="0"/>
              <a:t>L’approche de</a:t>
            </a:r>
            <a:r>
              <a:rPr lang="fr-FR" baseline="0" dirty="0" smtClean="0"/>
              <a:t> </a:t>
            </a:r>
            <a:r>
              <a:rPr lang="fr-FR" b="1" u="sng" baseline="0" dirty="0" smtClean="0"/>
              <a:t>l’avantage concurrentiel </a:t>
            </a:r>
            <a:r>
              <a:rPr lang="fr-FR" baseline="0" dirty="0" smtClean="0"/>
              <a:t>permet à une organisation de surpasser la concurrence pour ainsi savoir où est-ce qu’il faut investir ou quand est-ce qu’il faut arrêter le développement. C’est-à-dire que mesurer la performance du SI par rapport aux concurrents permet de mieux la situer et d’adapter des mesures par la suite afin de changer potentiellement le SI.</a:t>
            </a:r>
            <a:endParaRPr lang="fr-FR" dirty="0" smtClean="0"/>
          </a:p>
          <a:p>
            <a:endParaRPr lang="fr-FR" dirty="0" smtClean="0"/>
          </a:p>
          <a:p>
            <a:endParaRPr lang="fr-FR" dirty="0" smtClean="0"/>
          </a:p>
          <a:p>
            <a:endParaRPr lang="fr-FR" dirty="0" smtClean="0"/>
          </a:p>
          <a:p>
            <a:r>
              <a:rPr lang="fr-FR" b="1" u="sng" dirty="0" smtClean="0"/>
              <a:t>NOTE :</a:t>
            </a:r>
            <a:r>
              <a:rPr lang="fr-FR" b="1" u="sng" baseline="0" dirty="0" smtClean="0"/>
              <a:t> </a:t>
            </a:r>
            <a:endParaRPr lang="fr-FR" b="1" u="sng" dirty="0" smtClean="0"/>
          </a:p>
          <a:p>
            <a:r>
              <a:rPr lang="fr-FR" dirty="0" smtClean="0"/>
              <a:t>Logistique interne </a:t>
            </a:r>
          </a:p>
          <a:p>
            <a:r>
              <a:rPr lang="fr-FR" dirty="0" smtClean="0"/>
              <a:t>	Réception, stockage et affectation des moyens de production nécessaires au produit (manutention, contrôle des stocks, renvoi aux fournisseurs, etc.</a:t>
            </a:r>
          </a:p>
          <a:p>
            <a:r>
              <a:rPr lang="fr-FR" dirty="0" smtClean="0"/>
              <a:t>Production </a:t>
            </a:r>
          </a:p>
          <a:p>
            <a:r>
              <a:rPr lang="fr-FR" dirty="0" smtClean="0"/>
              <a:t>	Transformation des moyens de production en produits finis (y compris l'entretien des machines, l'emballage, le contrôle de qualité...)</a:t>
            </a:r>
          </a:p>
          <a:p>
            <a:r>
              <a:rPr lang="fr-FR" dirty="0" smtClean="0"/>
              <a:t>Logistique externe</a:t>
            </a:r>
          </a:p>
          <a:p>
            <a:r>
              <a:rPr lang="fr-FR" dirty="0" smtClean="0"/>
              <a:t>	Collecte, stockage et distribution physique des produits aux clients</a:t>
            </a:r>
          </a:p>
          <a:p>
            <a:r>
              <a:rPr lang="fr-FR" dirty="0" smtClean="0"/>
              <a:t>Commercialisation et vente</a:t>
            </a:r>
          </a:p>
          <a:p>
            <a:r>
              <a:rPr lang="fr-FR" dirty="0" smtClean="0"/>
              <a:t>	Activités associées à la fourniture des moyens par lesquels les clients peuvent acheter le produit et sont incités à le faire, comme la publicité, la promotion, la force de vente, la sélection des circuits de distribution, les relations avec les distributeurs et la fixation des prix</a:t>
            </a:r>
          </a:p>
          <a:p>
            <a:r>
              <a:rPr lang="fr-FR" dirty="0" smtClean="0"/>
              <a:t>Services</a:t>
            </a:r>
          </a:p>
          <a:p>
            <a:r>
              <a:rPr lang="fr-FR" dirty="0" smtClean="0"/>
              <a:t>	Activités associées à la fourniture de services visant à accroître ou à maintenir la valeur du produit, comme l'installation, la réparation, la formation, la fourniture de pièces de rechange et l'adaptation du produit.</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spcBef>
                <a:spcPct val="0"/>
              </a:spcBef>
            </a:pPr>
            <a:r>
              <a:rPr lang="fr-FR" sz="1000" dirty="0" smtClean="0"/>
              <a:t>Le </a:t>
            </a:r>
            <a:r>
              <a:rPr lang="fr-FR" sz="1000" b="1" u="sng" dirty="0" err="1" smtClean="0"/>
              <a:t>Balanced</a:t>
            </a:r>
            <a:r>
              <a:rPr lang="fr-FR" sz="1000" b="1" u="sng" dirty="0" smtClean="0"/>
              <a:t> </a:t>
            </a:r>
            <a:r>
              <a:rPr lang="fr-FR" sz="1000" b="1" u="sng" dirty="0" err="1" smtClean="0"/>
              <a:t>Scorecard</a:t>
            </a:r>
            <a:r>
              <a:rPr lang="fr-FR" sz="1000" b="1" u="sng" dirty="0" smtClean="0"/>
              <a:t> </a:t>
            </a:r>
            <a:r>
              <a:rPr lang="fr-FR" sz="1000" dirty="0" smtClean="0"/>
              <a:t>est un </a:t>
            </a:r>
            <a:r>
              <a:rPr lang="fr-FR" sz="1000" b="1" i="1" dirty="0" smtClean="0"/>
              <a:t>tableau de bord</a:t>
            </a:r>
            <a:r>
              <a:rPr lang="fr-FR" sz="1000" dirty="0" smtClean="0"/>
              <a:t>, dit prospectif, mis en place par Robert Kaplan et David Norton et reliant la mesure de l’activité et la stratégie de l’entreprise.</a:t>
            </a:r>
          </a:p>
          <a:p>
            <a:pPr eaLnBrk="1" hangingPunct="1">
              <a:spcBef>
                <a:spcPct val="0"/>
              </a:spcBef>
            </a:pPr>
            <a:r>
              <a:rPr lang="fr-FR" sz="1400" dirty="0" smtClean="0"/>
              <a:t>Le modèle présente la performance sous 4 dimensions de perspective : </a:t>
            </a:r>
          </a:p>
          <a:p>
            <a:pPr eaLnBrk="1" hangingPunct="1">
              <a:spcBef>
                <a:spcPct val="0"/>
              </a:spcBef>
            </a:pPr>
            <a:r>
              <a:rPr lang="fr-FR" sz="1000" i="1" dirty="0" smtClean="0"/>
              <a:t>Perspective financière </a:t>
            </a:r>
            <a:br>
              <a:rPr lang="fr-FR" sz="1000" i="1" dirty="0" smtClean="0"/>
            </a:br>
            <a:r>
              <a:rPr lang="fr-FR" sz="1000" i="1" dirty="0" smtClean="0"/>
              <a:t>	Que faut-il apporter aux actionnaires ?</a:t>
            </a:r>
            <a:r>
              <a:rPr lang="fr-FR" sz="1000" dirty="0" smtClean="0"/>
              <a:t> </a:t>
            </a:r>
          </a:p>
          <a:p>
            <a:pPr eaLnBrk="1" hangingPunct="1">
              <a:spcBef>
                <a:spcPct val="0"/>
              </a:spcBef>
            </a:pPr>
            <a:r>
              <a:rPr lang="fr-FR" sz="1000" i="1" dirty="0" smtClean="0"/>
              <a:t>Perspective client </a:t>
            </a:r>
            <a:br>
              <a:rPr lang="fr-FR" sz="1000" i="1" dirty="0" smtClean="0"/>
            </a:br>
            <a:r>
              <a:rPr lang="fr-FR" sz="1000" i="1" dirty="0" smtClean="0"/>
              <a:t>	Que faut-il apporter aux clients ?</a:t>
            </a:r>
            <a:r>
              <a:rPr lang="fr-FR" sz="1000" dirty="0" smtClean="0"/>
              <a:t> </a:t>
            </a:r>
          </a:p>
          <a:p>
            <a:pPr eaLnBrk="1" hangingPunct="1">
              <a:spcBef>
                <a:spcPct val="0"/>
              </a:spcBef>
            </a:pPr>
            <a:r>
              <a:rPr lang="fr-FR" sz="1000" i="1" dirty="0" smtClean="0"/>
              <a:t>Processus interne</a:t>
            </a:r>
            <a:br>
              <a:rPr lang="fr-FR" sz="1000" i="1" dirty="0" smtClean="0"/>
            </a:br>
            <a:r>
              <a:rPr lang="fr-FR" sz="1000" i="1" dirty="0" smtClean="0"/>
              <a:t>	Quels sont nos avantages internes pour répondre aux demandes ?</a:t>
            </a:r>
            <a:r>
              <a:rPr lang="fr-FR" sz="1000" dirty="0" smtClean="0"/>
              <a:t> </a:t>
            </a:r>
          </a:p>
          <a:p>
            <a:pPr eaLnBrk="1" hangingPunct="1">
              <a:spcBef>
                <a:spcPct val="0"/>
              </a:spcBef>
            </a:pPr>
            <a:r>
              <a:rPr lang="fr-FR" sz="1000" i="1" dirty="0" smtClean="0"/>
              <a:t>Apprentissage  organisationnel et croissance </a:t>
            </a:r>
            <a:br>
              <a:rPr lang="fr-FR" sz="1000" i="1" dirty="0" smtClean="0"/>
            </a:br>
            <a:r>
              <a:rPr lang="fr-FR" sz="1000" i="1" dirty="0" smtClean="0"/>
              <a:t>	Allons-nous progresser et comment ?</a:t>
            </a:r>
            <a:r>
              <a:rPr lang="fr-FR" sz="1000" dirty="0" smtClean="0"/>
              <a:t>  </a:t>
            </a:r>
          </a:p>
          <a:p>
            <a:pPr eaLnBrk="1" hangingPunct="1">
              <a:spcBef>
                <a:spcPct val="0"/>
              </a:spcBef>
            </a:pPr>
            <a:r>
              <a:rPr lang="fr-FR" sz="1000" dirty="0" smtClean="0"/>
              <a:t>Pour chaque dimensions,</a:t>
            </a:r>
            <a:r>
              <a:rPr lang="fr-FR" sz="1000" baseline="0" dirty="0" smtClean="0"/>
              <a:t> il faut trouver les axes de succès et les objectifs à atteindre.</a:t>
            </a:r>
            <a:endParaRPr lang="fr-FR" sz="1400" dirty="0" smtClean="0"/>
          </a:p>
          <a:p>
            <a:pPr eaLnBrk="1" hangingPunct="1">
              <a:spcBef>
                <a:spcPct val="0"/>
              </a:spcBef>
            </a:pPr>
            <a:r>
              <a:rPr lang="fr-FR" sz="1400" dirty="0" smtClean="0"/>
              <a:t>Après</a:t>
            </a:r>
            <a:r>
              <a:rPr lang="fr-FR" sz="1400" baseline="0" dirty="0" smtClean="0"/>
              <a:t> avoir défini les objectifs, il faut choisir des indicateurs de performance que nous verrons plus tard dans la présentation</a:t>
            </a:r>
            <a:endParaRPr lang="fr-FR" sz="1400" dirty="0" smtClean="0"/>
          </a:p>
          <a:p>
            <a:pPr eaLnBrk="1" hangingPunct="1">
              <a:spcBef>
                <a:spcPct val="0"/>
              </a:spcBef>
            </a:pPr>
            <a:r>
              <a:rPr lang="fr-FR" sz="1000" dirty="0" smtClean="0"/>
              <a:t>Cette méthode permet de mettre en évidence et de maîtriser les liens de cause à effet, suite</a:t>
            </a:r>
            <a:r>
              <a:rPr lang="fr-FR" sz="1000" baseline="0" dirty="0" smtClean="0"/>
              <a:t> à la récolte de données.</a:t>
            </a:r>
            <a:r>
              <a:rPr lang="fr-FR" sz="1000" dirty="0" smtClean="0"/>
              <a:t> </a:t>
            </a:r>
          </a:p>
          <a:p>
            <a:pPr eaLnBrk="1" hangingPunct="1">
              <a:spcBef>
                <a:spcPct val="0"/>
              </a:spcBef>
            </a:pPr>
            <a:r>
              <a:rPr lang="fr-FR" sz="1000" dirty="0" smtClean="0"/>
              <a:t>Il faut noter que, comme son nom l’indique, ce tableau de bord possède un certain équilibre entre les différents axes :</a:t>
            </a:r>
          </a:p>
          <a:p>
            <a:pPr marL="742950" lvl="1" indent="-285750" eaLnBrk="1" hangingPunct="1">
              <a:spcBef>
                <a:spcPct val="0"/>
              </a:spcBef>
            </a:pPr>
            <a:r>
              <a:rPr lang="fr-FR" sz="1000" i="1" dirty="0" smtClean="0"/>
              <a:t>Equilibre entre les objectifs à court et à moyen/long terme </a:t>
            </a:r>
          </a:p>
          <a:p>
            <a:pPr marL="742950" lvl="1" indent="-285750" eaLnBrk="1" hangingPunct="1">
              <a:spcBef>
                <a:spcPct val="0"/>
              </a:spcBef>
            </a:pPr>
            <a:r>
              <a:rPr lang="fr-FR" sz="1000" i="1" dirty="0" smtClean="0"/>
              <a:t>Equilibre entre les indicateurs financiers et non-financiers </a:t>
            </a:r>
          </a:p>
          <a:p>
            <a:pPr marL="742950" lvl="1" indent="-285750" eaLnBrk="1" hangingPunct="1">
              <a:spcBef>
                <a:spcPct val="0"/>
              </a:spcBef>
            </a:pPr>
            <a:r>
              <a:rPr lang="fr-FR" sz="1000" i="1" dirty="0" smtClean="0"/>
              <a:t>Equilibre entre les indicateurs mesure de la performance passée et les indicateurs "prospectifs" </a:t>
            </a:r>
          </a:p>
          <a:p>
            <a:pPr marL="742950" lvl="1" indent="-285750" eaLnBrk="1" hangingPunct="1">
              <a:spcBef>
                <a:spcPct val="0"/>
              </a:spcBef>
            </a:pPr>
            <a:r>
              <a:rPr lang="fr-FR" sz="1000" i="1" dirty="0" smtClean="0"/>
              <a:t>Equilibre entre la perception externe et la performance réalisée interne </a:t>
            </a:r>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eaLnBrk="1" hangingPunct="1">
              <a:lnSpc>
                <a:spcPct val="90000"/>
              </a:lnSpc>
              <a:spcBef>
                <a:spcPct val="0"/>
              </a:spcBef>
            </a:pPr>
            <a:r>
              <a:rPr lang="fr-FR" dirty="0" smtClean="0"/>
              <a:t>Mais comme toute méthode, celle du </a:t>
            </a:r>
            <a:r>
              <a:rPr lang="fr-FR" b="1" u="sng" dirty="0" err="1" smtClean="0"/>
              <a:t>Balanced</a:t>
            </a:r>
            <a:r>
              <a:rPr lang="fr-FR" b="1" u="sng" dirty="0" smtClean="0"/>
              <a:t> </a:t>
            </a:r>
            <a:r>
              <a:rPr lang="fr-FR" b="1" u="sng" dirty="0" err="1" smtClean="0"/>
              <a:t>scorecard</a:t>
            </a:r>
            <a:r>
              <a:rPr lang="fr-FR" b="1" u="sng" dirty="0" smtClean="0"/>
              <a:t> </a:t>
            </a:r>
            <a:r>
              <a:rPr lang="fr-FR" dirty="0" smtClean="0"/>
              <a:t>aborde des avantages et des inconvénients.</a:t>
            </a:r>
          </a:p>
          <a:p>
            <a:pPr eaLnBrk="1" hangingPunct="1">
              <a:lnSpc>
                <a:spcPct val="90000"/>
              </a:lnSpc>
              <a:spcBef>
                <a:spcPct val="0"/>
              </a:spcBef>
            </a:pPr>
            <a:r>
              <a:rPr lang="fr-FR" dirty="0" smtClean="0"/>
              <a:t>Tout d’abord l'approche </a:t>
            </a:r>
            <a:r>
              <a:rPr lang="fr-FR" dirty="0" err="1" smtClean="0"/>
              <a:t>Balanced</a:t>
            </a:r>
            <a:r>
              <a:rPr lang="fr-FR" dirty="0" smtClean="0"/>
              <a:t> </a:t>
            </a:r>
            <a:r>
              <a:rPr lang="fr-FR" dirty="0" err="1" smtClean="0"/>
              <a:t>Scorecard</a:t>
            </a:r>
            <a:r>
              <a:rPr lang="fr-FR" dirty="0" smtClean="0"/>
              <a:t> présente de nombreux points positifs. Elle incite notamment les managers à mieux comprendre les multiples aspects de la performance. </a:t>
            </a:r>
          </a:p>
          <a:p>
            <a:pPr eaLnBrk="1" hangingPunct="1">
              <a:lnSpc>
                <a:spcPct val="90000"/>
              </a:lnSpc>
              <a:spcBef>
                <a:spcPct val="0"/>
              </a:spcBef>
            </a:pPr>
            <a:r>
              <a:rPr lang="fr-FR" dirty="0" smtClean="0"/>
              <a:t>Les indicateurs financiers sont ainsi contrebalancés avec les indicateurs orientés client, processus et dynamique de croissance. </a:t>
            </a:r>
          </a:p>
          <a:p>
            <a:pPr eaLnBrk="1" hangingPunct="1">
              <a:lnSpc>
                <a:spcPct val="90000"/>
              </a:lnSpc>
              <a:spcBef>
                <a:spcPct val="0"/>
              </a:spcBef>
            </a:pPr>
            <a:r>
              <a:rPr lang="fr-FR" dirty="0" smtClean="0"/>
              <a:t>Il ne s'agit pas de favoriser outre mesure un type de performance au détriment des autres axes. </a:t>
            </a:r>
          </a:p>
          <a:p>
            <a:pPr eaLnBrk="1" hangingPunct="1">
              <a:lnSpc>
                <a:spcPct val="90000"/>
              </a:lnSpc>
              <a:spcBef>
                <a:spcPct val="0"/>
              </a:spcBef>
            </a:pPr>
            <a:r>
              <a:rPr lang="fr-FR" dirty="0" smtClean="0"/>
              <a:t>L'intégration de la perspective dynamique de croissance est aussi un des points forts de la méthode. </a:t>
            </a:r>
          </a:p>
          <a:p>
            <a:pPr eaLnBrk="1" hangingPunct="1">
              <a:lnSpc>
                <a:spcPct val="90000"/>
              </a:lnSpc>
              <a:spcBef>
                <a:spcPct val="0"/>
              </a:spcBef>
            </a:pPr>
            <a:endParaRPr lang="fr-FR" dirty="0" smtClean="0"/>
          </a:p>
          <a:p>
            <a:pPr eaLnBrk="1" hangingPunct="1">
              <a:lnSpc>
                <a:spcPct val="90000"/>
              </a:lnSpc>
              <a:spcBef>
                <a:spcPct val="0"/>
              </a:spcBef>
            </a:pPr>
            <a:r>
              <a:rPr lang="fr-FR" dirty="0" smtClean="0"/>
              <a:t>Cependant, on pourrait reprocher à la méthode son approche Top Down, c’est-à-dire la conception du sujet d'études dans les grandes lignes, pour s'intéresser ensuite à des détails de plus en plus fins. L'approche top-down permet donc d'avoir une vue globale du projet final et de donner une estimation rapide, bien qu'approximative, de sa complexité et de son coût.</a:t>
            </a:r>
          </a:p>
          <a:p>
            <a:r>
              <a:rPr lang="fr-FR" i="1" dirty="0" smtClean="0"/>
              <a:t>Exemple: L'ébauche d'un dessin, avant le détail. </a:t>
            </a:r>
          </a:p>
          <a:p>
            <a:pPr eaLnBrk="1" hangingPunct="1">
              <a:lnSpc>
                <a:spcPct val="90000"/>
              </a:lnSpc>
              <a:spcBef>
                <a:spcPct val="0"/>
              </a:spcBef>
            </a:pPr>
            <a:r>
              <a:rPr lang="fr-FR" dirty="0" smtClean="0"/>
              <a:t>De plus, les mises en </a:t>
            </a:r>
            <a:r>
              <a:rPr lang="fr-FR" dirty="0" smtClean="0"/>
              <a:t>œuvre </a:t>
            </a:r>
            <a:r>
              <a:rPr lang="fr-FR" dirty="0" smtClean="0"/>
              <a:t>de </a:t>
            </a:r>
            <a:r>
              <a:rPr lang="fr-FR" b="1" i="1" dirty="0" err="1" smtClean="0"/>
              <a:t>Balanced</a:t>
            </a:r>
            <a:r>
              <a:rPr lang="fr-FR" b="1" i="1" dirty="0" smtClean="0"/>
              <a:t> </a:t>
            </a:r>
            <a:r>
              <a:rPr lang="fr-FR" b="1" i="1" dirty="0" err="1" smtClean="0"/>
              <a:t>Scorecard</a:t>
            </a:r>
            <a:r>
              <a:rPr lang="fr-FR" b="1" i="1" dirty="0" smtClean="0"/>
              <a:t> </a:t>
            </a:r>
            <a:r>
              <a:rPr lang="fr-FR" dirty="0" smtClean="0"/>
              <a:t>se rapprochent plutôt de la mise en place de nouveaux outils de contrôle étendu qu'à de véritables instruments de mesure de la performance et reste un très limité dans son utilisation : souvent destiné aux directions générales ; on ne peut donc pas le déployer à n’importe quel niveau de l’entreprise.</a:t>
            </a:r>
          </a:p>
          <a:p>
            <a:pPr eaLnBrk="1" hangingPunct="1">
              <a:lnSpc>
                <a:spcPct val="90000"/>
              </a:lnSpc>
              <a:spcBef>
                <a:spcPct val="0"/>
              </a:spcBef>
            </a:pPr>
            <a:r>
              <a:rPr lang="fr-FR" dirty="0" smtClean="0"/>
              <a:t>En somme, le </a:t>
            </a:r>
            <a:r>
              <a:rPr lang="fr-FR" b="1" i="1" dirty="0" err="1" smtClean="0"/>
              <a:t>Balanced</a:t>
            </a:r>
            <a:r>
              <a:rPr lang="fr-FR" b="1" i="1" dirty="0" smtClean="0"/>
              <a:t> </a:t>
            </a:r>
            <a:r>
              <a:rPr lang="fr-FR" b="1" i="1" dirty="0" err="1" smtClean="0"/>
              <a:t>Scorecard</a:t>
            </a:r>
            <a:r>
              <a:rPr lang="fr-FR" b="1" i="1" dirty="0" smtClean="0"/>
              <a:t> </a:t>
            </a:r>
            <a:r>
              <a:rPr lang="fr-FR" dirty="0" smtClean="0"/>
              <a:t>permet de faciliter l'élaboration de la stratégie opérationnelle mais parfois les méthodes de type </a:t>
            </a:r>
            <a:r>
              <a:rPr lang="fr-FR" b="1" dirty="0" err="1" smtClean="0"/>
              <a:t>Gimsi</a:t>
            </a:r>
            <a:r>
              <a:rPr lang="fr-FR" dirty="0" smtClean="0"/>
              <a:t>, axées sur la prise de décision proprement dite, sont nettement préférables.</a:t>
            </a:r>
          </a:p>
          <a:p>
            <a:pPr eaLnBrk="1" hangingPunct="1">
              <a:lnSpc>
                <a:spcPct val="90000"/>
              </a:lnSpc>
              <a:spcBef>
                <a:spcPct val="0"/>
              </a:spcBef>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B74FA41-1E8F-4959-BD5D-0B7DFF3E36A3}" type="slidenum">
              <a:rPr lang="fr-FR" smtClean="0"/>
              <a:pPr>
                <a:defRPr/>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2"/>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23"/>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4"/>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5"/>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26"/>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1" name="Rectangle à coins arrondis 29"/>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2" name="Rectangle à coins arrondis 3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9"/>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0"/>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8"/>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fr-FR" smtClean="0"/>
              <a:t>Cliquez pour modifier le style du titre</a:t>
            </a:r>
            <a:endParaRPr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17" name="Espace réservé de la date 27"/>
          <p:cNvSpPr>
            <a:spLocks noGrp="1"/>
          </p:cNvSpPr>
          <p:nvPr>
            <p:ph type="dt" sz="half" idx="10"/>
          </p:nvPr>
        </p:nvSpPr>
        <p:spPr>
          <a:xfrm>
            <a:off x="6705600" y="4206875"/>
            <a:ext cx="960438" cy="457200"/>
          </a:xfrm>
        </p:spPr>
        <p:txBody>
          <a:bodyPr/>
          <a:lstStyle>
            <a:lvl1pPr>
              <a:defRPr/>
            </a:lvl1pPr>
          </a:lstStyle>
          <a:p>
            <a:pPr>
              <a:defRPr/>
            </a:pPr>
            <a:fld id="{91CE5F5E-5A6D-4F59-83EC-BF9A6CCA4D3D}" type="datetimeFigureOut">
              <a:rPr lang="fr-FR"/>
              <a:pPr>
                <a:defRPr/>
              </a:pPr>
              <a:t>24/11/2010</a:t>
            </a:fld>
            <a:endParaRPr lang="fr-FR"/>
          </a:p>
        </p:txBody>
      </p:sp>
      <p:sp>
        <p:nvSpPr>
          <p:cNvPr id="18" name="Espace réservé du pied de page 16"/>
          <p:cNvSpPr>
            <a:spLocks noGrp="1"/>
          </p:cNvSpPr>
          <p:nvPr>
            <p:ph type="ftr" sz="quarter" idx="11"/>
          </p:nvPr>
        </p:nvSpPr>
        <p:spPr>
          <a:xfrm>
            <a:off x="5410200" y="4205288"/>
            <a:ext cx="1295400" cy="457200"/>
          </a:xfrm>
        </p:spPr>
        <p:txBody>
          <a:bodyPr/>
          <a:lstStyle>
            <a:lvl1pPr>
              <a:defRPr/>
            </a:lvl1pPr>
          </a:lstStyle>
          <a:p>
            <a:pPr>
              <a:defRPr/>
            </a:pPr>
            <a:endParaRPr lang="fr-FR"/>
          </a:p>
        </p:txBody>
      </p:sp>
      <p:sp>
        <p:nvSpPr>
          <p:cNvPr id="19" name="Espace réservé du numéro de diapositive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896D1691-1E9F-42CA-BF9A-18D8E377C853}" type="slidenum">
              <a:rPr lang="fr-FR"/>
              <a:pPr>
                <a:defRPr/>
              </a:pPr>
              <a:t>‹N°›</a:t>
            </a:fld>
            <a:endParaRPr lang="fr-F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8A99A6B1-F62C-47C4-9119-745A168AE9FD}" type="datetimeFigureOut">
              <a:rPr lang="fr-FR"/>
              <a:pPr>
                <a:defRPr/>
              </a:pPr>
              <a:t>24/11/2010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E335A019-E4BC-4B4D-9D8A-9B5D599B4F7C}" type="slidenum">
              <a:rPr lang="fr-FR"/>
              <a:pPr>
                <a:defRPr/>
              </a:pPr>
              <a:t>‹N°›</a:t>
            </a:fld>
            <a:endParaRPr lang="fr-F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12B1283B-CEA9-4567-8216-95602500DD8C}" type="datetimeFigureOut">
              <a:rPr lang="fr-FR"/>
              <a:pPr>
                <a:defRPr/>
              </a:pPr>
              <a:t>24/11/2010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B27900C-5198-4D6B-BBAA-95771837F24D}" type="slidenum">
              <a:rPr lang="fr-FR"/>
              <a:pPr>
                <a:defRPr/>
              </a:pPr>
              <a:t>‹N°›</a:t>
            </a:fld>
            <a:endParaRPr lang="fr-F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0" name="Titre 9"/>
          <p:cNvSpPr>
            <a:spLocks noGrp="1"/>
          </p:cNvSpPr>
          <p:nvPr>
            <p:ph type="title"/>
          </p:nvPr>
        </p:nvSpPr>
        <p:spPr/>
        <p:txBody>
          <a:bodyPr/>
          <a:lstStyle/>
          <a:p>
            <a:r>
              <a:rPr lang="fr-FR" smtClean="0"/>
              <a:t>Cliquez pour modifier le style du titre</a:t>
            </a:r>
            <a:endParaRPr lang="fr-FR"/>
          </a:p>
        </p:txBody>
      </p:sp>
      <p:sp>
        <p:nvSpPr>
          <p:cNvPr id="8" name="Espace réservé de la date 6"/>
          <p:cNvSpPr>
            <a:spLocks noGrp="1"/>
          </p:cNvSpPr>
          <p:nvPr>
            <p:ph type="dt" sz="half" idx="10"/>
          </p:nvPr>
        </p:nvSpPr>
        <p:spPr/>
        <p:txBody>
          <a:bodyPr/>
          <a:lstStyle>
            <a:lvl1pPr>
              <a:defRPr/>
            </a:lvl1pPr>
          </a:lstStyle>
          <a:p>
            <a:pPr>
              <a:defRPr/>
            </a:pPr>
            <a:r>
              <a:rPr lang="fr-FR"/>
              <a:t>24/11/2010</a:t>
            </a:r>
            <a:endParaRPr lang="fr-FR" dirty="0"/>
          </a:p>
        </p:txBody>
      </p:sp>
      <p:sp>
        <p:nvSpPr>
          <p:cNvPr id="9" name="Espace réservé du numéro de diapositive 7"/>
          <p:cNvSpPr>
            <a:spLocks noGrp="1"/>
          </p:cNvSpPr>
          <p:nvPr>
            <p:ph type="sldNum" sz="quarter" idx="11"/>
          </p:nvPr>
        </p:nvSpPr>
        <p:spPr>
          <a:xfrm>
            <a:off x="8382000" y="6492875"/>
            <a:ext cx="762000" cy="365125"/>
          </a:xfrm>
        </p:spPr>
        <p:txBody>
          <a:bodyPr/>
          <a:lstStyle>
            <a:lvl1pPr>
              <a:defRPr>
                <a:solidFill>
                  <a:schemeClr val="tx1">
                    <a:lumMod val="60000"/>
                    <a:lumOff val="40000"/>
                  </a:schemeClr>
                </a:solidFill>
              </a:defRPr>
            </a:lvl1pPr>
          </a:lstStyle>
          <a:p>
            <a:pPr>
              <a:defRPr/>
            </a:pPr>
            <a:fld id="{15ABD512-2A5E-4F23-8DF8-1A28220FD878}" type="slidenum">
              <a:rPr lang="fr-FR"/>
              <a:pPr>
                <a:defRPr/>
              </a:pPr>
              <a:t>‹N°›</a:t>
            </a:fld>
            <a:endParaRPr lang="fr-FR" dirty="0"/>
          </a:p>
        </p:txBody>
      </p:sp>
      <p:sp>
        <p:nvSpPr>
          <p:cNvPr id="11" name="Espace réservé du pied de page 8"/>
          <p:cNvSpPr>
            <a:spLocks noGrp="1"/>
          </p:cNvSpPr>
          <p:nvPr>
            <p:ph type="ftr" sz="quarter" idx="12"/>
          </p:nvPr>
        </p:nvSpPr>
        <p:spPr/>
        <p:txBody>
          <a:bodyPr/>
          <a:lstStyle>
            <a:lvl1pPr>
              <a:defRPr/>
            </a:lvl1pPr>
          </a:lstStyle>
          <a:p>
            <a:pPr>
              <a:defRPr/>
            </a:pPr>
            <a:endParaRPr lang="fr-FR"/>
          </a:p>
        </p:txBody>
      </p:sp>
      <p:pic>
        <p:nvPicPr>
          <p:cNvPr id="14" name="Picture 2"/>
          <p:cNvPicPr>
            <a:picLocks noChangeAspect="1" noChangeArrowheads="1"/>
          </p:cNvPicPr>
          <p:nvPr userDrawn="1"/>
        </p:nvPicPr>
        <p:blipFill>
          <a:blip r:embed="rId2" cstate="print"/>
          <a:srcRect/>
          <a:stretch>
            <a:fillRect/>
          </a:stretch>
        </p:blipFill>
        <p:spPr bwMode="auto">
          <a:xfrm>
            <a:off x="-2581" y="0"/>
            <a:ext cx="9146581" cy="6859936"/>
          </a:xfrm>
          <a:prstGeom prst="rect">
            <a:avLst/>
          </a:prstGeom>
          <a:noFill/>
          <a:ln w="9525">
            <a:noFill/>
            <a:miter lim="800000"/>
            <a:headEnd/>
            <a:tailEnd/>
          </a:ln>
        </p:spPr>
      </p:pic>
      <p:sp>
        <p:nvSpPr>
          <p:cNvPr id="7" name="ZoneTexte 13"/>
          <p:cNvSpPr txBox="1"/>
          <p:nvPr userDrawn="1"/>
        </p:nvSpPr>
        <p:spPr>
          <a:xfrm>
            <a:off x="0" y="6581775"/>
            <a:ext cx="6192838" cy="276225"/>
          </a:xfrm>
          <a:prstGeom prst="rect">
            <a:avLst/>
          </a:prstGeom>
          <a:noFill/>
        </p:spPr>
        <p:txBody>
          <a:bodyPr>
            <a:spAutoFit/>
          </a:bodyPr>
          <a:lstStyle/>
          <a:p>
            <a:pPr fontAlgn="auto">
              <a:spcBef>
                <a:spcPts val="0"/>
              </a:spcBef>
              <a:spcAft>
                <a:spcPts val="0"/>
              </a:spcAft>
              <a:defRPr/>
            </a:pPr>
            <a:r>
              <a:rPr lang="fr-FR" sz="1200" dirty="0">
                <a:solidFill>
                  <a:schemeClr val="accent6">
                    <a:lumMod val="20000"/>
                    <a:lumOff val="80000"/>
                  </a:schemeClr>
                </a:solidFill>
                <a:latin typeface="+mn-lt"/>
              </a:rPr>
              <a:t>ISI1</a:t>
            </a:r>
          </a:p>
        </p:txBody>
      </p:sp>
      <p:sp>
        <p:nvSpPr>
          <p:cNvPr id="4" name="ZoneTexte 10"/>
          <p:cNvSpPr txBox="1"/>
          <p:nvPr userDrawn="1"/>
        </p:nvSpPr>
        <p:spPr>
          <a:xfrm>
            <a:off x="2555776" y="6581775"/>
            <a:ext cx="6192838" cy="276225"/>
          </a:xfrm>
          <a:prstGeom prst="rect">
            <a:avLst/>
          </a:prstGeom>
          <a:noFill/>
        </p:spPr>
        <p:txBody>
          <a:bodyPr>
            <a:spAutoFit/>
          </a:bodyPr>
          <a:lstStyle/>
          <a:p>
            <a:pPr fontAlgn="auto">
              <a:spcBef>
                <a:spcPts val="0"/>
              </a:spcBef>
              <a:spcAft>
                <a:spcPts val="0"/>
              </a:spcAft>
              <a:defRPr/>
            </a:pPr>
            <a:r>
              <a:rPr lang="fr-FR" sz="1200" dirty="0" err="1">
                <a:solidFill>
                  <a:schemeClr val="accent6">
                    <a:lumMod val="50000"/>
                  </a:schemeClr>
                </a:solidFill>
                <a:latin typeface="+mn-lt"/>
              </a:rPr>
              <a:t>Ymshad</a:t>
            </a:r>
            <a:r>
              <a:rPr lang="fr-FR" sz="1200" dirty="0">
                <a:solidFill>
                  <a:schemeClr val="accent6">
                    <a:lumMod val="50000"/>
                  </a:schemeClr>
                </a:solidFill>
                <a:latin typeface="+mn-lt"/>
              </a:rPr>
              <a:t> ALLYJAUN, </a:t>
            </a:r>
            <a:r>
              <a:rPr lang="fr-FR" sz="1200" dirty="0" err="1">
                <a:solidFill>
                  <a:schemeClr val="accent6">
                    <a:lumMod val="50000"/>
                  </a:schemeClr>
                </a:solidFill>
                <a:latin typeface="+mn-lt"/>
              </a:rPr>
              <a:t>Quy</a:t>
            </a:r>
            <a:r>
              <a:rPr lang="fr-FR" sz="1200" dirty="0">
                <a:solidFill>
                  <a:schemeClr val="accent6">
                    <a:lumMod val="50000"/>
                  </a:schemeClr>
                </a:solidFill>
                <a:latin typeface="+mn-lt"/>
              </a:rPr>
              <a:t>-</a:t>
            </a:r>
            <a:r>
              <a:rPr lang="fr-FR" sz="1200" dirty="0" err="1">
                <a:solidFill>
                  <a:schemeClr val="accent6">
                    <a:lumMod val="50000"/>
                  </a:schemeClr>
                </a:solidFill>
                <a:latin typeface="+mn-lt"/>
              </a:rPr>
              <a:t>Thanh</a:t>
            </a:r>
            <a:r>
              <a:rPr lang="fr-FR" sz="1200" dirty="0">
                <a:solidFill>
                  <a:schemeClr val="accent6">
                    <a:lumMod val="50000"/>
                  </a:schemeClr>
                </a:solidFill>
                <a:latin typeface="+mn-lt"/>
              </a:rPr>
              <a:t> LÊ et Christian NASR</a:t>
            </a:r>
          </a:p>
        </p:txBody>
      </p:sp>
      <p:pic>
        <p:nvPicPr>
          <p:cNvPr id="6" name="Picture 2"/>
          <p:cNvPicPr>
            <a:picLocks noChangeAspect="1" noChangeArrowheads="1"/>
          </p:cNvPicPr>
          <p:nvPr userDrawn="1"/>
        </p:nvPicPr>
        <p:blipFill>
          <a:blip r:embed="rId3" cstate="print"/>
          <a:srcRect/>
          <a:stretch>
            <a:fillRect/>
          </a:stretch>
        </p:blipFill>
        <p:spPr bwMode="auto">
          <a:xfrm>
            <a:off x="7513638" y="6370638"/>
            <a:ext cx="1630362" cy="487362"/>
          </a:xfrm>
          <a:prstGeom prst="rect">
            <a:avLst/>
          </a:prstGeom>
          <a:noFill/>
          <a:ln w="9525">
            <a:noFill/>
            <a:miter lim="800000"/>
            <a:headEnd/>
            <a:tailEnd/>
          </a:ln>
        </p:spPr>
      </p:pic>
      <p:sp>
        <p:nvSpPr>
          <p:cNvPr id="5" name="ZoneTexte 11"/>
          <p:cNvSpPr txBox="1"/>
          <p:nvPr userDrawn="1"/>
        </p:nvSpPr>
        <p:spPr>
          <a:xfrm>
            <a:off x="8532440" y="0"/>
            <a:ext cx="900112" cy="366713"/>
          </a:xfrm>
          <a:prstGeom prst="rect">
            <a:avLst/>
          </a:prstGeom>
          <a:noFill/>
        </p:spPr>
        <p:txBody>
          <a:bodyPr>
            <a:spAutoFit/>
          </a:bodyPr>
          <a:lstStyle/>
          <a:p>
            <a:pPr fontAlgn="auto">
              <a:spcBef>
                <a:spcPts val="0"/>
              </a:spcBef>
              <a:spcAft>
                <a:spcPts val="0"/>
              </a:spcAft>
              <a:defRPr/>
            </a:pPr>
            <a:fld id="{4F7F02C1-D4A5-429C-BABB-395BE4133317}" type="slidenum">
              <a:rPr lang="fr-FR">
                <a:solidFill>
                  <a:schemeClr val="bg1">
                    <a:lumMod val="95000"/>
                  </a:schemeClr>
                </a:solidFill>
                <a:latin typeface="+mn-lt"/>
              </a:rPr>
              <a:pPr fontAlgn="auto">
                <a:spcBef>
                  <a:spcPts val="0"/>
                </a:spcBef>
                <a:spcAft>
                  <a:spcPts val="0"/>
                </a:spcAft>
                <a:defRPr/>
              </a:pPr>
              <a:t>‹N°›</a:t>
            </a:fld>
            <a:endParaRPr lang="fr-FR" dirty="0">
              <a:solidFill>
                <a:schemeClr val="bg1">
                  <a:lumMod val="95000"/>
                </a:schemeClr>
              </a:solidFill>
              <a:latin typeface="+mn-lt"/>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C452C0B4-363D-4BD9-AE5D-F1972A321D27}" type="datetimeFigureOut">
              <a:rPr lang="fr-FR"/>
              <a:pPr>
                <a:defRPr/>
              </a:pPr>
              <a:t>24/11/2010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155A98A-8439-47FE-8D28-8C79CB41D387}" type="slidenum">
              <a:rPr lang="fr-FR"/>
              <a:pPr>
                <a:defRPr/>
              </a:pPr>
              <a:t>‹N°›</a:t>
            </a:fld>
            <a:endParaRPr lang="fr-F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lstStyle>
          <a:p>
            <a:pPr>
              <a:defRPr/>
            </a:pPr>
            <a:fld id="{28897ABA-ECC3-4E47-81DA-3CD5850C748E}" type="datetimeFigureOut">
              <a:rPr lang="fr-FR"/>
              <a:pPr>
                <a:defRPr/>
              </a:pPr>
              <a:t>24/11/2010</a:t>
            </a:fld>
            <a:endParaRPr lang="fr-FR"/>
          </a:p>
        </p:txBody>
      </p:sp>
      <p:sp>
        <p:nvSpPr>
          <p:cNvPr id="6" name="Espace réservé du pied de page 5"/>
          <p:cNvSpPr>
            <a:spLocks noGrp="1"/>
          </p:cNvSpPr>
          <p:nvPr>
            <p:ph type="ftr" sz="quarter" idx="11"/>
          </p:nvPr>
        </p:nvSpPr>
        <p:spPr/>
        <p:txBody>
          <a:bodyPr/>
          <a:lstStyle>
            <a:lvl1pPr>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lvl1pPr>
          </a:lstStyle>
          <a:p>
            <a:pPr>
              <a:defRPr/>
            </a:pPr>
            <a:fld id="{0F56B48B-D134-4AEC-870A-3AF087746E63}" type="slidenum">
              <a:rPr lang="fr-FR"/>
              <a:pPr>
                <a:defRPr/>
              </a:pPr>
              <a:t>‹N°›</a:t>
            </a:fld>
            <a:endParaRPr lang="fr-F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lstStyle>
            <a:lvl1pPr>
              <a:defRPr sz="4000" b="0" i="0" cap="none" baseline="0"/>
            </a:lvl1pPr>
          </a:lstStyle>
          <a:p>
            <a:r>
              <a:rPr lang="fr-FR" smtClean="0"/>
              <a:t>Cliquez pour modifier le style du titre</a:t>
            </a:r>
            <a:endParaRPr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25"/>
          <p:cNvSpPr>
            <a:spLocks noGrp="1"/>
          </p:cNvSpPr>
          <p:nvPr>
            <p:ph type="dt" sz="half" idx="10"/>
          </p:nvPr>
        </p:nvSpPr>
        <p:spPr/>
        <p:txBody>
          <a:bodyPr rtlCol="0"/>
          <a:lstStyle>
            <a:lvl1pPr>
              <a:defRPr/>
            </a:lvl1pPr>
          </a:lstStyle>
          <a:p>
            <a:pPr>
              <a:defRPr/>
            </a:pPr>
            <a:fld id="{3CCBD925-846F-4464-AF35-76C5D0B7C795}" type="datetimeFigureOut">
              <a:rPr lang="fr-FR"/>
              <a:pPr>
                <a:defRPr/>
              </a:pPr>
              <a:t>24/11/2010</a:t>
            </a:fld>
            <a:endParaRPr lang="fr-FR"/>
          </a:p>
        </p:txBody>
      </p:sp>
      <p:sp>
        <p:nvSpPr>
          <p:cNvPr id="8" name="Espace réservé du numéro de diapositive 26"/>
          <p:cNvSpPr>
            <a:spLocks noGrp="1"/>
          </p:cNvSpPr>
          <p:nvPr>
            <p:ph type="sldNum" sz="quarter" idx="11"/>
          </p:nvPr>
        </p:nvSpPr>
        <p:spPr/>
        <p:txBody>
          <a:bodyPr rtlCol="0"/>
          <a:lstStyle>
            <a:lvl1pPr>
              <a:defRPr/>
            </a:lvl1pPr>
          </a:lstStyle>
          <a:p>
            <a:pPr>
              <a:defRPr/>
            </a:pPr>
            <a:fld id="{98A9688D-E1AD-460D-9DFD-A8B685473CAF}" type="slidenum">
              <a:rPr lang="fr-FR"/>
              <a:pPr>
                <a:defRPr/>
              </a:pPr>
              <a:t>‹N°›</a:t>
            </a:fld>
            <a:endParaRPr lang="fr-FR"/>
          </a:p>
        </p:txBody>
      </p:sp>
      <p:sp>
        <p:nvSpPr>
          <p:cNvPr id="9" name="Espace réservé du pied de page 27"/>
          <p:cNvSpPr>
            <a:spLocks noGrp="1"/>
          </p:cNvSpPr>
          <p:nvPr>
            <p:ph type="ftr" sz="quarter" idx="12"/>
          </p:nvPr>
        </p:nvSpPr>
        <p:spPr/>
        <p:txBody>
          <a:bodyPr rtlCol="0"/>
          <a:lstStyle>
            <a:lvl1pPr>
              <a:defRPr/>
            </a:lvl1pPr>
          </a:lstStyle>
          <a:p>
            <a:pPr>
              <a:defRPr/>
            </a:pPr>
            <a:endParaRPr lang="fr-F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lstStyle>
            <a:lvl1pPr>
              <a:defRPr sz="4000">
                <a:solidFill>
                  <a:schemeClr val="tx2"/>
                </a:solidFill>
              </a:defRPr>
            </a:lvl1pPr>
          </a:lstStyle>
          <a:p>
            <a:r>
              <a:rPr lang="fr-FR" smtClean="0"/>
              <a:t>Cliquez pour modifier le style du titre</a:t>
            </a:r>
            <a:endParaRPr lang="en-US"/>
          </a:p>
        </p:txBody>
      </p:sp>
      <p:sp>
        <p:nvSpPr>
          <p:cNvPr id="3" name="Espace réservé de la date 2"/>
          <p:cNvSpPr>
            <a:spLocks noGrp="1"/>
          </p:cNvSpPr>
          <p:nvPr>
            <p:ph type="dt" sz="half" idx="10"/>
          </p:nvPr>
        </p:nvSpPr>
        <p:spPr>
          <a:xfrm>
            <a:off x="6583363" y="612775"/>
            <a:ext cx="957262" cy="457200"/>
          </a:xfrm>
        </p:spPr>
        <p:txBody>
          <a:bodyPr/>
          <a:lstStyle>
            <a:lvl1pPr>
              <a:defRPr/>
            </a:lvl1pPr>
          </a:lstStyle>
          <a:p>
            <a:pPr>
              <a:defRPr/>
            </a:pPr>
            <a:fld id="{FB4C9FD9-353C-4BD2-987D-AB7B7CF9D268}" type="datetimeFigureOut">
              <a:rPr lang="fr-FR"/>
              <a:pPr>
                <a:defRPr/>
              </a:pPr>
              <a:t>24/11/2010</a:t>
            </a:fld>
            <a:endParaRPr lang="fr-FR"/>
          </a:p>
        </p:txBody>
      </p:sp>
      <p:sp>
        <p:nvSpPr>
          <p:cNvPr id="4" name="Espace réservé du pied de page 3"/>
          <p:cNvSpPr>
            <a:spLocks noGrp="1"/>
          </p:cNvSpPr>
          <p:nvPr>
            <p:ph type="ftr" sz="quarter" idx="11"/>
          </p:nvPr>
        </p:nvSpPr>
        <p:spPr/>
        <p:txBody>
          <a:bodyPr/>
          <a:lstStyle>
            <a:lvl1pPr>
              <a:defRPr/>
            </a:lvl1pPr>
          </a:lstStyle>
          <a:p>
            <a:pPr>
              <a:defRPr/>
            </a:pPr>
            <a:endParaRPr lang="fr-FR"/>
          </a:p>
        </p:txBody>
      </p:sp>
      <p:sp>
        <p:nvSpPr>
          <p:cNvPr id="5" name="Espace réservé du numéro de diapositive 4"/>
          <p:cNvSpPr>
            <a:spLocks noGrp="1"/>
          </p:cNvSpPr>
          <p:nvPr>
            <p:ph type="sldNum" sz="quarter" idx="12"/>
          </p:nvPr>
        </p:nvSpPr>
        <p:spPr>
          <a:xfrm>
            <a:off x="8174038" y="1588"/>
            <a:ext cx="762000" cy="366712"/>
          </a:xfrm>
        </p:spPr>
        <p:txBody>
          <a:bodyPr/>
          <a:lstStyle>
            <a:lvl1pPr>
              <a:defRPr/>
            </a:lvl1pPr>
          </a:lstStyle>
          <a:p>
            <a:pPr>
              <a:defRPr/>
            </a:pPr>
            <a:fld id="{696185B1-69AB-484F-A8E6-16EA4A778817}" type="slidenum">
              <a:rPr lang="fr-FR"/>
              <a:pPr>
                <a:defRPr/>
              </a:pPr>
              <a:t>‹N°›</a:t>
            </a:fld>
            <a:endParaRPr lang="fr-F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fld id="{21591566-E09F-4CD5-A907-7D1B001C85D9}" type="datetimeFigureOut">
              <a:rPr lang="fr-FR"/>
              <a:pPr>
                <a:defRPr/>
              </a:pPr>
              <a:t>24/11/2010</a:t>
            </a:fld>
            <a:endParaRPr lang="fr-FR"/>
          </a:p>
        </p:txBody>
      </p:sp>
      <p:sp>
        <p:nvSpPr>
          <p:cNvPr id="3" name="Espace réservé du pied de page 2"/>
          <p:cNvSpPr>
            <a:spLocks noGrp="1"/>
          </p:cNvSpPr>
          <p:nvPr>
            <p:ph type="ftr" sz="quarter" idx="11"/>
          </p:nvPr>
        </p:nvSpPr>
        <p:spPr/>
        <p:txBody>
          <a:bodyPr/>
          <a:lstStyle>
            <a:lvl1pPr>
              <a:defRPr/>
            </a:lvl1pPr>
          </a:lstStyle>
          <a:p>
            <a:pPr>
              <a:defRPr/>
            </a:pPr>
            <a:endParaRPr lang="fr-FR"/>
          </a:p>
        </p:txBody>
      </p:sp>
      <p:sp>
        <p:nvSpPr>
          <p:cNvPr id="4" name="Espace réservé du numéro de diapositive 3"/>
          <p:cNvSpPr>
            <a:spLocks noGrp="1"/>
          </p:cNvSpPr>
          <p:nvPr>
            <p:ph type="sldNum" sz="quarter" idx="12"/>
          </p:nvPr>
        </p:nvSpPr>
        <p:spPr/>
        <p:txBody>
          <a:bodyPr/>
          <a:lstStyle>
            <a:lvl1pPr>
              <a:defRPr/>
            </a:lvl1pPr>
          </a:lstStyle>
          <a:p>
            <a:pPr>
              <a:defRPr/>
            </a:pPr>
            <a:fld id="{F2100715-4D9D-4146-89F0-55E682326355}" type="slidenum">
              <a:rPr lang="fr-FR"/>
              <a:pPr>
                <a:defRPr/>
              </a:pPr>
              <a:t>‹N°›</a:t>
            </a:fld>
            <a:endParaRPr lang="fr-F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lang="fr-FR" smtClean="0"/>
              <a:t>Cliquez pour modifier le style du titre</a:t>
            </a:r>
            <a:endParaRPr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lstStyle>
          <a:p>
            <a:pPr>
              <a:defRPr/>
            </a:pPr>
            <a:fld id="{3E29DD22-BB55-4F4C-BB50-701A4EE33E5D}" type="datetimeFigureOut">
              <a:rPr lang="fr-FR"/>
              <a:pPr>
                <a:defRPr/>
              </a:pPr>
              <a:t>24/11/2010</a:t>
            </a:fld>
            <a:endParaRPr lang="fr-FR"/>
          </a:p>
        </p:txBody>
      </p:sp>
      <p:sp>
        <p:nvSpPr>
          <p:cNvPr id="6" name="Espace réservé du pied de page 5"/>
          <p:cNvSpPr>
            <a:spLocks noGrp="1"/>
          </p:cNvSpPr>
          <p:nvPr>
            <p:ph type="ftr" sz="quarter" idx="11"/>
          </p:nvPr>
        </p:nvSpPr>
        <p:spPr/>
        <p:txBody>
          <a:bodyPr/>
          <a:lstStyle>
            <a:lvl1pPr>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lvl1pPr>
          </a:lstStyle>
          <a:p>
            <a:pPr>
              <a:defRPr/>
            </a:pPr>
            <a:fld id="{9BD029D9-1994-451F-B241-F5C200685BD6}" type="slidenum">
              <a:rPr lang="fr-FR"/>
              <a:pPr>
                <a:defRPr/>
              </a:pPr>
              <a:t>‹N°›</a:t>
            </a:fld>
            <a:endParaRPr lang="fr-F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pPr>
              <a:defRPr/>
            </a:pPr>
            <a:fld id="{DDE66498-372E-48A1-8602-79430FA68042}" type="datetimeFigureOut">
              <a:rPr lang="fr-FR"/>
              <a:pPr>
                <a:defRPr/>
              </a:pPr>
              <a:t>24/11/2010</a:t>
            </a:fld>
            <a:endParaRPr lang="fr-FR"/>
          </a:p>
        </p:txBody>
      </p:sp>
      <p:sp>
        <p:nvSpPr>
          <p:cNvPr id="6" name="Espace réservé du pied de page 5"/>
          <p:cNvSpPr>
            <a:spLocks noGrp="1"/>
          </p:cNvSpPr>
          <p:nvPr>
            <p:ph type="ftr" sz="quarter" idx="11"/>
          </p:nvPr>
        </p:nvSpPr>
        <p:spPr/>
        <p:txBody>
          <a:bodyPr/>
          <a:lstStyle>
            <a:lvl1pPr>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lvl1pPr>
          </a:lstStyle>
          <a:p>
            <a:pPr>
              <a:defRPr/>
            </a:pPr>
            <a:fld id="{08FEF54F-79B3-4F06-A92B-76E4D1996C8E}" type="slidenum">
              <a:rPr lang="fr-FR"/>
              <a:pPr>
                <a:defRPr/>
              </a:pPr>
              <a:t>‹N°›</a:t>
            </a:fld>
            <a:endParaRPr lang="fr-F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3" name="Rectangle à coins arrondis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4" name="Rectangle à coins arrondis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9" name="Espace réservé du titre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en-US" smtClean="0"/>
          </a:p>
        </p:txBody>
      </p:sp>
      <p:sp>
        <p:nvSpPr>
          <p:cNvPr id="1040" name="Espace réservé du texte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4" name="Espace réservé de la date 13"/>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a:solidFill>
                  <a:schemeClr val="accent2"/>
                </a:solidFill>
                <a:latin typeface="+mn-lt"/>
              </a:defRPr>
            </a:lvl1pPr>
          </a:lstStyle>
          <a:p>
            <a:pPr>
              <a:defRPr/>
            </a:pPr>
            <a:r>
              <a:rPr lang="fr-FR"/>
              <a:t>24/11/2010</a:t>
            </a:r>
            <a:endParaRPr lang="fr-FR" dirty="0"/>
          </a:p>
        </p:txBody>
      </p:sp>
      <p:sp>
        <p:nvSpPr>
          <p:cNvPr id="3" name="Espace réservé du pied de page 2"/>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a:solidFill>
                  <a:schemeClr val="accent2"/>
                </a:solidFill>
                <a:latin typeface="+mn-lt"/>
              </a:defRPr>
            </a:lvl1pPr>
          </a:lstStyle>
          <a:p>
            <a:pPr>
              <a:defRPr/>
            </a:pPr>
            <a:endParaRPr lang="fr-FR"/>
          </a:p>
        </p:txBody>
      </p:sp>
      <p:sp>
        <p:nvSpPr>
          <p:cNvPr id="23" name="Espace réservé du numéro de diapositive 22"/>
          <p:cNvSpPr>
            <a:spLocks noGrp="1"/>
          </p:cNvSpPr>
          <p:nvPr>
            <p:ph type="sldNum" sz="quarter" idx="4"/>
          </p:nvPr>
        </p:nvSpPr>
        <p:spPr>
          <a:xfrm>
            <a:off x="8172450" y="0"/>
            <a:ext cx="762000" cy="365125"/>
          </a:xfrm>
          <a:prstGeom prst="rect">
            <a:avLst/>
          </a:prstGeom>
        </p:spPr>
        <p:txBody>
          <a:bodyPr vert="horz" anchor="b"/>
          <a:lstStyle>
            <a:lvl1pPr algn="r" eaLnBrk="1" fontAlgn="auto" latinLnBrk="0" hangingPunct="1">
              <a:spcBef>
                <a:spcPts val="0"/>
              </a:spcBef>
              <a:spcAft>
                <a:spcPts val="0"/>
              </a:spcAft>
              <a:defRPr kumimoji="0" sz="1800">
                <a:solidFill>
                  <a:srgbClr val="FFFFFF"/>
                </a:solidFill>
                <a:latin typeface="+mn-lt"/>
              </a:defRPr>
            </a:lvl1pPr>
          </a:lstStyle>
          <a:p>
            <a:pPr>
              <a:defRPr/>
            </a:pPr>
            <a:fld id="{13A67D21-905F-4234-9BBF-74D65006D05E}" type="slidenum">
              <a:rPr lang="fr-FR"/>
              <a:pPr>
                <a:defRPr/>
              </a:pPr>
              <a:t>‹N°›</a:t>
            </a:fld>
            <a:endParaRPr lang="fr-FR"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fade/>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E7BC29"/>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E7BC29"/>
        </a:buClr>
        <a:buFont typeface="Georgia" pitchFamily="18" charset="0"/>
        <a:buChar char="▫"/>
        <a:defRPr sz="2000" kern="1200">
          <a:solidFill>
            <a:srgbClr val="E7BC2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pic>
        <p:nvPicPr>
          <p:cNvPr id="1027" name="Picture 3"/>
          <p:cNvPicPr>
            <a:picLocks noGrp="1" noChangeAspect="1" noChangeArrowheads="1"/>
          </p:cNvPicPr>
          <p:nvPr>
            <p:ph idx="1"/>
          </p:nvPr>
        </p:nvPicPr>
        <p:blipFill>
          <a:blip r:embed="rId2" cstate="print"/>
          <a:srcRect/>
          <a:stretch>
            <a:fillRect/>
          </a:stretch>
        </p:blipFill>
        <p:spPr bwMode="auto">
          <a:xfrm>
            <a:off x="-396552" y="0"/>
            <a:ext cx="10044609" cy="6905668"/>
          </a:xfrm>
          <a:prstGeom prst="rect">
            <a:avLst/>
          </a:prstGeom>
          <a:noFill/>
          <a:ln w="9525">
            <a:noFill/>
            <a:miter lim="800000"/>
            <a:headEnd/>
            <a:tailEnd/>
          </a:ln>
        </p:spPr>
      </p:pic>
      <p:sp>
        <p:nvSpPr>
          <p:cNvPr id="7" name="Titre 1"/>
          <p:cNvSpPr txBox="1">
            <a:spLocks/>
          </p:cNvSpPr>
          <p:nvPr/>
        </p:nvSpPr>
        <p:spPr bwMode="auto">
          <a:xfrm>
            <a:off x="755650" y="1341438"/>
            <a:ext cx="77724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fr-FR" sz="5400" b="0" i="0" u="none" strike="noStrike" kern="1200" cap="none" spc="0" normalizeH="0" baseline="0" noProof="0" dirty="0" smtClean="0">
              <a:ln>
                <a:noFill/>
              </a:ln>
              <a:solidFill>
                <a:schemeClr val="tx2"/>
              </a:solidFill>
              <a:effectLst/>
              <a:uLnTx/>
              <a:uFillTx/>
              <a:latin typeface="+mj-lt"/>
              <a:ea typeface="+mj-ea"/>
              <a:cs typeface="Arial" charset="0"/>
            </a:endParaRPr>
          </a:p>
        </p:txBody>
      </p:sp>
      <p:sp>
        <p:nvSpPr>
          <p:cNvPr id="9" name="Rectangle à coins arrondis 8"/>
          <p:cNvSpPr/>
          <p:nvPr/>
        </p:nvSpPr>
        <p:spPr>
          <a:xfrm>
            <a:off x="-540568" y="2276872"/>
            <a:ext cx="6480720" cy="1368152"/>
          </a:xfrm>
          <a:prstGeom prst="roundRect">
            <a:avLst/>
          </a:prstGeom>
          <a:solidFill>
            <a:schemeClr val="accent6">
              <a:alpha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fr-FR" sz="4000" dirty="0" smtClean="0">
                <a:solidFill>
                  <a:srgbClr val="000000"/>
                </a:solidFill>
                <a:latin typeface="Arial" pitchFamily="34" charset="0"/>
                <a:cs typeface="Arial" pitchFamily="34" charset="0"/>
              </a:rPr>
              <a:t>Performance des SI : Comment la mesurer ?</a:t>
            </a:r>
          </a:p>
        </p:txBody>
      </p:sp>
      <p:sp>
        <p:nvSpPr>
          <p:cNvPr id="10" name="Rectangle à coins arrondis 9"/>
          <p:cNvSpPr/>
          <p:nvPr/>
        </p:nvSpPr>
        <p:spPr>
          <a:xfrm>
            <a:off x="-900608" y="5877272"/>
            <a:ext cx="9577064" cy="576064"/>
          </a:xfrm>
          <a:prstGeom prst="roundRect">
            <a:avLst/>
          </a:prstGeom>
          <a:solidFill>
            <a:schemeClr val="accent6">
              <a:alpha val="7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fr-FR" sz="2400" dirty="0" err="1" smtClean="0">
                <a:solidFill>
                  <a:srgbClr val="000000"/>
                </a:solidFill>
                <a:latin typeface="Arial" pitchFamily="34" charset="0"/>
                <a:cs typeface="Arial" pitchFamily="34" charset="0"/>
              </a:rPr>
              <a:t>Ymshad</a:t>
            </a:r>
            <a:r>
              <a:rPr lang="fr-FR" sz="2400" dirty="0" smtClean="0">
                <a:solidFill>
                  <a:srgbClr val="000000"/>
                </a:solidFill>
                <a:latin typeface="Arial" pitchFamily="34" charset="0"/>
                <a:cs typeface="Arial" pitchFamily="34" charset="0"/>
              </a:rPr>
              <a:t> ALLYJAUN, </a:t>
            </a:r>
            <a:r>
              <a:rPr lang="fr-FR" sz="2400" dirty="0" err="1" smtClean="0">
                <a:solidFill>
                  <a:srgbClr val="000000"/>
                </a:solidFill>
                <a:latin typeface="Arial" pitchFamily="34" charset="0"/>
                <a:cs typeface="Arial" pitchFamily="34" charset="0"/>
              </a:rPr>
              <a:t>Quy</a:t>
            </a:r>
            <a:r>
              <a:rPr lang="fr-FR" sz="2400" dirty="0" smtClean="0">
                <a:solidFill>
                  <a:srgbClr val="000000"/>
                </a:solidFill>
                <a:latin typeface="Arial" pitchFamily="34" charset="0"/>
                <a:cs typeface="Arial" pitchFamily="34" charset="0"/>
              </a:rPr>
              <a:t>-</a:t>
            </a:r>
            <a:r>
              <a:rPr lang="fr-FR" sz="2400" dirty="0" err="1" smtClean="0">
                <a:solidFill>
                  <a:srgbClr val="000000"/>
                </a:solidFill>
                <a:latin typeface="Arial" pitchFamily="34" charset="0"/>
                <a:cs typeface="Arial" pitchFamily="34" charset="0"/>
              </a:rPr>
              <a:t>Thanh</a:t>
            </a:r>
            <a:r>
              <a:rPr lang="fr-FR" sz="2400" dirty="0" smtClean="0">
                <a:solidFill>
                  <a:srgbClr val="000000"/>
                </a:solidFill>
                <a:latin typeface="Arial" pitchFamily="34" charset="0"/>
                <a:cs typeface="Arial" pitchFamily="34" charset="0"/>
              </a:rPr>
              <a:t> LÊ, Christian NASR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5"/>
          <p:cNvSpPr txBox="1">
            <a:spLocks noChangeArrowheads="1"/>
          </p:cNvSpPr>
          <p:nvPr/>
        </p:nvSpPr>
        <p:spPr bwMode="auto">
          <a:xfrm>
            <a:off x="251520" y="1484784"/>
            <a:ext cx="8677275" cy="3477875"/>
          </a:xfrm>
          <a:prstGeom prst="rect">
            <a:avLst/>
          </a:prstGeom>
          <a:noFill/>
          <a:ln w="9525">
            <a:noFill/>
            <a:miter lim="800000"/>
            <a:headEnd/>
            <a:tailEnd/>
          </a:ln>
        </p:spPr>
        <p:txBody>
          <a:bodyPr>
            <a:spAutoFit/>
          </a:bodyPr>
          <a:lstStyle/>
          <a:p>
            <a:r>
              <a:rPr lang="fr-FR" sz="2800" u="sng" dirty="0">
                <a:solidFill>
                  <a:srgbClr val="000000"/>
                </a:solidFill>
                <a:latin typeface="Georgia" pitchFamily="18" charset="0"/>
              </a:rPr>
              <a:t>Avantages</a:t>
            </a:r>
          </a:p>
          <a:p>
            <a:endParaRPr lang="fr-FR" sz="2400" u="sng" dirty="0">
              <a:solidFill>
                <a:srgbClr val="000000"/>
              </a:solidFill>
              <a:latin typeface="Georgia" pitchFamily="18" charset="0"/>
            </a:endParaRPr>
          </a:p>
          <a:p>
            <a:endParaRPr lang="fr-FR" sz="2400" u="sng" dirty="0">
              <a:solidFill>
                <a:srgbClr val="000000"/>
              </a:solidFill>
              <a:latin typeface="Georgia" pitchFamily="18" charset="0"/>
            </a:endParaRPr>
          </a:p>
          <a:p>
            <a:endParaRPr lang="fr-FR" sz="2400" u="sng" dirty="0">
              <a:solidFill>
                <a:srgbClr val="000000"/>
              </a:solidFill>
              <a:latin typeface="Georgia" pitchFamily="18" charset="0"/>
            </a:endParaRPr>
          </a:p>
          <a:p>
            <a:endParaRPr lang="fr-FR" sz="2400" u="sng" dirty="0">
              <a:solidFill>
                <a:srgbClr val="000000"/>
              </a:solidFill>
              <a:latin typeface="Georgia" pitchFamily="18" charset="0"/>
            </a:endParaRPr>
          </a:p>
          <a:p>
            <a:endParaRPr lang="fr-FR" sz="2400" u="sng" dirty="0">
              <a:solidFill>
                <a:srgbClr val="000000"/>
              </a:solidFill>
              <a:latin typeface="Georgia" pitchFamily="18" charset="0"/>
            </a:endParaRPr>
          </a:p>
          <a:p>
            <a:endParaRPr lang="fr-FR" sz="2400" u="sng" dirty="0">
              <a:solidFill>
                <a:srgbClr val="000000"/>
              </a:solidFill>
              <a:latin typeface="Georgia" pitchFamily="18" charset="0"/>
            </a:endParaRPr>
          </a:p>
          <a:p>
            <a:r>
              <a:rPr lang="fr-FR" sz="2400" u="sng" dirty="0">
                <a:solidFill>
                  <a:srgbClr val="000000"/>
                </a:solidFill>
                <a:latin typeface="Georgia" pitchFamily="18" charset="0"/>
              </a:rPr>
              <a:t>Inconvénients</a:t>
            </a:r>
          </a:p>
          <a:p>
            <a:endParaRPr lang="fr-FR" sz="2400" dirty="0">
              <a:solidFill>
                <a:srgbClr val="000000"/>
              </a:solidFill>
              <a:latin typeface="Georgia" pitchFamily="18" charset="0"/>
            </a:endParaRPr>
          </a:p>
        </p:txBody>
      </p:sp>
      <p:sp>
        <p:nvSpPr>
          <p:cNvPr id="5" name="ZoneTexte 4"/>
          <p:cNvSpPr txBox="1">
            <a:spLocks noChangeArrowheads="1"/>
          </p:cNvSpPr>
          <p:nvPr/>
        </p:nvSpPr>
        <p:spPr bwMode="auto">
          <a:xfrm>
            <a:off x="1907704" y="2060848"/>
            <a:ext cx="6264696" cy="1938992"/>
          </a:xfrm>
          <a:prstGeom prst="rect">
            <a:avLst/>
          </a:prstGeom>
          <a:noFill/>
          <a:ln w="9525">
            <a:noFill/>
            <a:miter lim="800000"/>
            <a:headEnd/>
            <a:tailEnd/>
          </a:ln>
        </p:spPr>
        <p:txBody>
          <a:bodyPr wrap="square">
            <a:spAutoFit/>
          </a:bodyPr>
          <a:lstStyle/>
          <a:p>
            <a:pPr>
              <a:buFont typeface="Georgia" pitchFamily="18" charset="0"/>
              <a:buChar char="»"/>
            </a:pPr>
            <a:r>
              <a:rPr lang="fr-FR" sz="2400" dirty="0">
                <a:solidFill>
                  <a:srgbClr val="000000"/>
                </a:solidFill>
                <a:latin typeface="Georgia" pitchFamily="18" charset="0"/>
              </a:rPr>
              <a:t> Multiples aspects de la performance</a:t>
            </a:r>
          </a:p>
          <a:p>
            <a:pPr>
              <a:buFont typeface="Georgia" pitchFamily="18" charset="0"/>
              <a:buChar char="»"/>
            </a:pPr>
            <a:endParaRPr lang="fr-FR" sz="2400" dirty="0">
              <a:solidFill>
                <a:srgbClr val="000000"/>
              </a:solidFill>
              <a:latin typeface="Georgia" pitchFamily="18" charset="0"/>
            </a:endParaRPr>
          </a:p>
          <a:p>
            <a:pPr>
              <a:buFont typeface="Georgia" pitchFamily="18" charset="0"/>
              <a:buChar char="»"/>
            </a:pPr>
            <a:r>
              <a:rPr lang="fr-FR" sz="2400" dirty="0">
                <a:solidFill>
                  <a:srgbClr val="000000"/>
                </a:solidFill>
                <a:latin typeface="Georgia" pitchFamily="18" charset="0"/>
              </a:rPr>
              <a:t> Indicateurs financiers et non-financiers</a:t>
            </a:r>
          </a:p>
          <a:p>
            <a:pPr>
              <a:buFont typeface="Georgia" pitchFamily="18" charset="0"/>
              <a:buChar char="»"/>
            </a:pPr>
            <a:endParaRPr lang="fr-FR" sz="2400" dirty="0">
              <a:solidFill>
                <a:srgbClr val="000000"/>
              </a:solidFill>
              <a:latin typeface="Georgia" pitchFamily="18" charset="0"/>
            </a:endParaRPr>
          </a:p>
          <a:p>
            <a:pPr>
              <a:buFont typeface="Georgia" pitchFamily="18" charset="0"/>
              <a:buChar char="»"/>
            </a:pPr>
            <a:r>
              <a:rPr lang="fr-FR" sz="2400" dirty="0">
                <a:solidFill>
                  <a:srgbClr val="000000"/>
                </a:solidFill>
                <a:latin typeface="Georgia" pitchFamily="18" charset="0"/>
              </a:rPr>
              <a:t> Vision de croissance</a:t>
            </a:r>
          </a:p>
        </p:txBody>
      </p:sp>
      <p:sp>
        <p:nvSpPr>
          <p:cNvPr id="6" name="ZoneTexte 5"/>
          <p:cNvSpPr txBox="1">
            <a:spLocks noChangeArrowheads="1"/>
          </p:cNvSpPr>
          <p:nvPr/>
        </p:nvSpPr>
        <p:spPr bwMode="auto">
          <a:xfrm>
            <a:off x="1907704" y="4725144"/>
            <a:ext cx="5329238" cy="1200329"/>
          </a:xfrm>
          <a:prstGeom prst="rect">
            <a:avLst/>
          </a:prstGeom>
          <a:noFill/>
          <a:ln w="9525">
            <a:noFill/>
            <a:miter lim="800000"/>
            <a:headEnd/>
            <a:tailEnd/>
          </a:ln>
        </p:spPr>
        <p:txBody>
          <a:bodyPr>
            <a:spAutoFit/>
          </a:bodyPr>
          <a:lstStyle/>
          <a:p>
            <a:pPr>
              <a:buFont typeface="Georgia" pitchFamily="18" charset="0"/>
              <a:buChar char="»"/>
            </a:pPr>
            <a:r>
              <a:rPr lang="fr-FR" sz="2400" dirty="0">
                <a:solidFill>
                  <a:srgbClr val="000000"/>
                </a:solidFill>
                <a:latin typeface="Georgia" pitchFamily="18" charset="0"/>
              </a:rPr>
              <a:t> Approche Top Down</a:t>
            </a:r>
          </a:p>
          <a:p>
            <a:endParaRPr lang="fr-FR" sz="2400" dirty="0">
              <a:solidFill>
                <a:srgbClr val="000000"/>
              </a:solidFill>
              <a:latin typeface="Georgia" pitchFamily="18" charset="0"/>
            </a:endParaRPr>
          </a:p>
          <a:p>
            <a:pPr>
              <a:buFont typeface="Georgia" pitchFamily="18" charset="0"/>
              <a:buChar char="»"/>
            </a:pPr>
            <a:r>
              <a:rPr lang="fr-FR" sz="2400" dirty="0">
                <a:solidFill>
                  <a:srgbClr val="000000"/>
                </a:solidFill>
                <a:latin typeface="Georgia" pitchFamily="18" charset="0"/>
              </a:rPr>
              <a:t> Limité</a:t>
            </a:r>
          </a:p>
        </p:txBody>
      </p:sp>
      <p:sp>
        <p:nvSpPr>
          <p:cNvPr id="7" name="Titre 1"/>
          <p:cNvSpPr txBox="1">
            <a:spLocks/>
          </p:cNvSpPr>
          <p:nvPr/>
        </p:nvSpPr>
        <p:spPr bwMode="auto">
          <a:xfrm>
            <a:off x="467544" y="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857250" marR="0" lvl="0" indent="-857250" algn="l" defTabSz="914400" rtl="0" eaLnBrk="1" fontAlgn="base" latinLnBrk="0" hangingPunct="1">
              <a:lnSpc>
                <a:spcPct val="100000"/>
              </a:lnSpc>
              <a:spcBef>
                <a:spcPct val="0"/>
              </a:spcBef>
              <a:spcAft>
                <a:spcPct val="0"/>
              </a:spcAft>
              <a:buClrTx/>
              <a:buSzTx/>
              <a:tabLst/>
              <a:defRPr/>
            </a:pPr>
            <a:r>
              <a:rPr kumimoji="0" lang="fr-FR" sz="3200" b="0" i="0" u="none" strike="noStrike" kern="1200" cap="none" spc="0" normalizeH="0" baseline="0" noProof="0" dirty="0" smtClean="0">
                <a:ln>
                  <a:noFill/>
                </a:ln>
                <a:solidFill>
                  <a:srgbClr val="000000"/>
                </a:solidFill>
                <a:effectLst/>
                <a:uLnTx/>
                <a:uFillTx/>
                <a:latin typeface="Georgia" pitchFamily="18" charset="0"/>
                <a:ea typeface="+mj-ea"/>
                <a:cs typeface="+mj-cs"/>
              </a:rPr>
              <a:t>Les méthodes de mesure</a:t>
            </a:r>
          </a:p>
        </p:txBody>
      </p:sp>
      <p:sp>
        <p:nvSpPr>
          <p:cNvPr id="8" name="Titre 1"/>
          <p:cNvSpPr txBox="1">
            <a:spLocks/>
          </p:cNvSpPr>
          <p:nvPr/>
        </p:nvSpPr>
        <p:spPr bwMode="auto">
          <a:xfrm>
            <a:off x="395536" y="476672"/>
            <a:ext cx="8229600" cy="1066800"/>
          </a:xfrm>
          <a:prstGeom prst="rect">
            <a:avLst/>
          </a:prstGeom>
          <a:noFill/>
          <a:ln w="9525">
            <a:noFill/>
            <a:miter lim="800000"/>
            <a:headEnd/>
            <a:tailEnd/>
          </a:ln>
        </p:spPr>
        <p:txBody>
          <a:bodyPr anchor="ctr"/>
          <a:lstStyle/>
          <a:p>
            <a:pPr marL="1314450" lvl="1" indent="-857250">
              <a:buFont typeface="+mj-lt"/>
              <a:buAutoNum type="alphaLcPeriod" startAt="2"/>
            </a:pPr>
            <a:r>
              <a:rPr lang="fr-FR" sz="2000" dirty="0">
                <a:solidFill>
                  <a:srgbClr val="000000"/>
                </a:solidFill>
                <a:latin typeface="Georgia" pitchFamily="18" charset="0"/>
              </a:rPr>
              <a:t>Le tableau de bord prospectif : </a:t>
            </a:r>
            <a:r>
              <a:rPr lang="fr-FR" sz="2000" i="1" dirty="0" err="1">
                <a:solidFill>
                  <a:srgbClr val="000000"/>
                </a:solidFill>
                <a:latin typeface="Georgia" pitchFamily="18" charset="0"/>
              </a:rPr>
              <a:t>Balanced</a:t>
            </a:r>
            <a:r>
              <a:rPr lang="fr-FR" sz="2000" i="1" dirty="0">
                <a:solidFill>
                  <a:srgbClr val="000000"/>
                </a:solidFill>
                <a:latin typeface="Georgia" pitchFamily="18" charset="0"/>
              </a:rPr>
              <a:t> </a:t>
            </a:r>
            <a:r>
              <a:rPr lang="fr-FR" sz="2000" i="1" dirty="0" err="1">
                <a:solidFill>
                  <a:srgbClr val="000000"/>
                </a:solidFill>
                <a:latin typeface="Georgia" pitchFamily="18" charset="0"/>
              </a:rPr>
              <a:t>Scorecard</a:t>
            </a:r>
            <a:endParaRPr lang="fr-FR" sz="2000" i="1" dirty="0">
              <a:solidFill>
                <a:srgbClr val="000000"/>
              </a:solidFill>
              <a:latin typeface="Georgia"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p:cNvSpPr>
          <p:nvPr/>
        </p:nvSpPr>
        <p:spPr bwMode="auto">
          <a:xfrm>
            <a:off x="251520" y="0"/>
            <a:ext cx="8229600" cy="1066800"/>
          </a:xfrm>
          <a:prstGeom prst="rect">
            <a:avLst/>
          </a:prstGeom>
          <a:noFill/>
          <a:ln w="9525">
            <a:noFill/>
            <a:miter lim="800000"/>
            <a:headEnd/>
            <a:tailEnd/>
          </a:ln>
        </p:spPr>
        <p:txBody>
          <a:bodyPr anchor="ctr"/>
          <a:lstStyle/>
          <a:p>
            <a:pPr marL="1016000" indent="-1016000"/>
            <a:r>
              <a:rPr lang="fr-FR" sz="3200" dirty="0">
                <a:solidFill>
                  <a:srgbClr val="000000"/>
                </a:solidFill>
                <a:latin typeface="Georgia" pitchFamily="18" charset="0"/>
              </a:rPr>
              <a:t>Les indicateurs de </a:t>
            </a:r>
            <a:r>
              <a:rPr lang="fr-FR" sz="3200" dirty="0" smtClean="0">
                <a:solidFill>
                  <a:srgbClr val="000000"/>
                </a:solidFill>
                <a:latin typeface="Georgia" pitchFamily="18" charset="0"/>
              </a:rPr>
              <a:t>performance</a:t>
            </a:r>
            <a:endParaRPr lang="fr-FR" sz="3200" dirty="0">
              <a:solidFill>
                <a:srgbClr val="000000"/>
              </a:solidFill>
              <a:latin typeface="Georgia" pitchFamily="18" charset="0"/>
            </a:endParaRPr>
          </a:p>
        </p:txBody>
      </p:sp>
      <p:sp>
        <p:nvSpPr>
          <p:cNvPr id="5" name="Titre 1"/>
          <p:cNvSpPr txBox="1">
            <a:spLocks/>
          </p:cNvSpPr>
          <p:nvPr/>
        </p:nvSpPr>
        <p:spPr>
          <a:xfrm>
            <a:off x="395536" y="476672"/>
            <a:ext cx="8229600" cy="1066800"/>
          </a:xfrm>
          <a:prstGeom prst="rect">
            <a:avLst/>
          </a:prstGeom>
        </p:spPr>
        <p:txBody>
          <a:bodyPr anchor="ctr">
            <a:normAutofit/>
          </a:bodyPr>
          <a:lstStyle/>
          <a:p>
            <a:pPr marL="1314450" lvl="1" indent="-857250" fontAlgn="auto">
              <a:spcAft>
                <a:spcPts val="0"/>
              </a:spcAft>
              <a:buFont typeface="+mj-lt"/>
              <a:buAutoNum type="alphaLcPeriod"/>
              <a:defRPr/>
            </a:pPr>
            <a:r>
              <a:rPr lang="fr-FR" sz="2000" dirty="0" smtClean="0">
                <a:solidFill>
                  <a:srgbClr val="000000"/>
                </a:solidFill>
                <a:latin typeface="+mn-lt"/>
                <a:ea typeface="+mj-ea"/>
                <a:cs typeface="+mj-cs"/>
              </a:rPr>
              <a:t>Caractéristiques</a:t>
            </a:r>
            <a:endParaRPr lang="fr-FR" sz="2000" i="1" dirty="0">
              <a:solidFill>
                <a:srgbClr val="000000"/>
              </a:solidFill>
              <a:latin typeface="+mn-lt"/>
              <a:ea typeface="+mj-ea"/>
              <a:cs typeface="+mj-cs"/>
            </a:endParaRPr>
          </a:p>
        </p:txBody>
      </p:sp>
      <p:sp>
        <p:nvSpPr>
          <p:cNvPr id="6" name="ZoneTexte 5"/>
          <p:cNvSpPr txBox="1">
            <a:spLocks noChangeArrowheads="1"/>
          </p:cNvSpPr>
          <p:nvPr/>
        </p:nvSpPr>
        <p:spPr bwMode="auto">
          <a:xfrm>
            <a:off x="1115616" y="1595021"/>
            <a:ext cx="7416824" cy="5262979"/>
          </a:xfrm>
          <a:prstGeom prst="rect">
            <a:avLst/>
          </a:prstGeom>
          <a:noFill/>
          <a:ln w="9525">
            <a:noFill/>
            <a:miter lim="800000"/>
            <a:headEnd/>
            <a:tailEnd/>
          </a:ln>
        </p:spPr>
        <p:txBody>
          <a:bodyPr wrap="square">
            <a:spAutoFit/>
          </a:bodyPr>
          <a:lstStyle/>
          <a:p>
            <a:pPr>
              <a:buFont typeface="Georgia" pitchFamily="18" charset="0"/>
              <a:buChar char="»"/>
            </a:pPr>
            <a:r>
              <a:rPr lang="fr-FR" sz="2400" dirty="0">
                <a:solidFill>
                  <a:srgbClr val="000000"/>
                </a:solidFill>
                <a:latin typeface="Georgia" pitchFamily="18" charset="0"/>
              </a:rPr>
              <a:t> </a:t>
            </a:r>
            <a:r>
              <a:rPr lang="fr-FR" sz="2400" dirty="0" smtClean="0">
                <a:solidFill>
                  <a:srgbClr val="000000"/>
                </a:solidFill>
                <a:latin typeface="Georgia" pitchFamily="18" charset="0"/>
              </a:rPr>
              <a:t>Pertinence opérationnelle </a:t>
            </a:r>
          </a:p>
          <a:p>
            <a:pPr lvl="1"/>
            <a:r>
              <a:rPr lang="fr-FR" sz="2400" dirty="0" smtClean="0">
                <a:solidFill>
                  <a:srgbClr val="000000"/>
                </a:solidFill>
                <a:latin typeface="Georgia" pitchFamily="18" charset="0"/>
              </a:rPr>
              <a:t>	</a:t>
            </a:r>
          </a:p>
          <a:p>
            <a:pPr>
              <a:buFont typeface="Georgia" pitchFamily="18" charset="0"/>
              <a:buChar char="»"/>
            </a:pPr>
            <a:endParaRPr lang="fr-FR" sz="2400" dirty="0" smtClean="0">
              <a:solidFill>
                <a:srgbClr val="000000"/>
              </a:solidFill>
              <a:latin typeface="Georgia" pitchFamily="18" charset="0"/>
            </a:endParaRPr>
          </a:p>
          <a:p>
            <a:pPr>
              <a:buFont typeface="Georgia" pitchFamily="18" charset="0"/>
              <a:buChar char="»"/>
            </a:pPr>
            <a:r>
              <a:rPr lang="fr-FR" sz="2400" dirty="0" smtClean="0">
                <a:solidFill>
                  <a:srgbClr val="000000"/>
                </a:solidFill>
                <a:latin typeface="Georgia" pitchFamily="18" charset="0"/>
              </a:rPr>
              <a:t> Pertinence stratégique </a:t>
            </a:r>
          </a:p>
          <a:p>
            <a:pPr lvl="1"/>
            <a:r>
              <a:rPr lang="fr-FR" sz="2400" dirty="0" smtClean="0">
                <a:solidFill>
                  <a:srgbClr val="000000"/>
                </a:solidFill>
                <a:latin typeface="Georgia" pitchFamily="18" charset="0"/>
              </a:rPr>
              <a:t>	</a:t>
            </a:r>
          </a:p>
          <a:p>
            <a:pPr>
              <a:buFont typeface="Georgia" pitchFamily="18" charset="0"/>
              <a:buChar char="»"/>
            </a:pPr>
            <a:endParaRPr lang="fr-FR" sz="2400" dirty="0" smtClean="0">
              <a:solidFill>
                <a:srgbClr val="000000"/>
              </a:solidFill>
              <a:latin typeface="Georgia" pitchFamily="18" charset="0"/>
            </a:endParaRPr>
          </a:p>
          <a:p>
            <a:pPr>
              <a:buFont typeface="Georgia" pitchFamily="18" charset="0"/>
              <a:buChar char="»"/>
            </a:pPr>
            <a:r>
              <a:rPr lang="fr-FR" sz="2400" dirty="0" smtClean="0">
                <a:solidFill>
                  <a:srgbClr val="000000"/>
                </a:solidFill>
                <a:latin typeface="Georgia" pitchFamily="18" charset="0"/>
              </a:rPr>
              <a:t> Efficacité cognitive  </a:t>
            </a:r>
          </a:p>
          <a:p>
            <a:pPr lvl="1"/>
            <a:r>
              <a:rPr lang="fr-FR" sz="2400" dirty="0" smtClean="0">
                <a:solidFill>
                  <a:srgbClr val="000000"/>
                </a:solidFill>
                <a:latin typeface="Georgia" pitchFamily="18" charset="0"/>
              </a:rPr>
              <a:t>	</a:t>
            </a:r>
          </a:p>
          <a:p>
            <a:pPr>
              <a:buFont typeface="Georgia" pitchFamily="18" charset="0"/>
              <a:buChar char="»"/>
            </a:pPr>
            <a:endParaRPr lang="fr-FR" sz="2400" dirty="0" smtClean="0">
              <a:solidFill>
                <a:srgbClr val="000000"/>
              </a:solidFill>
              <a:latin typeface="Georgia" pitchFamily="18" charset="0"/>
            </a:endParaRPr>
          </a:p>
          <a:p>
            <a:pPr>
              <a:buFont typeface="Georgia" pitchFamily="18" charset="0"/>
              <a:buChar char="»"/>
            </a:pPr>
            <a:r>
              <a:rPr lang="fr-FR" sz="2400" dirty="0" smtClean="0">
                <a:solidFill>
                  <a:srgbClr val="000000"/>
                </a:solidFill>
                <a:latin typeface="Georgia" pitchFamily="18" charset="0"/>
              </a:rPr>
              <a:t> Doit entraîner une décision</a:t>
            </a:r>
          </a:p>
          <a:p>
            <a:pPr>
              <a:buFont typeface="Georgia" pitchFamily="18" charset="0"/>
              <a:buChar char="»"/>
            </a:pPr>
            <a:endParaRPr lang="fr-FR" sz="2400" dirty="0" smtClean="0">
              <a:solidFill>
                <a:srgbClr val="000000"/>
              </a:solidFill>
              <a:latin typeface="Georgia" pitchFamily="18" charset="0"/>
            </a:endParaRPr>
          </a:p>
          <a:p>
            <a:pPr>
              <a:buFont typeface="Georgia" pitchFamily="18" charset="0"/>
              <a:buChar char="»"/>
            </a:pPr>
            <a:endParaRPr lang="fr-FR" sz="2400" dirty="0" smtClean="0">
              <a:solidFill>
                <a:srgbClr val="000000"/>
              </a:solidFill>
              <a:latin typeface="Georgia" pitchFamily="18" charset="0"/>
            </a:endParaRPr>
          </a:p>
          <a:p>
            <a:pPr>
              <a:buFont typeface="Georgia" pitchFamily="18" charset="0"/>
              <a:buChar char="»"/>
            </a:pPr>
            <a:endParaRPr lang="fr-FR" sz="2400" dirty="0" smtClean="0">
              <a:solidFill>
                <a:srgbClr val="000000"/>
              </a:solidFill>
              <a:latin typeface="Georgia" pitchFamily="18" charset="0"/>
            </a:endParaRPr>
          </a:p>
          <a:p>
            <a:pPr>
              <a:buFont typeface="Georgia" pitchFamily="18" charset="0"/>
              <a:buChar char="»"/>
            </a:pPr>
            <a:endParaRPr lang="fr-FR" sz="2400" dirty="0">
              <a:solidFill>
                <a:srgbClr val="000000"/>
              </a:solidFill>
              <a:latin typeface="Georgia"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9512" y="1268760"/>
          <a:ext cx="8424936" cy="4968552"/>
        </p:xfrm>
        <a:graphic>
          <a:graphicData uri="http://schemas.openxmlformats.org/drawingml/2006/table">
            <a:tbl>
              <a:tblPr firstRow="1" bandRow="1">
                <a:tableStyleId>{93296810-A885-4BE3-A3E7-6D5BEEA58F35}</a:tableStyleId>
              </a:tblPr>
              <a:tblGrid>
                <a:gridCol w="1478059"/>
                <a:gridCol w="1551962"/>
                <a:gridCol w="3103924"/>
                <a:gridCol w="2290991"/>
              </a:tblGrid>
              <a:tr h="633372">
                <a:tc>
                  <a:txBody>
                    <a:bodyPr/>
                    <a:lstStyle/>
                    <a:p>
                      <a:pPr algn="ctr"/>
                      <a:r>
                        <a:rPr lang="fr-FR" sz="1400" dirty="0" smtClean="0"/>
                        <a:t>Axe</a:t>
                      </a:r>
                      <a:r>
                        <a:rPr lang="fr-FR" sz="1400" baseline="0" dirty="0" smtClean="0"/>
                        <a:t> de performance</a:t>
                      </a:r>
                      <a:endParaRPr lang="fr-FR" sz="1400" dirty="0"/>
                    </a:p>
                  </a:txBody>
                  <a:tcPr anchor="ctr"/>
                </a:tc>
                <a:tc>
                  <a:txBody>
                    <a:bodyPr/>
                    <a:lstStyle/>
                    <a:p>
                      <a:pPr algn="ctr"/>
                      <a:r>
                        <a:rPr lang="fr-FR" sz="1400" dirty="0" smtClean="0"/>
                        <a:t>Objectif stratégique</a:t>
                      </a:r>
                      <a:endParaRPr lang="fr-FR" sz="1400" dirty="0"/>
                    </a:p>
                  </a:txBody>
                  <a:tcPr anchor="ctr"/>
                </a:tc>
                <a:tc>
                  <a:txBody>
                    <a:bodyPr/>
                    <a:lstStyle/>
                    <a:p>
                      <a:pPr algn="ctr"/>
                      <a:r>
                        <a:rPr lang="fr-FR" sz="1400" dirty="0" smtClean="0"/>
                        <a:t>Déterminant de</a:t>
                      </a:r>
                      <a:r>
                        <a:rPr lang="fr-FR" sz="1400" baseline="0" dirty="0" smtClean="0"/>
                        <a:t> la performance</a:t>
                      </a:r>
                      <a:endParaRPr lang="fr-FR" sz="1400" dirty="0"/>
                    </a:p>
                  </a:txBody>
                  <a:tcPr anchor="ctr"/>
                </a:tc>
                <a:tc>
                  <a:txBody>
                    <a:bodyPr/>
                    <a:lstStyle/>
                    <a:p>
                      <a:pPr algn="ctr"/>
                      <a:r>
                        <a:rPr lang="fr-FR" sz="1400" dirty="0" smtClean="0"/>
                        <a:t>Exemple</a:t>
                      </a:r>
                      <a:r>
                        <a:rPr lang="fr-FR" sz="1400" baseline="0" dirty="0" smtClean="0"/>
                        <a:t> d’indicateur</a:t>
                      </a:r>
                      <a:endParaRPr lang="fr-FR" sz="1400" dirty="0"/>
                    </a:p>
                  </a:txBody>
                  <a:tcPr anchor="ctr"/>
                </a:tc>
              </a:tr>
              <a:tr h="1083795">
                <a:tc>
                  <a:txBody>
                    <a:bodyPr/>
                    <a:lstStyle/>
                    <a:p>
                      <a:pPr algn="ctr"/>
                      <a:r>
                        <a:rPr lang="fr-FR" sz="1400" dirty="0" smtClean="0"/>
                        <a:t>Financier</a:t>
                      </a:r>
                      <a:endParaRPr lang="fr-FR" sz="1400" dirty="0"/>
                    </a:p>
                  </a:txBody>
                  <a:tcPr anchor="ctr"/>
                </a:tc>
                <a:tc>
                  <a:txBody>
                    <a:bodyPr/>
                    <a:lstStyle/>
                    <a:p>
                      <a:pPr algn="ctr"/>
                      <a:r>
                        <a:rPr lang="fr-FR" sz="1400" dirty="0" smtClean="0"/>
                        <a:t>Relation avec investisseurs</a:t>
                      </a:r>
                      <a:endParaRPr lang="fr-FR" sz="1400" dirty="0"/>
                    </a:p>
                  </a:txBody>
                  <a:tcPr anchor="ctr"/>
                </a:tc>
                <a:tc>
                  <a:txBody>
                    <a:bodyPr/>
                    <a:lstStyle/>
                    <a:p>
                      <a:pPr algn="l">
                        <a:buFont typeface="Arial" pitchFamily="34" charset="0"/>
                        <a:buChar char="•"/>
                      </a:pPr>
                      <a:r>
                        <a:rPr lang="fr-FR" sz="1400" dirty="0" smtClean="0"/>
                        <a:t> Augmentation</a:t>
                      </a:r>
                      <a:r>
                        <a:rPr lang="fr-FR" sz="1400" baseline="0" dirty="0" smtClean="0"/>
                        <a:t> </a:t>
                      </a:r>
                      <a:r>
                        <a:rPr lang="fr-FR" sz="1400" dirty="0" smtClean="0"/>
                        <a:t>Chiffre affaire</a:t>
                      </a:r>
                    </a:p>
                    <a:p>
                      <a:pPr algn="l">
                        <a:buFont typeface="Arial" pitchFamily="34" charset="0"/>
                        <a:buChar char="•"/>
                      </a:pPr>
                      <a:r>
                        <a:rPr lang="fr-FR" sz="1400" dirty="0" smtClean="0"/>
                        <a:t> Réduction des coûts</a:t>
                      </a:r>
                    </a:p>
                    <a:p>
                      <a:pPr algn="l">
                        <a:buFont typeface="Arial" pitchFamily="34" charset="0"/>
                        <a:buChar char="•"/>
                      </a:pPr>
                      <a:r>
                        <a:rPr lang="fr-FR" sz="1400" dirty="0" smtClean="0"/>
                        <a:t> Utilisation de l’actif</a:t>
                      </a:r>
                      <a:endParaRPr lang="fr-FR"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dirty="0" smtClean="0"/>
                        <a:t> Croissance ventes</a:t>
                      </a:r>
                    </a:p>
                    <a:p>
                      <a:pPr algn="l">
                        <a:buFont typeface="Arial" pitchFamily="34" charset="0"/>
                        <a:buChar char="•"/>
                      </a:pPr>
                      <a:r>
                        <a:rPr lang="fr-FR" sz="1400" dirty="0" smtClean="0"/>
                        <a:t> ROI</a:t>
                      </a:r>
                    </a:p>
                  </a:txBody>
                  <a:tcPr anchor="ctr"/>
                </a:tc>
              </a:tr>
              <a:tr h="1083795">
                <a:tc>
                  <a:txBody>
                    <a:bodyPr/>
                    <a:lstStyle/>
                    <a:p>
                      <a:pPr algn="ctr"/>
                      <a:r>
                        <a:rPr lang="fr-FR" sz="1400" dirty="0" smtClean="0"/>
                        <a:t>Client</a:t>
                      </a:r>
                      <a:endParaRPr lang="fr-FR" sz="1400" dirty="0"/>
                    </a:p>
                  </a:txBody>
                  <a:tcPr anchor="ctr"/>
                </a:tc>
                <a:tc>
                  <a:txBody>
                    <a:bodyPr/>
                    <a:lstStyle/>
                    <a:p>
                      <a:pPr algn="ctr"/>
                      <a:r>
                        <a:rPr lang="fr-FR" sz="1400" dirty="0" smtClean="0"/>
                        <a:t>Relation avec la</a:t>
                      </a:r>
                      <a:r>
                        <a:rPr lang="fr-FR" sz="1400" baseline="0" dirty="0" smtClean="0"/>
                        <a:t> clientèle</a:t>
                      </a:r>
                      <a:endParaRPr lang="fr-FR" sz="1400" dirty="0"/>
                    </a:p>
                  </a:txBody>
                  <a:tcPr anchor="ctr"/>
                </a:tc>
                <a:tc>
                  <a:txBody>
                    <a:bodyPr/>
                    <a:lstStyle/>
                    <a:p>
                      <a:pPr algn="l">
                        <a:buFont typeface="Arial" pitchFamily="34" charset="0"/>
                        <a:buChar char="•"/>
                      </a:pPr>
                      <a:r>
                        <a:rPr lang="fr-FR" sz="1400" dirty="0" smtClean="0"/>
                        <a:t> Part de marché</a:t>
                      </a:r>
                    </a:p>
                    <a:p>
                      <a:pPr algn="l">
                        <a:buFont typeface="Arial" pitchFamily="34" charset="0"/>
                        <a:buChar char="•"/>
                      </a:pPr>
                      <a:r>
                        <a:rPr lang="fr-FR" sz="1400" dirty="0" smtClean="0"/>
                        <a:t> Acquisition nouveaux marchés</a:t>
                      </a:r>
                    </a:p>
                    <a:p>
                      <a:pPr algn="l">
                        <a:buFont typeface="Arial" pitchFamily="34" charset="0"/>
                        <a:buChar char="•"/>
                      </a:pPr>
                      <a:r>
                        <a:rPr lang="fr-FR" sz="1400" baseline="0" dirty="0" smtClean="0"/>
                        <a:t> Satisfaction client</a:t>
                      </a:r>
                      <a:endParaRPr lang="fr-FR" sz="1400" dirty="0"/>
                    </a:p>
                  </a:txBody>
                  <a:tcPr anchor="ctr"/>
                </a:tc>
                <a:tc>
                  <a:txBody>
                    <a:bodyPr/>
                    <a:lstStyle/>
                    <a:p>
                      <a:pPr algn="l">
                        <a:buFont typeface="Arial" pitchFamily="34" charset="0"/>
                        <a:buChar char="•"/>
                      </a:pPr>
                      <a:r>
                        <a:rPr lang="fr-FR" sz="1400" baseline="0" dirty="0" smtClean="0"/>
                        <a:t> % vente clients</a:t>
                      </a:r>
                    </a:p>
                    <a:p>
                      <a:pPr algn="l">
                        <a:buFont typeface="Arial" pitchFamily="34" charset="0"/>
                        <a:buChar char="•"/>
                      </a:pPr>
                      <a:r>
                        <a:rPr lang="fr-FR" sz="1400" baseline="0" dirty="0" smtClean="0"/>
                        <a:t> Degré satisfaction</a:t>
                      </a:r>
                    </a:p>
                    <a:p>
                      <a:pPr algn="l">
                        <a:buFont typeface="Arial" pitchFamily="34" charset="0"/>
                        <a:buChar char="•"/>
                      </a:pPr>
                      <a:r>
                        <a:rPr lang="fr-FR" sz="1400" baseline="0" dirty="0" smtClean="0"/>
                        <a:t> Nombre retour produit</a:t>
                      </a:r>
                      <a:endParaRPr lang="fr-FR" sz="1400" dirty="0"/>
                    </a:p>
                  </a:txBody>
                  <a:tcPr anchor="ctr"/>
                </a:tc>
              </a:tr>
              <a:tr h="1083795">
                <a:tc>
                  <a:txBody>
                    <a:bodyPr/>
                    <a:lstStyle/>
                    <a:p>
                      <a:pPr algn="ctr"/>
                      <a:r>
                        <a:rPr lang="fr-FR" sz="1400" dirty="0" smtClean="0"/>
                        <a:t>Processus Interne</a:t>
                      </a:r>
                      <a:endParaRPr lang="fr-FR" sz="1400" dirty="0"/>
                    </a:p>
                  </a:txBody>
                  <a:tcPr anchor="ctr"/>
                </a:tc>
                <a:tc>
                  <a:txBody>
                    <a:bodyPr/>
                    <a:lstStyle/>
                    <a:p>
                      <a:pPr algn="ctr"/>
                      <a:r>
                        <a:rPr lang="fr-FR" sz="1400" dirty="0" smtClean="0"/>
                        <a:t>Efficacité</a:t>
                      </a:r>
                      <a:r>
                        <a:rPr lang="fr-FR" sz="1400" baseline="0" dirty="0" smtClean="0"/>
                        <a:t> </a:t>
                      </a:r>
                      <a:r>
                        <a:rPr lang="fr-FR" sz="1400" dirty="0" smtClean="0"/>
                        <a:t>de l’entreprise</a:t>
                      </a:r>
                      <a:endParaRPr lang="fr-FR" sz="1400" dirty="0"/>
                    </a:p>
                  </a:txBody>
                  <a:tcPr anchor="ctr"/>
                </a:tc>
                <a:tc>
                  <a:txBody>
                    <a:bodyPr/>
                    <a:lstStyle/>
                    <a:p>
                      <a:pPr algn="l"/>
                      <a:r>
                        <a:rPr lang="fr-FR" sz="1400" dirty="0" smtClean="0"/>
                        <a:t>Amélioration</a:t>
                      </a:r>
                      <a:r>
                        <a:rPr lang="fr-FR" sz="1400" baseline="0" dirty="0" smtClean="0"/>
                        <a:t> qualité, productivité des processus clés</a:t>
                      </a:r>
                      <a:endParaRPr lang="fr-FR" sz="1400" dirty="0"/>
                    </a:p>
                  </a:txBody>
                  <a:tcPr anchor="ctr"/>
                </a:tc>
                <a:tc>
                  <a:txBody>
                    <a:bodyPr/>
                    <a:lstStyle/>
                    <a:p>
                      <a:pPr algn="l">
                        <a:buFont typeface="Arial" pitchFamily="34" charset="0"/>
                        <a:buChar char="•"/>
                      </a:pPr>
                      <a:r>
                        <a:rPr lang="fr-FR" sz="1400" dirty="0" smtClean="0"/>
                        <a:t> % ventes</a:t>
                      </a:r>
                      <a:r>
                        <a:rPr lang="fr-FR" sz="1400" baseline="0" dirty="0" smtClean="0"/>
                        <a:t> produits</a:t>
                      </a:r>
                    </a:p>
                    <a:p>
                      <a:pPr algn="l">
                        <a:buFont typeface="Arial" pitchFamily="34" charset="0"/>
                        <a:buChar char="•"/>
                      </a:pPr>
                      <a:r>
                        <a:rPr lang="fr-FR" sz="1400" baseline="0" dirty="0" smtClean="0"/>
                        <a:t> Investissement R&amp;D</a:t>
                      </a:r>
                    </a:p>
                    <a:p>
                      <a:pPr algn="l">
                        <a:buFont typeface="Arial" pitchFamily="34" charset="0"/>
                        <a:buChar char="•"/>
                      </a:pPr>
                      <a:r>
                        <a:rPr lang="fr-FR" sz="1400" baseline="0" dirty="0" smtClean="0"/>
                        <a:t> Nombre de réclamations</a:t>
                      </a:r>
                      <a:endParaRPr lang="fr-FR" sz="1400" dirty="0"/>
                    </a:p>
                  </a:txBody>
                  <a:tcPr anchor="ctr"/>
                </a:tc>
              </a:tr>
              <a:tr h="1083795">
                <a:tc>
                  <a:txBody>
                    <a:bodyPr/>
                    <a:lstStyle/>
                    <a:p>
                      <a:pPr algn="ctr"/>
                      <a:r>
                        <a:rPr lang="fr-FR" sz="1400" dirty="0" smtClean="0"/>
                        <a:t>Apprentissage organisationnel</a:t>
                      </a:r>
                      <a:endParaRPr lang="fr-FR" sz="1400" dirty="0"/>
                    </a:p>
                  </a:txBody>
                  <a:tcPr anchor="ctr"/>
                </a:tc>
                <a:tc>
                  <a:txBody>
                    <a:bodyPr/>
                    <a:lstStyle/>
                    <a:p>
                      <a:pPr algn="ctr"/>
                      <a:r>
                        <a:rPr lang="fr-FR" sz="1400" dirty="0" smtClean="0"/>
                        <a:t>Implication du personnel</a:t>
                      </a:r>
                      <a:endParaRPr lang="fr-FR" sz="1400" dirty="0"/>
                    </a:p>
                  </a:txBody>
                  <a:tcPr anchor="ctr"/>
                </a:tc>
                <a:tc>
                  <a:txBody>
                    <a:bodyPr/>
                    <a:lstStyle/>
                    <a:p>
                      <a:pPr algn="l">
                        <a:buFont typeface="Arial" pitchFamily="34" charset="0"/>
                        <a:buChar char="•"/>
                      </a:pPr>
                      <a:r>
                        <a:rPr lang="fr-FR" sz="1400" dirty="0" smtClean="0"/>
                        <a:t> Potentiel des salariés</a:t>
                      </a:r>
                    </a:p>
                    <a:p>
                      <a:pPr algn="l">
                        <a:buFont typeface="Arial" pitchFamily="34" charset="0"/>
                        <a:buChar char="•"/>
                      </a:pPr>
                      <a:r>
                        <a:rPr lang="fr-FR" sz="1400" dirty="0" smtClean="0"/>
                        <a:t> Réorientation des compétences</a:t>
                      </a:r>
                    </a:p>
                    <a:p>
                      <a:pPr algn="l">
                        <a:buFont typeface="Arial" pitchFamily="34" charset="0"/>
                        <a:buChar char="•"/>
                      </a:pPr>
                      <a:r>
                        <a:rPr lang="fr-FR" sz="1400" dirty="0" smtClean="0"/>
                        <a:t> Convergence des objectifs</a:t>
                      </a:r>
                      <a:endParaRPr lang="fr-FR" sz="1400" dirty="0"/>
                    </a:p>
                  </a:txBody>
                  <a:tcPr anchor="ctr"/>
                </a:tc>
                <a:tc>
                  <a:txBody>
                    <a:bodyPr/>
                    <a:lstStyle/>
                    <a:p>
                      <a:pPr algn="l">
                        <a:buFont typeface="Arial" pitchFamily="34" charset="0"/>
                        <a:buChar char="•"/>
                      </a:pPr>
                      <a:r>
                        <a:rPr lang="fr-FR" sz="1400" dirty="0" smtClean="0"/>
                        <a:t> Heures formation</a:t>
                      </a:r>
                      <a:endParaRPr lang="fr-FR" sz="1400" baseline="0" dirty="0" smtClean="0"/>
                    </a:p>
                    <a:p>
                      <a:pPr algn="l">
                        <a:buFont typeface="Arial" pitchFamily="34" charset="0"/>
                        <a:buChar char="•"/>
                      </a:pPr>
                      <a:r>
                        <a:rPr lang="fr-FR" sz="1400" baseline="0" dirty="0" smtClean="0"/>
                        <a:t> </a:t>
                      </a:r>
                      <a:r>
                        <a:rPr lang="fr-FR" sz="1400" baseline="0" dirty="0" err="1" smtClean="0"/>
                        <a:t>Turn-Over</a:t>
                      </a:r>
                      <a:endParaRPr lang="fr-FR" sz="1400" baseline="0" dirty="0" smtClean="0"/>
                    </a:p>
                    <a:p>
                      <a:pPr algn="l">
                        <a:buFont typeface="Arial" pitchFamily="34" charset="0"/>
                        <a:buChar char="•"/>
                      </a:pPr>
                      <a:r>
                        <a:rPr lang="fr-FR" sz="1400" baseline="0" dirty="0" smtClean="0"/>
                        <a:t> Taux absentéisme</a:t>
                      </a:r>
                      <a:endParaRPr lang="fr-FR" sz="1400" dirty="0"/>
                    </a:p>
                  </a:txBody>
                  <a:tcPr anchor="ctr"/>
                </a:tc>
              </a:tr>
            </a:tbl>
          </a:graphicData>
        </a:graphic>
      </p:graphicFrame>
      <p:sp>
        <p:nvSpPr>
          <p:cNvPr id="6" name="Titre 1"/>
          <p:cNvSpPr txBox="1">
            <a:spLocks/>
          </p:cNvSpPr>
          <p:nvPr/>
        </p:nvSpPr>
        <p:spPr>
          <a:xfrm>
            <a:off x="395536" y="476672"/>
            <a:ext cx="8229600" cy="1066800"/>
          </a:xfrm>
          <a:prstGeom prst="rect">
            <a:avLst/>
          </a:prstGeom>
        </p:spPr>
        <p:txBody>
          <a:bodyPr anchor="ctr">
            <a:normAutofit/>
          </a:bodyPr>
          <a:lstStyle/>
          <a:p>
            <a:pPr marL="1314450" lvl="1" indent="-857250" fontAlgn="auto">
              <a:spcAft>
                <a:spcPts val="0"/>
              </a:spcAft>
              <a:buFont typeface="+mj-lt"/>
              <a:buAutoNum type="alphaLcPeriod" startAt="2"/>
              <a:defRPr/>
            </a:pPr>
            <a:r>
              <a:rPr lang="fr-FR" sz="2000" dirty="0" smtClean="0">
                <a:solidFill>
                  <a:srgbClr val="000000"/>
                </a:solidFill>
                <a:latin typeface="+mn-lt"/>
                <a:ea typeface="+mj-ea"/>
                <a:cs typeface="+mj-cs"/>
              </a:rPr>
              <a:t>Exemple</a:t>
            </a:r>
            <a:endParaRPr lang="fr-FR" sz="2000" i="1" dirty="0">
              <a:solidFill>
                <a:srgbClr val="000000"/>
              </a:solidFill>
              <a:latin typeface="+mn-lt"/>
              <a:ea typeface="+mj-ea"/>
              <a:cs typeface="+mj-cs"/>
            </a:endParaRPr>
          </a:p>
        </p:txBody>
      </p:sp>
      <p:sp>
        <p:nvSpPr>
          <p:cNvPr id="7" name="Titre 1"/>
          <p:cNvSpPr>
            <a:spLocks/>
          </p:cNvSpPr>
          <p:nvPr/>
        </p:nvSpPr>
        <p:spPr bwMode="auto">
          <a:xfrm>
            <a:off x="251520" y="0"/>
            <a:ext cx="8229600" cy="1066800"/>
          </a:xfrm>
          <a:prstGeom prst="rect">
            <a:avLst/>
          </a:prstGeom>
          <a:noFill/>
          <a:ln w="9525">
            <a:noFill/>
            <a:miter lim="800000"/>
            <a:headEnd/>
            <a:tailEnd/>
          </a:ln>
        </p:spPr>
        <p:txBody>
          <a:bodyPr anchor="ctr"/>
          <a:lstStyle/>
          <a:p>
            <a:pPr marL="1016000" indent="-1016000"/>
            <a:r>
              <a:rPr lang="fr-FR" sz="3200" dirty="0">
                <a:solidFill>
                  <a:srgbClr val="000000"/>
                </a:solidFill>
                <a:latin typeface="Georgia" pitchFamily="18" charset="0"/>
              </a:rPr>
              <a:t>Les indicateurs de </a:t>
            </a:r>
            <a:r>
              <a:rPr lang="fr-FR" sz="3200" dirty="0" smtClean="0">
                <a:solidFill>
                  <a:srgbClr val="000000"/>
                </a:solidFill>
                <a:latin typeface="Georgia" pitchFamily="18" charset="0"/>
              </a:rPr>
              <a:t>performance</a:t>
            </a:r>
            <a:endParaRPr lang="fr-FR" sz="3200" dirty="0">
              <a:solidFill>
                <a:srgbClr val="000000"/>
              </a:solidFill>
              <a:latin typeface="Georgia" pitchFamily="18"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p:cNvSpPr txBox="1">
            <a:spLocks/>
          </p:cNvSpPr>
          <p:nvPr/>
        </p:nvSpPr>
        <p:spPr bwMode="auto">
          <a:xfrm>
            <a:off x="467544" y="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dirty="0" smtClean="0">
                <a:ln>
                  <a:noFill/>
                </a:ln>
                <a:solidFill>
                  <a:srgbClr val="000000"/>
                </a:solidFill>
                <a:effectLst/>
                <a:uLnTx/>
                <a:uFillTx/>
                <a:latin typeface="+mn-lt"/>
                <a:ea typeface="+mj-ea"/>
                <a:cs typeface="+mj-cs"/>
              </a:rPr>
              <a:t>Conclusion</a:t>
            </a:r>
            <a:endParaRPr kumimoji="0" lang="fr-FR" sz="3200" b="0" i="0" u="none" strike="noStrike" kern="1200" cap="none" spc="0" normalizeH="0" baseline="0" noProof="0" dirty="0">
              <a:ln>
                <a:noFill/>
              </a:ln>
              <a:solidFill>
                <a:srgbClr val="000000"/>
              </a:solidFill>
              <a:effectLst/>
              <a:uLnTx/>
              <a:uFillTx/>
              <a:latin typeface="+mn-lt"/>
              <a:ea typeface="+mj-ea"/>
              <a:cs typeface="+mj-cs"/>
            </a:endParaRPr>
          </a:p>
        </p:txBody>
      </p:sp>
      <p:sp>
        <p:nvSpPr>
          <p:cNvPr id="3" name="Espace réservé du contenu 2"/>
          <p:cNvSpPr txBox="1">
            <a:spLocks/>
          </p:cNvSpPr>
          <p:nvPr/>
        </p:nvSpPr>
        <p:spPr bwMode="auto">
          <a:xfrm>
            <a:off x="755576" y="1556792"/>
            <a:ext cx="749808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lang="fr-FR" sz="2600" dirty="0" smtClean="0">
                <a:solidFill>
                  <a:srgbClr val="000000"/>
                </a:solidFill>
                <a:latin typeface="+mn-lt"/>
              </a:rPr>
              <a:t>Plusieurs approches : concurrence, processus internes, </a:t>
            </a:r>
            <a:r>
              <a:rPr lang="fr-FR" sz="2600" dirty="0" err="1" smtClean="0">
                <a:solidFill>
                  <a:srgbClr val="000000"/>
                </a:solidFill>
                <a:latin typeface="+mn-lt"/>
              </a:rPr>
              <a:t>benchmarking</a:t>
            </a:r>
            <a:r>
              <a:rPr lang="fr-FR" sz="2600" dirty="0" smtClean="0">
                <a:solidFill>
                  <a:srgbClr val="000000"/>
                </a:solidFill>
                <a:latin typeface="+mn-lt"/>
              </a:rPr>
              <a:t>…</a:t>
            </a:r>
          </a:p>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endParaRPr lang="fr-FR" sz="2600" dirty="0" smtClean="0">
              <a:solidFill>
                <a:srgbClr val="000000"/>
              </a:solidFill>
              <a:latin typeface="+mn-lt"/>
            </a:endParaRPr>
          </a:p>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lang="fr-FR" sz="2600" dirty="0" smtClean="0">
                <a:solidFill>
                  <a:srgbClr val="000000"/>
                </a:solidFill>
                <a:latin typeface="+mn-lt"/>
              </a:rPr>
              <a:t>Choix indicateurs important</a:t>
            </a:r>
          </a:p>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endParaRPr kumimoji="0" lang="fr-FR" sz="2600" b="0" i="0" u="none" strike="noStrike" kern="1200" cap="none" spc="0" normalizeH="0" baseline="0" noProof="0" dirty="0" smtClean="0">
              <a:ln>
                <a:noFill/>
              </a:ln>
              <a:solidFill>
                <a:srgbClr val="000000"/>
              </a:solidFill>
              <a:effectLst/>
              <a:uLnTx/>
              <a:uFillTx/>
              <a:latin typeface="+mn-lt"/>
              <a:ea typeface="+mn-ea"/>
              <a:cs typeface="+mn-cs"/>
            </a:endParaRPr>
          </a:p>
          <a:p>
            <a:pPr marL="657225" marR="0" lvl="1" indent="-246063" algn="l"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lang="fr-FR" sz="2600" dirty="0" smtClean="0">
                <a:solidFill>
                  <a:srgbClr val="000000"/>
                </a:solidFill>
                <a:latin typeface="+mn-lt"/>
              </a:rPr>
              <a:t>Choix stratégique</a:t>
            </a:r>
            <a:endParaRPr kumimoji="0" lang="fr-FR" sz="2600" b="0" i="0" u="none" strike="noStrike" kern="120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3"/>
          <p:cNvSpPr txBox="1">
            <a:spLocks noChangeArrowheads="1"/>
          </p:cNvSpPr>
          <p:nvPr/>
        </p:nvSpPr>
        <p:spPr bwMode="auto">
          <a:xfrm>
            <a:off x="323528" y="332656"/>
            <a:ext cx="3240088" cy="523220"/>
          </a:xfrm>
          <a:prstGeom prst="rect">
            <a:avLst/>
          </a:prstGeom>
          <a:noFill/>
          <a:ln w="9525">
            <a:noFill/>
            <a:miter lim="800000"/>
            <a:headEnd/>
            <a:tailEnd/>
          </a:ln>
        </p:spPr>
        <p:txBody>
          <a:bodyPr>
            <a:spAutoFit/>
          </a:bodyPr>
          <a:lstStyle/>
          <a:p>
            <a:r>
              <a:rPr lang="fr-FR" sz="2800" dirty="0">
                <a:solidFill>
                  <a:srgbClr val="000000"/>
                </a:solidFill>
                <a:latin typeface="Georgia" pitchFamily="18" charset="0"/>
              </a:rPr>
              <a:t>Sommaire</a:t>
            </a:r>
          </a:p>
        </p:txBody>
      </p:sp>
      <p:sp>
        <p:nvSpPr>
          <p:cNvPr id="6" name="ZoneTexte 4"/>
          <p:cNvSpPr txBox="1">
            <a:spLocks noChangeArrowheads="1"/>
          </p:cNvSpPr>
          <p:nvPr/>
        </p:nvSpPr>
        <p:spPr bwMode="auto">
          <a:xfrm>
            <a:off x="467544" y="1412776"/>
            <a:ext cx="8064500" cy="3785652"/>
          </a:xfrm>
          <a:prstGeom prst="rect">
            <a:avLst/>
          </a:prstGeom>
          <a:noFill/>
          <a:ln w="9525">
            <a:noFill/>
            <a:miter lim="800000"/>
            <a:headEnd/>
            <a:tailEnd/>
          </a:ln>
        </p:spPr>
        <p:txBody>
          <a:bodyPr>
            <a:spAutoFit/>
          </a:bodyPr>
          <a:lstStyle/>
          <a:p>
            <a:pPr marL="400050" indent="-400050">
              <a:buFont typeface="Trebuchet MS" pitchFamily="34" charset="0"/>
              <a:buAutoNum type="romanUcPeriod"/>
            </a:pPr>
            <a:r>
              <a:rPr lang="fr-FR" sz="2000" dirty="0">
                <a:solidFill>
                  <a:srgbClr val="000000"/>
                </a:solidFill>
                <a:latin typeface="Georgia" pitchFamily="18" charset="0"/>
              </a:rPr>
              <a:t>Qu’est-ce-que la performance d’un SI</a:t>
            </a:r>
          </a:p>
          <a:p>
            <a:pPr marL="857250" lvl="1" indent="-400050">
              <a:buFont typeface="Trebuchet MS" pitchFamily="34" charset="0"/>
              <a:buAutoNum type="alphaLcPeriod"/>
            </a:pPr>
            <a:r>
              <a:rPr lang="fr-FR" sz="2000" dirty="0" smtClean="0">
                <a:solidFill>
                  <a:srgbClr val="000000"/>
                </a:solidFill>
                <a:latin typeface="Georgia" pitchFamily="18" charset="0"/>
              </a:rPr>
              <a:t>Pourquoi mesurer la performance d’un SI ?</a:t>
            </a:r>
          </a:p>
          <a:p>
            <a:pPr marL="857250" lvl="1" indent="-400050">
              <a:buFont typeface="Trebuchet MS" pitchFamily="34" charset="0"/>
              <a:buAutoNum type="alphaLcPeriod"/>
            </a:pPr>
            <a:r>
              <a:rPr lang="fr-FR" sz="2000" dirty="0" smtClean="0">
                <a:solidFill>
                  <a:srgbClr val="000000"/>
                </a:solidFill>
                <a:latin typeface="Georgia" pitchFamily="18" charset="0"/>
              </a:rPr>
              <a:t>La performance « par » le SI</a:t>
            </a:r>
          </a:p>
          <a:p>
            <a:pPr marL="857250" lvl="1" indent="-400050">
              <a:buFont typeface="Trebuchet MS" pitchFamily="34" charset="0"/>
              <a:buAutoNum type="alphaLcPeriod"/>
            </a:pPr>
            <a:r>
              <a:rPr lang="fr-FR" sz="2000" dirty="0" smtClean="0">
                <a:solidFill>
                  <a:srgbClr val="000000"/>
                </a:solidFill>
                <a:latin typeface="Georgia" pitchFamily="18" charset="0"/>
              </a:rPr>
              <a:t>Un outil stratégique fondamental</a:t>
            </a:r>
            <a:endParaRPr lang="fr-FR" sz="2000" dirty="0">
              <a:solidFill>
                <a:srgbClr val="000000"/>
              </a:solidFill>
              <a:latin typeface="Georgia" pitchFamily="18" charset="0"/>
            </a:endParaRPr>
          </a:p>
          <a:p>
            <a:pPr marL="857250" lvl="1" indent="-400050"/>
            <a:endParaRPr lang="fr-FR" sz="2000" dirty="0">
              <a:solidFill>
                <a:srgbClr val="000000"/>
              </a:solidFill>
              <a:latin typeface="Georgia" pitchFamily="18" charset="0"/>
            </a:endParaRPr>
          </a:p>
          <a:p>
            <a:pPr marL="400050" indent="-400050">
              <a:buFont typeface="Trebuchet MS" pitchFamily="34" charset="0"/>
              <a:buAutoNum type="romanUcPeriod"/>
            </a:pPr>
            <a:r>
              <a:rPr lang="fr-FR" sz="2000" dirty="0" smtClean="0">
                <a:solidFill>
                  <a:srgbClr val="000000"/>
                </a:solidFill>
                <a:latin typeface="Georgia" pitchFamily="18" charset="0"/>
              </a:rPr>
              <a:t>Les méthodes de mesure</a:t>
            </a:r>
            <a:endParaRPr lang="fr-FR" sz="2000" dirty="0">
              <a:solidFill>
                <a:srgbClr val="000000"/>
              </a:solidFill>
              <a:latin typeface="Georgia" pitchFamily="18" charset="0"/>
            </a:endParaRPr>
          </a:p>
          <a:p>
            <a:pPr marL="857250" lvl="1" indent="-400050">
              <a:buFont typeface="Trebuchet MS" pitchFamily="34" charset="0"/>
              <a:buAutoNum type="alphaLcPeriod"/>
            </a:pPr>
            <a:r>
              <a:rPr lang="fr-FR" sz="2000" dirty="0" smtClean="0">
                <a:solidFill>
                  <a:srgbClr val="000000"/>
                </a:solidFill>
                <a:latin typeface="Georgia" pitchFamily="18" charset="0"/>
              </a:rPr>
              <a:t>La chaîne de valeur de Porter</a:t>
            </a:r>
            <a:endParaRPr lang="fr-FR" sz="2000" dirty="0">
              <a:solidFill>
                <a:srgbClr val="000000"/>
              </a:solidFill>
              <a:latin typeface="Georgia" pitchFamily="18" charset="0"/>
            </a:endParaRPr>
          </a:p>
          <a:p>
            <a:pPr marL="914400" lvl="1" indent="-457200">
              <a:buFont typeface="+mj-lt"/>
              <a:buAutoNum type="alphaLcPeriod"/>
            </a:pPr>
            <a:r>
              <a:rPr lang="fr-FR" sz="2000" dirty="0" smtClean="0">
                <a:solidFill>
                  <a:srgbClr val="000000"/>
                </a:solidFill>
                <a:latin typeface="Georgia" pitchFamily="18" charset="0"/>
              </a:rPr>
              <a:t>Le tableau de bord prospectif : </a:t>
            </a:r>
            <a:r>
              <a:rPr lang="fr-FR" sz="2000" i="1" dirty="0" err="1" smtClean="0">
                <a:solidFill>
                  <a:srgbClr val="000000"/>
                </a:solidFill>
                <a:latin typeface="Georgia" pitchFamily="18" charset="0"/>
              </a:rPr>
              <a:t>Balanced</a:t>
            </a:r>
            <a:r>
              <a:rPr lang="fr-FR" sz="2000" i="1" dirty="0" smtClean="0">
                <a:solidFill>
                  <a:srgbClr val="000000"/>
                </a:solidFill>
                <a:latin typeface="Georgia" pitchFamily="18" charset="0"/>
              </a:rPr>
              <a:t> </a:t>
            </a:r>
            <a:r>
              <a:rPr lang="fr-FR" sz="2000" i="1" dirty="0" err="1" smtClean="0">
                <a:solidFill>
                  <a:srgbClr val="000000"/>
                </a:solidFill>
                <a:latin typeface="Georgia" pitchFamily="18" charset="0"/>
              </a:rPr>
              <a:t>Scorecard</a:t>
            </a:r>
            <a:endParaRPr lang="fr-FR" sz="2000" i="1" dirty="0" smtClean="0">
              <a:solidFill>
                <a:srgbClr val="000000"/>
              </a:solidFill>
              <a:latin typeface="Georgia" pitchFamily="18" charset="0"/>
            </a:endParaRPr>
          </a:p>
          <a:p>
            <a:pPr marL="857250" lvl="1" indent="-400050"/>
            <a:endParaRPr lang="fr-FR" sz="2000" dirty="0">
              <a:solidFill>
                <a:srgbClr val="000000"/>
              </a:solidFill>
              <a:latin typeface="Georgia" pitchFamily="18" charset="0"/>
            </a:endParaRPr>
          </a:p>
          <a:p>
            <a:pPr marL="400050" indent="-400050">
              <a:buFont typeface="Trebuchet MS" pitchFamily="34" charset="0"/>
              <a:buAutoNum type="romanUcPeriod"/>
            </a:pPr>
            <a:r>
              <a:rPr lang="fr-FR" sz="2000" dirty="0" smtClean="0">
                <a:solidFill>
                  <a:srgbClr val="000000"/>
                </a:solidFill>
                <a:latin typeface="Georgia" pitchFamily="18" charset="0"/>
              </a:rPr>
              <a:t>Les indicateurs de performance</a:t>
            </a:r>
            <a:endParaRPr lang="fr-FR" sz="2000" dirty="0">
              <a:solidFill>
                <a:srgbClr val="000000"/>
              </a:solidFill>
              <a:latin typeface="Georgia" pitchFamily="18" charset="0"/>
            </a:endParaRPr>
          </a:p>
          <a:p>
            <a:pPr marL="857250" lvl="1" indent="-400050">
              <a:buFont typeface="Trebuchet MS" pitchFamily="34" charset="0"/>
              <a:buAutoNum type="alphaLcPeriod"/>
            </a:pPr>
            <a:r>
              <a:rPr lang="fr-FR" sz="2000" dirty="0" smtClean="0">
                <a:solidFill>
                  <a:srgbClr val="000000"/>
                </a:solidFill>
                <a:latin typeface="Georgia" pitchFamily="18" charset="0"/>
              </a:rPr>
              <a:t>Caractéristiques</a:t>
            </a:r>
            <a:endParaRPr lang="fr-FR" sz="2000" dirty="0">
              <a:solidFill>
                <a:srgbClr val="000000"/>
              </a:solidFill>
              <a:latin typeface="Georgia" pitchFamily="18" charset="0"/>
            </a:endParaRPr>
          </a:p>
          <a:p>
            <a:pPr marL="857250" lvl="1" indent="-400050">
              <a:buFont typeface="Trebuchet MS" pitchFamily="34" charset="0"/>
              <a:buAutoNum type="alphaLcPeriod"/>
            </a:pPr>
            <a:r>
              <a:rPr lang="fr-FR" sz="2000" dirty="0" smtClean="0">
                <a:solidFill>
                  <a:srgbClr val="000000"/>
                </a:solidFill>
                <a:latin typeface="Georgia" pitchFamily="18" charset="0"/>
              </a:rPr>
              <a:t>Exemple</a:t>
            </a:r>
            <a:endParaRPr lang="fr-FR" sz="2000" dirty="0">
              <a:solidFill>
                <a:srgbClr val="000000"/>
              </a:solidFill>
              <a:latin typeface="Georgia"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57944"/>
            <a:ext cx="8229600" cy="1066800"/>
          </a:xfrm>
        </p:spPr>
        <p:txBody>
          <a:bodyPr/>
          <a:lstStyle/>
          <a:p>
            <a:r>
              <a:rPr lang="fr-FR" sz="3200" dirty="0" smtClean="0">
                <a:solidFill>
                  <a:srgbClr val="000000"/>
                </a:solidFill>
                <a:latin typeface="+mn-lt"/>
              </a:rPr>
              <a:t>Pourquoi mesurer la performance d’un SI ?</a:t>
            </a:r>
            <a:endParaRPr lang="fr-FR" sz="3200" dirty="0">
              <a:solidFill>
                <a:srgbClr val="000000"/>
              </a:solidFill>
              <a:latin typeface="+mn-lt"/>
            </a:endParaRPr>
          </a:p>
        </p:txBody>
      </p:sp>
      <p:sp>
        <p:nvSpPr>
          <p:cNvPr id="6" name="Espace réservé du contenu 2"/>
          <p:cNvSpPr txBox="1">
            <a:spLocks/>
          </p:cNvSpPr>
          <p:nvPr/>
        </p:nvSpPr>
        <p:spPr bwMode="auto">
          <a:xfrm>
            <a:off x="755576" y="1268760"/>
            <a:ext cx="749808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r>
              <a:rPr kumimoji="0" lang="fr-FR" sz="2800" b="0" i="0" u="none" strike="noStrike" kern="1200" cap="none" spc="0" normalizeH="0" baseline="0" noProof="0" dirty="0" smtClean="0">
                <a:ln>
                  <a:noFill/>
                </a:ln>
                <a:solidFill>
                  <a:srgbClr val="000000"/>
                </a:solidFill>
                <a:effectLst/>
                <a:uLnTx/>
                <a:uFillTx/>
                <a:latin typeface="+mn-lt"/>
                <a:ea typeface="+mn-ea"/>
                <a:cs typeface="+mn-cs"/>
              </a:rPr>
              <a:t>Pourquoi le coût de mon informatique est-il en progression constante ?</a:t>
            </a: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endParaRPr kumimoji="0" lang="fr-FR" sz="2800" b="0" i="0" u="none" strike="noStrike" kern="1200" cap="none" spc="0" normalizeH="0" baseline="0" noProof="0" dirty="0" smtClean="0">
              <a:ln>
                <a:noFill/>
              </a:ln>
              <a:solidFill>
                <a:srgbClr val="000000"/>
              </a:solidFill>
              <a:effectLst/>
              <a:uLnTx/>
              <a:uFillTx/>
              <a:latin typeface="+mn-lt"/>
              <a:ea typeface="+mn-ea"/>
              <a:cs typeface="+mn-cs"/>
            </a:endParaRP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r>
              <a:rPr kumimoji="0" lang="fr-FR" sz="2800" b="0" i="0" u="none" strike="noStrike" kern="1200" cap="none" spc="0" normalizeH="0" baseline="0" noProof="0" dirty="0" smtClean="0">
                <a:ln>
                  <a:noFill/>
                </a:ln>
                <a:solidFill>
                  <a:srgbClr val="000000"/>
                </a:solidFill>
                <a:effectLst/>
                <a:uLnTx/>
                <a:uFillTx/>
                <a:latin typeface="+mn-lt"/>
                <a:ea typeface="+mn-ea"/>
                <a:cs typeface="+mn-cs"/>
              </a:rPr>
              <a:t>Quelle est la valeur réelle de mon système informatique ?</a:t>
            </a: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endParaRPr kumimoji="0" lang="fr-FR" sz="2800" b="0" i="0" u="none" strike="noStrike" kern="1200" cap="none" spc="0" normalizeH="0" baseline="0" noProof="0" dirty="0" smtClean="0">
              <a:ln>
                <a:noFill/>
              </a:ln>
              <a:solidFill>
                <a:srgbClr val="000000"/>
              </a:solidFill>
              <a:effectLst/>
              <a:uLnTx/>
              <a:uFillTx/>
              <a:latin typeface="+mn-lt"/>
              <a:ea typeface="+mn-ea"/>
              <a:cs typeface="+mn-cs"/>
            </a:endParaRP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r>
              <a:rPr kumimoji="0" lang="fr-FR" sz="2800" b="0" i="0" u="none" strike="noStrike" kern="1200" cap="none" spc="0" normalizeH="0" baseline="0" noProof="0" dirty="0" smtClean="0">
                <a:ln>
                  <a:noFill/>
                </a:ln>
                <a:solidFill>
                  <a:srgbClr val="000000"/>
                </a:solidFill>
                <a:effectLst/>
                <a:uLnTx/>
                <a:uFillTx/>
                <a:latin typeface="+mn-lt"/>
                <a:ea typeface="+mn-ea"/>
                <a:cs typeface="+mn-cs"/>
              </a:rPr>
              <a:t>Qu’elle est l’apport de mon informatique à la valeur de mon entreprise ?</a:t>
            </a: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endParaRPr kumimoji="0" lang="fr-FR" sz="2800" b="0" i="0" u="none" strike="noStrike" kern="1200" cap="none" spc="0" normalizeH="0" baseline="0" noProof="0" dirty="0" smtClean="0">
              <a:ln>
                <a:noFill/>
              </a:ln>
              <a:solidFill>
                <a:srgbClr val="000000"/>
              </a:solidFill>
              <a:effectLst/>
              <a:uLnTx/>
              <a:uFillTx/>
              <a:latin typeface="+mn-lt"/>
              <a:ea typeface="+mn-ea"/>
              <a:cs typeface="+mn-cs"/>
            </a:endParaRP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r>
              <a:rPr kumimoji="0" lang="fr-FR" sz="2800" b="0" i="0" u="none" strike="noStrike" kern="1200" cap="none" spc="0" normalizeH="0" baseline="0" noProof="0" dirty="0" smtClean="0">
                <a:ln>
                  <a:noFill/>
                </a:ln>
                <a:solidFill>
                  <a:srgbClr val="000000"/>
                </a:solidFill>
                <a:effectLst/>
                <a:uLnTx/>
                <a:uFillTx/>
                <a:latin typeface="+mn-lt"/>
                <a:ea typeface="+mn-ea"/>
                <a:cs typeface="+mn-cs"/>
              </a:rPr>
              <a:t>Sur quel système dois-je le plus investir ?</a:t>
            </a:r>
          </a:p>
          <a:p>
            <a:pPr marL="365125" marR="0" lvl="0" indent="-255588" algn="just" defTabSz="914400" rtl="0" eaLnBrk="0" fontAlgn="base" latinLnBrk="0" hangingPunct="0">
              <a:lnSpc>
                <a:spcPct val="100000"/>
              </a:lnSpc>
              <a:spcBef>
                <a:spcPts val="300"/>
              </a:spcBef>
              <a:spcAft>
                <a:spcPct val="0"/>
              </a:spcAft>
              <a:buClr>
                <a:srgbClr val="E7BC29"/>
              </a:buClr>
              <a:buSzTx/>
              <a:tabLst/>
              <a:defRPr/>
            </a:pPr>
            <a:endParaRPr kumimoji="0" lang="fr-FR" sz="2800" b="0" i="0" u="none" strike="noStrike" kern="1200" cap="none" spc="0" normalizeH="0" baseline="0" noProof="0" dirty="0" smtClean="0">
              <a:ln>
                <a:noFill/>
              </a:ln>
              <a:solidFill>
                <a:srgbClr val="000000"/>
              </a:solidFill>
              <a:effectLst/>
              <a:uLnTx/>
              <a:uFillTx/>
              <a:latin typeface="+mn-lt"/>
              <a:ea typeface="+mn-ea"/>
              <a:cs typeface="+mn-cs"/>
            </a:endParaRPr>
          </a:p>
          <a:p>
            <a:pPr marL="365125" marR="0" lvl="0" indent="-255588" algn="just" defTabSz="914400" rtl="0" eaLnBrk="0" fontAlgn="base" latinLnBrk="0" hangingPunct="0">
              <a:lnSpc>
                <a:spcPct val="100000"/>
              </a:lnSpc>
              <a:spcBef>
                <a:spcPts val="300"/>
              </a:spcBef>
              <a:spcAft>
                <a:spcPct val="0"/>
              </a:spcAft>
              <a:buClr>
                <a:srgbClr val="E7BC29"/>
              </a:buClr>
              <a:buSzTx/>
              <a:buFont typeface="Georgia" pitchFamily="18" charset="0"/>
              <a:buChar char="•"/>
              <a:tabLst/>
              <a:defRPr/>
            </a:pPr>
            <a:r>
              <a:rPr kumimoji="0" lang="fr-FR" sz="2800" b="0" i="0" u="none" strike="noStrike" kern="1200" cap="none" spc="0" normalizeH="0" baseline="0" noProof="0" dirty="0" smtClean="0">
                <a:ln>
                  <a:noFill/>
                </a:ln>
                <a:solidFill>
                  <a:srgbClr val="000000"/>
                </a:solidFill>
                <a:effectLst/>
                <a:uLnTx/>
                <a:uFillTx/>
                <a:latin typeface="+mn-lt"/>
                <a:ea typeface="+mn-ea"/>
                <a:cs typeface="+mn-cs"/>
              </a:rPr>
              <a:t>La qualité et la performance de mon système informatique ont-ils un impact</a:t>
            </a:r>
            <a:r>
              <a:rPr kumimoji="0" lang="fr-FR" sz="2800" b="0" i="0" u="none" strike="noStrike" kern="1200" cap="none" spc="0" normalizeH="0" noProof="0" dirty="0" smtClean="0">
                <a:ln>
                  <a:noFill/>
                </a:ln>
                <a:solidFill>
                  <a:srgbClr val="000000"/>
                </a:solidFill>
                <a:effectLst/>
                <a:uLnTx/>
                <a:uFillTx/>
                <a:latin typeface="+mn-lt"/>
                <a:ea typeface="+mn-ea"/>
                <a:cs typeface="+mn-cs"/>
              </a:rPr>
              <a:t> </a:t>
            </a:r>
            <a:r>
              <a:rPr kumimoji="0" lang="fr-FR" sz="2800" b="0" i="0" u="none" strike="noStrike" kern="1200" cap="none" spc="0" normalizeH="0" baseline="0" noProof="0" dirty="0" smtClean="0">
                <a:ln>
                  <a:noFill/>
                </a:ln>
                <a:solidFill>
                  <a:srgbClr val="000000"/>
                </a:solidFill>
                <a:effectLst/>
                <a:uLnTx/>
                <a:uFillTx/>
                <a:latin typeface="+mn-lt"/>
                <a:ea typeface="+mn-ea"/>
                <a:cs typeface="+mn-cs"/>
              </a:rPr>
              <a:t>sur les indicateurs de performance de mon entreprise ?</a:t>
            </a:r>
            <a:endParaRPr kumimoji="0" lang="fr-FR"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0"/>
            <a:ext cx="8229600" cy="1066800"/>
          </a:xfrm>
        </p:spPr>
        <p:txBody>
          <a:bodyPr/>
          <a:lstStyle/>
          <a:p>
            <a:r>
              <a:rPr lang="fr-FR" sz="3200" dirty="0" smtClean="0">
                <a:solidFill>
                  <a:srgbClr val="000000"/>
                </a:solidFill>
                <a:latin typeface="+mn-lt"/>
              </a:rPr>
              <a:t>La performance « par » le SI</a:t>
            </a:r>
            <a:endParaRPr lang="fr-FR" sz="3200" dirty="0">
              <a:solidFill>
                <a:srgbClr val="000000"/>
              </a:solidFill>
              <a:latin typeface="+mn-lt"/>
            </a:endParaRPr>
          </a:p>
        </p:txBody>
      </p:sp>
      <p:pic>
        <p:nvPicPr>
          <p:cNvPr id="4" name="Picture 3"/>
          <p:cNvPicPr>
            <a:picLocks noChangeAspect="1" noChangeArrowheads="1"/>
          </p:cNvPicPr>
          <p:nvPr/>
        </p:nvPicPr>
        <p:blipFill>
          <a:blip r:embed="rId3" cstate="print"/>
          <a:srcRect l="10989" t="15770" r="9812" b="18231"/>
          <a:stretch>
            <a:fillRect/>
          </a:stretch>
        </p:blipFill>
        <p:spPr bwMode="auto">
          <a:xfrm>
            <a:off x="323528" y="980728"/>
            <a:ext cx="7920880" cy="5280587"/>
          </a:xfrm>
          <a:prstGeom prst="rect">
            <a:avLst/>
          </a:prstGeom>
          <a:noFill/>
          <a:ln w="9525">
            <a:solidFill>
              <a:srgbClr val="00B0F0"/>
            </a:solid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l="22625" t="25695" r="16883" b="12853"/>
          <a:stretch>
            <a:fillRect/>
          </a:stretch>
        </p:blipFill>
        <p:spPr bwMode="auto">
          <a:xfrm>
            <a:off x="395536" y="980728"/>
            <a:ext cx="8424936" cy="5349166"/>
          </a:xfrm>
          <a:prstGeom prst="rect">
            <a:avLst/>
          </a:prstGeom>
          <a:noFill/>
          <a:ln w="9525">
            <a:solidFill>
              <a:srgbClr val="00B0F0"/>
            </a:solidFill>
            <a:miter lim="800000"/>
            <a:headEnd/>
            <a:tailEnd/>
          </a:ln>
        </p:spPr>
      </p:pic>
      <p:sp>
        <p:nvSpPr>
          <p:cNvPr id="7" name="Titre 2"/>
          <p:cNvSpPr txBox="1">
            <a:spLocks/>
          </p:cNvSpPr>
          <p:nvPr/>
        </p:nvSpPr>
        <p:spPr bwMode="auto">
          <a:xfrm>
            <a:off x="467544" y="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smtClean="0">
                <a:ln>
                  <a:noFill/>
                </a:ln>
                <a:solidFill>
                  <a:srgbClr val="000000"/>
                </a:solidFill>
                <a:effectLst/>
                <a:uLnTx/>
                <a:uFillTx/>
                <a:latin typeface="+mn-lt"/>
                <a:ea typeface="+mj-ea"/>
                <a:cs typeface="+mj-cs"/>
              </a:rPr>
              <a:t>La performance « par » le SI</a:t>
            </a:r>
            <a:endParaRPr kumimoji="0" lang="fr-FR" sz="3200" b="0" i="0" u="none" strike="noStrike" kern="1200" cap="none" spc="0" normalizeH="0" baseline="0" noProof="0" dirty="0">
              <a:ln>
                <a:noFill/>
              </a:ln>
              <a:solidFill>
                <a:srgbClr val="000000"/>
              </a:solidFill>
              <a:effectLst/>
              <a:uLnTx/>
              <a:uFillTx/>
              <a:latin typeface="+mn-lt"/>
              <a:ea typeface="+mj-ea"/>
              <a:cs typeface="+mj-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7544" y="57944"/>
            <a:ext cx="8229600" cy="1066800"/>
          </a:xfrm>
        </p:spPr>
        <p:txBody>
          <a:bodyPr/>
          <a:lstStyle/>
          <a:p>
            <a:r>
              <a:rPr lang="fr-FR" sz="3200" dirty="0" smtClean="0">
                <a:solidFill>
                  <a:srgbClr val="000000"/>
                </a:solidFill>
                <a:latin typeface="+mn-lt"/>
              </a:rPr>
              <a:t>Un outil stratégique fondamental</a:t>
            </a:r>
            <a:endParaRPr lang="fr-FR" sz="3200" dirty="0">
              <a:solidFill>
                <a:srgbClr val="000000"/>
              </a:solidFill>
              <a:latin typeface="+mn-lt"/>
            </a:endParaRPr>
          </a:p>
        </p:txBody>
      </p:sp>
      <p:sp>
        <p:nvSpPr>
          <p:cNvPr id="5" name="Espace réservé du contenu 2"/>
          <p:cNvSpPr txBox="1">
            <a:spLocks/>
          </p:cNvSpPr>
          <p:nvPr/>
        </p:nvSpPr>
        <p:spPr bwMode="auto">
          <a:xfrm>
            <a:off x="1043608" y="1700808"/>
            <a:ext cx="749808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657225" marR="0" lvl="1" indent="-246063" algn="just"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kumimoji="0" lang="fr-FR" sz="2600" b="0" i="0" u="none" strike="noStrike" kern="1200" cap="none" spc="0" normalizeH="0" baseline="0" noProof="0" dirty="0" smtClean="0">
                <a:ln>
                  <a:noFill/>
                </a:ln>
                <a:solidFill>
                  <a:srgbClr val="000000"/>
                </a:solidFill>
                <a:effectLst/>
                <a:uLnTx/>
                <a:uFillTx/>
                <a:latin typeface="+mn-lt"/>
                <a:ea typeface="+mn-ea"/>
                <a:cs typeface="+mn-cs"/>
              </a:rPr>
              <a:t>Contribue efficacement à la création de valeurs tout en étant un foyer d'innovations potentielles</a:t>
            </a:r>
          </a:p>
          <a:p>
            <a:pPr marL="657225" marR="0" lvl="1" indent="-246063" algn="just"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endParaRPr lang="fr-FR" sz="2600" dirty="0" smtClean="0">
              <a:solidFill>
                <a:srgbClr val="000000"/>
              </a:solidFill>
              <a:latin typeface="+mn-lt"/>
            </a:endParaRPr>
          </a:p>
          <a:p>
            <a:pPr marL="657225" marR="0" lvl="1" indent="-246063" algn="just" defTabSz="914400" rtl="0" eaLnBrk="0" fontAlgn="base" latinLnBrk="0" hangingPunct="0">
              <a:lnSpc>
                <a:spcPct val="100000"/>
              </a:lnSpc>
              <a:spcBef>
                <a:spcPts val="300"/>
              </a:spcBef>
              <a:spcAft>
                <a:spcPct val="0"/>
              </a:spcAft>
              <a:buClr>
                <a:schemeClr val="accent2"/>
              </a:buClr>
              <a:buSzTx/>
              <a:buFont typeface="Georgia" pitchFamily="18" charset="0"/>
              <a:buChar char="▫"/>
              <a:tabLst/>
              <a:defRPr/>
            </a:pPr>
            <a:r>
              <a:rPr lang="fr-FR" sz="2600" dirty="0" smtClean="0">
                <a:solidFill>
                  <a:srgbClr val="000000"/>
                </a:solidFill>
                <a:latin typeface="+mn-lt"/>
              </a:rPr>
              <a:t>Outil indispensable pour conceptualiser et mesurer la valeur, et son impact sur la performance opérationnelle, financière et concurrentielle de l’entreprise</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b="8186"/>
          <a:stretch>
            <a:fillRect/>
          </a:stretch>
        </p:blipFill>
        <p:spPr bwMode="auto">
          <a:xfrm>
            <a:off x="755576" y="908720"/>
            <a:ext cx="7416824" cy="5332874"/>
          </a:xfrm>
          <a:prstGeom prst="rect">
            <a:avLst/>
          </a:prstGeom>
          <a:noFill/>
          <a:ln w="9525">
            <a:solidFill>
              <a:srgbClr val="00B0F0"/>
            </a:solidFill>
            <a:miter lim="800000"/>
            <a:headEnd/>
            <a:tailEnd/>
          </a:ln>
        </p:spPr>
      </p:pic>
      <p:sp>
        <p:nvSpPr>
          <p:cNvPr id="6" name="Titre 2"/>
          <p:cNvSpPr txBox="1">
            <a:spLocks/>
          </p:cNvSpPr>
          <p:nvPr/>
        </p:nvSpPr>
        <p:spPr bwMode="auto">
          <a:xfrm>
            <a:off x="467544" y="57944"/>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dirty="0" smtClean="0">
                <a:ln>
                  <a:noFill/>
                </a:ln>
                <a:solidFill>
                  <a:srgbClr val="000000"/>
                </a:solidFill>
                <a:effectLst/>
                <a:uLnTx/>
                <a:uFillTx/>
                <a:latin typeface="+mn-lt"/>
                <a:ea typeface="+mj-ea"/>
                <a:cs typeface="+mj-cs"/>
              </a:rPr>
              <a:t>Un outil stratégique fondamental</a:t>
            </a:r>
            <a:endParaRPr kumimoji="0" lang="fr-FR" sz="3200" b="0" i="0" u="none" strike="noStrike" kern="1200" cap="none" spc="0" normalizeH="0" baseline="0" noProof="0" dirty="0">
              <a:ln>
                <a:noFill/>
              </a:ln>
              <a:solidFill>
                <a:srgbClr val="000000"/>
              </a:solidFill>
              <a:effectLst/>
              <a:uLnTx/>
              <a:uFillTx/>
              <a:latin typeface="+mn-lt"/>
              <a:ea typeface="+mj-ea"/>
              <a:cs typeface="+mj-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827584" y="1412776"/>
            <a:ext cx="7092280" cy="4397081"/>
          </a:xfrm>
          <a:prstGeom prst="rect">
            <a:avLst/>
          </a:prstGeom>
          <a:noFill/>
          <a:ln w="9525">
            <a:noFill/>
            <a:miter lim="800000"/>
            <a:headEnd/>
            <a:tailEnd/>
          </a:ln>
        </p:spPr>
      </p:pic>
      <p:sp>
        <p:nvSpPr>
          <p:cNvPr id="5" name="Titre 2"/>
          <p:cNvSpPr txBox="1">
            <a:spLocks/>
          </p:cNvSpPr>
          <p:nvPr/>
        </p:nvSpPr>
        <p:spPr bwMode="auto">
          <a:xfrm>
            <a:off x="467544" y="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dirty="0" smtClean="0">
                <a:ln>
                  <a:noFill/>
                </a:ln>
                <a:solidFill>
                  <a:srgbClr val="000000"/>
                </a:solidFill>
                <a:effectLst/>
                <a:uLnTx/>
                <a:uFillTx/>
                <a:latin typeface="+mn-lt"/>
                <a:ea typeface="+mj-ea"/>
                <a:cs typeface="+mj-cs"/>
              </a:rPr>
              <a:t>Les méthodes</a:t>
            </a:r>
            <a:r>
              <a:rPr kumimoji="0" lang="fr-FR" sz="3200" b="0" i="0" u="none" strike="noStrike" kern="1200" cap="none" spc="0" normalizeH="0" noProof="0" dirty="0" smtClean="0">
                <a:ln>
                  <a:noFill/>
                </a:ln>
                <a:solidFill>
                  <a:srgbClr val="000000"/>
                </a:solidFill>
                <a:effectLst/>
                <a:uLnTx/>
                <a:uFillTx/>
                <a:latin typeface="+mn-lt"/>
                <a:ea typeface="+mj-ea"/>
                <a:cs typeface="+mj-cs"/>
              </a:rPr>
              <a:t> de mesure</a:t>
            </a:r>
            <a:endParaRPr kumimoji="0" lang="fr-FR" sz="3200" b="0" i="0" u="none" strike="noStrike" kern="1200" cap="none" spc="0" normalizeH="0" baseline="0" noProof="0" dirty="0">
              <a:ln>
                <a:noFill/>
              </a:ln>
              <a:solidFill>
                <a:srgbClr val="000000"/>
              </a:solidFill>
              <a:effectLst/>
              <a:uLnTx/>
              <a:uFillTx/>
              <a:latin typeface="+mn-lt"/>
              <a:ea typeface="+mj-ea"/>
              <a:cs typeface="+mj-cs"/>
            </a:endParaRPr>
          </a:p>
        </p:txBody>
      </p:sp>
      <p:sp>
        <p:nvSpPr>
          <p:cNvPr id="6" name="Titre 1"/>
          <p:cNvSpPr txBox="1">
            <a:spLocks/>
          </p:cNvSpPr>
          <p:nvPr/>
        </p:nvSpPr>
        <p:spPr bwMode="auto">
          <a:xfrm>
            <a:off x="395536" y="476672"/>
            <a:ext cx="8229600" cy="1066800"/>
          </a:xfrm>
          <a:prstGeom prst="rect">
            <a:avLst/>
          </a:prstGeom>
          <a:noFill/>
          <a:ln w="9525">
            <a:noFill/>
            <a:miter lim="800000"/>
            <a:headEnd/>
            <a:tailEnd/>
          </a:ln>
        </p:spPr>
        <p:txBody>
          <a:bodyPr anchor="ctr"/>
          <a:lstStyle/>
          <a:p>
            <a:pPr marL="1314450" lvl="1" indent="-857250">
              <a:buFont typeface="Trebuchet MS" pitchFamily="34" charset="0"/>
              <a:buAutoNum type="alphaLcPeriod"/>
            </a:pPr>
            <a:r>
              <a:rPr lang="fr-FR" sz="2000" dirty="0" smtClean="0">
                <a:solidFill>
                  <a:srgbClr val="000000"/>
                </a:solidFill>
                <a:latin typeface="Georgia" pitchFamily="18" charset="0"/>
              </a:rPr>
              <a:t>La chaîne de valeur de Porter</a:t>
            </a:r>
            <a:endParaRPr lang="fr-FR" sz="2000" i="1" dirty="0">
              <a:solidFill>
                <a:srgbClr val="000000"/>
              </a:solidFill>
              <a:latin typeface="Georgia"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323528" y="1340768"/>
            <a:ext cx="8318126" cy="4967957"/>
          </a:xfrm>
          <a:prstGeom prst="rect">
            <a:avLst/>
          </a:prstGeom>
          <a:noFill/>
          <a:ln w="9525">
            <a:noFill/>
            <a:miter lim="800000"/>
            <a:headEnd/>
            <a:tailEnd/>
          </a:ln>
        </p:spPr>
      </p:pic>
      <p:sp>
        <p:nvSpPr>
          <p:cNvPr id="8" name="Titre 1"/>
          <p:cNvSpPr txBox="1">
            <a:spLocks/>
          </p:cNvSpPr>
          <p:nvPr/>
        </p:nvSpPr>
        <p:spPr bwMode="auto">
          <a:xfrm>
            <a:off x="395536" y="476672"/>
            <a:ext cx="8229600" cy="1066800"/>
          </a:xfrm>
          <a:prstGeom prst="rect">
            <a:avLst/>
          </a:prstGeom>
          <a:noFill/>
          <a:ln w="9525">
            <a:noFill/>
            <a:miter lim="800000"/>
            <a:headEnd/>
            <a:tailEnd/>
          </a:ln>
        </p:spPr>
        <p:txBody>
          <a:bodyPr anchor="ctr"/>
          <a:lstStyle/>
          <a:p>
            <a:pPr marL="1314450" lvl="1" indent="-857250">
              <a:buFont typeface="+mj-lt"/>
              <a:buAutoNum type="alphaLcPeriod" startAt="2"/>
            </a:pPr>
            <a:r>
              <a:rPr lang="fr-FR" sz="2000" dirty="0">
                <a:solidFill>
                  <a:srgbClr val="000000"/>
                </a:solidFill>
                <a:latin typeface="Georgia" pitchFamily="18" charset="0"/>
              </a:rPr>
              <a:t>Le tableau de bord prospectif : </a:t>
            </a:r>
            <a:r>
              <a:rPr lang="fr-FR" sz="2000" i="1" dirty="0" err="1">
                <a:solidFill>
                  <a:srgbClr val="000000"/>
                </a:solidFill>
                <a:latin typeface="Georgia" pitchFamily="18" charset="0"/>
              </a:rPr>
              <a:t>Balanced</a:t>
            </a:r>
            <a:r>
              <a:rPr lang="fr-FR" sz="2000" i="1" dirty="0">
                <a:solidFill>
                  <a:srgbClr val="000000"/>
                </a:solidFill>
                <a:latin typeface="Georgia" pitchFamily="18" charset="0"/>
              </a:rPr>
              <a:t> </a:t>
            </a:r>
            <a:r>
              <a:rPr lang="fr-FR" sz="2000" i="1" dirty="0" err="1">
                <a:solidFill>
                  <a:srgbClr val="000000"/>
                </a:solidFill>
                <a:latin typeface="Georgia" pitchFamily="18" charset="0"/>
              </a:rPr>
              <a:t>Scorecard</a:t>
            </a:r>
            <a:endParaRPr lang="fr-FR" sz="2000" i="1" dirty="0">
              <a:solidFill>
                <a:srgbClr val="000000"/>
              </a:solidFill>
              <a:latin typeface="Georgia" pitchFamily="18" charset="0"/>
            </a:endParaRPr>
          </a:p>
        </p:txBody>
      </p:sp>
      <p:sp>
        <p:nvSpPr>
          <p:cNvPr id="7" name="Titre 2"/>
          <p:cNvSpPr txBox="1">
            <a:spLocks/>
          </p:cNvSpPr>
          <p:nvPr/>
        </p:nvSpPr>
        <p:spPr bwMode="auto">
          <a:xfrm>
            <a:off x="467544" y="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dirty="0" smtClean="0">
                <a:ln>
                  <a:noFill/>
                </a:ln>
                <a:solidFill>
                  <a:srgbClr val="000000"/>
                </a:solidFill>
                <a:effectLst/>
                <a:uLnTx/>
                <a:uFillTx/>
                <a:latin typeface="+mn-lt"/>
                <a:ea typeface="+mj-ea"/>
                <a:cs typeface="+mj-cs"/>
              </a:rPr>
              <a:t>Les méthodes</a:t>
            </a:r>
            <a:r>
              <a:rPr kumimoji="0" lang="fr-FR" sz="3200" b="0" i="0" u="none" strike="noStrike" kern="1200" cap="none" spc="0" normalizeH="0" noProof="0" dirty="0" smtClean="0">
                <a:ln>
                  <a:noFill/>
                </a:ln>
                <a:solidFill>
                  <a:srgbClr val="000000"/>
                </a:solidFill>
                <a:effectLst/>
                <a:uLnTx/>
                <a:uFillTx/>
                <a:latin typeface="+mn-lt"/>
                <a:ea typeface="+mj-ea"/>
                <a:cs typeface="+mj-cs"/>
              </a:rPr>
              <a:t> de mesure</a:t>
            </a:r>
            <a:endParaRPr kumimoji="0" lang="fr-FR" sz="3200" b="0" i="0" u="none" strike="noStrike" kern="1200" cap="none" spc="0" normalizeH="0" baseline="0" noProof="0" dirty="0">
              <a:ln>
                <a:noFill/>
              </a:ln>
              <a:solidFill>
                <a:srgbClr val="000000"/>
              </a:solidFill>
              <a:effectLst/>
              <a:uLnTx/>
              <a:uFillTx/>
              <a:latin typeface="+mn-lt"/>
              <a:ea typeface="+mj-ea"/>
              <a:cs typeface="+mj-cs"/>
            </a:endParaRPr>
          </a:p>
        </p:txBody>
      </p:sp>
      <p:sp>
        <p:nvSpPr>
          <p:cNvPr id="10" name="Rectangle 9"/>
          <p:cNvSpPr/>
          <p:nvPr/>
        </p:nvSpPr>
        <p:spPr>
          <a:xfrm>
            <a:off x="1115616" y="1484784"/>
            <a:ext cx="1872208" cy="1368152"/>
          </a:xfrm>
          <a:prstGeom prst="rect">
            <a:avLst/>
          </a:prstGeom>
          <a:gradFill>
            <a:gsLst>
              <a:gs pos="8000">
                <a:srgbClr val="FFFF00"/>
              </a:gs>
              <a:gs pos="49000">
                <a:schemeClr val="accent6">
                  <a:lumMod val="20000"/>
                  <a:lumOff val="80000"/>
                </a:schemeClr>
              </a:gs>
              <a:gs pos="88000">
                <a:srgbClr val="FFFF00"/>
              </a:gs>
            </a:gsLst>
            <a:lin ang="2700000" scaled="1"/>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50000"/>
                  </a:schemeClr>
                </a:solidFill>
              </a:rPr>
              <a:t>Axe </a:t>
            </a:r>
          </a:p>
          <a:p>
            <a:pPr algn="ctr"/>
            <a:r>
              <a:rPr lang="fr-FR" b="1" dirty="0" smtClean="0">
                <a:solidFill>
                  <a:schemeClr val="tx1">
                    <a:lumMod val="50000"/>
                  </a:schemeClr>
                </a:solidFill>
              </a:rPr>
              <a:t>Relations </a:t>
            </a:r>
          </a:p>
          <a:p>
            <a:pPr algn="ctr"/>
            <a:r>
              <a:rPr lang="fr-FR" b="1" dirty="0" smtClean="0">
                <a:solidFill>
                  <a:schemeClr val="tx1">
                    <a:lumMod val="50000"/>
                  </a:schemeClr>
                </a:solidFill>
              </a:rPr>
              <a:t>Clients</a:t>
            </a:r>
            <a:endParaRPr lang="fr-FR" b="1" dirty="0">
              <a:solidFill>
                <a:schemeClr val="tx1">
                  <a:lumMod val="50000"/>
                </a:schemeClr>
              </a:solidFill>
            </a:endParaRPr>
          </a:p>
        </p:txBody>
      </p:sp>
      <p:sp>
        <p:nvSpPr>
          <p:cNvPr id="11" name="Rectangle 10"/>
          <p:cNvSpPr/>
          <p:nvPr/>
        </p:nvSpPr>
        <p:spPr>
          <a:xfrm>
            <a:off x="6372200" y="1484784"/>
            <a:ext cx="1872208" cy="1368152"/>
          </a:xfrm>
          <a:prstGeom prst="rect">
            <a:avLst/>
          </a:prstGeom>
          <a:gradFill>
            <a:gsLst>
              <a:gs pos="8000">
                <a:srgbClr val="FFFF00"/>
              </a:gs>
              <a:gs pos="49000">
                <a:schemeClr val="accent6">
                  <a:lumMod val="20000"/>
                  <a:lumOff val="80000"/>
                </a:schemeClr>
              </a:gs>
              <a:gs pos="88000">
                <a:srgbClr val="FFFF00"/>
              </a:gs>
            </a:gsLst>
            <a:lin ang="2700000" scaled="1"/>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50000"/>
                  </a:schemeClr>
                </a:solidFill>
              </a:rPr>
              <a:t>Axe Optimisation Financière</a:t>
            </a:r>
            <a:endParaRPr lang="fr-FR" b="1" dirty="0">
              <a:solidFill>
                <a:schemeClr val="tx1">
                  <a:lumMod val="50000"/>
                </a:schemeClr>
              </a:solidFill>
            </a:endParaRPr>
          </a:p>
        </p:txBody>
      </p:sp>
      <p:sp>
        <p:nvSpPr>
          <p:cNvPr id="12" name="Rectangle 11"/>
          <p:cNvSpPr/>
          <p:nvPr/>
        </p:nvSpPr>
        <p:spPr>
          <a:xfrm>
            <a:off x="1043608" y="4797152"/>
            <a:ext cx="1872208" cy="1368152"/>
          </a:xfrm>
          <a:prstGeom prst="rect">
            <a:avLst/>
          </a:prstGeom>
          <a:gradFill>
            <a:gsLst>
              <a:gs pos="8000">
                <a:srgbClr val="FFFF00"/>
              </a:gs>
              <a:gs pos="49000">
                <a:schemeClr val="accent6">
                  <a:lumMod val="20000"/>
                  <a:lumOff val="80000"/>
                </a:schemeClr>
              </a:gs>
              <a:gs pos="88000">
                <a:srgbClr val="FFFF00"/>
              </a:gs>
            </a:gsLst>
            <a:lin ang="2700000" scaled="1"/>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lumMod val="50000"/>
                  </a:schemeClr>
                </a:solidFill>
              </a:rPr>
              <a:t>Axe </a:t>
            </a:r>
          </a:p>
          <a:p>
            <a:pPr algn="ctr"/>
            <a:r>
              <a:rPr lang="fr-FR" b="1" dirty="0" smtClean="0">
                <a:solidFill>
                  <a:schemeClr val="tx1">
                    <a:lumMod val="50000"/>
                  </a:schemeClr>
                </a:solidFill>
              </a:rPr>
              <a:t>Processus internes</a:t>
            </a:r>
            <a:endParaRPr lang="fr-FR" b="1" dirty="0">
              <a:solidFill>
                <a:schemeClr val="tx1">
                  <a:lumMod val="50000"/>
                </a:schemeClr>
              </a:solidFill>
            </a:endParaRPr>
          </a:p>
        </p:txBody>
      </p:sp>
      <p:sp>
        <p:nvSpPr>
          <p:cNvPr id="13" name="Rectangle 12"/>
          <p:cNvSpPr/>
          <p:nvPr/>
        </p:nvSpPr>
        <p:spPr>
          <a:xfrm>
            <a:off x="6444208" y="4869160"/>
            <a:ext cx="2088232" cy="1296144"/>
          </a:xfrm>
          <a:prstGeom prst="rect">
            <a:avLst/>
          </a:prstGeom>
          <a:gradFill>
            <a:gsLst>
              <a:gs pos="8000">
                <a:srgbClr val="FFFF00"/>
              </a:gs>
              <a:gs pos="49000">
                <a:schemeClr val="accent6">
                  <a:lumMod val="20000"/>
                  <a:lumOff val="80000"/>
                </a:schemeClr>
              </a:gs>
              <a:gs pos="88000">
                <a:srgbClr val="FFFF00"/>
              </a:gs>
            </a:gsLst>
            <a:lin ang="2700000" scaled="1"/>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lumMod val="50000"/>
                  </a:schemeClr>
                </a:solidFill>
              </a:rPr>
              <a:t>Axe Apprentissage Organisationnel</a:t>
            </a:r>
            <a:endParaRPr lang="fr-FR" sz="1600" b="1" dirty="0">
              <a:solidFill>
                <a:schemeClr val="tx1">
                  <a:lumMod val="50000"/>
                </a:schemeClr>
              </a:solidFill>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test1">
      <a:dk1>
        <a:srgbClr val="505A2D"/>
      </a:dk1>
      <a:lt1>
        <a:sysClr val="window" lastClr="FFFFFF"/>
      </a:lt1>
      <a:dk2>
        <a:srgbClr val="788843"/>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1741</TotalTime>
  <Words>1738</Words>
  <Application>Microsoft Office PowerPoint</Application>
  <PresentationFormat>Affichage à l'écran (4:3)</PresentationFormat>
  <Paragraphs>264</Paragraphs>
  <Slides>13</Slides>
  <Notes>12</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Urbain</vt:lpstr>
      <vt:lpstr>Diapositive 1</vt:lpstr>
      <vt:lpstr>Diapositive 2</vt:lpstr>
      <vt:lpstr>Pourquoi mesurer la performance d’un SI ?</vt:lpstr>
      <vt:lpstr>La performance « par » le SI</vt:lpstr>
      <vt:lpstr>Diapositive 5</vt:lpstr>
      <vt:lpstr>Un outil stratégique fondamental</vt:lpstr>
      <vt:lpstr>Diapositive 7</vt:lpstr>
      <vt:lpstr>Diapositive 8</vt:lpstr>
      <vt:lpstr>Diapositive 9</vt:lpstr>
      <vt:lpstr>Diapositive 10</vt:lpstr>
      <vt:lpstr>Diapositive 11</vt:lpstr>
      <vt:lpstr>Diapositive 12</vt:lpstr>
      <vt:lpstr>Diapositive 13</vt:lpstr>
    </vt:vector>
  </TitlesOfParts>
  <Company>IUT PARIS DESCARTES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utilciip</dc:creator>
  <cp:lastModifiedBy>heiwy</cp:lastModifiedBy>
  <cp:revision>274</cp:revision>
  <dcterms:created xsi:type="dcterms:W3CDTF">2010-11-17T12:44:29Z</dcterms:created>
  <dcterms:modified xsi:type="dcterms:W3CDTF">2010-11-24T15:54:00Z</dcterms:modified>
</cp:coreProperties>
</file>