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2"/>
  </p:notesMasterIdLst>
  <p:sldIdLst>
    <p:sldId id="256" r:id="rId2"/>
    <p:sldId id="272" r:id="rId3"/>
    <p:sldId id="273" r:id="rId4"/>
    <p:sldId id="274" r:id="rId5"/>
    <p:sldId id="275" r:id="rId6"/>
    <p:sldId id="276" r:id="rId7"/>
    <p:sldId id="264" r:id="rId8"/>
    <p:sldId id="266" r:id="rId9"/>
    <p:sldId id="267" r:id="rId10"/>
    <p:sldId id="268" r:id="rId11"/>
    <p:sldId id="269" r:id="rId12"/>
    <p:sldId id="271" r:id="rId13"/>
    <p:sldId id="270" r:id="rId14"/>
    <p:sldId id="278" r:id="rId15"/>
    <p:sldId id="279" r:id="rId16"/>
    <p:sldId id="280" r:id="rId17"/>
    <p:sldId id="281" r:id="rId18"/>
    <p:sldId id="282" r:id="rId19"/>
    <p:sldId id="284" r:id="rId20"/>
    <p:sldId id="283"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3441" autoAdjust="0"/>
  </p:normalViewPr>
  <p:slideViewPr>
    <p:cSldViewPr>
      <p:cViewPr varScale="1">
        <p:scale>
          <a:sx n="68" d="100"/>
          <a:sy n="68" d="100"/>
        </p:scale>
        <p:origin x="-12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84908-8E90-4B9F-AB2E-04056E2981EB}" type="datetimeFigureOut">
              <a:rPr lang="fr-FR" smtClean="0"/>
              <a:pPr/>
              <a:t>24/11/2010</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9D093-087A-492C-97CA-4E66F02E576D}"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2</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b="1" dirty="0" smtClean="0"/>
              <a:t>La Phase Check </a:t>
            </a:r>
            <a:r>
              <a:rPr lang="fr-FR" dirty="0" smtClean="0"/>
              <a:t>qui permet la gestion du SMSI. Ce qui consiste à </a:t>
            </a:r>
            <a:r>
              <a:rPr lang="fr-FR" dirty="0" smtClean="0"/>
              <a:t>vérifier </a:t>
            </a:r>
            <a:r>
              <a:rPr lang="fr-FR" dirty="0" smtClean="0"/>
              <a:t>la</a:t>
            </a:r>
            <a:r>
              <a:rPr lang="fr-FR" baseline="0" dirty="0" smtClean="0"/>
              <a:t> conformité et l’efficacité du système de management déjà en place, s’assurer que les processus fonctionnement normalement et garanti l’adéquation du SMSI avec son environnement.</a:t>
            </a:r>
          </a:p>
          <a:p>
            <a:endParaRPr lang="fr-FR" baseline="0" dirty="0" smtClean="0"/>
          </a:p>
          <a:p>
            <a:r>
              <a:rPr lang="fr-FR" baseline="0" dirty="0" smtClean="0"/>
              <a:t>La dernières phase est </a:t>
            </a:r>
            <a:r>
              <a:rPr lang="fr-FR" b="1" baseline="0" dirty="0" smtClean="0"/>
              <a:t>la phase </a:t>
            </a:r>
            <a:r>
              <a:rPr lang="fr-FR" b="1" baseline="0" dirty="0" err="1" smtClean="0"/>
              <a:t>Act</a:t>
            </a:r>
            <a:r>
              <a:rPr lang="fr-FR" baseline="0" dirty="0" smtClean="0"/>
              <a:t>, qui est une phase correctives </a:t>
            </a:r>
            <a:r>
              <a:rPr lang="fr-FR" baseline="0" dirty="0" smtClean="0"/>
              <a:t>préventive </a:t>
            </a:r>
            <a:r>
              <a:rPr lang="fr-FR" baseline="0" dirty="0" smtClean="0"/>
              <a:t>et d’amélioration du système.</a:t>
            </a:r>
            <a:endParaRPr lang="fr-FR"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13</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u="sng" dirty="0" smtClean="0"/>
              <a:t>La PSSI constitue le principal document de référence en matière de SSI de l'organisme. </a:t>
            </a:r>
          </a:p>
          <a:p>
            <a:r>
              <a:rPr lang="fr-FR" dirty="0" smtClean="0"/>
              <a:t>	-&gt; Elle en est un élément fondateur définissant les objectifs à atteindre et les moyens accordés pour y parvenir.</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démarche de réalisation de cette politique est basée sur une</a:t>
            </a:r>
            <a:r>
              <a:rPr lang="fr-FR" baseline="0" dirty="0" smtClean="0"/>
              <a:t> analyse des risques</a:t>
            </a:r>
            <a:r>
              <a:rPr lang="fr-FR" dirty="0" smtClean="0"/>
              <a:t> en matière de sécurité des systèmes d'information.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u="sng" dirty="0" smtClean="0"/>
              <a:t>La</a:t>
            </a:r>
            <a:r>
              <a:rPr lang="fr-FR" u="sng" baseline="0" dirty="0" smtClean="0"/>
              <a:t> PSSI</a:t>
            </a:r>
            <a:r>
              <a:rPr lang="fr-FR" u="sng" dirty="0" smtClean="0"/>
              <a:t> décrit en effet les éléments stratégiques :</a:t>
            </a:r>
          </a:p>
          <a:p>
            <a:r>
              <a:rPr lang="fr-FR" dirty="0" smtClean="0"/>
              <a:t>	-&gt;</a:t>
            </a:r>
            <a:r>
              <a:rPr lang="fr-FR" baseline="0" dirty="0" smtClean="0"/>
              <a:t> </a:t>
            </a:r>
            <a:r>
              <a:rPr lang="fr-FR" dirty="0" smtClean="0"/>
              <a:t>enjeux, </a:t>
            </a:r>
          </a:p>
          <a:p>
            <a:r>
              <a:rPr lang="fr-FR" dirty="0" smtClean="0"/>
              <a:t>	-&gt; référentiel, </a:t>
            </a:r>
          </a:p>
          <a:p>
            <a:r>
              <a:rPr lang="fr-FR" dirty="0" smtClean="0"/>
              <a:t>	-&gt; principaux besoins de sécurité </a:t>
            </a:r>
          </a:p>
          <a:p>
            <a:r>
              <a:rPr lang="fr-FR" dirty="0" smtClean="0"/>
              <a:t>	-&gt; menaces et les règles de sécurité applicables à la protection du système d’information de l’organisme.</a:t>
            </a:r>
          </a:p>
          <a:p>
            <a:endParaRPr lang="fr-FR" dirty="0" smtClean="0"/>
          </a:p>
          <a:p>
            <a:endParaRPr lang="fr-FR" dirty="0" smtClean="0"/>
          </a:p>
          <a:p>
            <a:r>
              <a:rPr lang="fr-FR" sz="1200" kern="1200" baseline="0" dirty="0" smtClean="0">
                <a:solidFill>
                  <a:schemeClr val="tx1"/>
                </a:solidFill>
                <a:latin typeface="+mn-lt"/>
                <a:ea typeface="+mn-ea"/>
                <a:cs typeface="+mn-cs"/>
              </a:rPr>
              <a:t>Les règles contenues dans une PSSI puisent leur légitimité dans les lois, les réglementations, les</a:t>
            </a:r>
          </a:p>
          <a:p>
            <a:r>
              <a:rPr lang="fr-FR" sz="1200" kern="1200" baseline="0" dirty="0" smtClean="0">
                <a:solidFill>
                  <a:schemeClr val="tx1"/>
                </a:solidFill>
                <a:latin typeface="+mn-lt"/>
                <a:ea typeface="+mn-ea"/>
                <a:cs typeface="+mn-cs"/>
              </a:rPr>
              <a:t>normes et les recommandations émanant d'instances internationales, nationales ou professionnelles.</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Elles trouvent également leur justification dans les composantes de la culture de l'organisme comme</a:t>
            </a:r>
          </a:p>
          <a:p>
            <a:r>
              <a:rPr lang="fr-FR" sz="1200" kern="1200" baseline="0" dirty="0" smtClean="0">
                <a:solidFill>
                  <a:schemeClr val="tx1"/>
                </a:solidFill>
                <a:latin typeface="+mn-lt"/>
                <a:ea typeface="+mn-ea"/>
                <a:cs typeface="+mn-cs"/>
              </a:rPr>
              <a:t>les traditions, les habitudes ou les règlements internes.</a:t>
            </a:r>
            <a:endParaRPr lang="fr-FR" dirty="0" smtClean="0"/>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i="1" u="none" dirty="0" smtClean="0"/>
              <a:t>INFOS COMPLEMENTAIRES : </a:t>
            </a:r>
            <a:r>
              <a:rPr lang="fr-FR" b="0" i="0" u="none" dirty="0" smtClean="0"/>
              <a:t>http://www.clusif.asso.fr/fr/production/sinistralite/docs/CLUSIF-rapport-2010.pdf</a:t>
            </a:r>
          </a:p>
          <a:p>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15</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u="sng" dirty="0" smtClean="0"/>
              <a:t>Après validation par les différents acteurs de la sécurité</a:t>
            </a:r>
            <a:r>
              <a:rPr lang="fr-FR" u="sng" baseline="0" dirty="0" smtClean="0"/>
              <a:t> de l’information</a:t>
            </a:r>
            <a:r>
              <a:rPr lang="fr-FR" u="sng" dirty="0" smtClean="0"/>
              <a:t> de l'organisme, la PSSI doit être diffusée aux acteurs du SI :</a:t>
            </a:r>
          </a:p>
          <a:p>
            <a:r>
              <a:rPr lang="fr-FR" dirty="0" smtClean="0"/>
              <a:t>	-&gt; utilisateurs, </a:t>
            </a:r>
          </a:p>
          <a:p>
            <a:r>
              <a:rPr lang="fr-FR" dirty="0" smtClean="0"/>
              <a:t>	-&gt; exploitants, </a:t>
            </a:r>
          </a:p>
          <a:p>
            <a:r>
              <a:rPr lang="fr-FR" dirty="0" smtClean="0"/>
              <a:t>	-&gt;</a:t>
            </a:r>
            <a:r>
              <a:rPr lang="fr-FR" baseline="0" dirty="0" smtClean="0"/>
              <a:t> </a:t>
            </a:r>
            <a:r>
              <a:rPr lang="fr-FR" dirty="0" smtClean="0"/>
              <a:t>sous-traitants, </a:t>
            </a:r>
          </a:p>
          <a:p>
            <a:r>
              <a:rPr lang="fr-FR" dirty="0" smtClean="0"/>
              <a:t>	-&gt; prestataires. </a:t>
            </a:r>
          </a:p>
          <a:p>
            <a:r>
              <a:rPr lang="fr-FR" sz="1200" u="sng" kern="1200" baseline="0" dirty="0" smtClean="0">
                <a:solidFill>
                  <a:schemeClr val="tx1"/>
                </a:solidFill>
                <a:latin typeface="+mn-lt"/>
                <a:ea typeface="+mn-ea"/>
                <a:cs typeface="+mn-cs"/>
              </a:rPr>
              <a:t>La PSSI :</a:t>
            </a:r>
          </a:p>
          <a:p>
            <a:r>
              <a:rPr lang="fr-FR" sz="1200" kern="1200" baseline="0" dirty="0" smtClean="0">
                <a:solidFill>
                  <a:schemeClr val="tx1"/>
                </a:solidFill>
                <a:latin typeface="+mn-lt"/>
                <a:ea typeface="+mn-ea"/>
                <a:cs typeface="+mn-cs"/>
              </a:rPr>
              <a:t>	-&gt;s'applique à un système existant ou à développer,</a:t>
            </a:r>
          </a:p>
          <a:p>
            <a:r>
              <a:rPr lang="fr-FR" sz="1200" kern="1200" baseline="0" dirty="0" smtClean="0">
                <a:solidFill>
                  <a:schemeClr val="tx1"/>
                </a:solidFill>
                <a:latin typeface="+mn-lt"/>
                <a:ea typeface="+mn-ea"/>
                <a:cs typeface="+mn-cs"/>
              </a:rPr>
              <a:t>	-&gt;concerne toute personne ayant accès au système d’information de l’entreprise qu’il soit interne ou</a:t>
            </a:r>
          </a:p>
          <a:p>
            <a:r>
              <a:rPr lang="fr-FR" sz="1200" kern="1200" baseline="0" dirty="0" smtClean="0">
                <a:solidFill>
                  <a:schemeClr val="tx1"/>
                </a:solidFill>
                <a:latin typeface="+mn-lt"/>
                <a:ea typeface="+mn-ea"/>
                <a:cs typeface="+mn-cs"/>
              </a:rPr>
              <a:t>	     externe à l’organisme (sous-traitant, stagiaire, prestataire),</a:t>
            </a:r>
          </a:p>
          <a:p>
            <a:r>
              <a:rPr lang="fr-FR" sz="1200" kern="1200" baseline="0" dirty="0" smtClean="0">
                <a:solidFill>
                  <a:schemeClr val="tx1"/>
                </a:solidFill>
                <a:latin typeface="+mn-lt"/>
                <a:ea typeface="+mn-ea"/>
                <a:cs typeface="+mn-cs"/>
              </a:rPr>
              <a:t>	-&gt; concerne l’ensemble des aspects du système d’information (l'organisation, l’environnement</a:t>
            </a:r>
          </a:p>
          <a:p>
            <a:r>
              <a:rPr lang="fr-FR" sz="1200" kern="1200" baseline="0" dirty="0" smtClean="0">
                <a:solidFill>
                  <a:schemeClr val="tx1"/>
                </a:solidFill>
                <a:latin typeface="+mn-lt"/>
                <a:ea typeface="+mn-ea"/>
                <a:cs typeface="+mn-cs"/>
              </a:rPr>
              <a:t>	     physique, le développement, l’exploitation, la maintenance…),</a:t>
            </a:r>
          </a:p>
          <a:p>
            <a:r>
              <a:rPr lang="fr-FR" sz="1200" dirty="0" smtClean="0"/>
              <a:t>	-&gt;concerne l'ensemble du cycle de vie du système d'information et de l'information.</a:t>
            </a:r>
            <a:endParaRPr lang="fr-FR" sz="1200" kern="1200" baseline="0" dirty="0" smtClean="0">
              <a:solidFill>
                <a:schemeClr val="tx1"/>
              </a:solidFill>
              <a:latin typeface="+mn-lt"/>
              <a:ea typeface="+mn-ea"/>
              <a:cs typeface="+mn-cs"/>
            </a:endParaRPr>
          </a:p>
          <a:p>
            <a:endParaRPr lang="fr-FR" dirty="0" smtClean="0"/>
          </a:p>
          <a:p>
            <a:r>
              <a:rPr lang="fr-FR" dirty="0" smtClean="0"/>
              <a:t>Le</a:t>
            </a:r>
            <a:r>
              <a:rPr lang="fr-FR" baseline="0" dirty="0" smtClean="0"/>
              <a:t> principale objectif de la PSSI est donc la communication.</a:t>
            </a:r>
            <a:endParaRPr lang="fr-FR" dirty="0" smtClean="0"/>
          </a:p>
          <a:p>
            <a:endParaRPr lang="fr-FR" dirty="0" smtClean="0"/>
          </a:p>
          <a:p>
            <a:r>
              <a:rPr lang="fr-FR" dirty="0" smtClean="0"/>
              <a:t>INFOS</a:t>
            </a:r>
            <a:r>
              <a:rPr lang="fr-FR" baseline="0" dirty="0" smtClean="0"/>
              <a:t> COMPLEMENTAIRES : http://www.ssi.gouv.fr/IMG/pdf/pssi-section1-introduction-2004-03-03.pdf</a:t>
            </a:r>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16</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17</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u="sng" dirty="0" smtClean="0"/>
              <a:t>PHASE</a:t>
            </a:r>
            <a:r>
              <a:rPr lang="fr-FR" u="sng" baseline="0" dirty="0" smtClean="0"/>
              <a:t> 0:</a:t>
            </a:r>
            <a:r>
              <a:rPr lang="fr-FR" u="none" baseline="0" dirty="0" smtClean="0"/>
              <a:t> 	</a:t>
            </a:r>
            <a:r>
              <a:rPr lang="fr-FR" sz="1200" kern="1200" baseline="0" dirty="0" smtClean="0">
                <a:solidFill>
                  <a:schemeClr val="tx1"/>
                </a:solidFill>
                <a:latin typeface="+mn-lt"/>
                <a:ea typeface="+mn-ea"/>
                <a:cs typeface="+mn-cs"/>
              </a:rPr>
              <a:t>Cette phase préliminaire doit permettre la </a:t>
            </a:r>
            <a:r>
              <a:rPr lang="fr-FR" sz="1200" b="1" kern="1200" baseline="0" dirty="0" smtClean="0">
                <a:solidFill>
                  <a:schemeClr val="tx1"/>
                </a:solidFill>
                <a:latin typeface="+mn-lt"/>
                <a:ea typeface="+mn-ea"/>
                <a:cs typeface="+mn-cs"/>
              </a:rPr>
              <a:t>présentation du projet </a:t>
            </a:r>
            <a:r>
              <a:rPr lang="fr-FR" sz="1200" kern="1200" baseline="0" dirty="0" smtClean="0">
                <a:solidFill>
                  <a:schemeClr val="tx1"/>
                </a:solidFill>
                <a:latin typeface="+mn-lt"/>
                <a:ea typeface="+mn-ea"/>
                <a:cs typeface="+mn-cs"/>
              </a:rPr>
              <a:t>au niveau de la Direction générale et</a:t>
            </a:r>
          </a:p>
          <a:p>
            <a:r>
              <a:rPr lang="fr-FR" sz="1200" kern="1200" baseline="0" dirty="0" smtClean="0">
                <a:solidFill>
                  <a:schemeClr val="tx1"/>
                </a:solidFill>
                <a:latin typeface="+mn-lt"/>
                <a:ea typeface="+mn-ea"/>
                <a:cs typeface="+mn-cs"/>
              </a:rPr>
              <a:t>	de faire valider ainsi ses objectifs et les moyens qu’il convient d’y consacrer.</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Définir les </a:t>
            </a:r>
            <a:r>
              <a:rPr lang="fr-FR" sz="1200" b="1" kern="1200" baseline="0" dirty="0" smtClean="0">
                <a:solidFill>
                  <a:schemeClr val="tx1"/>
                </a:solidFill>
                <a:latin typeface="+mn-lt"/>
                <a:ea typeface="+mn-ea"/>
                <a:cs typeface="+mn-cs"/>
              </a:rPr>
              <a:t>objectifs</a:t>
            </a:r>
            <a:r>
              <a:rPr lang="fr-FR" sz="1200" kern="1200" baseline="0" dirty="0" smtClean="0">
                <a:solidFill>
                  <a:schemeClr val="tx1"/>
                </a:solidFill>
                <a:latin typeface="+mn-lt"/>
                <a:ea typeface="+mn-ea"/>
                <a:cs typeface="+mn-cs"/>
              </a:rPr>
              <a:t> et </a:t>
            </a:r>
            <a:r>
              <a:rPr lang="fr-FR" sz="1200" b="1" kern="1200" baseline="0" dirty="0" smtClean="0">
                <a:solidFill>
                  <a:schemeClr val="tx1"/>
                </a:solidFill>
                <a:latin typeface="+mn-lt"/>
                <a:ea typeface="+mn-ea"/>
                <a:cs typeface="+mn-cs"/>
              </a:rPr>
              <a:t>moyens</a:t>
            </a:r>
            <a:r>
              <a:rPr lang="fr-FR" sz="1200" kern="1200" baseline="0" dirty="0" smtClean="0">
                <a:solidFill>
                  <a:schemeClr val="tx1"/>
                </a:solidFill>
                <a:latin typeface="+mn-lt"/>
                <a:ea typeface="+mn-ea"/>
                <a:cs typeface="+mn-cs"/>
              </a:rPr>
              <a:t> à mettre en œuvre pour l’élaboration de la PSSI et constituer le</a:t>
            </a:r>
          </a:p>
          <a:p>
            <a:r>
              <a:rPr lang="fr-FR" sz="1200" kern="1200" baseline="0" dirty="0" smtClean="0">
                <a:solidFill>
                  <a:schemeClr val="tx1"/>
                </a:solidFill>
                <a:latin typeface="+mn-lt"/>
                <a:ea typeface="+mn-ea"/>
                <a:cs typeface="+mn-cs"/>
              </a:rPr>
              <a:t>	référentiel documentaire</a:t>
            </a:r>
            <a:r>
              <a:rPr lang="fr-FR" sz="1200" u="none" kern="1200" baseline="0" dirty="0" smtClean="0">
                <a:solidFill>
                  <a:schemeClr val="tx1"/>
                </a:solidFill>
                <a:latin typeface="+mn-lt"/>
                <a:ea typeface="+mn-ea"/>
                <a:cs typeface="+mn-cs"/>
              </a:rPr>
              <a:t>.</a:t>
            </a:r>
            <a:endParaRPr lang="fr-FR" sz="1200" u="sng" kern="1200" baseline="0" dirty="0" smtClean="0">
              <a:solidFill>
                <a:schemeClr val="tx1"/>
              </a:solidFill>
              <a:latin typeface="+mn-lt"/>
              <a:ea typeface="+mn-ea"/>
              <a:cs typeface="+mn-cs"/>
            </a:endParaRPr>
          </a:p>
          <a:p>
            <a:endParaRPr lang="fr-FR" sz="1200" u="sng" kern="1200" baseline="0" dirty="0" smtClean="0">
              <a:solidFill>
                <a:schemeClr val="tx1"/>
              </a:solidFill>
              <a:latin typeface="+mn-lt"/>
              <a:ea typeface="+mn-ea"/>
              <a:cs typeface="+mn-cs"/>
            </a:endParaRPr>
          </a:p>
          <a:p>
            <a:r>
              <a:rPr lang="fr-FR" u="sng" dirty="0" smtClean="0"/>
              <a:t>PHASE 1: </a:t>
            </a:r>
            <a:r>
              <a:rPr lang="fr-FR" u="none" dirty="0" smtClean="0"/>
              <a:t> 	</a:t>
            </a:r>
            <a:r>
              <a:rPr lang="fr-FR" sz="1200" kern="1200" baseline="0" dirty="0" smtClean="0">
                <a:solidFill>
                  <a:schemeClr val="tx1"/>
                </a:solidFill>
                <a:latin typeface="+mn-lt"/>
                <a:ea typeface="+mn-ea"/>
                <a:cs typeface="+mn-cs"/>
              </a:rPr>
              <a:t>Cette phase, dont les résultats et conclusions doivent impérativement être validés par la</a:t>
            </a:r>
          </a:p>
          <a:p>
            <a:r>
              <a:rPr lang="fr-FR" sz="1200" kern="1200" baseline="0" dirty="0" smtClean="0">
                <a:solidFill>
                  <a:schemeClr val="tx1"/>
                </a:solidFill>
                <a:latin typeface="+mn-lt"/>
                <a:ea typeface="+mn-ea"/>
                <a:cs typeface="+mn-cs"/>
              </a:rPr>
              <a:t>	Direction Générale, consiste à déterminer les axes stratégiques et les premières grandes</a:t>
            </a:r>
          </a:p>
          <a:p>
            <a:r>
              <a:rPr lang="fr-FR" sz="1200" kern="1200" baseline="0" dirty="0" smtClean="0">
                <a:solidFill>
                  <a:schemeClr val="tx1"/>
                </a:solidFill>
                <a:latin typeface="+mn-lt"/>
                <a:ea typeface="+mn-ea"/>
                <a:cs typeface="+mn-cs"/>
              </a:rPr>
              <a:t>	orientations à partir desquelles sera rédigée la PSSI.</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Pour cela, elle doit obligatoirement identifier et prendre en compte le périmètre d'étude, le</a:t>
            </a:r>
          </a:p>
          <a:p>
            <a:r>
              <a:rPr lang="fr-FR" sz="1200" kern="1200" baseline="0" dirty="0" smtClean="0">
                <a:solidFill>
                  <a:schemeClr val="tx1"/>
                </a:solidFill>
                <a:latin typeface="+mn-lt"/>
                <a:ea typeface="+mn-ea"/>
                <a:cs typeface="+mn-cs"/>
              </a:rPr>
              <a:t>	contexte, les enjeux et orientations stratégiques, le référentiel réglementaire, l'échelle de</a:t>
            </a:r>
          </a:p>
          <a:p>
            <a:r>
              <a:rPr lang="fr-FR" sz="1200" kern="1200" baseline="0" dirty="0" smtClean="0">
                <a:solidFill>
                  <a:schemeClr val="tx1"/>
                </a:solidFill>
                <a:latin typeface="+mn-lt"/>
                <a:ea typeface="+mn-ea"/>
                <a:cs typeface="+mn-cs"/>
              </a:rPr>
              <a:t>	besoins, les besoins de sécurité des biens à protéger et les origines des menaces afin d’aboutir</a:t>
            </a:r>
          </a:p>
          <a:p>
            <a:r>
              <a:rPr lang="fr-FR" sz="1200" kern="1200" baseline="0" dirty="0" smtClean="0">
                <a:solidFill>
                  <a:schemeClr val="tx1"/>
                </a:solidFill>
                <a:latin typeface="+mn-lt"/>
                <a:ea typeface="+mn-ea"/>
                <a:cs typeface="+mn-cs"/>
              </a:rPr>
              <a:t>	à une note de stratégie validée par la Direction fixant les grandes orientations de la SSI.</a:t>
            </a:r>
          </a:p>
          <a:p>
            <a:endParaRPr lang="fr-FR" sz="1200" u="sng" kern="1200" baseline="0" dirty="0" smtClean="0">
              <a:solidFill>
                <a:schemeClr val="tx1"/>
              </a:solidFill>
              <a:latin typeface="+mn-lt"/>
              <a:ea typeface="+mn-ea"/>
              <a:cs typeface="+mn-cs"/>
            </a:endParaRPr>
          </a:p>
          <a:p>
            <a:r>
              <a:rPr lang="fr-FR" u="sng" dirty="0" smtClean="0"/>
              <a:t>PHASE 2: </a:t>
            </a:r>
            <a:r>
              <a:rPr lang="fr-FR" u="none" dirty="0" smtClean="0"/>
              <a:t>	</a:t>
            </a:r>
            <a:r>
              <a:rPr lang="fr-FR" sz="1200" kern="1200" baseline="0" dirty="0" smtClean="0">
                <a:solidFill>
                  <a:schemeClr val="tx1"/>
                </a:solidFill>
                <a:latin typeface="+mn-lt"/>
                <a:ea typeface="+mn-ea"/>
                <a:cs typeface="+mn-cs"/>
              </a:rPr>
              <a:t>Le travail de cette phase consiste à sélectionner, concevoir, préparer, documenter et valider la</a:t>
            </a:r>
          </a:p>
          <a:p>
            <a:r>
              <a:rPr lang="fr-FR" sz="1200" kern="1200" baseline="0" dirty="0" smtClean="0">
                <a:solidFill>
                  <a:schemeClr val="tx1"/>
                </a:solidFill>
                <a:latin typeface="+mn-lt"/>
                <a:ea typeface="+mn-ea"/>
                <a:cs typeface="+mn-cs"/>
              </a:rPr>
              <a:t>	déclinaison des principes généraux d’une PSSI et des choix stratégiques de l’organisme. Ce</a:t>
            </a:r>
          </a:p>
          <a:p>
            <a:r>
              <a:rPr lang="fr-FR" sz="1200" kern="1200" baseline="0" dirty="0" smtClean="0">
                <a:solidFill>
                  <a:schemeClr val="tx1"/>
                </a:solidFill>
                <a:latin typeface="+mn-lt"/>
                <a:ea typeface="+mn-ea"/>
                <a:cs typeface="+mn-cs"/>
              </a:rPr>
              <a:t>	travail se traduit en l’élaboration d’un corpus de règles directement applicables.</a:t>
            </a:r>
          </a:p>
          <a:p>
            <a:endParaRPr lang="fr-FR" sz="1200" u="sng" kern="1200" baseline="0" dirty="0" smtClean="0">
              <a:solidFill>
                <a:schemeClr val="tx1"/>
              </a:solidFill>
              <a:latin typeface="+mn-lt"/>
              <a:ea typeface="+mn-ea"/>
              <a:cs typeface="+mn-cs"/>
            </a:endParaRPr>
          </a:p>
          <a:p>
            <a:r>
              <a:rPr lang="fr-FR" u="sng" dirty="0" smtClean="0"/>
              <a:t>PHASE 3:</a:t>
            </a:r>
            <a:r>
              <a:rPr lang="fr-FR" u="none" dirty="0" smtClean="0"/>
              <a:t>	</a:t>
            </a:r>
            <a:r>
              <a:rPr lang="fr-FR" sz="1200" kern="1200" baseline="0" dirty="0" smtClean="0">
                <a:solidFill>
                  <a:schemeClr val="tx1"/>
                </a:solidFill>
                <a:latin typeface="+mn-lt"/>
                <a:ea typeface="+mn-ea"/>
                <a:cs typeface="+mn-cs"/>
              </a:rPr>
              <a:t>La finalité de cette phase est de conduire une étape ultime de validation de la PSSI et du plan</a:t>
            </a:r>
          </a:p>
          <a:p>
            <a:r>
              <a:rPr lang="fr-FR" sz="1200" kern="1200" baseline="0" dirty="0" smtClean="0">
                <a:solidFill>
                  <a:schemeClr val="tx1"/>
                </a:solidFill>
                <a:latin typeface="+mn-lt"/>
                <a:ea typeface="+mn-ea"/>
                <a:cs typeface="+mn-cs"/>
              </a:rPr>
              <a:t>	d’action associé par la direction générale.</a:t>
            </a:r>
          </a:p>
          <a:p>
            <a:endParaRPr lang="fr-FR" sz="1200" u="sng" kern="1200" baseline="0" dirty="0" smtClean="0">
              <a:solidFill>
                <a:schemeClr val="tx1"/>
              </a:solidFill>
              <a:latin typeface="+mn-lt"/>
              <a:ea typeface="+mn-ea"/>
              <a:cs typeface="+mn-cs"/>
            </a:endParaRPr>
          </a:p>
          <a:p>
            <a:endParaRPr lang="fr-FR" sz="1200" u="sng" kern="1200" baseline="0" dirty="0" smtClean="0">
              <a:solidFill>
                <a:schemeClr val="tx1"/>
              </a:solidFill>
              <a:latin typeface="+mn-lt"/>
              <a:ea typeface="+mn-ea"/>
              <a:cs typeface="+mn-cs"/>
            </a:endParaRPr>
          </a:p>
          <a:p>
            <a:r>
              <a:rPr lang="fr-FR" sz="1200" u="none" kern="1200" baseline="0" dirty="0" smtClean="0">
                <a:solidFill>
                  <a:schemeClr val="tx1"/>
                </a:solidFill>
                <a:latin typeface="+mn-lt"/>
                <a:ea typeface="+mn-ea"/>
                <a:cs typeface="+mn-cs"/>
              </a:rPr>
              <a:t>INFOS COMPLEMENTAIRES :  http://www.ssi.gouv.fr/IMG/pdf/pssi-section2-methodologie-2004-03-03.pdf</a:t>
            </a:r>
            <a:r>
              <a:rPr lang="fr-FR" u="sng" dirty="0" smtClean="0"/>
              <a:t> </a:t>
            </a:r>
          </a:p>
          <a:p>
            <a:endParaRPr lang="fr-FR" u="sng" dirty="0" smtClean="0"/>
          </a:p>
          <a:p>
            <a:endParaRPr lang="fr-FR" u="sng" dirty="0" smtClean="0"/>
          </a:p>
          <a:p>
            <a:r>
              <a:rPr lang="fr-FR" u="sng" dirty="0" smtClean="0"/>
              <a:t>Exemple</a:t>
            </a:r>
            <a:r>
              <a:rPr lang="fr-FR" u="sng" baseline="0" dirty="0" smtClean="0"/>
              <a:t> :</a:t>
            </a:r>
            <a:r>
              <a:rPr lang="fr-FR" u="none" baseline="0" dirty="0" smtClean="0"/>
              <a:t> Le CNRS. Voir le lien suivant : http://www.dgdr.cnrs.fr/fsd/securite-systemes/documentations_pdf/securite_systemes/PSSI-V1.pdf</a:t>
            </a:r>
            <a:endParaRPr lang="fr-FR" u="sng"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18</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système d'information est le véhicule de la communication dans l'organisation. Sa structure est constituée de l'ensemble des ressources (les hommes, le matériel, les logiciels) organisées pour : collecter, stocker, traiter et communiquer les informations. </a:t>
            </a:r>
            <a:endParaRPr lang="fr-FR" smtClean="0"/>
          </a:p>
          <a:p>
            <a:r>
              <a:rPr lang="fr-FR" smtClean="0"/>
              <a:t>Le système d'information coordonne ainsi grâce à l'information les activités de l'organisation et lui permet ainsi d'atteindre ses objectifs</a:t>
            </a:r>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u="sng" kern="1200" baseline="0" dirty="0" smtClean="0">
                <a:solidFill>
                  <a:schemeClr val="tx1"/>
                </a:solidFill>
                <a:latin typeface="+mn-lt"/>
                <a:ea typeface="+mn-ea"/>
                <a:cs typeface="+mn-cs"/>
              </a:rPr>
              <a:t>Pourquoi sécuriser son système d'information:</a:t>
            </a:r>
          </a:p>
          <a:p>
            <a:r>
              <a:rPr lang="fr-FR" sz="1200" kern="1200" baseline="0" dirty="0" smtClean="0">
                <a:solidFill>
                  <a:schemeClr val="tx1"/>
                </a:solidFill>
                <a:latin typeface="+mn-lt"/>
                <a:ea typeface="+mn-ea"/>
                <a:cs typeface="+mn-cs"/>
              </a:rPr>
              <a:t>De plus en plus d'entreprises, qu'il s'agisse d'artisanats, de PME-PMI ou de grandes entreprises sont</a:t>
            </a:r>
          </a:p>
          <a:p>
            <a:r>
              <a:rPr lang="fr-FR" sz="1200" kern="1200" baseline="0" dirty="0" smtClean="0">
                <a:solidFill>
                  <a:schemeClr val="tx1"/>
                </a:solidFill>
                <a:latin typeface="+mn-lt"/>
                <a:ea typeface="+mn-ea"/>
                <a:cs typeface="+mn-cs"/>
              </a:rPr>
              <a:t>informées.</a:t>
            </a:r>
          </a:p>
          <a:p>
            <a:r>
              <a:rPr lang="fr-FR" sz="1200" kern="1200" baseline="0" dirty="0" smtClean="0">
                <a:solidFill>
                  <a:schemeClr val="tx1"/>
                </a:solidFill>
                <a:latin typeface="+mn-lt"/>
                <a:ea typeface="+mn-ea"/>
                <a:cs typeface="+mn-cs"/>
              </a:rPr>
              <a:t>C'est-à-dire que tout ou partie de leur système d'information est géré par informatique.</a:t>
            </a:r>
          </a:p>
          <a:p>
            <a:r>
              <a:rPr lang="fr-FR" sz="1200" kern="1200" baseline="0" dirty="0" smtClean="0">
                <a:solidFill>
                  <a:schemeClr val="tx1"/>
                </a:solidFill>
                <a:latin typeface="+mn-lt"/>
                <a:ea typeface="+mn-ea"/>
                <a:cs typeface="+mn-cs"/>
              </a:rPr>
              <a:t>Plus que cela, c'est même presque toujours la circulation des informations elle-même qui est informatisée.</a:t>
            </a:r>
          </a:p>
          <a:p>
            <a:r>
              <a:rPr lang="fr-FR" sz="1200" kern="1200" baseline="0" dirty="0" smtClean="0">
                <a:solidFill>
                  <a:schemeClr val="tx1"/>
                </a:solidFill>
                <a:latin typeface="+mn-lt"/>
                <a:ea typeface="+mn-ea"/>
                <a:cs typeface="+mn-cs"/>
              </a:rPr>
              <a:t>Ainsi, la comptabilité, la gestion des stocks, la gestion du personnel et la gestion de la production peuvent</a:t>
            </a:r>
          </a:p>
          <a:p>
            <a:r>
              <a:rPr lang="fr-FR" sz="1200" kern="1200" baseline="0" dirty="0" smtClean="0">
                <a:solidFill>
                  <a:schemeClr val="tx1"/>
                </a:solidFill>
                <a:latin typeface="+mn-lt"/>
                <a:ea typeface="+mn-ea"/>
                <a:cs typeface="+mn-cs"/>
              </a:rPr>
              <a:t>être automatisées. Il est également possible de travailler à plusieurs sur un même projet, dans des services</a:t>
            </a:r>
          </a:p>
          <a:p>
            <a:r>
              <a:rPr lang="fr-FR" sz="1200" kern="1200" baseline="0" dirty="0" smtClean="0">
                <a:solidFill>
                  <a:schemeClr val="tx1"/>
                </a:solidFill>
                <a:latin typeface="+mn-lt"/>
                <a:ea typeface="+mn-ea"/>
                <a:cs typeface="+mn-cs"/>
              </a:rPr>
              <a:t>différents. Il faut donc pouvoir communiquer et même échanger des données via un réseau.</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-De nouveaux manques en matière de sécurité(menaces informatique , physique……) sont apparus avec cette dématérialisation des informations</a:t>
            </a:r>
          </a:p>
          <a:p>
            <a:r>
              <a:rPr lang="fr-FR" sz="1200" kern="1200" baseline="0" dirty="0" smtClean="0">
                <a:solidFill>
                  <a:schemeClr val="tx1"/>
                </a:solidFill>
                <a:latin typeface="+mn-lt"/>
                <a:ea typeface="+mn-ea"/>
                <a:cs typeface="+mn-cs"/>
              </a:rPr>
              <a:t>qui circulent au sein de l'entreprise .De ce fait, la sécurité de l'entreprise a pris une nouvelle dimension.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-Il</a:t>
            </a:r>
            <a:r>
              <a:rPr lang="fr-FR" sz="1200" kern="1200" baseline="0" dirty="0" smtClean="0">
                <a:solidFill>
                  <a:schemeClr val="tx1"/>
                </a:solidFill>
                <a:latin typeface="+mn-lt"/>
                <a:ea typeface="+mn-ea"/>
                <a:cs typeface="+mn-cs"/>
              </a:rPr>
              <a:t> est nécessaire de protéger ces </a:t>
            </a:r>
            <a:r>
              <a:rPr lang="fr-FR" sz="1200" kern="1200" dirty="0" smtClean="0">
                <a:solidFill>
                  <a:schemeClr val="tx1"/>
                </a:solidFill>
                <a:latin typeface="+mn-lt"/>
                <a:ea typeface="+mn-ea"/>
                <a:cs typeface="+mn-cs"/>
              </a:rPr>
              <a:t>données sensibles pour assurer la continuité de</a:t>
            </a:r>
            <a:r>
              <a:rPr lang="fr-FR" sz="1200" kern="1200" baseline="0" dirty="0" smtClean="0">
                <a:solidFill>
                  <a:schemeClr val="tx1"/>
                </a:solidFill>
                <a:latin typeface="+mn-lt"/>
                <a:ea typeface="+mn-ea"/>
                <a:cs typeface="+mn-cs"/>
              </a:rPr>
              <a:t> l’</a:t>
            </a:r>
            <a:r>
              <a:rPr lang="fr-FR" sz="1200" kern="1200" dirty="0" smtClean="0">
                <a:solidFill>
                  <a:schemeClr val="tx1"/>
                </a:solidFill>
                <a:latin typeface="+mn-lt"/>
                <a:ea typeface="+mn-ea"/>
                <a:cs typeface="+mn-cs"/>
              </a:rPr>
              <a:t>activité : le capital de l’entreprise devient de plus en plus immatériel .Certaines données comme la comptabilité ou les fichiers clients sont vitales pour l’activité de</a:t>
            </a:r>
            <a:r>
              <a:rPr lang="fr-FR" sz="1200" kern="1200" baseline="0" dirty="0" smtClean="0">
                <a:solidFill>
                  <a:schemeClr val="tx1"/>
                </a:solidFill>
                <a:latin typeface="+mn-lt"/>
                <a:ea typeface="+mn-ea"/>
                <a:cs typeface="+mn-cs"/>
              </a:rPr>
              <a:t> l’</a:t>
            </a:r>
            <a:r>
              <a:rPr lang="fr-FR" sz="1200" kern="1200" dirty="0" smtClean="0">
                <a:solidFill>
                  <a:schemeClr val="tx1"/>
                </a:solidFill>
                <a:latin typeface="+mn-lt"/>
                <a:ea typeface="+mn-ea"/>
                <a:cs typeface="+mn-cs"/>
              </a:rPr>
              <a:t>entreprise. </a:t>
            </a:r>
          </a:p>
          <a:p>
            <a:endParaRPr lang="fr-FR" sz="1200" b="1" u="sng" kern="1200" baseline="0" dirty="0" smtClean="0">
              <a:solidFill>
                <a:schemeClr val="tx1"/>
              </a:solidFill>
              <a:latin typeface="+mn-lt"/>
              <a:ea typeface="+mn-ea"/>
              <a:cs typeface="+mn-cs"/>
            </a:endParaRPr>
          </a:p>
          <a:p>
            <a:endParaRPr lang="fr-FR" b="1" u="sng" baseline="0" dirty="0" smtClean="0"/>
          </a:p>
          <a:p>
            <a:r>
              <a:rPr lang="fr-FR" b="1" u="sng" baseline="0" dirty="0" smtClean="0"/>
              <a:t>Statistique sur la dépendance des entreprises vis-à-vis de l’informatique:</a:t>
            </a:r>
            <a:r>
              <a:rPr lang="fr-FR" baseline="0" dirty="0" smtClean="0"/>
              <a:t>73% des entreprises jugent lourde de conséquences une indisponibilité de 24heures de leurs outils informatiques(d’après CLUSIF).</a:t>
            </a:r>
          </a:p>
          <a:p>
            <a:r>
              <a:rPr lang="fr-FR" b="1" u="sng" baseline="0" dirty="0" smtClean="0"/>
              <a:t>Définition:</a:t>
            </a:r>
          </a:p>
          <a:p>
            <a:r>
              <a:rPr lang="fr-FR" sz="1200" kern="1200" baseline="0" dirty="0" smtClean="0">
                <a:solidFill>
                  <a:schemeClr val="tx1"/>
                </a:solidFill>
                <a:latin typeface="+mn-lt"/>
                <a:ea typeface="+mn-ea"/>
                <a:cs typeface="+mn-cs"/>
              </a:rPr>
              <a:t>Infogérance: c’est lorsqu’on confie à un prestataire informatique tout ou partie du Système d’information d’un client.</a:t>
            </a:r>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759D093-087A-492C-97CA-4E66F02E576D}"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sécurité</a:t>
            </a:r>
            <a:r>
              <a:rPr lang="fr-FR" baseline="0" dirty="0" smtClean="0"/>
              <a:t> des systèmes d’informations ne doit pas se cantonner à un seul domaine du système, il faut le sécuriser dans sa globalité.</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On retrouve ce principe dans les pratiques militaires, on sécurise chaque sous ensemble afin d’avoir une sécurité globale.</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Les sous ensembles à sécuriser sont les suivants: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sensibilisation des utilisateurs, il faut leur faire prendre conscience des dangers, des choses à faire et à ne pas faire, leur faire signer une charte par exemple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 l’information grâce à des normes à appliquer et à respecter</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des données, pour éviter des fuites et des indiscrétions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des réseaux pour éviter toute tentative extérieure de pénétration dans le système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des systèmes d’exploitations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des télécommunications pour sécuriser les échanges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aseline="0" dirty="0" smtClean="0"/>
              <a:t>La sécurité des applications afin de protéger les outils présents dans le système</a:t>
            </a:r>
            <a:endParaRPr lang="fr-FR" dirty="0" smtClean="0"/>
          </a:p>
          <a:p>
            <a:endParaRPr lang="fr-FR"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8</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La </a:t>
            </a:r>
            <a:r>
              <a:rPr lang="fr-FR" dirty="0" smtClean="0"/>
              <a:t>sécurité des réseaux</a:t>
            </a:r>
            <a:r>
              <a:rPr lang="fr-FR" baseline="0" dirty="0" smtClean="0"/>
              <a:t> a pour but de garantir le fonctionnement des machines présentent dans le système, ainsi que de restreindre l’activité des utilisateurs.</a:t>
            </a:r>
          </a:p>
          <a:p>
            <a:r>
              <a:rPr lang="fr-FR" baseline="0" dirty="0" smtClean="0"/>
              <a:t>Ce besoins de sécurité se faire ressentir à cause de différentes menaces. Tout d’abords une mauvaise connaissance du système par les utilisateurs ou encore une mauvaise connaissance des dispositifs de sécurités par l’administrateurs en charge du réseaux ou bien des attaques externes.</a:t>
            </a:r>
          </a:p>
          <a:p>
            <a:endParaRPr lang="fr-FR" baseline="0" dirty="0" smtClean="0"/>
          </a:p>
          <a:p>
            <a:r>
              <a:rPr lang="fr-FR" baseline="0" dirty="0" smtClean="0"/>
              <a:t>Afin de remédier à cela:</a:t>
            </a:r>
          </a:p>
          <a:p>
            <a:pPr>
              <a:buFont typeface="Arial" pitchFamily="34" charset="0"/>
              <a:buChar char="•"/>
            </a:pPr>
            <a:r>
              <a:rPr lang="fr-FR" baseline="0" dirty="0" smtClean="0"/>
              <a:t> l’utilisateur et l’administrateur se doivent de se tenir informé de l’existant.</a:t>
            </a:r>
          </a:p>
          <a:p>
            <a:pPr>
              <a:buFont typeface="Arial" pitchFamily="34" charset="0"/>
              <a:buChar char="•"/>
            </a:pPr>
            <a:r>
              <a:rPr lang="fr-FR" baseline="0" dirty="0" smtClean="0"/>
              <a:t>L’administrateur peut restreindre l’accès au réseaux grâce au firewall ou à des protocoles mis en place.</a:t>
            </a:r>
          </a:p>
          <a:p>
            <a:pPr>
              <a:buFont typeface="Arial" pitchFamily="34" charset="0"/>
              <a:buChar char="•"/>
            </a:pPr>
            <a:r>
              <a:rPr lang="fr-FR" baseline="0" dirty="0" smtClean="0"/>
              <a:t>Il peut également établir une politique de sécurité interne à l’entreprise dont devront prendre connaissance les salariés</a:t>
            </a:r>
          </a:p>
          <a:p>
            <a:pPr>
              <a:buFont typeface="Arial" pitchFamily="34" charset="0"/>
              <a:buChar char="•"/>
            </a:pPr>
            <a:r>
              <a:rPr lang="fr-FR" baseline="0" dirty="0" smtClean="0"/>
              <a:t>Il peut déployer des utilitaires de sécurité comme des vérifications tous les jours</a:t>
            </a:r>
          </a:p>
          <a:p>
            <a:pPr>
              <a:buFont typeface="Arial" pitchFamily="34" charset="0"/>
              <a:buChar char="•"/>
            </a:pPr>
            <a:r>
              <a:rPr lang="fr-FR" baseline="0" dirty="0" smtClean="0"/>
              <a:t>Il est également possible de mettre en place un service qui sera chargé de la sécurité, il devra veiller aux éventuelles menaces et y trouver une solution </a:t>
            </a:r>
          </a:p>
          <a:p>
            <a:endParaRPr lang="fr-FR"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9</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La</a:t>
            </a:r>
            <a:r>
              <a:rPr lang="fr-FR" baseline="0" dirty="0" smtClean="0"/>
              <a:t> sécurité des données à pour objectifs de protéger la vie privée des salariés ou des personnes présentent dans les base de données.</a:t>
            </a:r>
          </a:p>
          <a:p>
            <a:r>
              <a:rPr lang="fr-FR" baseline="0" dirty="0" smtClean="0"/>
              <a:t>Elle permet également de sécuriser les données enregistrées telle que les mot de passe ou encore les informations bancaires si il y en a.</a:t>
            </a:r>
          </a:p>
          <a:p>
            <a:r>
              <a:rPr lang="fr-FR" baseline="0" dirty="0" smtClean="0"/>
              <a:t>Elle évite aussi de divulguer des informations inutiles sur le net ou non autorisées par la personne et permet d’identifier les données qui sont nécessaires aux procédures de protection de la santé des employés.</a:t>
            </a:r>
          </a:p>
          <a:p>
            <a:endParaRPr lang="fr-FR" baseline="0" dirty="0" smtClean="0"/>
          </a:p>
          <a:p>
            <a:r>
              <a:rPr lang="fr-FR" baseline="0" dirty="0" smtClean="0"/>
              <a:t>Cette sécurité est nécessaire à cause de la récupération de certaines données compromettantes par des personnes externes ou internes  ce qui peut provoquer des atteintes personnelles.</a:t>
            </a:r>
          </a:p>
          <a:p>
            <a:endParaRPr lang="fr-FR" baseline="0" dirty="0" smtClean="0"/>
          </a:p>
          <a:p>
            <a:r>
              <a:rPr lang="fr-FR" baseline="0" dirty="0" smtClean="0"/>
              <a:t>Afin d’y remédier , il est possible de sécuriser les données présentent dans la base en les cryptant. La sécurité passe également par une bonne connaissance des bases de données et en mettant en place de systèmes d’authentification.</a:t>
            </a:r>
          </a:p>
          <a:p>
            <a:endParaRPr lang="fr-FR"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10</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La</a:t>
            </a:r>
            <a:r>
              <a:rPr lang="fr-FR" baseline="0" dirty="0" smtClean="0"/>
              <a:t> sécurité de l’information n’est pas un domaine en sois, elle comprend tous les autres systèmes énoncés avant et est donc primordiale.</a:t>
            </a:r>
          </a:p>
          <a:p>
            <a:endParaRPr lang="fr-FR" baseline="0" dirty="0" smtClean="0"/>
          </a:p>
          <a:p>
            <a:r>
              <a:rPr lang="fr-FR" baseline="0" dirty="0" smtClean="0"/>
              <a:t>Cette sécurité se base sur des normes telles que le norme ISO ou CEI (organisation internationale de normalisation)</a:t>
            </a:r>
          </a:p>
          <a:p>
            <a:endParaRPr lang="fr-FR" baseline="0" dirty="0" smtClean="0"/>
          </a:p>
          <a:p>
            <a:r>
              <a:rPr lang="fr-FR" baseline="0" dirty="0" smtClean="0"/>
              <a:t>La norme de référence pour la sécurité de l’information est la norme ISO 27001.</a:t>
            </a:r>
          </a:p>
          <a:p>
            <a:r>
              <a:rPr lang="fr-FR" baseline="0" dirty="0" smtClean="0"/>
              <a:t>Elle peut être appliquée pour tous type d’organismes.</a:t>
            </a:r>
          </a:p>
          <a:p>
            <a:r>
              <a:rPr lang="fr-FR" baseline="0" dirty="0" smtClean="0"/>
              <a:t>Elle décrit les exigences pour la mise en place du SMSI (</a:t>
            </a:r>
            <a:r>
              <a:rPr lang="fr-FR" sz="1200" b="0" i="0" kern="1200" dirty="0" smtClean="0">
                <a:solidFill>
                  <a:schemeClr val="tx1"/>
                </a:solidFill>
                <a:latin typeface="+mn-lt"/>
                <a:ea typeface="+mn-ea"/>
                <a:cs typeface="+mn-cs"/>
              </a:rPr>
              <a:t> Système de Management de la Sécurité de l'Information) et dicte</a:t>
            </a:r>
            <a:r>
              <a:rPr lang="fr-FR" sz="1200" b="0" i="0" kern="1200" baseline="0" dirty="0" smtClean="0">
                <a:solidFill>
                  <a:schemeClr val="tx1"/>
                </a:solidFill>
                <a:latin typeface="+mn-lt"/>
                <a:ea typeface="+mn-ea"/>
                <a:cs typeface="+mn-cs"/>
              </a:rPr>
              <a:t> la sécurité de chaque organisme.</a:t>
            </a:r>
            <a:endParaRPr lang="fr-FR"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11</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La mise en place de cette norme s’effectue par différentes</a:t>
            </a:r>
            <a:r>
              <a:rPr lang="fr-FR" baseline="0" dirty="0" smtClean="0"/>
              <a:t> phases.</a:t>
            </a:r>
          </a:p>
          <a:p>
            <a:endParaRPr lang="fr-FR" baseline="0" dirty="0" smtClean="0"/>
          </a:p>
          <a:p>
            <a:r>
              <a:rPr lang="fr-FR" b="1" baseline="0" dirty="0" smtClean="0"/>
              <a:t>La phase Plan </a:t>
            </a:r>
            <a:r>
              <a:rPr lang="fr-FR" baseline="0" dirty="0" smtClean="0"/>
              <a:t>, qui permet de fixer les objectifs. Pour cela il faut définir la politique et le périmètre du SMSI tout en identifiant les risques liés à la </a:t>
            </a:r>
            <a:r>
              <a:rPr lang="fr-FR" baseline="0" dirty="0" smtClean="0"/>
              <a:t>sécurité.</a:t>
            </a:r>
            <a:endParaRPr lang="fr-FR" baseline="0" dirty="0" smtClean="0"/>
          </a:p>
          <a:p>
            <a:r>
              <a:rPr lang="fr-FR" baseline="0" dirty="0" smtClean="0"/>
              <a:t>Ensuite, il faut traiter le risque et sélectionner des mesures de sécurité à mettre en place.</a:t>
            </a:r>
          </a:p>
          <a:p>
            <a:endParaRPr lang="fr-FR" baseline="0" dirty="0" smtClean="0"/>
          </a:p>
          <a:p>
            <a:r>
              <a:rPr lang="fr-FR" b="1" baseline="0" dirty="0" smtClean="0"/>
              <a:t>La phase DO. </a:t>
            </a:r>
            <a:r>
              <a:rPr lang="fr-FR" b="0" baseline="0" dirty="0" smtClean="0"/>
              <a:t>Elle consiste à mettre en place les objectifs prédéfinis </a:t>
            </a:r>
            <a:r>
              <a:rPr lang="fr-FR" b="0" baseline="0" dirty="0" smtClean="0"/>
              <a:t>précédemment. </a:t>
            </a:r>
            <a:r>
              <a:rPr lang="fr-FR" b="0" baseline="0" dirty="0" smtClean="0"/>
              <a:t>Pour cela , il est nécessaire d’établir un plan de traitement des risques, de déployer les mesure de sécurité nécessaire , puis générer les indicateurs. Enfin, il faut </a:t>
            </a:r>
            <a:r>
              <a:rPr lang="fr-FR" b="0" baseline="0" dirty="0" smtClean="0"/>
              <a:t>former </a:t>
            </a:r>
            <a:r>
              <a:rPr lang="fr-FR" b="0" baseline="0" dirty="0" smtClean="0"/>
              <a:t>et sensibiliser le personnel.</a:t>
            </a:r>
            <a:endParaRPr lang="fr-FR" b="1" dirty="0"/>
          </a:p>
        </p:txBody>
      </p:sp>
      <p:sp>
        <p:nvSpPr>
          <p:cNvPr id="4" name="Slide Number Placeholder 3"/>
          <p:cNvSpPr>
            <a:spLocks noGrp="1"/>
          </p:cNvSpPr>
          <p:nvPr>
            <p:ph type="sldNum" sz="quarter" idx="10"/>
          </p:nvPr>
        </p:nvSpPr>
        <p:spPr/>
        <p:txBody>
          <a:bodyPr/>
          <a:lstStyle/>
          <a:p>
            <a:fld id="{D759D093-087A-492C-97CA-4E66F02E576D}" type="slidenum">
              <a:rPr lang="fr-FR" smtClean="0"/>
              <a:pPr/>
              <a:t>12</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08B86869-0E16-450D-BF9D-3433311D3BBA}" type="datetimeFigureOut">
              <a:rPr lang="fr-FR" smtClean="0"/>
              <a:pPr/>
              <a:t>24/11/2010</a:t>
            </a:fld>
            <a:endParaRPr lang="fr-FR" dirty="0"/>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dirty="0"/>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7E9021E2-B3AE-42B2-9EC1-DD32C0B355FC}" type="slidenum">
              <a:rPr lang="fr-FR" smtClean="0"/>
              <a:pPr/>
              <a:t>‹N°›</a:t>
            </a:fld>
            <a:endParaRPr lang="fr-FR" dirty="0"/>
          </a:p>
        </p:txBody>
      </p:sp>
      <p:pic>
        <p:nvPicPr>
          <p:cNvPr id="2050" name="Picture 2"/>
          <p:cNvPicPr>
            <a:picLocks noChangeAspect="1" noChangeArrowheads="1"/>
          </p:cNvPicPr>
          <p:nvPr userDrawn="1"/>
        </p:nvPicPr>
        <p:blipFill>
          <a:blip r:embed="rId3" cstate="print"/>
          <a:srcRect/>
          <a:stretch>
            <a:fillRect/>
          </a:stretch>
        </p:blipFill>
        <p:spPr bwMode="auto">
          <a:xfrm>
            <a:off x="107504" y="1"/>
            <a:ext cx="5327346" cy="1628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7E9021E2-B3AE-42B2-9EC1-DD32C0B355FC}"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7E9021E2-B3AE-42B2-9EC1-DD32C0B355FC}"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numéro de diapositive 5"/>
          <p:cNvSpPr>
            <a:spLocks noGrp="1"/>
          </p:cNvSpPr>
          <p:nvPr>
            <p:ph type="sldNum" sz="quarter" idx="12"/>
          </p:nvPr>
        </p:nvSpPr>
        <p:spPr/>
        <p:txBody>
          <a:bodyPr/>
          <a:lstStyle>
            <a:extLst/>
          </a:lstStyle>
          <a:p>
            <a:fld id="{7E9021E2-B3AE-42B2-9EC1-DD32C0B355FC}" type="slidenum">
              <a:rPr lang="fr-FR" smtClean="0"/>
              <a:pPr/>
              <a:t>‹N°›</a:t>
            </a:fld>
            <a:endParaRPr lang="fr-FR" dirty="0"/>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pic>
        <p:nvPicPr>
          <p:cNvPr id="8" name="Picture 2"/>
          <p:cNvPicPr>
            <a:picLocks noChangeAspect="1" noChangeArrowheads="1"/>
          </p:cNvPicPr>
          <p:nvPr userDrawn="1"/>
        </p:nvPicPr>
        <p:blipFill>
          <a:blip r:embed="rId2" cstate="print"/>
          <a:srcRect/>
          <a:stretch>
            <a:fillRect/>
          </a:stretch>
        </p:blipFill>
        <p:spPr bwMode="auto">
          <a:xfrm>
            <a:off x="5881964" y="6109407"/>
            <a:ext cx="2695575" cy="69532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7E9021E2-B3AE-42B2-9EC1-DD32C0B355FC}" type="slidenum">
              <a:rPr lang="fr-FR" smtClean="0"/>
              <a:pPr/>
              <a:t>‹N°›</a:t>
            </a:fld>
            <a:endParaRPr lang="fr-FR"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6" name="Espace réservé du pied de page 5"/>
          <p:cNvSpPr>
            <a:spLocks noGrp="1"/>
          </p:cNvSpPr>
          <p:nvPr>
            <p:ph type="ftr" sz="quarter" idx="11"/>
          </p:nvPr>
        </p:nvSpPr>
        <p:spPr/>
        <p:txBody>
          <a:bodyPr/>
          <a:lstStyle>
            <a:extLst/>
          </a:lstStyle>
          <a:p>
            <a:endParaRPr lang="fr-FR" dirty="0"/>
          </a:p>
        </p:txBody>
      </p:sp>
      <p:sp>
        <p:nvSpPr>
          <p:cNvPr id="7" name="Espace réservé du numéro de diapositive 6"/>
          <p:cNvSpPr>
            <a:spLocks noGrp="1"/>
          </p:cNvSpPr>
          <p:nvPr>
            <p:ph type="sldNum" sz="quarter" idx="12"/>
          </p:nvPr>
        </p:nvSpPr>
        <p:spPr/>
        <p:txBody>
          <a:bodyPr/>
          <a:lstStyle>
            <a:extLst/>
          </a:lstStyle>
          <a:p>
            <a:fld id="{7E9021E2-B3AE-42B2-9EC1-DD32C0B355FC}" type="slidenum">
              <a:rPr lang="fr-FR" smtClean="0"/>
              <a:pPr/>
              <a:t>‹N°›</a:t>
            </a:fld>
            <a:endParaRPr lang="fr-FR" dirty="0"/>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8" name="Espace réservé du pied de page 7"/>
          <p:cNvSpPr>
            <a:spLocks noGrp="1"/>
          </p:cNvSpPr>
          <p:nvPr>
            <p:ph type="ftr" sz="quarter" idx="11"/>
          </p:nvPr>
        </p:nvSpPr>
        <p:spPr/>
        <p:txBody>
          <a:bodyPr/>
          <a:lstStyle>
            <a:extLst/>
          </a:lstStyle>
          <a:p>
            <a:endParaRPr lang="fr-FR" dirty="0"/>
          </a:p>
        </p:txBody>
      </p:sp>
      <p:sp>
        <p:nvSpPr>
          <p:cNvPr id="9" name="Espace réservé du numéro de diapositive 8"/>
          <p:cNvSpPr>
            <a:spLocks noGrp="1"/>
          </p:cNvSpPr>
          <p:nvPr>
            <p:ph type="sldNum" sz="quarter" idx="12"/>
          </p:nvPr>
        </p:nvSpPr>
        <p:spPr/>
        <p:txBody>
          <a:bodyPr/>
          <a:lstStyle>
            <a:extLst/>
          </a:lstStyle>
          <a:p>
            <a:fld id="{7E9021E2-B3AE-42B2-9EC1-DD32C0B355FC}"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4" name="Espace réservé du pied de page 3"/>
          <p:cNvSpPr>
            <a:spLocks noGrp="1"/>
          </p:cNvSpPr>
          <p:nvPr>
            <p:ph type="ftr" sz="quarter" idx="11"/>
          </p:nvPr>
        </p:nvSpPr>
        <p:spPr/>
        <p:txBody>
          <a:bodyPr/>
          <a:lstStyle>
            <a:extLst/>
          </a:lstStyle>
          <a:p>
            <a:endParaRPr lang="fr-FR" dirty="0"/>
          </a:p>
        </p:txBody>
      </p:sp>
      <p:sp>
        <p:nvSpPr>
          <p:cNvPr id="5" name="Espace réservé du numéro de diapositive 4"/>
          <p:cNvSpPr>
            <a:spLocks noGrp="1"/>
          </p:cNvSpPr>
          <p:nvPr>
            <p:ph type="sldNum" sz="quarter" idx="12"/>
          </p:nvPr>
        </p:nvSpPr>
        <p:spPr/>
        <p:txBody>
          <a:bodyPr/>
          <a:lstStyle>
            <a:extLst/>
          </a:lstStyle>
          <a:p>
            <a:fld id="{7E9021E2-B3AE-42B2-9EC1-DD32C0B355FC}" type="slidenum">
              <a:rPr lang="fr-FR" smtClean="0"/>
              <a:pPr/>
              <a:t>‹N°›</a:t>
            </a:fld>
            <a:endParaRPr lang="fr-FR" dirty="0"/>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08B86869-0E16-450D-BF9D-3433311D3BBA}" type="datetimeFigureOut">
              <a:rPr lang="fr-FR" smtClean="0"/>
              <a:pPr/>
              <a:t>24/11/2010</a:t>
            </a:fld>
            <a:endParaRPr lang="fr-FR" dirty="0"/>
          </a:p>
        </p:txBody>
      </p:sp>
      <p:sp>
        <p:nvSpPr>
          <p:cNvPr id="3" name="Espace réservé du pied de page 2"/>
          <p:cNvSpPr>
            <a:spLocks noGrp="1"/>
          </p:cNvSpPr>
          <p:nvPr>
            <p:ph type="ftr" sz="quarter" idx="11"/>
          </p:nvPr>
        </p:nvSpPr>
        <p:spPr/>
        <p:txBody>
          <a:bodyPr/>
          <a:lstStyle>
            <a:extLst/>
          </a:lstStyle>
          <a:p>
            <a:endParaRPr lang="fr-FR" dirty="0"/>
          </a:p>
        </p:txBody>
      </p:sp>
      <p:sp>
        <p:nvSpPr>
          <p:cNvPr id="4" name="Espace réservé du numéro de diapositive 3"/>
          <p:cNvSpPr>
            <a:spLocks noGrp="1"/>
          </p:cNvSpPr>
          <p:nvPr>
            <p:ph type="sldNum" sz="quarter" idx="12"/>
          </p:nvPr>
        </p:nvSpPr>
        <p:spPr/>
        <p:txBody>
          <a:bodyPr/>
          <a:lstStyle>
            <a:extLst/>
          </a:lstStyle>
          <a:p>
            <a:fld id="{7E9021E2-B3AE-42B2-9EC1-DD32C0B355FC}"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08B86869-0E16-450D-BF9D-3433311D3BBA}" type="datetimeFigureOut">
              <a:rPr lang="fr-FR" smtClean="0"/>
              <a:pPr/>
              <a:t>24/11/2010</a:t>
            </a:fld>
            <a:endParaRPr lang="fr-FR" dirty="0"/>
          </a:p>
        </p:txBody>
      </p:sp>
      <p:sp>
        <p:nvSpPr>
          <p:cNvPr id="6" name="Espace réservé du pied de page 5"/>
          <p:cNvSpPr>
            <a:spLocks noGrp="1"/>
          </p:cNvSpPr>
          <p:nvPr>
            <p:ph type="ftr" sz="quarter" idx="11"/>
          </p:nvPr>
        </p:nvSpPr>
        <p:spPr/>
        <p:txBody>
          <a:bodyPr/>
          <a:lstStyle>
            <a:extLst/>
          </a:lstStyle>
          <a:p>
            <a:endParaRPr lang="fr-FR" dirty="0"/>
          </a:p>
        </p:txBody>
      </p:sp>
      <p:sp>
        <p:nvSpPr>
          <p:cNvPr id="7" name="Espace réservé du numéro de diapositive 6"/>
          <p:cNvSpPr>
            <a:spLocks noGrp="1"/>
          </p:cNvSpPr>
          <p:nvPr>
            <p:ph type="sldNum" sz="quarter" idx="12"/>
          </p:nvPr>
        </p:nvSpPr>
        <p:spPr/>
        <p:txBody>
          <a:bodyPr/>
          <a:lstStyle>
            <a:extLst/>
          </a:lstStyle>
          <a:p>
            <a:fld id="{7E9021E2-B3AE-42B2-9EC1-DD32C0B355FC}"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dirty="0"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08B86869-0E16-450D-BF9D-3433311D3BBA}" type="datetimeFigureOut">
              <a:rPr lang="fr-FR" smtClean="0"/>
              <a:pPr/>
              <a:t>24/11/2010</a:t>
            </a:fld>
            <a:endParaRPr lang="fr-FR" dirty="0"/>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dirty="0"/>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7E9021E2-B3AE-42B2-9EC1-DD32C0B355FC}" type="slidenum">
              <a:rPr lang="fr-FR" smtClean="0"/>
              <a:pPr/>
              <a:t>‹N°›</a:t>
            </a:fld>
            <a:endParaRPr lang="fr-FR" dirty="0"/>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B86869-0E16-450D-BF9D-3433311D3BBA}" type="datetimeFigureOut">
              <a:rPr lang="fr-FR" smtClean="0"/>
              <a:pPr/>
              <a:t>24/11/2010</a:t>
            </a:fld>
            <a:endParaRPr lang="fr-FR" dirty="0"/>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dirty="0"/>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E9021E2-B3AE-42B2-9EC1-DD32C0B355FC}"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lusif.asso.fr/fr/production/sinistralite/docs/CLUSIF-rapport-2010.pdf" TargetMode="External"/><Relationship Id="rId2" Type="http://schemas.openxmlformats.org/officeDocument/2006/relationships/hyperlink" Target="http://fr.wikipedia.org/wiki/Politique_de_s%C3%A9curit%C3%A9_du_syst%C3%A8me_d'information" TargetMode="External"/><Relationship Id="rId1" Type="http://schemas.openxmlformats.org/officeDocument/2006/relationships/slideLayout" Target="../slideLayouts/slideLayout2.xml"/><Relationship Id="rId6" Type="http://schemas.openxmlformats.org/officeDocument/2006/relationships/hyperlink" Target="http://www.dgdr.cnrs.fr/fsd/securite-systemes/documentations_pdf/securite_systemes/PSSI-V1.pdf" TargetMode="External"/><Relationship Id="rId5" Type="http://schemas.openxmlformats.org/officeDocument/2006/relationships/hyperlink" Target="http://www.securite-informatique.gouv.fr/gp_article60.html" TargetMode="External"/><Relationship Id="rId4" Type="http://schemas.openxmlformats.org/officeDocument/2006/relationships/hyperlink" Target="http://www.ssi.gouv.fr/site_article46.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sécurité des SI</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AMOUNANE</a:t>
            </a:r>
          </a:p>
          <a:p>
            <a:r>
              <a:rPr lang="fr-FR" dirty="0" smtClean="0"/>
              <a:t>DAUPHIN</a:t>
            </a:r>
          </a:p>
          <a:p>
            <a:r>
              <a:rPr lang="fr-FR" dirty="0" smtClean="0"/>
              <a:t>ZEROUALI</a:t>
            </a:r>
            <a:endParaRPr lang="fr-F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340768"/>
            <a:ext cx="8229600" cy="4525963"/>
          </a:xfrm>
        </p:spPr>
        <p:txBody>
          <a:bodyPr>
            <a:normAutofit fontScale="77500" lnSpcReduction="20000"/>
          </a:bodyPr>
          <a:lstStyle/>
          <a:p>
            <a:r>
              <a:rPr lang="fr-FR" b="1" dirty="0" smtClean="0"/>
              <a:t>Objectifs:</a:t>
            </a:r>
          </a:p>
          <a:p>
            <a:pPr lvl="1">
              <a:buSzPct val="50000"/>
              <a:buFont typeface="Courier New" pitchFamily="49" charset="0"/>
              <a:buChar char="o"/>
            </a:pPr>
            <a:r>
              <a:rPr lang="fr-FR" dirty="0" smtClean="0"/>
              <a:t>Protection de la vie privée</a:t>
            </a:r>
          </a:p>
          <a:p>
            <a:pPr lvl="1">
              <a:buSzPct val="50000"/>
              <a:buFont typeface="Courier New" pitchFamily="49" charset="0"/>
              <a:buChar char="o"/>
            </a:pPr>
            <a:r>
              <a:rPr lang="fr-FR" dirty="0" smtClean="0"/>
              <a:t>Sécuriser données enregistrées</a:t>
            </a:r>
          </a:p>
          <a:p>
            <a:pPr lvl="1">
              <a:buSzPct val="50000"/>
              <a:buFont typeface="Courier New" pitchFamily="49" charset="0"/>
              <a:buChar char="o"/>
            </a:pPr>
            <a:r>
              <a:rPr lang="fr-FR" dirty="0" smtClean="0"/>
              <a:t>Ne pas divulguer des informations inutiles sur le net</a:t>
            </a:r>
          </a:p>
          <a:p>
            <a:pPr lvl="1">
              <a:buSzPct val="50000"/>
              <a:buFont typeface="Courier New" pitchFamily="49" charset="0"/>
              <a:buChar char="o"/>
            </a:pPr>
            <a:r>
              <a:rPr lang="fr-FR" dirty="0" smtClean="0"/>
              <a:t>identification des données nécessaires aux procédures de protection de la santé des employés</a:t>
            </a:r>
          </a:p>
          <a:p>
            <a:endParaRPr lang="fr-FR" dirty="0" smtClean="0"/>
          </a:p>
          <a:p>
            <a:r>
              <a:rPr lang="fr-FR" b="1" dirty="0" smtClean="0"/>
              <a:t>Provenance:</a:t>
            </a:r>
          </a:p>
          <a:p>
            <a:pPr lvl="1">
              <a:buSzPct val="50000"/>
              <a:buFont typeface="Courier New" pitchFamily="49" charset="0"/>
              <a:buChar char="o"/>
            </a:pPr>
            <a:r>
              <a:rPr lang="fr-FR" dirty="0" smtClean="0"/>
              <a:t>Récupération et utilisation des données par une personne non autorisée</a:t>
            </a:r>
          </a:p>
          <a:p>
            <a:pPr lvl="1">
              <a:buSzPct val="50000"/>
              <a:buFont typeface="Courier New" pitchFamily="49" charset="0"/>
              <a:buChar char="o"/>
            </a:pPr>
            <a:r>
              <a:rPr lang="fr-FR" dirty="0" smtClean="0"/>
              <a:t>Atteintes personnelles</a:t>
            </a:r>
          </a:p>
          <a:p>
            <a:endParaRPr lang="fr-FR" dirty="0" smtClean="0"/>
          </a:p>
          <a:p>
            <a:r>
              <a:rPr lang="fr-FR" b="1" dirty="0" smtClean="0"/>
              <a:t>Sécurisation:</a:t>
            </a:r>
          </a:p>
          <a:p>
            <a:pPr lvl="1">
              <a:buSzPct val="55000"/>
              <a:buFont typeface="Courier New" pitchFamily="49" charset="0"/>
              <a:buChar char="o"/>
            </a:pPr>
            <a:r>
              <a:rPr lang="fr-FR" sz="2000" dirty="0" smtClean="0"/>
              <a:t>Cryptage des données ( mot de passe, données bancaires etc.…)</a:t>
            </a:r>
          </a:p>
          <a:p>
            <a:pPr lvl="1">
              <a:buSzPct val="55000"/>
              <a:buFont typeface="Courier New" pitchFamily="49" charset="0"/>
              <a:buChar char="o"/>
            </a:pPr>
            <a:r>
              <a:rPr lang="fr-FR" sz="2000" dirty="0" smtClean="0"/>
              <a:t>Bonne connaissance de la sécurité des bases de données</a:t>
            </a:r>
          </a:p>
          <a:p>
            <a:pPr lvl="1">
              <a:buSzPct val="55000"/>
              <a:buFont typeface="Courier New" pitchFamily="49" charset="0"/>
              <a:buChar char="o"/>
            </a:pPr>
            <a:r>
              <a:rPr lang="fr-FR" sz="2000" dirty="0" smtClean="0"/>
              <a:t>Authentification</a:t>
            </a:r>
          </a:p>
          <a:p>
            <a:pPr>
              <a:buNone/>
            </a:pPr>
            <a:endParaRPr lang="fr-FR" dirty="0"/>
          </a:p>
        </p:txBody>
      </p:sp>
      <p:sp>
        <p:nvSpPr>
          <p:cNvPr id="3" name="Titre 2"/>
          <p:cNvSpPr>
            <a:spLocks noGrp="1"/>
          </p:cNvSpPr>
          <p:nvPr>
            <p:ph type="title"/>
          </p:nvPr>
        </p:nvSpPr>
        <p:spPr/>
        <p:txBody>
          <a:bodyPr/>
          <a:lstStyle/>
          <a:p>
            <a:r>
              <a:rPr lang="fr-FR" dirty="0" smtClean="0"/>
              <a:t>La sécurité des données</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340768"/>
            <a:ext cx="8229600" cy="4525963"/>
          </a:xfrm>
        </p:spPr>
        <p:txBody>
          <a:bodyPr>
            <a:normAutofit/>
          </a:bodyPr>
          <a:lstStyle/>
          <a:p>
            <a:r>
              <a:rPr lang="fr-FR" dirty="0" smtClean="0"/>
              <a:t>Englobe tous les autres systèmes de sécurités</a:t>
            </a:r>
          </a:p>
          <a:p>
            <a:pPr>
              <a:buNone/>
            </a:pPr>
            <a:endParaRPr lang="fr-FR" dirty="0" smtClean="0"/>
          </a:p>
          <a:p>
            <a:r>
              <a:rPr lang="fr-FR" dirty="0" smtClean="0"/>
              <a:t>S’effectue grâce à des normes (ISO,CEI)</a:t>
            </a:r>
          </a:p>
          <a:p>
            <a:endParaRPr lang="fr-FR" dirty="0" smtClean="0"/>
          </a:p>
          <a:p>
            <a:r>
              <a:rPr lang="fr-FR" dirty="0" smtClean="0"/>
              <a:t>ISO 27001:</a:t>
            </a:r>
          </a:p>
          <a:p>
            <a:pPr lvl="1"/>
            <a:r>
              <a:rPr lang="fr-FR" dirty="0" smtClean="0"/>
              <a:t>Pour tous type d’organisme</a:t>
            </a:r>
          </a:p>
          <a:p>
            <a:pPr lvl="1"/>
            <a:r>
              <a:rPr lang="fr-FR" dirty="0" smtClean="0"/>
              <a:t>Décrit exigence pour mise en place SMSI</a:t>
            </a:r>
          </a:p>
          <a:p>
            <a:pPr lvl="1"/>
            <a:r>
              <a:rPr lang="fr-FR" dirty="0" smtClean="0"/>
              <a:t>Dicte mesure de sécurité de chaque organisme</a:t>
            </a:r>
          </a:p>
          <a:p>
            <a:pPr lvl="1"/>
            <a:endParaRPr lang="fr-FR" dirty="0" smtClean="0"/>
          </a:p>
          <a:p>
            <a:endParaRPr lang="fr-FR" dirty="0"/>
          </a:p>
        </p:txBody>
      </p:sp>
      <p:sp>
        <p:nvSpPr>
          <p:cNvPr id="3" name="Titre 2"/>
          <p:cNvSpPr>
            <a:spLocks noGrp="1"/>
          </p:cNvSpPr>
          <p:nvPr>
            <p:ph type="title"/>
          </p:nvPr>
        </p:nvSpPr>
        <p:spPr/>
        <p:txBody>
          <a:bodyPr/>
          <a:lstStyle/>
          <a:p>
            <a:r>
              <a:rPr lang="fr-FR" dirty="0" smtClean="0"/>
              <a:t>La sécurité de l’information</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340768"/>
            <a:ext cx="8229600" cy="4525963"/>
          </a:xfrm>
        </p:spPr>
        <p:txBody>
          <a:bodyPr>
            <a:normAutofit fontScale="77500" lnSpcReduction="20000"/>
          </a:bodyPr>
          <a:lstStyle/>
          <a:p>
            <a:r>
              <a:rPr lang="fr-FR" dirty="0" smtClean="0"/>
              <a:t>Mise en place ISO 27001</a:t>
            </a:r>
          </a:p>
          <a:p>
            <a:endParaRPr lang="fr-FR" dirty="0" smtClean="0"/>
          </a:p>
          <a:p>
            <a:pPr lvl="1"/>
            <a:r>
              <a:rPr lang="fr-FR" dirty="0" smtClean="0"/>
              <a:t>Phase </a:t>
            </a:r>
            <a:r>
              <a:rPr lang="fr-FR" b="1" dirty="0" smtClean="0"/>
              <a:t>Plan</a:t>
            </a:r>
            <a:r>
              <a:rPr lang="fr-FR" dirty="0" smtClean="0"/>
              <a:t> (fixer objectifs): </a:t>
            </a:r>
          </a:p>
          <a:p>
            <a:pPr lvl="2"/>
            <a:r>
              <a:rPr lang="fr-FR" dirty="0" smtClean="0"/>
              <a:t>Définir la politique et le périmètre du SMSI</a:t>
            </a:r>
          </a:p>
          <a:p>
            <a:pPr lvl="2"/>
            <a:r>
              <a:rPr lang="fr-FR" dirty="0" smtClean="0"/>
              <a:t>Identifier les risques liés à la sécurité et élaborer la politique de sécurité</a:t>
            </a:r>
          </a:p>
          <a:p>
            <a:pPr lvl="2"/>
            <a:r>
              <a:rPr lang="fr-FR" dirty="0" smtClean="0"/>
              <a:t>Traiter le risque </a:t>
            </a:r>
          </a:p>
          <a:p>
            <a:pPr lvl="2"/>
            <a:r>
              <a:rPr lang="fr-FR" dirty="0" smtClean="0"/>
              <a:t>Sélection des mesures de sécurité à mettre en place</a:t>
            </a:r>
          </a:p>
          <a:p>
            <a:pPr lvl="1"/>
            <a:endParaRPr lang="fr-FR" dirty="0" smtClean="0"/>
          </a:p>
          <a:p>
            <a:pPr lvl="1"/>
            <a:r>
              <a:rPr lang="fr-FR" dirty="0" smtClean="0"/>
              <a:t>Phase </a:t>
            </a:r>
            <a:r>
              <a:rPr lang="fr-FR" b="1" dirty="0" smtClean="0"/>
              <a:t>Do</a:t>
            </a:r>
            <a:r>
              <a:rPr lang="fr-FR" dirty="0" smtClean="0"/>
              <a:t> </a:t>
            </a:r>
            <a:r>
              <a:rPr lang="fr-FR" dirty="0" smtClean="0"/>
              <a:t>( mettre en place objectifs):</a:t>
            </a:r>
          </a:p>
          <a:p>
            <a:pPr lvl="2"/>
            <a:r>
              <a:rPr lang="fr-FR" dirty="0" smtClean="0"/>
              <a:t>Etablir un plan de traitement des risques</a:t>
            </a:r>
          </a:p>
          <a:p>
            <a:pPr lvl="2"/>
            <a:r>
              <a:rPr lang="fr-FR" dirty="0" smtClean="0"/>
              <a:t>Déployer les mesures de sécurité</a:t>
            </a:r>
          </a:p>
          <a:p>
            <a:pPr lvl="2"/>
            <a:r>
              <a:rPr lang="fr-FR" dirty="0" smtClean="0"/>
              <a:t>Générer des indicateurs</a:t>
            </a:r>
          </a:p>
          <a:p>
            <a:pPr lvl="2"/>
            <a:r>
              <a:rPr lang="fr-FR" dirty="0" smtClean="0"/>
              <a:t>Former et sensibiliser le personnel</a:t>
            </a:r>
          </a:p>
          <a:p>
            <a:pPr lvl="2"/>
            <a:endParaRPr lang="fr-FR" dirty="0" smtClean="0"/>
          </a:p>
          <a:p>
            <a:pPr>
              <a:buNone/>
            </a:pPr>
            <a:r>
              <a:rPr lang="fr-FR" dirty="0" smtClean="0"/>
              <a:t>		</a:t>
            </a:r>
          </a:p>
          <a:p>
            <a:pPr lvl="1"/>
            <a:endParaRPr lang="fr-FR" dirty="0" smtClean="0"/>
          </a:p>
          <a:p>
            <a:endParaRPr lang="fr-FR" dirty="0"/>
          </a:p>
        </p:txBody>
      </p:sp>
      <p:sp>
        <p:nvSpPr>
          <p:cNvPr id="3" name="Titre 2"/>
          <p:cNvSpPr>
            <a:spLocks noGrp="1"/>
          </p:cNvSpPr>
          <p:nvPr>
            <p:ph type="title"/>
          </p:nvPr>
        </p:nvSpPr>
        <p:spPr/>
        <p:txBody>
          <a:bodyPr/>
          <a:lstStyle/>
          <a:p>
            <a:r>
              <a:rPr lang="fr-FR" dirty="0" smtClean="0"/>
              <a:t>La sécurité de l’information</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340768"/>
            <a:ext cx="8229600" cy="4525963"/>
          </a:xfrm>
        </p:spPr>
        <p:txBody>
          <a:bodyPr>
            <a:normAutofit fontScale="92500"/>
          </a:bodyPr>
          <a:lstStyle/>
          <a:p>
            <a:r>
              <a:rPr lang="fr-FR" dirty="0" smtClean="0"/>
              <a:t>Mise en place ISO 27001</a:t>
            </a:r>
          </a:p>
          <a:p>
            <a:endParaRPr lang="fr-FR" dirty="0" smtClean="0"/>
          </a:p>
          <a:p>
            <a:pPr lvl="1"/>
            <a:r>
              <a:rPr lang="fr-FR" dirty="0" smtClean="0"/>
              <a:t>Phase </a:t>
            </a:r>
            <a:r>
              <a:rPr lang="fr-FR" b="1" dirty="0" smtClean="0"/>
              <a:t>Check</a:t>
            </a:r>
            <a:r>
              <a:rPr lang="fr-FR" dirty="0" smtClean="0"/>
              <a:t> </a:t>
            </a:r>
            <a:r>
              <a:rPr lang="fr-FR" i="1" dirty="0" smtClean="0"/>
              <a:t>(Gérer le SMSI): </a:t>
            </a:r>
          </a:p>
          <a:p>
            <a:pPr lvl="2"/>
            <a:r>
              <a:rPr lang="fr-FR" dirty="0" smtClean="0"/>
              <a:t>Vérifier conformité et efficacité du système de management</a:t>
            </a:r>
          </a:p>
          <a:p>
            <a:pPr lvl="2"/>
            <a:r>
              <a:rPr lang="fr-FR" dirty="0" smtClean="0"/>
              <a:t>S’assurer que les processus fonctionnent normalement</a:t>
            </a:r>
          </a:p>
          <a:p>
            <a:pPr lvl="2"/>
            <a:r>
              <a:rPr lang="fr-FR" dirty="0" smtClean="0"/>
              <a:t>Garantir adéquation SMSI avec son environnement </a:t>
            </a:r>
          </a:p>
          <a:p>
            <a:pPr lvl="1"/>
            <a:endParaRPr lang="fr-FR" dirty="0" smtClean="0"/>
          </a:p>
          <a:p>
            <a:pPr lvl="1"/>
            <a:r>
              <a:rPr lang="fr-FR" dirty="0" smtClean="0"/>
              <a:t>Phase </a:t>
            </a:r>
            <a:r>
              <a:rPr lang="fr-FR" b="1" dirty="0" err="1" smtClean="0"/>
              <a:t>Act</a:t>
            </a:r>
            <a:r>
              <a:rPr lang="fr-FR" dirty="0" smtClean="0"/>
              <a:t> ( mettre en place actions correctives):</a:t>
            </a:r>
          </a:p>
          <a:p>
            <a:pPr lvl="2"/>
            <a:r>
              <a:rPr lang="fr-FR" dirty="0" smtClean="0"/>
              <a:t>Actions correctives</a:t>
            </a:r>
          </a:p>
          <a:p>
            <a:pPr lvl="2"/>
            <a:r>
              <a:rPr lang="fr-FR" dirty="0" smtClean="0"/>
              <a:t>Actions préventives</a:t>
            </a:r>
          </a:p>
          <a:p>
            <a:pPr lvl="2"/>
            <a:r>
              <a:rPr lang="fr-FR" dirty="0" smtClean="0"/>
              <a:t>Actions d’améliorations</a:t>
            </a:r>
          </a:p>
          <a:p>
            <a:pPr>
              <a:buNone/>
            </a:pPr>
            <a:r>
              <a:rPr lang="fr-FR" dirty="0" smtClean="0"/>
              <a:t>		</a:t>
            </a:r>
          </a:p>
          <a:p>
            <a:pPr lvl="1"/>
            <a:endParaRPr lang="fr-FR" dirty="0" smtClean="0"/>
          </a:p>
          <a:p>
            <a:endParaRPr lang="fr-FR" dirty="0"/>
          </a:p>
        </p:txBody>
      </p:sp>
      <p:sp>
        <p:nvSpPr>
          <p:cNvPr id="3" name="Titre 2"/>
          <p:cNvSpPr>
            <a:spLocks noGrp="1"/>
          </p:cNvSpPr>
          <p:nvPr>
            <p:ph type="title"/>
          </p:nvPr>
        </p:nvSpPr>
        <p:spPr/>
        <p:txBody>
          <a:bodyPr/>
          <a:lstStyle/>
          <a:p>
            <a:r>
              <a:rPr lang="fr-FR" dirty="0" smtClean="0"/>
              <a:t>La sécurité de l’information</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2"/>
          <p:cNvSpPr txBox="1">
            <a:spLocks/>
          </p:cNvSpPr>
          <p:nvPr/>
        </p:nvSpPr>
        <p:spPr>
          <a:xfrm>
            <a:off x="384247" y="2231716"/>
            <a:ext cx="8229600" cy="2088232"/>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Mise en place d’une politique de Sécurité du SI</a:t>
            </a:r>
            <a:endParaRPr kumimoji="0" lang="fr-F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La </a:t>
            </a:r>
            <a:r>
              <a:rPr lang="fr-FR" b="1" dirty="0" smtClean="0"/>
              <a:t>politique de sécurité des systèmes d'information</a:t>
            </a:r>
            <a:r>
              <a:rPr lang="fr-FR" dirty="0" smtClean="0"/>
              <a:t>(PSSI) est un plan d'actions définies pour maintenir un certain niveau de sécurité du SI. </a:t>
            </a:r>
          </a:p>
          <a:p>
            <a:pPr>
              <a:buNone/>
            </a:pPr>
            <a:endParaRPr lang="fr-FR" dirty="0" smtClean="0"/>
          </a:p>
          <a:p>
            <a:r>
              <a:rPr lang="fr-FR" dirty="0" smtClean="0"/>
              <a:t>La PSSI est un élément de la politique générale de l'organisme, elle est en accord :</a:t>
            </a:r>
          </a:p>
          <a:p>
            <a:pPr lvl="2"/>
            <a:r>
              <a:rPr lang="fr-FR" dirty="0" smtClean="0"/>
              <a:t>avec le schéma directeur du système d'information </a:t>
            </a:r>
          </a:p>
          <a:p>
            <a:pPr lvl="2"/>
            <a:r>
              <a:rPr lang="fr-FR" dirty="0" smtClean="0"/>
              <a:t>et la stratégie de sécurité de l'information.</a:t>
            </a:r>
          </a:p>
        </p:txBody>
      </p:sp>
      <p:sp>
        <p:nvSpPr>
          <p:cNvPr id="3" name="Titre 2"/>
          <p:cNvSpPr>
            <a:spLocks noGrp="1"/>
          </p:cNvSpPr>
          <p:nvPr>
            <p:ph type="title"/>
          </p:nvPr>
        </p:nvSpPr>
        <p:spPr/>
        <p:txBody>
          <a:bodyPr>
            <a:normAutofit fontScale="90000"/>
          </a:bodyPr>
          <a:lstStyle/>
          <a:p>
            <a:r>
              <a:rPr lang="fr-FR" dirty="0" smtClean="0"/>
              <a:t>Qu’est-ce qu’une politique de sécurité du SI ?</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95536" y="1412776"/>
            <a:ext cx="8229600" cy="4896544"/>
          </a:xfrm>
        </p:spPr>
        <p:txBody>
          <a:bodyPr>
            <a:normAutofit lnSpcReduction="10000"/>
          </a:bodyPr>
          <a:lstStyle/>
          <a:p>
            <a:r>
              <a:rPr lang="fr-FR" sz="2800" dirty="0" smtClean="0"/>
              <a:t>Défaillance de la SSI peut entrainer </a:t>
            </a:r>
          </a:p>
          <a:p>
            <a:pPr lvl="1"/>
            <a:r>
              <a:rPr lang="fr-FR" sz="2400" dirty="0" smtClean="0"/>
              <a:t> conséquences irréversibles sur la réalisation des objectifs stratégiques </a:t>
            </a:r>
          </a:p>
          <a:p>
            <a:r>
              <a:rPr lang="fr-FR" sz="2800" dirty="0" smtClean="0"/>
              <a:t>Le plan d’action doit être pris en compte et validé au niveau de responsabilité le plus élevé </a:t>
            </a:r>
          </a:p>
          <a:p>
            <a:pPr lvl="1"/>
            <a:r>
              <a:rPr lang="fr-FR" sz="2400" dirty="0" smtClean="0"/>
              <a:t>C’est un outils de gestion important des risques SSI.</a:t>
            </a:r>
            <a:endParaRPr lang="fr-FR" dirty="0" smtClean="0"/>
          </a:p>
          <a:p>
            <a:r>
              <a:rPr lang="fr-FR" dirty="0" smtClean="0"/>
              <a:t>Outil de communication très important sur : </a:t>
            </a:r>
          </a:p>
          <a:p>
            <a:pPr lvl="2"/>
            <a:r>
              <a:rPr lang="fr-FR" dirty="0" smtClean="0"/>
              <a:t> l'organisation et les responsabilités en matière de SSI, </a:t>
            </a:r>
          </a:p>
          <a:p>
            <a:pPr lvl="2"/>
            <a:r>
              <a:rPr lang="fr-FR" dirty="0" smtClean="0"/>
              <a:t> les risques SSI </a:t>
            </a:r>
          </a:p>
          <a:p>
            <a:pPr lvl="2"/>
            <a:r>
              <a:rPr lang="fr-FR" dirty="0" smtClean="0"/>
              <a:t> les moyens disponibles pour s'en prémunir.</a:t>
            </a:r>
          </a:p>
          <a:p>
            <a:endParaRPr lang="fr-FR" dirty="0"/>
          </a:p>
        </p:txBody>
      </p:sp>
      <p:sp>
        <p:nvSpPr>
          <p:cNvPr id="3" name="Titre 2"/>
          <p:cNvSpPr>
            <a:spLocks noGrp="1"/>
          </p:cNvSpPr>
          <p:nvPr>
            <p:ph type="title"/>
          </p:nvPr>
        </p:nvSpPr>
        <p:spPr/>
        <p:txBody>
          <a:bodyPr>
            <a:normAutofit fontScale="90000"/>
          </a:bodyPr>
          <a:lstStyle/>
          <a:p>
            <a:r>
              <a:rPr lang="fr-FR" dirty="0" smtClean="0"/>
              <a:t>Nécessité d’une mise en place d’une PSSI </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6568" y="1133934"/>
            <a:ext cx="8229600" cy="5012096"/>
          </a:xfrm>
        </p:spPr>
        <p:txBody>
          <a:bodyPr>
            <a:normAutofit/>
          </a:bodyPr>
          <a:lstStyle/>
          <a:p>
            <a:r>
              <a:rPr lang="fr-FR" dirty="0" smtClean="0"/>
              <a:t>Construction d’un document de politique comprenant : </a:t>
            </a:r>
          </a:p>
          <a:p>
            <a:pPr lvl="3"/>
            <a:r>
              <a:rPr lang="fr-FR" dirty="0" smtClean="0"/>
              <a:t>des éléments stratégiques </a:t>
            </a:r>
          </a:p>
          <a:p>
            <a:pPr lvl="3"/>
            <a:r>
              <a:rPr lang="fr-FR" dirty="0" smtClean="0"/>
              <a:t>et des règles de sécurité </a:t>
            </a:r>
          </a:p>
          <a:p>
            <a:pPr lvl="1">
              <a:buNone/>
            </a:pPr>
            <a:r>
              <a:rPr lang="fr-FR" sz="2700" dirty="0" smtClean="0"/>
              <a:t>pour un organisme ou un système d’information.</a:t>
            </a:r>
          </a:p>
          <a:p>
            <a:r>
              <a:rPr lang="fr-FR" dirty="0" smtClean="0"/>
              <a:t>La validation successive des différentes phases vise à faciliter l’implication : </a:t>
            </a:r>
          </a:p>
          <a:p>
            <a:pPr lvl="3"/>
            <a:r>
              <a:rPr lang="fr-FR" dirty="0" smtClean="0"/>
              <a:t>de la Direction générale </a:t>
            </a:r>
          </a:p>
          <a:p>
            <a:pPr lvl="3"/>
            <a:r>
              <a:rPr lang="fr-FR" dirty="0" smtClean="0"/>
              <a:t>et l’adhésion de tous les intervenants.</a:t>
            </a:r>
          </a:p>
          <a:p>
            <a:r>
              <a:rPr lang="fr-FR" dirty="0" smtClean="0"/>
              <a:t>La démarche doit être menée comme un 	projet SSI</a:t>
            </a:r>
          </a:p>
          <a:p>
            <a:pPr>
              <a:buNone/>
            </a:pPr>
            <a:endParaRPr lang="fr-FR" dirty="0"/>
          </a:p>
        </p:txBody>
      </p:sp>
      <p:sp>
        <p:nvSpPr>
          <p:cNvPr id="3" name="Titre 2"/>
          <p:cNvSpPr>
            <a:spLocks noGrp="1"/>
          </p:cNvSpPr>
          <p:nvPr>
            <p:ph type="title"/>
          </p:nvPr>
        </p:nvSpPr>
        <p:spPr/>
        <p:txBody>
          <a:bodyPr/>
          <a:lstStyle/>
          <a:p>
            <a:r>
              <a:rPr lang="fr-FR" dirty="0" smtClean="0"/>
              <a:t>Objectif de la méthode</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Méthodologie de mise en place </a:t>
            </a:r>
            <a:r>
              <a:rPr lang="fr-FR" smtClean="0"/>
              <a:t>d’une PSSI</a:t>
            </a:r>
            <a:endParaRPr lang="fr-FR" dirty="0"/>
          </a:p>
        </p:txBody>
      </p:sp>
      <p:pic>
        <p:nvPicPr>
          <p:cNvPr id="1026" name="Picture 2"/>
          <p:cNvPicPr>
            <a:picLocks noChangeAspect="1" noChangeArrowheads="1"/>
          </p:cNvPicPr>
          <p:nvPr/>
        </p:nvPicPr>
        <p:blipFill>
          <a:blip r:embed="rId3" cstate="print"/>
          <a:srcRect/>
          <a:stretch>
            <a:fillRect/>
          </a:stretch>
        </p:blipFill>
        <p:spPr bwMode="auto">
          <a:xfrm>
            <a:off x="777608" y="1407268"/>
            <a:ext cx="7791053"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Ø"/>
            </a:pPr>
            <a:r>
              <a:rPr lang="fr-FR" dirty="0" smtClean="0"/>
              <a:t>SI indispensable pour le fonctionnement des organisations</a:t>
            </a:r>
          </a:p>
          <a:p>
            <a:pPr lvl="1">
              <a:buFont typeface="Courier New" pitchFamily="49" charset="0"/>
              <a:buChar char="o"/>
            </a:pPr>
            <a:r>
              <a:rPr lang="fr-FR" dirty="0" smtClean="0"/>
              <a:t>Défaillance du SI entraîne des conséquences irréversibles sur les objectifs  </a:t>
            </a:r>
          </a:p>
          <a:p>
            <a:pPr lvl="2">
              <a:buFont typeface="Arial" pitchFamily="34" charset="0"/>
              <a:buChar char="•"/>
            </a:pPr>
            <a:r>
              <a:rPr lang="fr-FR" dirty="0" smtClean="0"/>
              <a:t>Sécurité indispensable</a:t>
            </a:r>
          </a:p>
          <a:p>
            <a:pPr>
              <a:buFont typeface="Wingdings" pitchFamily="2" charset="2"/>
              <a:buChar char="Ø"/>
            </a:pPr>
            <a:endParaRPr lang="fr-FR" smtClean="0"/>
          </a:p>
          <a:p>
            <a:pPr>
              <a:buNone/>
            </a:pPr>
            <a:endParaRPr lang="fr-FR" dirty="0" smtClean="0"/>
          </a:p>
          <a:p>
            <a:pPr>
              <a:buFont typeface="Wingdings" pitchFamily="2" charset="2"/>
              <a:buChar char="Ø"/>
            </a:pPr>
            <a:r>
              <a:rPr lang="fr-FR" dirty="0" smtClean="0"/>
              <a:t>La PSSI est un acteur indispensable dans la sécurité </a:t>
            </a:r>
          </a:p>
          <a:p>
            <a:pPr>
              <a:buNone/>
            </a:pPr>
            <a:endParaRPr lang="fr-FR" dirty="0" smtClean="0"/>
          </a:p>
          <a:p>
            <a:pPr>
              <a:buFont typeface="Wingdings" pitchFamily="2" charset="2"/>
              <a:buChar char="Ø"/>
            </a:pPr>
            <a:endParaRPr lang="fr-FR" dirty="0" smtClean="0"/>
          </a:p>
          <a:p>
            <a:pPr>
              <a:buNone/>
            </a:pPr>
            <a:endParaRPr lang="fr-FR" dirty="0" smtClean="0"/>
          </a:p>
        </p:txBody>
      </p:sp>
      <p:sp>
        <p:nvSpPr>
          <p:cNvPr id="3" name="Titre 2"/>
          <p:cNvSpPr>
            <a:spLocks noGrp="1"/>
          </p:cNvSpPr>
          <p:nvPr>
            <p:ph type="title"/>
          </p:nvPr>
        </p:nvSpPr>
        <p:spPr/>
        <p:txBody>
          <a:bodyPr/>
          <a:lstStyle/>
          <a:p>
            <a:r>
              <a:rPr lang="fr-FR" dirty="0" smtClean="0"/>
              <a:t>Conclusion </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3468" y="1061842"/>
            <a:ext cx="8229600" cy="5074104"/>
          </a:xfrm>
          <a:ln>
            <a:noFill/>
          </a:ln>
        </p:spPr>
        <p:txBody>
          <a:bodyPr>
            <a:normAutofit lnSpcReduction="10000"/>
          </a:bodyPr>
          <a:lstStyle/>
          <a:p>
            <a:pPr marL="681228" indent="-571500">
              <a:buFont typeface="+mj-lt"/>
              <a:buAutoNum type="romanUcPeriod"/>
            </a:pPr>
            <a:r>
              <a:rPr lang="fr-FR" dirty="0" smtClean="0">
                <a:solidFill>
                  <a:schemeClr val="bg2">
                    <a:lumMod val="50000"/>
                  </a:schemeClr>
                </a:solidFill>
              </a:rPr>
              <a:t>La sécurité des SI</a:t>
            </a:r>
          </a:p>
          <a:p>
            <a:pPr marL="1175004" lvl="2" indent="-571500">
              <a:buFont typeface="+mj-lt"/>
              <a:buAutoNum type="arabicParenR"/>
            </a:pPr>
            <a:r>
              <a:rPr lang="fr-FR" dirty="0" smtClean="0">
                <a:solidFill>
                  <a:schemeClr val="bg2">
                    <a:lumMod val="50000"/>
                  </a:schemeClr>
                </a:solidFill>
              </a:rPr>
              <a:t>Qu’est-ce qu’un SI ?</a:t>
            </a:r>
          </a:p>
          <a:p>
            <a:pPr marL="1175004" lvl="2" indent="-571500">
              <a:buFont typeface="+mj-lt"/>
              <a:buAutoNum type="arabicParenR"/>
            </a:pPr>
            <a:r>
              <a:rPr lang="fr-FR" dirty="0" smtClean="0">
                <a:solidFill>
                  <a:schemeClr val="bg2">
                    <a:lumMod val="50000"/>
                  </a:schemeClr>
                </a:solidFill>
              </a:rPr>
              <a:t>Pourquoi sécuriser un SI ?</a:t>
            </a:r>
          </a:p>
          <a:p>
            <a:pPr marL="1175004" lvl="2" indent="-571500">
              <a:buFont typeface="+mj-lt"/>
              <a:buAutoNum type="arabicParenR"/>
            </a:pPr>
            <a:r>
              <a:rPr lang="fr-FR" dirty="0" smtClean="0">
                <a:solidFill>
                  <a:schemeClr val="bg2">
                    <a:lumMod val="50000"/>
                  </a:schemeClr>
                </a:solidFill>
              </a:rPr>
              <a:t>Qu’est-ce que la sécurité des SI?</a:t>
            </a:r>
          </a:p>
          <a:p>
            <a:pPr marL="681228" indent="-571500">
              <a:buFont typeface="+mj-lt"/>
              <a:buAutoNum type="romanUcPeriod"/>
            </a:pPr>
            <a:r>
              <a:rPr lang="fr-FR" dirty="0" smtClean="0">
                <a:solidFill>
                  <a:schemeClr val="bg2">
                    <a:lumMod val="50000"/>
                  </a:schemeClr>
                </a:solidFill>
              </a:rPr>
              <a:t>Moyens de sécurisations d’un SI</a:t>
            </a:r>
          </a:p>
          <a:p>
            <a:pPr marL="1175004" lvl="2" indent="-571500">
              <a:buFont typeface="+mj-lt"/>
              <a:buAutoNum type="arabicParenR"/>
            </a:pPr>
            <a:r>
              <a:rPr lang="fr-FR" dirty="0" smtClean="0">
                <a:solidFill>
                  <a:schemeClr val="bg2">
                    <a:lumMod val="50000"/>
                  </a:schemeClr>
                </a:solidFill>
              </a:rPr>
              <a:t>Concept global</a:t>
            </a:r>
          </a:p>
          <a:p>
            <a:pPr marL="1175004" lvl="2" indent="-571500">
              <a:buFont typeface="+mj-lt"/>
              <a:buAutoNum type="arabicParenR"/>
            </a:pPr>
            <a:r>
              <a:rPr lang="fr-FR" dirty="0" smtClean="0">
                <a:solidFill>
                  <a:schemeClr val="bg2">
                    <a:lumMod val="50000"/>
                  </a:schemeClr>
                </a:solidFill>
              </a:rPr>
              <a:t>La sécurité des réseaux</a:t>
            </a:r>
          </a:p>
          <a:p>
            <a:pPr marL="1175004" lvl="2" indent="-571500">
              <a:buFont typeface="+mj-lt"/>
              <a:buAutoNum type="arabicParenR"/>
            </a:pPr>
            <a:r>
              <a:rPr lang="fr-FR" dirty="0" smtClean="0">
                <a:solidFill>
                  <a:schemeClr val="bg2">
                    <a:lumMod val="50000"/>
                  </a:schemeClr>
                </a:solidFill>
              </a:rPr>
              <a:t>La sécurité des données</a:t>
            </a:r>
          </a:p>
          <a:p>
            <a:pPr marL="1175004" lvl="2" indent="-571500">
              <a:buFont typeface="+mj-lt"/>
              <a:buAutoNum type="arabicParenR"/>
            </a:pPr>
            <a:r>
              <a:rPr lang="fr-FR" dirty="0" smtClean="0">
                <a:solidFill>
                  <a:schemeClr val="bg2">
                    <a:lumMod val="50000"/>
                  </a:schemeClr>
                </a:solidFill>
              </a:rPr>
              <a:t>La sécurité de l’information</a:t>
            </a:r>
          </a:p>
          <a:p>
            <a:pPr marL="681228" indent="-571500">
              <a:buFont typeface="+mj-lt"/>
              <a:buAutoNum type="romanUcPeriod"/>
            </a:pPr>
            <a:r>
              <a:rPr lang="fr-FR" dirty="0" smtClean="0">
                <a:solidFill>
                  <a:schemeClr val="bg2">
                    <a:lumMod val="50000"/>
                  </a:schemeClr>
                </a:solidFill>
              </a:rPr>
              <a:t>Mise en place d’une politique de Sécurité du SI</a:t>
            </a:r>
          </a:p>
          <a:p>
            <a:pPr marL="1175004" lvl="2" indent="-571500">
              <a:buFont typeface="+mj-lt"/>
              <a:buAutoNum type="arabicParenR"/>
            </a:pPr>
            <a:r>
              <a:rPr lang="fr-FR" dirty="0" smtClean="0">
                <a:solidFill>
                  <a:schemeClr val="bg2">
                    <a:lumMod val="50000"/>
                  </a:schemeClr>
                </a:solidFill>
              </a:rPr>
              <a:t>Qu’est-ce qu’une politique de Sécurité du SI (PSSI) ?</a:t>
            </a:r>
          </a:p>
          <a:p>
            <a:pPr marL="1175004" lvl="2" indent="-571500">
              <a:buFont typeface="+mj-lt"/>
              <a:buAutoNum type="arabicParenR"/>
            </a:pPr>
            <a:r>
              <a:rPr lang="fr-FR" dirty="0" smtClean="0">
                <a:solidFill>
                  <a:schemeClr val="bg2">
                    <a:lumMod val="50000"/>
                  </a:schemeClr>
                </a:solidFill>
              </a:rPr>
              <a:t>Nécessité d’une PSSI</a:t>
            </a:r>
          </a:p>
          <a:p>
            <a:pPr marL="1175004" lvl="2" indent="-571500">
              <a:buFont typeface="+mj-lt"/>
              <a:buAutoNum type="arabicParenR"/>
            </a:pPr>
            <a:r>
              <a:rPr lang="fr-FR" dirty="0" smtClean="0">
                <a:solidFill>
                  <a:schemeClr val="bg2">
                    <a:lumMod val="50000"/>
                  </a:schemeClr>
                </a:solidFill>
              </a:rPr>
              <a:t>Méthodologie de mise en place d’une PSSI</a:t>
            </a:r>
          </a:p>
          <a:p>
            <a:pPr marL="1175004" lvl="2" indent="-571500">
              <a:buNone/>
            </a:pPr>
            <a:endParaRPr lang="fr-FR" dirty="0" smtClean="0">
              <a:solidFill>
                <a:schemeClr val="bg2">
                  <a:lumMod val="50000"/>
                </a:schemeClr>
              </a:solidFill>
            </a:endParaRPr>
          </a:p>
        </p:txBody>
      </p:sp>
      <p:sp>
        <p:nvSpPr>
          <p:cNvPr id="3" name="Titre 2"/>
          <p:cNvSpPr>
            <a:spLocks noGrp="1"/>
          </p:cNvSpPr>
          <p:nvPr>
            <p:ph type="title"/>
          </p:nvPr>
        </p:nvSpPr>
        <p:spPr/>
        <p:txBody>
          <a:bodyPr/>
          <a:lstStyle/>
          <a:p>
            <a:r>
              <a:rPr lang="fr-FR" dirty="0" smtClean="0"/>
              <a:t>Plan de la présentation</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1196752"/>
            <a:ext cx="8507288" cy="4525963"/>
          </a:xfrm>
        </p:spPr>
        <p:txBody>
          <a:bodyPr>
            <a:normAutofit/>
          </a:bodyPr>
          <a:lstStyle/>
          <a:p>
            <a:pPr>
              <a:buFont typeface="Wingdings" pitchFamily="2" charset="2"/>
              <a:buChar char="Ø"/>
            </a:pPr>
            <a:r>
              <a:rPr lang="fr-FR" dirty="0" err="1" smtClean="0"/>
              <a:t>Wikipédia</a:t>
            </a:r>
            <a:r>
              <a:rPr lang="fr-FR" dirty="0" smtClean="0"/>
              <a:t> :</a:t>
            </a:r>
          </a:p>
          <a:p>
            <a:pPr>
              <a:buNone/>
            </a:pPr>
            <a:r>
              <a:rPr lang="fr-FR" sz="1300" dirty="0" smtClean="0">
                <a:hlinkClick r:id="rId2"/>
              </a:rPr>
              <a:t>http://fr.wikipedia.org/wiki/S%C3%A9curit%C3%A9_du_syst%C3%A8me_d%27information</a:t>
            </a:r>
          </a:p>
          <a:p>
            <a:pPr>
              <a:buNone/>
            </a:pPr>
            <a:r>
              <a:rPr lang="fr-FR" sz="1300" dirty="0" smtClean="0">
                <a:hlinkClick r:id="rId2"/>
              </a:rPr>
              <a:t>http://fr.wikipedia.org/wiki/Politique_de_s%C3%A9curit%C3%A9_du_syst%C3%A8me_d%27information</a:t>
            </a:r>
            <a:endParaRPr lang="fr-FR" sz="1300" dirty="0" smtClean="0"/>
          </a:p>
          <a:p>
            <a:pPr>
              <a:buFont typeface="Wingdings" pitchFamily="2" charset="2"/>
              <a:buChar char="Ø"/>
            </a:pPr>
            <a:r>
              <a:rPr lang="fr-FR" dirty="0" err="1" smtClean="0"/>
              <a:t>Clusif</a:t>
            </a:r>
            <a:r>
              <a:rPr lang="fr-FR" dirty="0" smtClean="0"/>
              <a:t> :</a:t>
            </a:r>
          </a:p>
          <a:p>
            <a:pPr marL="365760" lvl="1" indent="-256032">
              <a:spcBef>
                <a:spcPts val="400"/>
              </a:spcBef>
              <a:buSzPct val="68000"/>
              <a:buNone/>
            </a:pPr>
            <a:r>
              <a:rPr lang="fr-FR" sz="1200" dirty="0" smtClean="0">
                <a:hlinkClick r:id="rId3"/>
              </a:rPr>
              <a:t>http://www.clusif.asso.fr/fr/production/sinistralite/docs/CLUSIF-rapport-2010.pdf</a:t>
            </a:r>
            <a:endParaRPr lang="fr-FR" sz="1200" dirty="0" smtClean="0"/>
          </a:p>
          <a:p>
            <a:pPr>
              <a:buFont typeface="Wingdings" pitchFamily="2" charset="2"/>
              <a:buChar char="Ø"/>
            </a:pPr>
            <a:r>
              <a:rPr lang="fr-FR" dirty="0" smtClean="0"/>
              <a:t>Gouvernement :</a:t>
            </a:r>
          </a:p>
          <a:p>
            <a:pPr marL="365760" lvl="1" indent="-256032">
              <a:spcBef>
                <a:spcPts val="400"/>
              </a:spcBef>
              <a:buSzPct val="68000"/>
              <a:buNone/>
            </a:pPr>
            <a:r>
              <a:rPr lang="fr-FR" sz="1200" dirty="0" smtClean="0">
                <a:hlinkClick r:id="rId4"/>
              </a:rPr>
              <a:t>http://www.ssi.gouv.fr/site_article46.html</a:t>
            </a:r>
            <a:endParaRPr lang="fr-FR" sz="1200" dirty="0" smtClean="0"/>
          </a:p>
          <a:p>
            <a:pPr marL="365760" lvl="1" indent="-256032">
              <a:spcBef>
                <a:spcPts val="400"/>
              </a:spcBef>
              <a:buSzPct val="68000"/>
              <a:buNone/>
            </a:pPr>
            <a:r>
              <a:rPr lang="fr-FR" sz="1200" dirty="0" smtClean="0">
                <a:hlinkClick r:id="rId5"/>
              </a:rPr>
              <a:t>http://www.securite-informatique.gouv.fr/gp_article60.html</a:t>
            </a:r>
            <a:endParaRPr lang="fr-FR" sz="1200" dirty="0" smtClean="0"/>
          </a:p>
          <a:p>
            <a:pPr>
              <a:buFont typeface="Wingdings" pitchFamily="2" charset="2"/>
              <a:buChar char="Ø"/>
            </a:pPr>
            <a:r>
              <a:rPr lang="fr-FR" dirty="0" smtClean="0"/>
              <a:t>CNRS :</a:t>
            </a:r>
          </a:p>
          <a:p>
            <a:pPr marL="365760" lvl="1" indent="-256032">
              <a:spcBef>
                <a:spcPts val="400"/>
              </a:spcBef>
              <a:buSzPct val="68000"/>
              <a:buNone/>
            </a:pPr>
            <a:r>
              <a:rPr lang="fr-FR" sz="1200" dirty="0" smtClean="0">
                <a:hlinkClick r:id="rId6"/>
              </a:rPr>
              <a:t>http://www.dgdr.cnrs.fr/fsd/securite-systemes/documentations_pdf/securite_systemes/PSSI-V1.pdf</a:t>
            </a:r>
            <a:endParaRPr lang="fr-FR" sz="1200" dirty="0" smtClean="0"/>
          </a:p>
          <a:p>
            <a:pPr>
              <a:buNone/>
            </a:pPr>
            <a:endParaRPr lang="fr-FR" sz="1200" dirty="0" smtClean="0"/>
          </a:p>
        </p:txBody>
      </p:sp>
      <p:sp>
        <p:nvSpPr>
          <p:cNvPr id="3" name="Titre 2"/>
          <p:cNvSpPr>
            <a:spLocks noGrp="1"/>
          </p:cNvSpPr>
          <p:nvPr>
            <p:ph type="title"/>
          </p:nvPr>
        </p:nvSpPr>
        <p:spPr/>
        <p:txBody>
          <a:bodyPr/>
          <a:lstStyle/>
          <a:p>
            <a:r>
              <a:rPr lang="fr-FR" dirty="0" smtClean="0"/>
              <a:t>Source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13824" y="2457464"/>
            <a:ext cx="8229600" cy="1143000"/>
          </a:xfrm>
        </p:spPr>
        <p:txBody>
          <a:bodyPr/>
          <a:lstStyle/>
          <a:p>
            <a:pPr algn="ctr"/>
            <a:r>
              <a:rPr lang="fr-FR" dirty="0" smtClean="0"/>
              <a:t>La sécurité des SI</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92608" y="1572768"/>
            <a:ext cx="8229600" cy="4525963"/>
          </a:xfrm>
        </p:spPr>
        <p:txBody>
          <a:bodyPr/>
          <a:lstStyle/>
          <a:p>
            <a:r>
              <a:rPr lang="fr-FR" dirty="0" smtClean="0"/>
              <a:t>Un </a:t>
            </a:r>
            <a:r>
              <a:rPr lang="fr-FR" b="1" dirty="0" smtClean="0"/>
              <a:t>système d'information</a:t>
            </a:r>
            <a:r>
              <a:rPr lang="fr-FR" dirty="0" smtClean="0"/>
              <a:t> (SI) est un ensemble organisé de ressources :</a:t>
            </a:r>
          </a:p>
          <a:p>
            <a:pPr lvl="3"/>
            <a:r>
              <a:rPr lang="fr-FR" dirty="0" smtClean="0"/>
              <a:t>matériels,</a:t>
            </a:r>
          </a:p>
          <a:p>
            <a:pPr lvl="3"/>
            <a:r>
              <a:rPr lang="fr-FR" dirty="0" smtClean="0"/>
              <a:t>logiciels, </a:t>
            </a:r>
          </a:p>
          <a:p>
            <a:pPr lvl="3"/>
            <a:r>
              <a:rPr lang="fr-FR" dirty="0" smtClean="0"/>
              <a:t>personnel, </a:t>
            </a:r>
          </a:p>
          <a:p>
            <a:pPr lvl="3"/>
            <a:r>
              <a:rPr lang="fr-FR" dirty="0" smtClean="0"/>
              <a:t>données, </a:t>
            </a:r>
          </a:p>
          <a:p>
            <a:pPr lvl="3"/>
            <a:r>
              <a:rPr lang="fr-FR" dirty="0" smtClean="0"/>
              <a:t>procédures</a:t>
            </a:r>
          </a:p>
          <a:p>
            <a:r>
              <a:rPr lang="fr-FR" dirty="0" smtClean="0"/>
              <a:t>regrouper,  classifier,  traiter et  diffuser de l'information.</a:t>
            </a:r>
            <a:endParaRPr lang="fr-FR" dirty="0"/>
          </a:p>
        </p:txBody>
      </p:sp>
      <p:sp>
        <p:nvSpPr>
          <p:cNvPr id="3" name="Titre 2"/>
          <p:cNvSpPr>
            <a:spLocks noGrp="1"/>
          </p:cNvSpPr>
          <p:nvPr>
            <p:ph type="title"/>
          </p:nvPr>
        </p:nvSpPr>
        <p:spPr/>
        <p:txBody>
          <a:bodyPr/>
          <a:lstStyle/>
          <a:p>
            <a:r>
              <a:rPr lang="fr-FR" dirty="0" smtClean="0"/>
              <a:t>Qu’est-ce qu’un SI ?</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46856" y="1481328"/>
            <a:ext cx="8229600" cy="4525963"/>
          </a:xfrm>
        </p:spPr>
        <p:txBody>
          <a:bodyPr>
            <a:normAutofit fontScale="92500" lnSpcReduction="20000"/>
          </a:bodyPr>
          <a:lstStyle/>
          <a:p>
            <a:pPr>
              <a:buFont typeface="Wingdings" pitchFamily="2" charset="2"/>
              <a:buChar char="Ø"/>
            </a:pPr>
            <a:r>
              <a:rPr lang="fr-FR" b="1" dirty="0" smtClean="0"/>
              <a:t>Nombreuses menaces:</a:t>
            </a:r>
          </a:p>
          <a:p>
            <a:pPr lvl="1">
              <a:buFont typeface="Courier New" pitchFamily="49" charset="0"/>
              <a:buChar char="o"/>
            </a:pPr>
            <a:r>
              <a:rPr lang="fr-FR" b="1" dirty="0" smtClean="0"/>
              <a:t>Informatique</a:t>
            </a:r>
          </a:p>
          <a:p>
            <a:pPr lvl="2">
              <a:buFont typeface="Arial" pitchFamily="34" charset="0"/>
              <a:buChar char="•"/>
            </a:pPr>
            <a:r>
              <a:rPr lang="fr-FR" dirty="0" smtClean="0"/>
              <a:t>Virus</a:t>
            </a:r>
          </a:p>
          <a:p>
            <a:pPr lvl="2">
              <a:buFont typeface="Arial" pitchFamily="34" charset="0"/>
              <a:buChar char="•"/>
            </a:pPr>
            <a:r>
              <a:rPr lang="fr-FR" dirty="0" smtClean="0"/>
              <a:t>Ver</a:t>
            </a:r>
          </a:p>
          <a:p>
            <a:pPr lvl="2">
              <a:buFont typeface="Arial" pitchFamily="34" charset="0"/>
              <a:buChar char="•"/>
            </a:pPr>
            <a:r>
              <a:rPr lang="fr-FR" dirty="0" smtClean="0"/>
              <a:t>spyware</a:t>
            </a:r>
          </a:p>
          <a:p>
            <a:pPr lvl="1">
              <a:buFont typeface="Courier New" pitchFamily="49" charset="0"/>
              <a:buChar char="o"/>
            </a:pPr>
            <a:r>
              <a:rPr lang="fr-FR" b="1" dirty="0" smtClean="0"/>
              <a:t>Physique</a:t>
            </a:r>
          </a:p>
          <a:p>
            <a:pPr lvl="2">
              <a:buFont typeface="Arial" pitchFamily="34" charset="0"/>
              <a:buChar char="•"/>
            </a:pPr>
            <a:r>
              <a:rPr lang="fr-FR" dirty="0" smtClean="0"/>
              <a:t>sinistres</a:t>
            </a:r>
          </a:p>
          <a:p>
            <a:pPr lvl="1">
              <a:buFont typeface="Courier New" pitchFamily="49" charset="0"/>
              <a:buChar char="o"/>
            </a:pPr>
            <a:r>
              <a:rPr lang="fr-FR" b="1" dirty="0" smtClean="0"/>
              <a:t>Electronique</a:t>
            </a:r>
          </a:p>
          <a:p>
            <a:pPr lvl="2">
              <a:buFont typeface="Arial" pitchFamily="34" charset="0"/>
              <a:buChar char="•"/>
            </a:pPr>
            <a:r>
              <a:rPr lang="fr-FR" dirty="0" smtClean="0"/>
              <a:t>Brouillage et interception des communications</a:t>
            </a:r>
          </a:p>
          <a:p>
            <a:pPr lvl="1">
              <a:buFont typeface="Courier New" pitchFamily="49" charset="0"/>
              <a:buChar char="o"/>
            </a:pPr>
            <a:r>
              <a:rPr lang="fr-FR" b="1" dirty="0" smtClean="0"/>
              <a:t>Organisationnelles</a:t>
            </a:r>
          </a:p>
          <a:p>
            <a:pPr lvl="2">
              <a:buFont typeface="Arial" pitchFamily="34" charset="0"/>
              <a:buChar char="•"/>
            </a:pPr>
            <a:r>
              <a:rPr lang="fr-FR" dirty="0" smtClean="0"/>
              <a:t> infogérance</a:t>
            </a:r>
          </a:p>
          <a:p>
            <a:pPr lvl="1">
              <a:buFont typeface="Courier New" pitchFamily="49" charset="0"/>
              <a:buChar char="o"/>
            </a:pPr>
            <a:r>
              <a:rPr lang="fr-FR" b="1" dirty="0" smtClean="0"/>
              <a:t>Humaine</a:t>
            </a:r>
          </a:p>
          <a:p>
            <a:pPr lvl="2">
              <a:buFont typeface="Arial" pitchFamily="34" charset="0"/>
              <a:buChar char="•"/>
            </a:pPr>
            <a:r>
              <a:rPr lang="fr-FR" dirty="0" smtClean="0"/>
              <a:t>Mauvais climat social</a:t>
            </a:r>
          </a:p>
          <a:p>
            <a:pPr lvl="2">
              <a:buFont typeface="Arial" pitchFamily="34" charset="0"/>
              <a:buChar char="•"/>
            </a:pPr>
            <a:r>
              <a:rPr lang="fr-FR" dirty="0" smtClean="0"/>
              <a:t>Malveillance des salariés</a:t>
            </a:r>
          </a:p>
          <a:p>
            <a:pPr lvl="2">
              <a:buNone/>
            </a:pPr>
            <a:endParaRPr lang="fr-FR" dirty="0" smtClean="0"/>
          </a:p>
          <a:p>
            <a:pPr>
              <a:buNone/>
            </a:pPr>
            <a:endParaRPr lang="fr-FR" dirty="0" smtClean="0"/>
          </a:p>
        </p:txBody>
      </p:sp>
      <p:sp>
        <p:nvSpPr>
          <p:cNvPr id="3" name="Titre 2"/>
          <p:cNvSpPr>
            <a:spLocks noGrp="1"/>
          </p:cNvSpPr>
          <p:nvPr>
            <p:ph type="title"/>
          </p:nvPr>
        </p:nvSpPr>
        <p:spPr/>
        <p:txBody>
          <a:bodyPr/>
          <a:lstStyle/>
          <a:p>
            <a:r>
              <a:rPr lang="fr-FR" dirty="0" smtClean="0"/>
              <a:t>Pourquoi sécuriser un SI ?</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Ensemble des moyens</a:t>
            </a:r>
          </a:p>
          <a:p>
            <a:pPr lvl="1"/>
            <a:r>
              <a:rPr lang="fr-FR" dirty="0" smtClean="0"/>
              <a:t>Techniques</a:t>
            </a:r>
          </a:p>
          <a:p>
            <a:pPr lvl="1"/>
            <a:r>
              <a:rPr lang="fr-FR" dirty="0" smtClean="0"/>
              <a:t>Organisationnels</a:t>
            </a:r>
          </a:p>
          <a:p>
            <a:pPr lvl="1"/>
            <a:r>
              <a:rPr lang="fr-FR" dirty="0" smtClean="0"/>
              <a:t>Juridiques</a:t>
            </a:r>
          </a:p>
          <a:p>
            <a:pPr lvl="1"/>
            <a:r>
              <a:rPr lang="fr-FR" dirty="0" smtClean="0"/>
              <a:t>Humains</a:t>
            </a:r>
          </a:p>
          <a:p>
            <a:r>
              <a:rPr lang="fr-FR" dirty="0" smtClean="0"/>
              <a:t>Nécessaire pour conserver, rétablir, et garantir la sécurité du SI.</a:t>
            </a:r>
          </a:p>
          <a:p>
            <a:pPr lvl="3">
              <a:buNone/>
            </a:pPr>
            <a:endParaRPr lang="fr-FR" dirty="0"/>
          </a:p>
        </p:txBody>
      </p:sp>
      <p:sp>
        <p:nvSpPr>
          <p:cNvPr id="3" name="Titre 2"/>
          <p:cNvSpPr>
            <a:spLocks noGrp="1"/>
          </p:cNvSpPr>
          <p:nvPr>
            <p:ph type="title"/>
          </p:nvPr>
        </p:nvSpPr>
        <p:spPr/>
        <p:txBody>
          <a:bodyPr>
            <a:normAutofit fontScale="90000"/>
          </a:bodyPr>
          <a:lstStyle/>
          <a:p>
            <a:r>
              <a:rPr lang="fr-FR" dirty="0" smtClean="0"/>
              <a:t>Qu’est ce que la sécurité des SI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13824" y="2457464"/>
            <a:ext cx="8229600" cy="1143000"/>
          </a:xfrm>
        </p:spPr>
        <p:txBody>
          <a:bodyPr>
            <a:normAutofit fontScale="90000"/>
          </a:bodyPr>
          <a:lstStyle/>
          <a:p>
            <a:pPr algn="ctr"/>
            <a:r>
              <a:rPr lang="fr-FR" dirty="0" smtClean="0"/>
              <a:t>Moyens de sécurisations d’un SI</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95818" y="1229928"/>
            <a:ext cx="8229600" cy="4699402"/>
          </a:xfrm>
        </p:spPr>
        <p:txBody>
          <a:bodyPr>
            <a:normAutofit fontScale="92500"/>
          </a:bodyPr>
          <a:lstStyle/>
          <a:p>
            <a:r>
              <a:rPr lang="fr-FR" dirty="0" smtClean="0"/>
              <a:t>Un SI doit être sécurisé dans sa globalité</a:t>
            </a:r>
          </a:p>
          <a:p>
            <a:endParaRPr lang="fr-FR" dirty="0" smtClean="0"/>
          </a:p>
          <a:p>
            <a:r>
              <a:rPr lang="fr-FR" dirty="0" smtClean="0"/>
              <a:t>Principe qui est basé sur une pratique militaire</a:t>
            </a:r>
          </a:p>
          <a:p>
            <a:endParaRPr lang="fr-FR" dirty="0" smtClean="0"/>
          </a:p>
          <a:p>
            <a:r>
              <a:rPr lang="fr-FR" dirty="0" smtClean="0"/>
              <a:t>Sécuriser chaque sous ensemble :</a:t>
            </a:r>
          </a:p>
          <a:p>
            <a:pPr lvl="1">
              <a:buSzPct val="55000"/>
              <a:buFont typeface="Courier New" pitchFamily="49" charset="0"/>
              <a:buChar char="o"/>
            </a:pPr>
            <a:r>
              <a:rPr lang="fr-FR" sz="2000" dirty="0" smtClean="0"/>
              <a:t>sensibilisation des utilisateurs</a:t>
            </a:r>
          </a:p>
          <a:p>
            <a:pPr lvl="1">
              <a:buSzPct val="55000"/>
              <a:buFont typeface="Courier New" pitchFamily="49" charset="0"/>
              <a:buChar char="o"/>
            </a:pPr>
            <a:r>
              <a:rPr lang="fr-FR" sz="2000" dirty="0" smtClean="0"/>
              <a:t>Sécurité de l’information</a:t>
            </a:r>
          </a:p>
          <a:p>
            <a:pPr lvl="1">
              <a:buSzPct val="55000"/>
              <a:buFont typeface="Courier New" pitchFamily="49" charset="0"/>
              <a:buChar char="o"/>
            </a:pPr>
            <a:r>
              <a:rPr lang="fr-FR" sz="2000" dirty="0" smtClean="0"/>
              <a:t>Sécurité des données</a:t>
            </a:r>
          </a:p>
          <a:p>
            <a:pPr lvl="1">
              <a:buSzPct val="55000"/>
              <a:buFont typeface="Courier New" pitchFamily="49" charset="0"/>
              <a:buChar char="o"/>
            </a:pPr>
            <a:r>
              <a:rPr lang="fr-FR" sz="2000" dirty="0" smtClean="0"/>
              <a:t>Sécurité des réseaux</a:t>
            </a:r>
          </a:p>
          <a:p>
            <a:pPr lvl="1">
              <a:buSzPct val="55000"/>
              <a:buFont typeface="Courier New" pitchFamily="49" charset="0"/>
              <a:buChar char="o"/>
            </a:pPr>
            <a:r>
              <a:rPr lang="fr-FR" sz="2000" dirty="0" smtClean="0"/>
              <a:t>Sécurité des SE</a:t>
            </a:r>
          </a:p>
          <a:p>
            <a:pPr lvl="1">
              <a:buSzPct val="55000"/>
              <a:buFont typeface="Courier New" pitchFamily="49" charset="0"/>
              <a:buChar char="o"/>
            </a:pPr>
            <a:r>
              <a:rPr lang="fr-FR" sz="2000" dirty="0" smtClean="0"/>
              <a:t>Sécurité des télécoms</a:t>
            </a:r>
          </a:p>
          <a:p>
            <a:pPr lvl="1">
              <a:buSzPct val="55000"/>
              <a:buFont typeface="Courier New" pitchFamily="49" charset="0"/>
              <a:buChar char="o"/>
            </a:pPr>
            <a:r>
              <a:rPr lang="fr-FR" sz="2000" dirty="0" smtClean="0"/>
              <a:t>Sécurité des applications</a:t>
            </a:r>
          </a:p>
          <a:p>
            <a:pPr>
              <a:buNone/>
            </a:pPr>
            <a:endParaRPr lang="fr-FR" dirty="0"/>
          </a:p>
        </p:txBody>
      </p:sp>
      <p:sp>
        <p:nvSpPr>
          <p:cNvPr id="3" name="Titre 2"/>
          <p:cNvSpPr>
            <a:spLocks noGrp="1"/>
          </p:cNvSpPr>
          <p:nvPr>
            <p:ph type="title"/>
          </p:nvPr>
        </p:nvSpPr>
        <p:spPr/>
        <p:txBody>
          <a:bodyPr/>
          <a:lstStyle/>
          <a:p>
            <a:r>
              <a:rPr lang="fr-FR" dirty="0" smtClean="0"/>
              <a:t>Concept Global</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340768"/>
            <a:ext cx="8229600" cy="4525963"/>
          </a:xfrm>
        </p:spPr>
        <p:txBody>
          <a:bodyPr>
            <a:normAutofit fontScale="77500" lnSpcReduction="20000"/>
          </a:bodyPr>
          <a:lstStyle/>
          <a:p>
            <a:r>
              <a:rPr lang="fr-FR" b="1" dirty="0" smtClean="0"/>
              <a:t>Objectifs:</a:t>
            </a:r>
          </a:p>
          <a:p>
            <a:pPr lvl="1">
              <a:buSzPct val="50000"/>
              <a:buFont typeface="Courier New" pitchFamily="49" charset="0"/>
              <a:buChar char="o"/>
            </a:pPr>
            <a:r>
              <a:rPr lang="fr-FR" dirty="0" smtClean="0"/>
              <a:t>Garantir fonctionnement des machines</a:t>
            </a:r>
          </a:p>
          <a:p>
            <a:pPr lvl="1">
              <a:buSzPct val="50000"/>
              <a:buFont typeface="Courier New" pitchFamily="49" charset="0"/>
              <a:buChar char="o"/>
            </a:pPr>
            <a:r>
              <a:rPr lang="fr-FR" dirty="0" smtClean="0"/>
              <a:t>Restreindre activité des utilisateurs</a:t>
            </a:r>
          </a:p>
          <a:p>
            <a:endParaRPr lang="fr-FR" dirty="0" smtClean="0"/>
          </a:p>
          <a:p>
            <a:r>
              <a:rPr lang="fr-FR" b="1" dirty="0" smtClean="0"/>
              <a:t>Provenance:</a:t>
            </a:r>
          </a:p>
          <a:p>
            <a:pPr lvl="1">
              <a:buSzPct val="50000"/>
              <a:buFont typeface="Courier New" pitchFamily="49" charset="0"/>
              <a:buChar char="o"/>
            </a:pPr>
            <a:r>
              <a:rPr lang="fr-FR" dirty="0" smtClean="0"/>
              <a:t>Mauvaise connaissance système par utilisateur</a:t>
            </a:r>
          </a:p>
          <a:p>
            <a:pPr lvl="1">
              <a:buSzPct val="50000"/>
              <a:buFont typeface="Courier New" pitchFamily="49" charset="0"/>
              <a:buChar char="o"/>
            </a:pPr>
            <a:r>
              <a:rPr lang="fr-FR" dirty="0" smtClean="0"/>
              <a:t>Mauvaise connaissance des dispositifs de sécurités par administrateur</a:t>
            </a:r>
          </a:p>
          <a:p>
            <a:endParaRPr lang="fr-FR" dirty="0" smtClean="0"/>
          </a:p>
          <a:p>
            <a:r>
              <a:rPr lang="fr-FR" b="1" dirty="0" smtClean="0"/>
              <a:t>Sécurisation:</a:t>
            </a:r>
          </a:p>
          <a:p>
            <a:pPr lvl="1">
              <a:buSzPct val="55000"/>
              <a:buFont typeface="Courier New" pitchFamily="49" charset="0"/>
              <a:buChar char="o"/>
            </a:pPr>
            <a:r>
              <a:rPr lang="fr-FR" sz="2000" dirty="0" smtClean="0"/>
              <a:t>Se tenir informé</a:t>
            </a:r>
          </a:p>
          <a:p>
            <a:pPr lvl="1">
              <a:buSzPct val="55000"/>
              <a:buFont typeface="Courier New" pitchFamily="49" charset="0"/>
              <a:buChar char="o"/>
            </a:pPr>
            <a:r>
              <a:rPr lang="fr-FR" sz="2000" dirty="0" smtClean="0"/>
              <a:t>Bonne connaissance du système d’exploitation</a:t>
            </a:r>
          </a:p>
          <a:p>
            <a:pPr lvl="1">
              <a:buSzPct val="55000"/>
              <a:buFont typeface="Courier New" pitchFamily="49" charset="0"/>
              <a:buChar char="o"/>
            </a:pPr>
            <a:r>
              <a:rPr lang="fr-FR" sz="2000" dirty="0" smtClean="0"/>
              <a:t>Réduire l’accès au réseau (firewall)</a:t>
            </a:r>
          </a:p>
          <a:p>
            <a:pPr lvl="1">
              <a:buSzPct val="55000"/>
              <a:buFont typeface="Courier New" pitchFamily="49" charset="0"/>
              <a:buChar char="o"/>
            </a:pPr>
            <a:r>
              <a:rPr lang="fr-FR" sz="2000" dirty="0" smtClean="0"/>
              <a:t>Définir une politique de sécurité interne</a:t>
            </a:r>
          </a:p>
          <a:p>
            <a:pPr lvl="1">
              <a:buSzPct val="55000"/>
              <a:buFont typeface="Courier New" pitchFamily="49" charset="0"/>
              <a:buChar char="o"/>
            </a:pPr>
            <a:r>
              <a:rPr lang="fr-FR" sz="2000" dirty="0" smtClean="0"/>
              <a:t>Déployer des utilitaires de sécurité</a:t>
            </a:r>
          </a:p>
          <a:p>
            <a:pPr lvl="1">
              <a:buSzPct val="55000"/>
              <a:buFont typeface="Courier New" pitchFamily="49" charset="0"/>
              <a:buChar char="o"/>
            </a:pPr>
            <a:r>
              <a:rPr lang="fr-FR" sz="2000" dirty="0" smtClean="0"/>
              <a:t>Mise en place d’un service de sécurité</a:t>
            </a:r>
          </a:p>
          <a:p>
            <a:pPr>
              <a:buNone/>
            </a:pPr>
            <a:endParaRPr lang="fr-FR" dirty="0"/>
          </a:p>
        </p:txBody>
      </p:sp>
      <p:sp>
        <p:nvSpPr>
          <p:cNvPr id="3" name="Titre 2"/>
          <p:cNvSpPr>
            <a:spLocks noGrp="1"/>
          </p:cNvSpPr>
          <p:nvPr>
            <p:ph type="title"/>
          </p:nvPr>
        </p:nvSpPr>
        <p:spPr/>
        <p:txBody>
          <a:bodyPr/>
          <a:lstStyle/>
          <a:p>
            <a:r>
              <a:rPr lang="fr-FR" dirty="0" smtClean="0"/>
              <a:t>La sécurité des réseaux</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477</TotalTime>
  <Words>1793</Words>
  <Application>Microsoft Office PowerPoint</Application>
  <PresentationFormat>Affichage à l'écran (4:3)</PresentationFormat>
  <Paragraphs>316</Paragraphs>
  <Slides>20</Slides>
  <Notes>14</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Rotonde</vt:lpstr>
      <vt:lpstr>La sécurité des SI</vt:lpstr>
      <vt:lpstr>Plan de la présentation</vt:lpstr>
      <vt:lpstr>La sécurité des SI</vt:lpstr>
      <vt:lpstr>Qu’est-ce qu’un SI ?</vt:lpstr>
      <vt:lpstr>Pourquoi sécuriser un SI ?</vt:lpstr>
      <vt:lpstr>Qu’est ce que la sécurité des SI ?</vt:lpstr>
      <vt:lpstr>Moyens de sécurisations d’un SI</vt:lpstr>
      <vt:lpstr>Concept Global</vt:lpstr>
      <vt:lpstr>La sécurité des réseaux</vt:lpstr>
      <vt:lpstr>La sécurité des données</vt:lpstr>
      <vt:lpstr>La sécurité de l’information</vt:lpstr>
      <vt:lpstr>La sécurité de l’information</vt:lpstr>
      <vt:lpstr>La sécurité de l’information</vt:lpstr>
      <vt:lpstr>Diapositive 14</vt:lpstr>
      <vt:lpstr>Qu’est-ce qu’une politique de sécurité du SI ?</vt:lpstr>
      <vt:lpstr>Nécessité d’une mise en place d’une PSSI </vt:lpstr>
      <vt:lpstr>Objectif de la méthode</vt:lpstr>
      <vt:lpstr>Méthodologie de mise en place d’une PSSI</vt:lpstr>
      <vt:lpstr>Conclusion </vt:lpstr>
      <vt:lpstr>Source</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sécurité des SI</dc:title>
  <dc:creator>utilciip</dc:creator>
  <cp:lastModifiedBy>heiwy</cp:lastModifiedBy>
  <cp:revision>98</cp:revision>
  <dcterms:created xsi:type="dcterms:W3CDTF">2010-11-10T14:22:54Z</dcterms:created>
  <dcterms:modified xsi:type="dcterms:W3CDTF">2010-11-24T15:37:51Z</dcterms:modified>
</cp:coreProperties>
</file>