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62" r:id="rId4"/>
    <p:sldId id="266" r:id="rId5"/>
    <p:sldId id="270" r:id="rId6"/>
    <p:sldId id="271" r:id="rId7"/>
    <p:sldId id="259" r:id="rId8"/>
    <p:sldId id="272" r:id="rId9"/>
    <p:sldId id="273" r:id="rId10"/>
    <p:sldId id="274" r:id="rId11"/>
    <p:sldId id="275" r:id="rId12"/>
    <p:sldId id="276" r:id="rId13"/>
    <p:sldId id="277" r:id="rId14"/>
    <p:sldId id="27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3363" autoAdjust="0"/>
  </p:normalViewPr>
  <p:slideViewPr>
    <p:cSldViewPr>
      <p:cViewPr>
        <p:scale>
          <a:sx n="75" d="100"/>
          <a:sy n="75" d="100"/>
        </p:scale>
        <p:origin x="-1014" y="-6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69A35-6213-4879-8960-B630F3FB7FF6}" type="datetimeFigureOut">
              <a:rPr lang="fr-FR" smtClean="0"/>
              <a:pPr/>
              <a:t>19/10/2011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06E2D2-908A-440A-8433-5B05ABF4D0A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01net.com/article/27146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pms.info/index.php/Concept-Metier/LeSCM-CL-lengagement-client-renforc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solidFill>
                  <a:schemeClr val="accent2"/>
                </a:solidFill>
              </a:rPr>
              <a:t>L'e-</a:t>
            </a:r>
            <a:r>
              <a:rPr lang="fr-FR" dirty="0" err="1" smtClean="0">
                <a:solidFill>
                  <a:schemeClr val="accent2"/>
                </a:solidFill>
              </a:rPr>
              <a:t>sourcing</a:t>
            </a:r>
            <a:r>
              <a:rPr lang="fr-FR" dirty="0" smtClean="0">
                <a:solidFill>
                  <a:schemeClr val="accent2"/>
                </a:solidFill>
              </a:rPr>
              <a:t> est</a:t>
            </a:r>
            <a:r>
              <a:rPr lang="fr-FR" baseline="0" dirty="0" smtClean="0">
                <a:solidFill>
                  <a:schemeClr val="accent2"/>
                </a:solidFill>
              </a:rPr>
              <a:t> une activité qui </a:t>
            </a:r>
            <a:r>
              <a:rPr lang="fr-FR" dirty="0" smtClean="0">
                <a:solidFill>
                  <a:schemeClr val="accent2"/>
                </a:solidFill>
              </a:rPr>
              <a:t>a pour but d'optimiser l'amont de l'achat en standardisant et automatisant le plus possible la recherche, la sélection et la négociation avec les fournisseurs. L'économie réalisée provient principalement de la diminution des coûts de négociation et de transaction. </a:t>
            </a:r>
          </a:p>
          <a:p>
            <a:endParaRPr lang="fr-FR" b="1" dirty="0" smtClean="0"/>
          </a:p>
          <a:p>
            <a:r>
              <a:rPr lang="fr-FR" b="1" dirty="0" smtClean="0"/>
              <a:t>Quels sont les avantages de l'e-</a:t>
            </a:r>
            <a:r>
              <a:rPr lang="fr-FR" b="1" dirty="0" err="1" smtClean="0"/>
              <a:t>Sourcing</a:t>
            </a:r>
            <a:r>
              <a:rPr lang="fr-FR" b="1" dirty="0" smtClean="0"/>
              <a:t> ?</a:t>
            </a:r>
            <a:r>
              <a:rPr lang="fr-FR" dirty="0" smtClean="0"/>
              <a:t> </a:t>
            </a:r>
            <a:br>
              <a:rPr lang="fr-FR" dirty="0" smtClean="0"/>
            </a:br>
            <a:r>
              <a:rPr lang="fr-FR" dirty="0" smtClean="0"/>
              <a:t>A long terme, l'e-</a:t>
            </a:r>
            <a:r>
              <a:rPr lang="fr-FR" dirty="0" err="1" smtClean="0"/>
              <a:t>Sourcing</a:t>
            </a:r>
            <a:r>
              <a:rPr lang="fr-FR" dirty="0" smtClean="0"/>
              <a:t> sert à optimiser les pratiques d'achat et d'approvisionnement. Le premier résultat remarquable est évidemment le gain de temps dans le cycle de l'achat. Normalement, c'est le coût complet de chaque achat qui s'en trouve réduit. Les éditeurs de solutions d'e-</a:t>
            </a:r>
            <a:r>
              <a:rPr lang="fr-FR" dirty="0" err="1" smtClean="0"/>
              <a:t>Sourcing</a:t>
            </a:r>
            <a:r>
              <a:rPr lang="fr-FR" dirty="0" smtClean="0"/>
              <a:t> parlent d'une réduction de 25% du coût de l'achat, et d'une réduction de 50% du cycle de recherche du fournisseur. De plus, la solution permet de créer et gérer un panel de fournisseurs préférés, ou attitrés (d'où, là encore, un gain de rapidité de l'échange).</a:t>
            </a:r>
          </a:p>
          <a:p>
            <a:endParaRPr lang="fr-FR" dirty="0" smtClean="0"/>
          </a:p>
          <a:p>
            <a:r>
              <a:rPr lang="fr-FR" dirty="0" smtClean="0"/>
              <a:t>Différence e-</a:t>
            </a:r>
            <a:r>
              <a:rPr lang="fr-FR" dirty="0" err="1" smtClean="0"/>
              <a:t>sourcing</a:t>
            </a:r>
            <a:r>
              <a:rPr lang="fr-FR" baseline="0" dirty="0" smtClean="0"/>
              <a:t> et autres termes:</a:t>
            </a:r>
            <a:endParaRPr lang="fr-FR" dirty="0" smtClean="0"/>
          </a:p>
          <a:p>
            <a:r>
              <a:rPr lang="fr-FR" dirty="0" smtClean="0"/>
              <a:t>http://www.journaldunet.com/solutions/0207/020724_esourcing.shtml</a:t>
            </a:r>
            <a:endParaRPr lang="fr-FR" dirty="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kern="1200" dirty="0" smtClean="0">
                <a:solidFill>
                  <a:schemeClr val="tx1"/>
                </a:solidFill>
                <a:latin typeface="+mn-lt"/>
                <a:ea typeface="+mn-ea"/>
                <a:cs typeface="+mn-cs"/>
              </a:rPr>
              <a:t>est un regroupement des aptitudes pour aider les utilisateurs à mieux gérer les pratiques.</a:t>
            </a:r>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 : comprend 84 bonnes pratiques regroupées en 10 domaines</a:t>
            </a:r>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 comprend 95 bonnes pratiques regroupées en 17 domaines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L’organisation des ces bonnes pratiques en </a:t>
            </a:r>
            <a:r>
              <a:rPr lang="fr-FR" sz="1200" kern="1200" dirty="0" err="1" smtClean="0">
                <a:solidFill>
                  <a:schemeClr val="tx1"/>
                </a:solidFill>
                <a:latin typeface="+mn-lt"/>
                <a:ea typeface="+mn-ea"/>
                <a:cs typeface="+mn-cs"/>
              </a:rPr>
              <a:t>diff</a:t>
            </a:r>
            <a:r>
              <a:rPr lang="fr-FR" sz="1200" kern="1200" dirty="0" smtClean="0">
                <a:solidFill>
                  <a:schemeClr val="tx1"/>
                </a:solidFill>
                <a:latin typeface="+mn-lt"/>
                <a:ea typeface="+mn-ea"/>
                <a:cs typeface="+mn-cs"/>
              </a:rPr>
              <a:t> domaine s’appuient sur une typologie de documents :</a:t>
            </a:r>
          </a:p>
          <a:p>
            <a:r>
              <a:rPr lang="fr-FR" sz="1200" kern="1200" dirty="0" smtClean="0">
                <a:solidFill>
                  <a:schemeClr val="tx1"/>
                </a:solidFill>
                <a:latin typeface="+mn-lt"/>
                <a:ea typeface="+mn-ea"/>
                <a:cs typeface="+mn-cs"/>
              </a:rPr>
              <a:t>                Les pratiques de type Procédure</a:t>
            </a:r>
          </a:p>
          <a:p>
            <a:r>
              <a:rPr lang="fr-FR" sz="1200" kern="1200" dirty="0" smtClean="0">
                <a:solidFill>
                  <a:schemeClr val="tx1"/>
                </a:solidFill>
                <a:latin typeface="+mn-lt"/>
                <a:ea typeface="+mn-ea"/>
                <a:cs typeface="+mn-cs"/>
              </a:rPr>
              <a:t>                Les pratiques de type règle (</a:t>
            </a:r>
            <a:r>
              <a:rPr lang="fr-FR" sz="1200" kern="1200" dirty="0" err="1" smtClean="0">
                <a:solidFill>
                  <a:schemeClr val="tx1"/>
                </a:solidFill>
                <a:latin typeface="+mn-lt"/>
                <a:ea typeface="+mn-ea"/>
                <a:cs typeface="+mn-cs"/>
              </a:rPr>
              <a:t>policy</a:t>
            </a:r>
            <a:r>
              <a:rPr lang="fr-FR"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Les </a:t>
            </a:r>
            <a:r>
              <a:rPr lang="en-US" sz="1200" kern="1200" dirty="0" err="1" smtClean="0">
                <a:solidFill>
                  <a:schemeClr val="tx1"/>
                </a:solidFill>
                <a:latin typeface="+mn-lt"/>
                <a:ea typeface="+mn-ea"/>
                <a:cs typeface="+mn-cs"/>
              </a:rPr>
              <a:t>pratiques</a:t>
            </a:r>
            <a:r>
              <a:rPr lang="en-US" sz="1200" kern="1200" dirty="0" smtClean="0">
                <a:solidFill>
                  <a:schemeClr val="tx1"/>
                </a:solidFill>
                <a:latin typeface="+mn-lt"/>
                <a:ea typeface="+mn-ea"/>
                <a:cs typeface="+mn-cs"/>
              </a:rPr>
              <a:t> de type plan</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Certains pratiques sont dites « permanentes » qui appartiennent aux domaine d’aptitudes transversaux :</a:t>
            </a:r>
          </a:p>
          <a:p>
            <a:r>
              <a:rPr lang="fr-FR" sz="1200" kern="1200" dirty="0" smtClean="0">
                <a:solidFill>
                  <a:schemeClr val="tx1"/>
                </a:solidFill>
                <a:latin typeface="+mn-lt"/>
                <a:ea typeface="+mn-ea"/>
                <a:cs typeface="+mn-cs"/>
              </a:rPr>
              <a:t>Les pratiques communes : gestion des relations, des risques, des RH, des connaissances, des technologies</a:t>
            </a:r>
          </a:p>
          <a:p>
            <a:r>
              <a:rPr lang="fr-FR" sz="1200" kern="1200" dirty="0" smtClean="0">
                <a:solidFill>
                  <a:schemeClr val="tx1"/>
                </a:solidFill>
                <a:latin typeface="+mn-lt"/>
                <a:ea typeface="+mn-ea"/>
                <a:cs typeface="+mn-cs"/>
              </a:rPr>
              <a:t>Pratique « permanente » spécifiques au client : stratégie, gestion de la valeur, gestion des changement organisationnels.</a:t>
            </a:r>
          </a:p>
          <a:p>
            <a:r>
              <a:rPr lang="fr-FR" sz="1200" kern="1200" dirty="0" smtClean="0">
                <a:solidFill>
                  <a:schemeClr val="tx1"/>
                </a:solidFill>
                <a:latin typeface="+mn-lt"/>
                <a:ea typeface="+mn-ea"/>
                <a:cs typeface="+mn-cs"/>
              </a:rPr>
              <a:t>Spécifiques au fournisseur : gestion de la performance .</a:t>
            </a:r>
          </a:p>
          <a:p>
            <a:endParaRPr lang="fr-FR" dirty="0"/>
          </a:p>
        </p:txBody>
      </p:sp>
      <p:sp>
        <p:nvSpPr>
          <p:cNvPr id="4" name="Espace réservé du numéro de diapositive 3"/>
          <p:cNvSpPr>
            <a:spLocks noGrp="1"/>
          </p:cNvSpPr>
          <p:nvPr>
            <p:ph type="sldNum" sz="quarter" idx="10"/>
          </p:nvPr>
        </p:nvSpPr>
        <p:spPr/>
        <p:txBody>
          <a:bodyPr/>
          <a:lstStyle/>
          <a:p>
            <a:fld id="{7FCB81B7-A097-4F30-9BB5-3673C9770278}"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niveau d’aptitude offre une évaluation de la maturité d’un organisme fournisseur (les niveaux vont de 1 à 5) et permet d’établir des benchmarks.</a:t>
            </a: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Il décrit une trajectoire d’amélioration de service. Cela va de la fourniture du service sans pratiques particulière (niveau 1) au maintien de l’excellence pour la quelle une mise en œuvre de toutes les pratiques est requise et reconnue suite à deux évaluations consécutives (niveau 5). </a:t>
            </a:r>
          </a:p>
          <a:p>
            <a:r>
              <a:rPr lang="fr-FR" sz="1200" kern="1200" dirty="0" smtClean="0">
                <a:solidFill>
                  <a:schemeClr val="tx1"/>
                </a:solidFill>
                <a:latin typeface="+mn-lt"/>
                <a:ea typeface="+mn-ea"/>
                <a:cs typeface="+mn-cs"/>
              </a:rPr>
              <a:t>Chaque pratique est associée à un et un seul niveau.</a:t>
            </a:r>
          </a:p>
          <a:p>
            <a:r>
              <a:rPr lang="fr-FR" sz="1200" kern="1200" dirty="0" smtClean="0">
                <a:solidFill>
                  <a:schemeClr val="tx1"/>
                </a:solidFill>
                <a:latin typeface="+mn-lt"/>
                <a:ea typeface="+mn-ea"/>
                <a:cs typeface="+mn-cs"/>
              </a:rPr>
              <a:t>Par conséquence, seul les niveau 2,3 et 4 contienne des pratiques, le niveau 5 n’étant qu’une résultat qualité de toutes les activités issues des niveaux inférieurs</a:t>
            </a:r>
          </a:p>
          <a:p>
            <a:endParaRPr lang="fr-FR" dirty="0"/>
          </a:p>
        </p:txBody>
      </p:sp>
      <p:sp>
        <p:nvSpPr>
          <p:cNvPr id="4" name="Espace réservé du numéro de diapositive 3"/>
          <p:cNvSpPr>
            <a:spLocks noGrp="1"/>
          </p:cNvSpPr>
          <p:nvPr>
            <p:ph type="sldNum" sz="quarter" idx="10"/>
          </p:nvPr>
        </p:nvSpPr>
        <p:spPr/>
        <p:txBody>
          <a:bodyPr/>
          <a:lstStyle/>
          <a:p>
            <a:fld id="{7FCB81B7-A097-4F30-9BB5-3673C9770278}"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Présentation de l'éditeur (1):</a:t>
            </a:r>
            <a:endParaRPr lang="fr-FR" dirty="0" smtClean="0"/>
          </a:p>
          <a:p>
            <a:r>
              <a:rPr lang="fr-FR" dirty="0" smtClean="0"/>
              <a:t>Ce guide des certifications appliquées aux systèmes d'information fournit une vision synthétique de 27 dispositifs utilisés en France. Les référentiels analysés couvrent l'ensemble des domaines soumis à certification : entreprises, services, produits, processus et personnes. Par sa forme pédagogique sous forme de fiches synthétiques, cet ouvrage facilite la compréhension des différents dispositifs et constitue un guide pratique. En complément des fiches, il présente cartographies, analyses, tendances et de nombreux retours d'expérience. Les directions chargées des choix en matière de certification, motivées par la bonne gouvernance du SI, l'excellence de l'entreprise ou la responsabilité sociale, trouveront dans cet ouvrage les éléments essentiels pour comprendre les dispositifs existants ou construire leur propre système. Ce guide s'adresse principalement aux DSI et aux responsables des systèmes de management de la qualité ou de la sécurité. Les DRH du secteur informatique seront intéressés par les aspects de certification des personnes. Enfin, les consultants disposeront d'une abondante matière pour appuyer leurs recommandations.</a:t>
            </a:r>
          </a:p>
          <a:p>
            <a:endParaRPr lang="fr-FR" dirty="0" smtClean="0"/>
          </a:p>
          <a:p>
            <a:r>
              <a:rPr lang="fr-FR" dirty="0" smtClean="0"/>
              <a:t>-SOURCES COMPLEMENTAIRES:</a:t>
            </a:r>
          </a:p>
          <a:p>
            <a:r>
              <a:rPr lang="fr-FR" dirty="0" smtClean="0"/>
              <a:t>Pourquoi</a:t>
            </a:r>
            <a:r>
              <a:rPr lang="fr-FR" baseline="0" dirty="0" smtClean="0"/>
              <a:t> l’infogérance?</a:t>
            </a:r>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hlinkClick r:id="rId3"/>
              </a:rPr>
              <a:t>http://www.01net.com/article/271461.html</a:t>
            </a:r>
            <a:endParaRPr lang="fr-FR" dirty="0" smtClean="0"/>
          </a:p>
          <a:p>
            <a:r>
              <a:rPr lang="fr-FR" dirty="0" smtClean="0"/>
              <a:t>Forum</a:t>
            </a:r>
            <a:r>
              <a:rPr lang="fr-FR" baseline="0" dirty="0" smtClean="0"/>
              <a:t> d</a:t>
            </a:r>
            <a:r>
              <a:rPr lang="fr-FR" dirty="0" smtClean="0"/>
              <a:t>iscussion e-</a:t>
            </a:r>
            <a:r>
              <a:rPr lang="fr-FR" dirty="0" err="1" smtClean="0"/>
              <a:t>scm</a:t>
            </a:r>
            <a:r>
              <a:rPr lang="fr-F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http://www.viadeo.com/hu03/00220r8cqn97n2r3/escm</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Entreprise </a:t>
            </a:r>
            <a:r>
              <a:rPr lang="fr-FR" sz="1200" b="1" kern="1200" dirty="0" smtClean="0">
                <a:solidFill>
                  <a:schemeClr val="tx1"/>
                </a:solidFill>
                <a:latin typeface="+mn-lt"/>
                <a:ea typeface="+mn-ea"/>
                <a:cs typeface="+mn-cs"/>
              </a:rPr>
              <a:t>IT Management </a:t>
            </a:r>
            <a:r>
              <a:rPr lang="fr-FR" sz="1200" b="1" kern="1200" dirty="0" err="1" smtClean="0">
                <a:solidFill>
                  <a:schemeClr val="tx1"/>
                </a:solidFill>
                <a:latin typeface="+mn-lt"/>
                <a:ea typeface="+mn-ea"/>
                <a:cs typeface="+mn-cs"/>
              </a:rPr>
              <a:t>Partners</a:t>
            </a:r>
            <a:r>
              <a:rPr lang="fr-FR" sz="1200" b="1" kern="1200" dirty="0" smtClean="0">
                <a:solidFill>
                  <a:schemeClr val="tx1"/>
                </a:solidFill>
                <a:latin typeface="+mn-lt"/>
                <a:ea typeface="+mn-ea"/>
                <a:cs typeface="+mn-cs"/>
              </a:rPr>
              <a:t>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http://www.it-management-partners.com/escm</a:t>
            </a:r>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Société</a:t>
            </a:r>
            <a:r>
              <a:rPr lang="fr-FR" baseline="0" dirty="0" smtClean="0"/>
              <a:t> </a:t>
            </a:r>
            <a:r>
              <a:rPr lang="fr-FR" b="1" dirty="0" smtClean="0"/>
              <a:t>ITIL Consulting:</a:t>
            </a:r>
            <a:endParaRPr lang="fr-FR" b="1"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http://www.itilconsulting.fr/expertise/eSCM-eSourcing-Capability-Model</a:t>
            </a:r>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err="1" smtClean="0"/>
              <a:t>Pdf</a:t>
            </a:r>
            <a:r>
              <a:rPr lang="fr-FR" dirty="0" smtClean="0"/>
              <a:t> Pôle</a:t>
            </a:r>
            <a:r>
              <a:rPr lang="fr-FR" baseline="0" dirty="0" smtClean="0"/>
              <a:t> emploi:</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http://www.itsmf.fr/conference2009/videos/Presentations_pdf/PoleEmploi-P-Dialinas-OK.pdf</a:t>
            </a:r>
          </a:p>
          <a:p>
            <a:endParaRPr lang="fr-FR" dirty="0" smtClean="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14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kern="1200" dirty="0" smtClean="0">
                <a:solidFill>
                  <a:schemeClr val="tx1"/>
                </a:solidFill>
                <a:latin typeface="+mn-lt"/>
                <a:ea typeface="+mn-ea"/>
                <a:cs typeface="+mn-cs"/>
              </a:rPr>
              <a:t>L’e-</a:t>
            </a:r>
            <a:r>
              <a:rPr lang="fr-FR" sz="1200" kern="1200" dirty="0" err="1" smtClean="0">
                <a:solidFill>
                  <a:schemeClr val="tx1"/>
                </a:solidFill>
                <a:latin typeface="+mn-lt"/>
                <a:ea typeface="+mn-ea"/>
                <a:cs typeface="+mn-cs"/>
              </a:rPr>
              <a:t>scm</a:t>
            </a:r>
            <a:r>
              <a:rPr lang="fr-FR" sz="1200" kern="1200" baseline="0" dirty="0" smtClean="0">
                <a:solidFill>
                  <a:schemeClr val="tx1"/>
                </a:solidFill>
                <a:latin typeface="+mn-lt"/>
                <a:ea typeface="+mn-ea"/>
                <a:cs typeface="+mn-cs"/>
              </a:rPr>
              <a:t> est un référentiel qui s’intéresse aux pratiques d’infogérance et propose un modèle de bonnes pratiques</a:t>
            </a:r>
          </a:p>
          <a:p>
            <a:r>
              <a:rPr lang="fr-FR" dirty="0" smtClean="0"/>
              <a:t>Infogérance: gestion du système d’information d’un organisme</a:t>
            </a:r>
            <a:r>
              <a:rPr lang="fr-FR" baseline="0" dirty="0" smtClean="0"/>
              <a:t> </a:t>
            </a:r>
            <a:r>
              <a:rPr lang="fr-FR" dirty="0" smtClean="0"/>
              <a:t>par un prestataire extérieur.</a:t>
            </a:r>
          </a:p>
          <a:p>
            <a:r>
              <a:rPr lang="fr-FR" baseline="0" dirty="0" smtClean="0"/>
              <a:t>( </a:t>
            </a:r>
            <a:r>
              <a:rPr lang="fr-FR" dirty="0" smtClean="0"/>
              <a:t>à distance</a:t>
            </a:r>
            <a:r>
              <a:rPr lang="fr-FR" baseline="0" dirty="0" smtClean="0"/>
              <a:t> d’une entreprise ou d’une filiale)</a:t>
            </a:r>
          </a:p>
          <a:p>
            <a:endParaRPr lang="fr-FR" dirty="0" smtClean="0"/>
          </a:p>
          <a:p>
            <a:r>
              <a:rPr lang="fr-FR" dirty="0" smtClean="0"/>
              <a:t>-ORIGINE</a:t>
            </a:r>
          </a:p>
          <a:p>
            <a:r>
              <a:rPr lang="fr-FR" dirty="0" smtClean="0"/>
              <a:t>L’université de Carnegie Mellon est située</a:t>
            </a:r>
            <a:r>
              <a:rPr lang="fr-FR" baseline="0" dirty="0" smtClean="0"/>
              <a:t> à Pittsburg en Pennsylvanie</a:t>
            </a:r>
          </a:p>
          <a:p>
            <a:endParaRPr lang="fr-FR" baseline="0" dirty="0" smtClean="0"/>
          </a:p>
          <a:p>
            <a:r>
              <a:rPr lang="fr-FR" dirty="0" smtClean="0"/>
              <a:t>D'après la définition donnée dans le CMMI, la maturité d'une organisation est le degré auquel celle-ci a déployé explicitement et de façon cohérente des processus qui sont documentés, gérés, mesurés, contrôlés et continuellement améliorés.</a:t>
            </a:r>
          </a:p>
          <a:p>
            <a:endParaRPr lang="fr-FR" baseline="0" dirty="0" smtClean="0"/>
          </a:p>
          <a:p>
            <a:r>
              <a:rPr lang="fr-FR" dirty="0" smtClean="0"/>
              <a:t>CMMI est un référentiel d'évaluation de la capacité à gérer et terminer un projet correctement, proposant nombre de bonnes pratiques liées à la gestion, au développement et à la maintenance d'applications et de systèmes. Ces bonnes pratiques sont regroupées en 24 processus, eux-mêmes regroupés en 4 types (</a:t>
            </a:r>
            <a:r>
              <a:rPr lang="fr-FR" i="1" dirty="0" err="1" smtClean="0"/>
              <a:t>Process</a:t>
            </a:r>
            <a:r>
              <a:rPr lang="fr-FR" i="1" dirty="0" smtClean="0"/>
              <a:t> Management</a:t>
            </a:r>
            <a:r>
              <a:rPr lang="fr-FR" dirty="0" smtClean="0"/>
              <a:t>, </a:t>
            </a:r>
            <a:r>
              <a:rPr lang="fr-FR" i="1" dirty="0" smtClean="0"/>
              <a:t>Project Management</a:t>
            </a:r>
            <a:r>
              <a:rPr lang="fr-FR" dirty="0" smtClean="0"/>
              <a:t>, </a:t>
            </a:r>
            <a:r>
              <a:rPr lang="fr-FR" i="1" dirty="0" smtClean="0"/>
              <a:t>Engineering</a:t>
            </a:r>
            <a:r>
              <a:rPr lang="fr-FR" dirty="0" smtClean="0"/>
              <a:t> et </a:t>
            </a:r>
            <a:r>
              <a:rPr lang="fr-FR" i="1" dirty="0" smtClean="0"/>
              <a:t>Support</a:t>
            </a:r>
            <a:r>
              <a:rPr lang="fr-FR" dirty="0" smtClean="0"/>
              <a:t>) et 5 niveaux de maturité.</a:t>
            </a:r>
            <a:endParaRPr lang="fr-FR" baseline="0" dirty="0" smtClean="0"/>
          </a:p>
          <a:p>
            <a:endParaRPr lang="fr-FR" baseline="0" dirty="0" smtClean="0"/>
          </a:p>
          <a:p>
            <a:r>
              <a:rPr lang="fr-FR" baseline="0" dirty="0" smtClean="0"/>
              <a:t>-PRINCIPE</a:t>
            </a:r>
          </a:p>
          <a:p>
            <a:r>
              <a:rPr lang="fr-FR" sz="1200" kern="1200" dirty="0" smtClean="0">
                <a:solidFill>
                  <a:schemeClr val="tx1"/>
                </a:solidFill>
                <a:latin typeface="+mn-lt"/>
                <a:ea typeface="+mn-ea"/>
                <a:cs typeface="+mn-cs"/>
              </a:rPr>
              <a:t>      Déterminer et entretenir une stratégie de « </a:t>
            </a:r>
            <a:r>
              <a:rPr lang="fr-FR" sz="1200" kern="1200" dirty="0" err="1" smtClean="0">
                <a:solidFill>
                  <a:schemeClr val="tx1"/>
                </a:solidFill>
                <a:latin typeface="+mn-lt"/>
                <a:ea typeface="+mn-ea"/>
                <a:cs typeface="+mn-cs"/>
              </a:rPr>
              <a:t>sourcing</a:t>
            </a:r>
            <a:r>
              <a:rPr lang="fr-FR" sz="1200" kern="1200" dirty="0" smtClean="0">
                <a:solidFill>
                  <a:schemeClr val="tx1"/>
                </a:solidFill>
                <a:latin typeface="+mn-lt"/>
                <a:ea typeface="+mn-ea"/>
                <a:cs typeface="+mn-cs"/>
              </a:rPr>
              <a:t> », externaliser en fonction de cette stratégie, et non par opportunité ou obligation, se fixer des objectifs  pour chaque opération.</a:t>
            </a:r>
          </a:p>
          <a:p>
            <a:r>
              <a:rPr lang="fr-FR" sz="1200" kern="1200" dirty="0" smtClean="0">
                <a:solidFill>
                  <a:schemeClr val="tx1"/>
                </a:solidFill>
                <a:latin typeface="+mn-lt"/>
                <a:ea typeface="+mn-ea"/>
                <a:cs typeface="+mn-cs"/>
              </a:rPr>
              <a:t>      Aligner organisation et compétences de l’entreprise et de la DSI sur cette stratégie, et mettre à jour ces deux composantes pour chaque opération.</a:t>
            </a:r>
          </a:p>
          <a:p>
            <a:r>
              <a:rPr lang="fr-FR" sz="1200" kern="1200" dirty="0" smtClean="0">
                <a:solidFill>
                  <a:schemeClr val="tx1"/>
                </a:solidFill>
                <a:latin typeface="+mn-lt"/>
                <a:ea typeface="+mn-ea"/>
                <a:cs typeface="+mn-cs"/>
              </a:rPr>
              <a:t>      Gérer non seulement des contrats, mais un système relationnel  avec les prestataires, afin d’assurer dans les meilleures conditions les changements, l’apport de valeur, et l’innovation.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      Assurer la transversalité des processus (recueil des attentes et des contraintes, production des services) au sein des deux organisations partenaires : client et fournisseur.</a:t>
            </a:r>
            <a:r>
              <a:rPr lang="fr-FR"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http://www.it-management-partners.com/escm</a:t>
            </a:r>
          </a:p>
          <a:p>
            <a:endParaRPr lang="fr-FR" sz="1200" kern="1200" baseline="0" dirty="0" smtClean="0">
              <a:solidFill>
                <a:schemeClr val="tx1"/>
              </a:solidFill>
              <a:latin typeface="+mn-lt"/>
              <a:ea typeface="+mn-ea"/>
              <a:cs typeface="+mn-cs"/>
            </a:endParaRPr>
          </a:p>
          <a:p>
            <a:pPr lvl="2"/>
            <a:r>
              <a:rPr lang="fr-FR" sz="1200" kern="1200" dirty="0" smtClean="0">
                <a:solidFill>
                  <a:schemeClr val="tx1"/>
                </a:solidFill>
                <a:latin typeface="+mn-lt"/>
                <a:ea typeface="+mn-ea"/>
                <a:cs typeface="+mn-cs"/>
              </a:rPr>
              <a:t>Pourquoi utiliser e-SCM-CL au sein d'une DSI ?</a:t>
            </a:r>
            <a:endParaRPr lang="fr-FR" dirty="0" smtClean="0"/>
          </a:p>
          <a:p>
            <a:pPr lvl="2"/>
            <a:r>
              <a:rPr lang="fr-FR" sz="1200" kern="1200" dirty="0" smtClean="0">
                <a:solidFill>
                  <a:schemeClr val="tx1"/>
                </a:solidFill>
                <a:latin typeface="+mn-lt"/>
                <a:ea typeface="+mn-ea"/>
                <a:cs typeface="+mn-cs"/>
              </a:rPr>
              <a:t>Parce  que une externalisation ne s'</a:t>
            </a:r>
            <a:r>
              <a:rPr lang="fr-FR" sz="1200" kern="1200" dirty="0" err="1" smtClean="0">
                <a:solidFill>
                  <a:schemeClr val="tx1"/>
                </a:solidFill>
                <a:latin typeface="+mn-lt"/>
                <a:ea typeface="+mn-ea"/>
                <a:cs typeface="+mn-cs"/>
              </a:rPr>
              <a:t>arrete</a:t>
            </a:r>
            <a:r>
              <a:rPr lang="fr-FR" sz="1200" kern="1200" dirty="0" smtClean="0">
                <a:solidFill>
                  <a:schemeClr val="tx1"/>
                </a:solidFill>
                <a:latin typeface="+mn-lt"/>
                <a:ea typeface="+mn-ea"/>
                <a:cs typeface="+mn-cs"/>
              </a:rPr>
              <a:t> pas après la bascule chez le prestataire, elle a aussi un cycle de vie qu'il faut pouvoir maitriser</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Pour mesurer son aptitude à faire du </a:t>
            </a:r>
            <a:r>
              <a:rPr lang="fr-FR" sz="1200" kern="1200" dirty="0" err="1" smtClean="0">
                <a:solidFill>
                  <a:schemeClr val="tx1"/>
                </a:solidFill>
                <a:latin typeface="+mn-lt"/>
                <a:ea typeface="+mn-ea"/>
                <a:cs typeface="+mn-cs"/>
              </a:rPr>
              <a:t>sourcing</a:t>
            </a:r>
            <a:r>
              <a:rPr lang="fr-FR" sz="1200" kern="1200" dirty="0" smtClean="0">
                <a:solidFill>
                  <a:schemeClr val="tx1"/>
                </a:solidFill>
                <a:latin typeface="+mn-lt"/>
                <a:ea typeface="+mn-ea"/>
                <a:cs typeface="+mn-cs"/>
              </a:rPr>
              <a:t> Pour éviter les conflits profonds avec son prestataire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Pour améliorer le pilotage des prestataires</a:t>
            </a:r>
            <a:r>
              <a:rPr lang="fr-FR" dirty="0" smtClean="0"/>
              <a:t/>
            </a:r>
            <a:br>
              <a:rPr lang="fr-FR" dirty="0" smtClean="0"/>
            </a:br>
            <a:r>
              <a:rPr lang="fr-FR" sz="1200" kern="1200" dirty="0" smtClean="0">
                <a:solidFill>
                  <a:schemeClr val="tx1"/>
                </a:solidFill>
                <a:latin typeface="+mn-lt"/>
                <a:ea typeface="+mn-ea"/>
                <a:cs typeface="+mn-cs"/>
              </a:rPr>
              <a:t>Pour maitriser les coûts</a:t>
            </a:r>
            <a:r>
              <a:rPr lang="fr-FR" dirty="0" smtClean="0"/>
              <a:t> </a:t>
            </a:r>
            <a:r>
              <a:rPr lang="fr-FR" sz="1200" kern="1200" dirty="0" smtClean="0">
                <a:solidFill>
                  <a:schemeClr val="tx1"/>
                </a:solidFill>
                <a:latin typeface="+mn-lt"/>
                <a:ea typeface="+mn-ea"/>
                <a:cs typeface="+mn-cs"/>
              </a:rPr>
              <a:t>Pour améliorer la qualité des relations avec ses prestataires</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Pour utiliser une terminologie commune</a:t>
            </a:r>
          </a:p>
          <a:p>
            <a:endParaRPr lang="fr-FR" baseline="0" dirty="0" smtClean="0"/>
          </a:p>
          <a:p>
            <a:r>
              <a:rPr lang="fr-FR" baseline="0" dirty="0" smtClean="0"/>
              <a:t>-OBJECTIF</a:t>
            </a:r>
          </a:p>
          <a:p>
            <a:r>
              <a:rPr lang="fr-FR" baseline="0" dirty="0" smtClean="0"/>
              <a:t>Exemple de difficultés: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 Améliore la relation entre les clients et ses fournisseurs dans le cadre de la fourniture de Services</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lié aux SI (infogérance, Support distant, fourniture d’applicatifs, fourniture de liaison de télécommunication) via un double référentiel.</a:t>
            </a:r>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hlinkClick r:id="rId3"/>
              </a:rPr>
              <a:t>http://www.bpms.info/index.php/Concept-Metier/LeSCM-CL-lengagement-client-renforce.html</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a:t>
            </a:r>
            <a:r>
              <a:rPr lang="fr-FR" sz="1200" kern="1200" dirty="0" err="1" smtClean="0">
                <a:solidFill>
                  <a:schemeClr val="tx1"/>
                </a:solidFill>
                <a:latin typeface="+mn-lt"/>
                <a:ea typeface="+mn-ea"/>
                <a:cs typeface="+mn-cs"/>
              </a:rPr>
              <a:t>scm</a:t>
            </a:r>
            <a:r>
              <a:rPr lang="fr-FR" sz="1200" kern="1200" dirty="0" smtClean="0">
                <a:solidFill>
                  <a:schemeClr val="tx1"/>
                </a:solidFill>
                <a:latin typeface="+mn-lt"/>
                <a:ea typeface="+mn-ea"/>
                <a:cs typeface="+mn-cs"/>
              </a:rPr>
              <a:t> recouvre tout service contenu dans le périmètre englobant à la fois les processus métiers et les technologie de l’information. De ce fait, il comprend aussi bien les services d’infogérance que les ressources humaines, les achats, le back office ou la Finance.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Elle offre</a:t>
            </a:r>
            <a:r>
              <a:rPr lang="fr-FR" sz="1200" kern="1200" baseline="0" dirty="0" smtClean="0">
                <a:solidFill>
                  <a:schemeClr val="tx1"/>
                </a:solidFill>
                <a:latin typeface="+mn-lt"/>
                <a:ea typeface="+mn-ea"/>
                <a:cs typeface="+mn-cs"/>
              </a:rPr>
              <a:t> des s</a:t>
            </a:r>
            <a:r>
              <a:rPr lang="fr-FR" sz="1200" kern="1200" dirty="0" smtClean="0">
                <a:solidFill>
                  <a:schemeClr val="tx1"/>
                </a:solidFill>
                <a:latin typeface="+mn-lt"/>
                <a:ea typeface="+mn-ea"/>
                <a:cs typeface="+mn-cs"/>
              </a:rPr>
              <a:t>ervices de nature très diverses agissant sur les</a:t>
            </a:r>
            <a:r>
              <a:rPr lang="fr-FR" sz="1200" kern="1200" baseline="0" dirty="0" smtClean="0">
                <a:solidFill>
                  <a:schemeClr val="tx1"/>
                </a:solidFill>
                <a:latin typeface="+mn-lt"/>
                <a:ea typeface="+mn-ea"/>
                <a:cs typeface="+mn-cs"/>
              </a:rPr>
              <a:t> périmètres</a:t>
            </a:r>
            <a:r>
              <a:rPr lang="fr-FR" sz="1200" kern="1200" dirty="0" smtClean="0">
                <a:solidFill>
                  <a:schemeClr val="tx1"/>
                </a:solidFill>
                <a:latin typeface="+mn-lt"/>
                <a:ea typeface="+mn-ea"/>
                <a:cs typeface="+mn-cs"/>
              </a:rPr>
              <a:t>: Utilisation</a:t>
            </a:r>
            <a:r>
              <a:rPr lang="fr-FR" sz="1200" kern="1200" baseline="0" dirty="0" smtClean="0">
                <a:solidFill>
                  <a:schemeClr val="tx1"/>
                </a:solidFill>
                <a:latin typeface="+mn-lt"/>
                <a:ea typeface="+mn-ea"/>
                <a:cs typeface="+mn-cs"/>
              </a:rPr>
              <a:t> de technologies d’information</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infogérance, externalisation du support informatique, tierce maintenance, fourniture de liaisons de</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télécommunications, fourniture de centres d’hébergement de systèmes informatiques, fourniture de paire clé-en-main, fourniture d’applications sous forme de service.</a:t>
            </a:r>
          </a:p>
          <a:p>
            <a:endParaRPr lang="fr-FR" dirty="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modèle </a:t>
            </a:r>
            <a:r>
              <a:rPr lang="fr-FR" b="1" dirty="0" err="1" smtClean="0"/>
              <a:t>eSCM</a:t>
            </a:r>
            <a:r>
              <a:rPr lang="fr-FR" b="1" dirty="0" smtClean="0"/>
              <a:t>-SP</a:t>
            </a:r>
            <a:r>
              <a:rPr lang="fr-FR" dirty="0" smtClean="0"/>
              <a:t> (e </a:t>
            </a:r>
            <a:r>
              <a:rPr lang="fr-FR" dirty="0" err="1" smtClean="0"/>
              <a:t>sourcing</a:t>
            </a:r>
            <a:r>
              <a:rPr lang="fr-FR" dirty="0" smtClean="0"/>
              <a:t> </a:t>
            </a:r>
            <a:r>
              <a:rPr lang="fr-FR" dirty="0" err="1" smtClean="0"/>
              <a:t>capability</a:t>
            </a:r>
            <a:r>
              <a:rPr lang="fr-FR" dirty="0" smtClean="0"/>
              <a:t> model for Service Providers) est publié en version 1 en 2002, </a:t>
            </a:r>
          </a:p>
          <a:p>
            <a:r>
              <a:rPr lang="fr-FR" dirty="0" smtClean="0"/>
              <a:t>puis en version 2 en 2004. </a:t>
            </a:r>
          </a:p>
          <a:p>
            <a:r>
              <a:rPr lang="fr-FR" dirty="0" smtClean="0"/>
              <a:t>Le modèle consacré aux clients : </a:t>
            </a:r>
            <a:r>
              <a:rPr lang="fr-FR" b="1" dirty="0" err="1" smtClean="0"/>
              <a:t>eSCM</a:t>
            </a:r>
            <a:r>
              <a:rPr lang="fr-FR" b="1" dirty="0" smtClean="0"/>
              <a:t>-CL</a:t>
            </a:r>
            <a:r>
              <a:rPr lang="fr-FR" dirty="0" smtClean="0"/>
              <a:t> est disponible depuis 2005 en version 1.1.</a:t>
            </a:r>
          </a:p>
          <a:p>
            <a:endParaRPr lang="fr-FR" dirty="0" smtClean="0"/>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est une</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extention</a:t>
            </a:r>
            <a:r>
              <a:rPr lang="fr-FR" sz="1200" kern="1200" baseline="0" dirty="0" smtClean="0">
                <a:solidFill>
                  <a:schemeClr val="tx1"/>
                </a:solidFill>
                <a:latin typeface="+mn-lt"/>
                <a:ea typeface="+mn-ea"/>
                <a:cs typeface="+mn-cs"/>
              </a:rPr>
              <a:t> de </a:t>
            </a:r>
            <a:r>
              <a:rPr lang="fr-FR" sz="1200" kern="1200" baseline="0" dirty="0" err="1" smtClean="0">
                <a:solidFill>
                  <a:schemeClr val="tx1"/>
                </a:solidFill>
                <a:latin typeface="+mn-lt"/>
                <a:ea typeface="+mn-ea"/>
                <a:cs typeface="+mn-cs"/>
              </a:rPr>
              <a:t>escm</a:t>
            </a:r>
            <a:r>
              <a:rPr lang="fr-FR" sz="1200" kern="1200" baseline="0" dirty="0" smtClean="0">
                <a:solidFill>
                  <a:schemeClr val="tx1"/>
                </a:solidFill>
                <a:latin typeface="+mn-lt"/>
                <a:ea typeface="+mn-ea"/>
                <a:cs typeface="+mn-cs"/>
              </a:rPr>
              <a:t>-</a:t>
            </a:r>
            <a:r>
              <a:rPr lang="fr-FR" sz="1200" kern="1200" baseline="0" dirty="0" err="1" smtClean="0">
                <a:solidFill>
                  <a:schemeClr val="tx1"/>
                </a:solidFill>
                <a:latin typeface="+mn-lt"/>
                <a:ea typeface="+mn-ea"/>
                <a:cs typeface="+mn-cs"/>
              </a:rPr>
              <a:t>sp</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Seul le contenu et la nature des domaines et étapes du cycle de vie sont propre à chaque volet.</a:t>
            </a:r>
          </a:p>
          <a:p>
            <a:r>
              <a:rPr lang="fr-FR" sz="1200" kern="1200" dirty="0" smtClean="0">
                <a:solidFill>
                  <a:schemeClr val="tx1"/>
                </a:solidFill>
                <a:latin typeface="+mn-lt"/>
                <a:ea typeface="+mn-ea"/>
                <a:cs typeface="+mn-cs"/>
              </a:rPr>
              <a:t>Le modèle comprend certain nombre de bonnes pratiques ayant un objectif précis pour chacune de ses parties :</a:t>
            </a:r>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 est un référentiel de bonnes pratiques avec trois objectifs :</a:t>
            </a:r>
          </a:p>
          <a:p>
            <a:r>
              <a:rPr lang="fr-FR" sz="1200" kern="1200" dirty="0" smtClean="0">
                <a:solidFill>
                  <a:schemeClr val="tx1"/>
                </a:solidFill>
                <a:latin typeface="+mn-lt"/>
                <a:ea typeface="+mn-ea"/>
                <a:cs typeface="+mn-cs"/>
              </a:rPr>
              <a:t>Fournir aux prestataires des directives pour les aider à améliorer leur aptitude tout au long du cycle de vie du </a:t>
            </a:r>
            <a:r>
              <a:rPr lang="fr-FR" sz="1200" kern="1200" dirty="0" err="1" smtClean="0">
                <a:solidFill>
                  <a:schemeClr val="tx1"/>
                </a:solidFill>
                <a:latin typeface="+mn-lt"/>
                <a:ea typeface="+mn-ea"/>
                <a:cs typeface="+mn-cs"/>
              </a:rPr>
              <a:t>sourcing</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Fournir aux organisations clientes un outil dévaluation objectif de l’aptitude des prestataires</a:t>
            </a:r>
          </a:p>
          <a:p>
            <a:r>
              <a:rPr lang="fr-FR" sz="1200" kern="1200" dirty="0" smtClean="0">
                <a:solidFill>
                  <a:schemeClr val="tx1"/>
                </a:solidFill>
                <a:latin typeface="+mn-lt"/>
                <a:ea typeface="+mn-ea"/>
                <a:cs typeface="+mn-cs"/>
              </a:rPr>
              <a:t>Donner aux prestataires un standard leur permettant de se différencier de leurs concurrents</a:t>
            </a:r>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 volet client du référentiel </a:t>
            </a:r>
            <a:r>
              <a:rPr lang="fr-FR" sz="1200" kern="1200" dirty="0" err="1" smtClean="0">
                <a:solidFill>
                  <a:schemeClr val="tx1"/>
                </a:solidFill>
                <a:latin typeface="+mn-lt"/>
                <a:ea typeface="+mn-ea"/>
                <a:cs typeface="+mn-cs"/>
              </a:rPr>
              <a:t>eSCM</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Permet d’évaluer et d’améliorer leur aptitude à gérer leur fournisseur de services récurrents en développant des relations plus efficaces, en gérant mieux leur relations</a:t>
            </a:r>
          </a:p>
          <a:p>
            <a:r>
              <a:rPr lang="en-US" sz="1200" kern="1200" dirty="0" err="1" smtClean="0">
                <a:solidFill>
                  <a:schemeClr val="tx1"/>
                </a:solidFill>
                <a:latin typeface="+mn-lt"/>
                <a:ea typeface="+mn-ea"/>
                <a:cs typeface="+mn-cs"/>
              </a:rPr>
              <a:t>Permet</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diminuer</a:t>
            </a:r>
            <a:r>
              <a:rPr lang="en-US" sz="1200" kern="1200" dirty="0" smtClean="0">
                <a:solidFill>
                  <a:schemeClr val="tx1"/>
                </a:solidFill>
                <a:latin typeface="+mn-lt"/>
                <a:ea typeface="+mn-ea"/>
                <a:cs typeface="+mn-cs"/>
              </a:rPr>
              <a:t> les </a:t>
            </a:r>
            <a:r>
              <a:rPr lang="en-US" sz="1200" kern="1200" dirty="0" err="1" smtClean="0">
                <a:solidFill>
                  <a:schemeClr val="tx1"/>
                </a:solidFill>
                <a:latin typeface="+mn-lt"/>
                <a:ea typeface="+mn-ea"/>
                <a:cs typeface="+mn-cs"/>
              </a:rPr>
              <a:t>échecs</a:t>
            </a:r>
            <a:endParaRPr lang="fr-FR" sz="1200" kern="1200" dirty="0" smtClean="0">
              <a:solidFill>
                <a:schemeClr val="tx1"/>
              </a:solidFill>
              <a:latin typeface="+mn-lt"/>
              <a:ea typeface="+mn-ea"/>
              <a:cs typeface="+mn-cs"/>
            </a:endParaRPr>
          </a:p>
          <a:p>
            <a:endParaRPr lang="fr-FR" baseline="0" dirty="0" smtClean="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http://www.bpms.info/index.php/Concept-Metier/LeSCM-CL-lengagement-client-renforce-partie-2.html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eSCM</a:t>
            </a:r>
            <a:r>
              <a:rPr lang="fr-FR" dirty="0" smtClean="0"/>
              <a:t> est un modèle focalisé sur la relation client fournisseur</a:t>
            </a:r>
          </a:p>
          <a:p>
            <a:endParaRPr lang="fr-FR" dirty="0" smtClean="0"/>
          </a:p>
          <a:p>
            <a:r>
              <a:rPr lang="fr-FR" sz="1200" kern="1200" dirty="0" smtClean="0">
                <a:solidFill>
                  <a:schemeClr val="tx1"/>
                </a:solidFill>
                <a:latin typeface="+mn-lt"/>
                <a:ea typeface="+mn-ea"/>
                <a:cs typeface="+mn-cs"/>
              </a:rPr>
              <a:t>Le recours</a:t>
            </a:r>
            <a:r>
              <a:rPr lang="fr-FR" sz="1200" kern="1200" baseline="0" dirty="0" smtClean="0">
                <a:solidFill>
                  <a:schemeClr val="tx1"/>
                </a:solidFill>
                <a:latin typeface="+mn-lt"/>
                <a:ea typeface="+mn-ea"/>
                <a:cs typeface="+mn-cs"/>
              </a:rPr>
              <a:t> de plus en plus à l’</a:t>
            </a:r>
            <a:r>
              <a:rPr lang="fr-FR" sz="1200" kern="1200" baseline="0" dirty="0" err="1" smtClean="0">
                <a:solidFill>
                  <a:schemeClr val="tx1"/>
                </a:solidFill>
                <a:latin typeface="+mn-lt"/>
                <a:ea typeface="+mn-ea"/>
                <a:cs typeface="+mn-cs"/>
              </a:rPr>
              <a:t>inforgérance</a:t>
            </a:r>
            <a:r>
              <a:rPr lang="fr-FR" sz="1200" kern="1200" baseline="0" dirty="0" smtClean="0">
                <a:solidFill>
                  <a:schemeClr val="tx1"/>
                </a:solidFill>
                <a:latin typeface="+mn-lt"/>
                <a:ea typeface="+mn-ea"/>
                <a:cs typeface="+mn-cs"/>
              </a:rPr>
              <a:t> accroît la nécessité de s’entendre sur des pratiques et un langage commun entre client et fournisseur. Car « l’externalisation » a pour vocation a confier la gestion de tout ou partie de son informatique et des gestions des processus IT associés.</a:t>
            </a:r>
          </a:p>
          <a:p>
            <a:r>
              <a:rPr lang="fr-FR" sz="1200" kern="1200" baseline="0" dirty="0" smtClean="0">
                <a:solidFill>
                  <a:schemeClr val="tx1"/>
                </a:solidFill>
                <a:latin typeface="+mn-lt"/>
                <a:ea typeface="+mn-ea"/>
                <a:cs typeface="+mn-cs"/>
              </a:rPr>
              <a:t>En ce sens, l’</a:t>
            </a:r>
            <a:r>
              <a:rPr lang="fr-FR" sz="1200" kern="1200" baseline="0" dirty="0" err="1" smtClean="0">
                <a:solidFill>
                  <a:schemeClr val="tx1"/>
                </a:solidFill>
                <a:latin typeface="+mn-lt"/>
                <a:ea typeface="+mn-ea"/>
                <a:cs typeface="+mn-cs"/>
              </a:rPr>
              <a:t>escm</a:t>
            </a:r>
            <a:r>
              <a:rPr lang="fr-FR" sz="1200" kern="1200" baseline="0" dirty="0" smtClean="0">
                <a:solidFill>
                  <a:schemeClr val="tx1"/>
                </a:solidFill>
                <a:latin typeface="+mn-lt"/>
                <a:ea typeface="+mn-ea"/>
                <a:cs typeface="+mn-cs"/>
              </a:rPr>
              <a:t> fourni les bases pour:</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-que</a:t>
            </a:r>
            <a:r>
              <a:rPr lang="fr-FR" sz="1200" kern="1200" baseline="0" dirty="0" smtClean="0">
                <a:solidFill>
                  <a:schemeClr val="tx1"/>
                </a:solidFill>
                <a:latin typeface="+mn-lt"/>
                <a:ea typeface="+mn-ea"/>
                <a:cs typeface="+mn-cs"/>
              </a:rPr>
              <a:t> le client et fournisseur s’entendent sur des objectifs communs,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-que les processus de part et d’autre soient maitrisés et alignés (symétrie),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-que les relations entretenues par les parties prenantes soient basées sur une confiance mutuelle,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-que les compétences et leur transfert soit assuré,</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a:t>
            </a:r>
            <a:r>
              <a:rPr lang="fr-FR" sz="1200" kern="1200" baseline="0" dirty="0" err="1" smtClean="0">
                <a:solidFill>
                  <a:schemeClr val="tx1"/>
                </a:solidFill>
                <a:latin typeface="+mn-lt"/>
                <a:ea typeface="+mn-ea"/>
                <a:cs typeface="+mn-cs"/>
              </a:rPr>
              <a:t>etc</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Bref, e-SCM a pour ambition de fournir un cadre</a:t>
            </a:r>
            <a:r>
              <a:rPr lang="fr-FR" baseline="0" dirty="0" smtClean="0"/>
              <a:t> méthodique a des pratiques qui présentent des enjeux important à la fois pour les clients et les fournisseurs, cet apport est à l’origine du succès </a:t>
            </a:r>
            <a:r>
              <a:rPr lang="fr-FR" baseline="0" smtClean="0"/>
              <a:t>de l’émergence de e-SCM.</a:t>
            </a:r>
            <a:endParaRPr lang="fr-FR" dirty="0" smtClean="0"/>
          </a:p>
          <a:p>
            <a:r>
              <a:rPr lang="fr-FR" sz="1200" kern="1200" dirty="0" smtClean="0">
                <a:solidFill>
                  <a:schemeClr val="tx1"/>
                </a:solidFill>
                <a:latin typeface="+mn-lt"/>
                <a:ea typeface="+mn-ea"/>
                <a:cs typeface="+mn-cs"/>
              </a:rPr>
              <a:t>De par son contenu et sa démarche, l’e-SCM-CL repositionne profondément le rôle du client. Celui-ci évolue avec son environnement, son marché, ses actionnaires, ce qui l’amène à adapter ses objectifs stratégiques. Par ricochet, les accords avec les fournisseurs se modifient. Par conséquent la prestation ne peut jamais être dans un état figé. Elle vit, elle bouge, elle change pour répondre aux décisions stratégiques. Ce mouvement nécessite la mise en place d’une activité propre aux organisations clientes. C’est le « </a:t>
            </a:r>
            <a:r>
              <a:rPr lang="fr-FR" sz="1200" kern="1200" dirty="0" err="1" smtClean="0">
                <a:solidFill>
                  <a:schemeClr val="tx1"/>
                </a:solidFill>
                <a:latin typeface="+mn-lt"/>
                <a:ea typeface="+mn-ea"/>
                <a:cs typeface="+mn-cs"/>
              </a:rPr>
              <a:t>Sourcing</a:t>
            </a:r>
            <a:r>
              <a:rPr lang="fr-FR" sz="1200" kern="1200" dirty="0" smtClean="0">
                <a:solidFill>
                  <a:schemeClr val="tx1"/>
                </a:solidFill>
                <a:latin typeface="+mn-lt"/>
                <a:ea typeface="+mn-ea"/>
                <a:cs typeface="+mn-cs"/>
              </a:rPr>
              <a:t> », et l’</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 n’en définit que les bonnes pratiques.</a:t>
            </a:r>
            <a:endParaRPr lang="fr-FR" dirty="0" smtClean="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dirty="0" smtClean="0"/>
              <a:t>http://www.timspirit.fr/smartsourcing.php</a:t>
            </a:r>
          </a:p>
          <a:p>
            <a:endParaRPr lang="fr-FR" dirty="0" smtClean="0"/>
          </a:p>
          <a:p>
            <a:r>
              <a:rPr lang="fr-FR" dirty="0" smtClean="0"/>
              <a:t>client (</a:t>
            </a:r>
            <a:r>
              <a:rPr lang="fr-FR" dirty="0" err="1" smtClean="0"/>
              <a:t>eSCM</a:t>
            </a:r>
            <a:r>
              <a:rPr lang="fr-FR" dirty="0" smtClean="0"/>
              <a:t> CL) comme du coté fournisseur (</a:t>
            </a:r>
            <a:r>
              <a:rPr lang="fr-FR" dirty="0" err="1" smtClean="0"/>
              <a:t>eSCM</a:t>
            </a:r>
            <a:r>
              <a:rPr lang="fr-FR" dirty="0" smtClean="0"/>
              <a:t> SP) sur les 3 phases principales : </a:t>
            </a:r>
          </a:p>
          <a:p>
            <a:r>
              <a:rPr lang="fr-FR" dirty="0" smtClean="0"/>
              <a:t>Démarrage </a:t>
            </a:r>
          </a:p>
          <a:p>
            <a:r>
              <a:rPr lang="fr-FR" dirty="0" smtClean="0"/>
              <a:t>Fourniture du service</a:t>
            </a:r>
          </a:p>
          <a:p>
            <a:r>
              <a:rPr lang="fr-FR" dirty="0" smtClean="0"/>
              <a:t>Réversibilité </a:t>
            </a:r>
          </a:p>
          <a:p>
            <a:endParaRPr lang="fr-FR" dirty="0" smtClean="0"/>
          </a:p>
          <a:p>
            <a:r>
              <a:rPr lang="fr-FR" dirty="0" smtClean="0"/>
              <a:t>Ces pratiques sont organisés en 6 activités (ou "</a:t>
            </a:r>
            <a:r>
              <a:rPr lang="fr-FR" dirty="0" err="1" smtClean="0"/>
              <a:t>process</a:t>
            </a:r>
            <a:r>
              <a:rPr lang="fr-FR" dirty="0" smtClean="0"/>
              <a:t> areas") transverses, et 4 spécifiques à l'une ou l'autre phase : </a:t>
            </a:r>
          </a:p>
          <a:p>
            <a:r>
              <a:rPr lang="fr-FR" dirty="0" smtClean="0"/>
              <a:t>contractualisation </a:t>
            </a:r>
          </a:p>
          <a:p>
            <a:r>
              <a:rPr lang="fr-FR" dirty="0" smtClean="0"/>
              <a:t>design et déploiement du service </a:t>
            </a:r>
          </a:p>
          <a:p>
            <a:r>
              <a:rPr lang="fr-FR" dirty="0" smtClean="0"/>
              <a:t>fourniture du service </a:t>
            </a:r>
          </a:p>
          <a:p>
            <a:r>
              <a:rPr lang="fr-FR" dirty="0" smtClean="0"/>
              <a:t>transfert du service  </a:t>
            </a:r>
          </a:p>
          <a:p>
            <a:r>
              <a:rPr lang="fr-FR" dirty="0" smtClean="0"/>
              <a:t>gestion de la relation </a:t>
            </a:r>
          </a:p>
          <a:p>
            <a:r>
              <a:rPr lang="fr-FR" dirty="0" smtClean="0"/>
              <a:t>gestion des compétences et de la connaissance </a:t>
            </a:r>
          </a:p>
          <a:p>
            <a:r>
              <a:rPr lang="fr-FR" dirty="0" smtClean="0"/>
              <a:t>gestion de la relation </a:t>
            </a:r>
          </a:p>
          <a:p>
            <a:r>
              <a:rPr lang="fr-FR" dirty="0" smtClean="0"/>
              <a:t>gestion des personnes </a:t>
            </a:r>
          </a:p>
          <a:p>
            <a:r>
              <a:rPr lang="fr-FR" dirty="0" smtClean="0"/>
              <a:t>gestion de la performance </a:t>
            </a:r>
          </a:p>
          <a:p>
            <a:r>
              <a:rPr lang="fr-FR" dirty="0" smtClean="0"/>
              <a:t>gestion de la technologie </a:t>
            </a:r>
          </a:p>
          <a:p>
            <a:r>
              <a:rPr lang="fr-FR" dirty="0" smtClean="0"/>
              <a:t>gestion des risques </a:t>
            </a:r>
          </a:p>
          <a:p>
            <a:endParaRPr lang="fr-FR" dirty="0" smtClean="0"/>
          </a:p>
          <a:p>
            <a:r>
              <a:rPr lang="fr-FR" sz="1200" u="sng" kern="1200" dirty="0" smtClean="0">
                <a:solidFill>
                  <a:schemeClr val="tx1"/>
                </a:solidFill>
                <a:latin typeface="+mn-lt"/>
                <a:ea typeface="+mn-ea"/>
                <a:cs typeface="+mn-cs"/>
              </a:rPr>
              <a:t>Dimension n°1:</a:t>
            </a:r>
            <a:r>
              <a:rPr lang="fr-FR" sz="1200" kern="1200" dirty="0" smtClean="0">
                <a:solidFill>
                  <a:schemeClr val="tx1"/>
                </a:solidFill>
                <a:latin typeface="+mn-lt"/>
                <a:ea typeface="+mn-ea"/>
                <a:cs typeface="+mn-cs"/>
              </a:rPr>
              <a:t> Positionnement des pratiques dans le cycle de vie (</a:t>
            </a:r>
            <a:r>
              <a:rPr lang="fr-FR" sz="1200" kern="1200" dirty="0" err="1" smtClean="0">
                <a:solidFill>
                  <a:schemeClr val="tx1"/>
                </a:solidFill>
                <a:latin typeface="+mn-lt"/>
                <a:ea typeface="+mn-ea"/>
                <a:cs typeface="+mn-cs"/>
              </a:rPr>
              <a:t>Sourcing</a:t>
            </a:r>
            <a:r>
              <a:rPr lang="fr-FR" sz="1200" kern="1200" dirty="0" smtClean="0">
                <a:solidFill>
                  <a:schemeClr val="tx1"/>
                </a:solidFill>
                <a:latin typeface="+mn-lt"/>
                <a:ea typeface="+mn-ea"/>
                <a:cs typeface="+mn-cs"/>
              </a:rPr>
              <a:t> life cycle)</a:t>
            </a:r>
            <a:br>
              <a:rPr lang="fr-FR" sz="1200" kern="1200" dirty="0" smtClean="0">
                <a:solidFill>
                  <a:schemeClr val="tx1"/>
                </a:solidFill>
                <a:latin typeface="+mn-lt"/>
                <a:ea typeface="+mn-ea"/>
                <a:cs typeface="+mn-cs"/>
              </a:rPr>
            </a:br>
            <a:endParaRPr lang="fr-FR" dirty="0" smtClean="0"/>
          </a:p>
          <a:p>
            <a:r>
              <a:rPr lang="fr-FR" sz="1200" kern="1200" dirty="0" smtClean="0">
                <a:solidFill>
                  <a:schemeClr val="tx1"/>
                </a:solidFill>
                <a:latin typeface="+mn-lt"/>
                <a:ea typeface="+mn-ea"/>
                <a:cs typeface="+mn-cs"/>
              </a:rPr>
              <a:t>Il existe 3 phases communes à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 et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a:t>
            </a:r>
            <a:r>
              <a:rPr lang="fr-FR" sz="1200" b="1" i="1" kern="1200" dirty="0" smtClean="0">
                <a:solidFill>
                  <a:schemeClr val="tx1"/>
                </a:solidFill>
                <a:latin typeface="+mn-lt"/>
                <a:ea typeface="+mn-ea"/>
                <a:cs typeface="+mn-cs"/>
              </a:rPr>
              <a:t>démarrage, fourniture et réversibilité</a:t>
            </a:r>
            <a:endParaRPr lang="fr-FR" dirty="0" smtClean="0"/>
          </a:p>
          <a:p>
            <a:r>
              <a:rPr lang="fr-FR" sz="1200" kern="1200" dirty="0" smtClean="0">
                <a:solidFill>
                  <a:schemeClr val="tx1"/>
                </a:solidFill>
                <a:latin typeface="+mn-lt"/>
                <a:ea typeface="+mn-ea"/>
                <a:cs typeface="+mn-cs"/>
              </a:rPr>
              <a:t>Il existe une phase propre à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a:t>
            </a:r>
            <a:r>
              <a:rPr lang="fr-FR" sz="1200" b="1" i="1" kern="1200" dirty="0" smtClean="0">
                <a:solidFill>
                  <a:schemeClr val="tx1"/>
                </a:solidFill>
                <a:latin typeface="+mn-lt"/>
                <a:ea typeface="+mn-ea"/>
                <a:cs typeface="+mn-cs"/>
              </a:rPr>
              <a:t>analyse</a:t>
            </a:r>
            <a:endParaRPr lang="fr-FR" dirty="0" smtClean="0"/>
          </a:p>
          <a:p>
            <a:r>
              <a:rPr lang="fr-FR" sz="1200" kern="1200" dirty="0" smtClean="0">
                <a:solidFill>
                  <a:schemeClr val="tx1"/>
                </a:solidFill>
                <a:latin typeface="+mn-lt"/>
                <a:ea typeface="+mn-ea"/>
                <a:cs typeface="+mn-cs"/>
              </a:rPr>
              <a:t>Il existe aussi une catégorie de </a:t>
            </a:r>
            <a:r>
              <a:rPr lang="fr-FR" sz="1200" b="1" i="1" kern="1200" dirty="0" smtClean="0">
                <a:solidFill>
                  <a:schemeClr val="tx1"/>
                </a:solidFill>
                <a:latin typeface="+mn-lt"/>
                <a:ea typeface="+mn-ea"/>
                <a:cs typeface="+mn-cs"/>
              </a:rPr>
              <a:t>pratiques permanentes</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endParaRPr lang="fr-FR" dirty="0" smtClean="0"/>
          </a:p>
          <a:p>
            <a:r>
              <a:rPr lang="fr-FR" dirty="0" smtClean="0"/>
              <a:t> </a:t>
            </a:r>
          </a:p>
          <a:p>
            <a:r>
              <a:rPr lang="fr-FR" sz="1200" u="sng" kern="1200" dirty="0" smtClean="0">
                <a:solidFill>
                  <a:schemeClr val="tx1"/>
                </a:solidFill>
                <a:latin typeface="+mn-lt"/>
                <a:ea typeface="+mn-ea"/>
                <a:cs typeface="+mn-cs"/>
              </a:rPr>
              <a:t>Dimension n°2:</a:t>
            </a:r>
            <a:r>
              <a:rPr lang="fr-FR" sz="1200" kern="1200" dirty="0" smtClean="0">
                <a:solidFill>
                  <a:schemeClr val="tx1"/>
                </a:solidFill>
                <a:latin typeface="+mn-lt"/>
                <a:ea typeface="+mn-ea"/>
                <a:cs typeface="+mn-cs"/>
              </a:rPr>
              <a:t> Positionnement des pratiques selon un domaine d'aptitude (</a:t>
            </a:r>
            <a:r>
              <a:rPr lang="fr-FR" sz="1200" kern="1200" dirty="0" err="1" smtClean="0">
                <a:solidFill>
                  <a:schemeClr val="tx1"/>
                </a:solidFill>
                <a:latin typeface="+mn-lt"/>
                <a:ea typeface="+mn-ea"/>
                <a:cs typeface="+mn-cs"/>
              </a:rPr>
              <a:t>Capability</a:t>
            </a:r>
            <a:r>
              <a:rPr lang="fr-FR" sz="1200" kern="1200" dirty="0" smtClean="0">
                <a:solidFill>
                  <a:schemeClr val="tx1"/>
                </a:solidFill>
                <a:latin typeface="+mn-lt"/>
                <a:ea typeface="+mn-ea"/>
                <a:cs typeface="+mn-cs"/>
              </a:rPr>
              <a:t> Areas)</a:t>
            </a:r>
            <a:br>
              <a:rPr lang="fr-FR" sz="1200" kern="1200" dirty="0" smtClean="0">
                <a:solidFill>
                  <a:schemeClr val="tx1"/>
                </a:solidFill>
                <a:latin typeface="+mn-lt"/>
                <a:ea typeface="+mn-ea"/>
                <a:cs typeface="+mn-cs"/>
              </a:rPr>
            </a:br>
            <a:endParaRPr lang="fr-FR" dirty="0" smtClean="0"/>
          </a:p>
          <a:p>
            <a:r>
              <a:rPr lang="fr-FR" sz="1200" kern="1200" dirty="0" smtClean="0">
                <a:solidFill>
                  <a:schemeClr val="tx1"/>
                </a:solidFill>
                <a:latin typeface="+mn-lt"/>
                <a:ea typeface="+mn-ea"/>
                <a:cs typeface="+mn-cs"/>
              </a:rPr>
              <a:t>Il existe 17 domaines d'aptitude dans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avec</a:t>
            </a:r>
            <a:r>
              <a:rPr lang="fr-FR" sz="1200" kern="1200" baseline="0" dirty="0" smtClean="0">
                <a:solidFill>
                  <a:schemeClr val="tx1"/>
                </a:solidFill>
                <a:latin typeface="+mn-lt"/>
                <a:ea typeface="+mn-ea"/>
                <a:cs typeface="+mn-cs"/>
              </a:rPr>
              <a:t> 84 bonnes pratiques</a:t>
            </a:r>
            <a:endParaRPr lang="fr-FR" dirty="0" smtClean="0"/>
          </a:p>
          <a:p>
            <a:r>
              <a:rPr lang="fr-FR" sz="1200" kern="1200" dirty="0" smtClean="0">
                <a:solidFill>
                  <a:schemeClr val="tx1"/>
                </a:solidFill>
                <a:latin typeface="+mn-lt"/>
                <a:ea typeface="+mn-ea"/>
                <a:cs typeface="+mn-cs"/>
              </a:rPr>
              <a:t>Il existe 10 domaines d'aptitude dans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-CP avec 95 bonnes pratiques</a:t>
            </a:r>
            <a:endParaRPr lang="fr-FR" dirty="0" smtClean="0"/>
          </a:p>
          <a:p>
            <a:r>
              <a:rPr lang="fr-FR" dirty="0" smtClean="0"/>
              <a:t> </a:t>
            </a:r>
          </a:p>
          <a:p>
            <a:r>
              <a:rPr lang="fr-FR" sz="1200" u="sng" kern="1200" dirty="0" smtClean="0">
                <a:solidFill>
                  <a:schemeClr val="tx1"/>
                </a:solidFill>
                <a:latin typeface="+mn-lt"/>
                <a:ea typeface="+mn-ea"/>
                <a:cs typeface="+mn-cs"/>
              </a:rPr>
              <a:t>Dimension n°3:</a:t>
            </a:r>
            <a:r>
              <a:rPr lang="fr-FR" sz="1200" kern="1200" dirty="0" smtClean="0">
                <a:solidFill>
                  <a:schemeClr val="tx1"/>
                </a:solidFill>
                <a:latin typeface="+mn-lt"/>
                <a:ea typeface="+mn-ea"/>
                <a:cs typeface="+mn-cs"/>
              </a:rPr>
              <a:t> Positionnement des pratiques selon un niveau d'aptitude (</a:t>
            </a:r>
            <a:r>
              <a:rPr lang="fr-FR" sz="1200" kern="1200" dirty="0" err="1" smtClean="0">
                <a:solidFill>
                  <a:schemeClr val="tx1"/>
                </a:solidFill>
                <a:latin typeface="+mn-lt"/>
                <a:ea typeface="+mn-ea"/>
                <a:cs typeface="+mn-cs"/>
              </a:rPr>
              <a:t>Capacity</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Level</a:t>
            </a:r>
            <a:r>
              <a:rPr lang="fr-FR" sz="1200" kern="1200" dirty="0" smtClean="0">
                <a:solidFill>
                  <a:schemeClr val="tx1"/>
                </a:solidFill>
                <a:latin typeface="+mn-lt"/>
                <a:ea typeface="+mn-ea"/>
                <a:cs typeface="+mn-cs"/>
              </a:rPr>
              <a:t>)</a:t>
            </a:r>
            <a:br>
              <a:rPr lang="fr-FR" sz="1200" kern="1200" dirty="0" smtClean="0">
                <a:solidFill>
                  <a:schemeClr val="tx1"/>
                </a:solidFill>
                <a:latin typeface="+mn-lt"/>
                <a:ea typeface="+mn-ea"/>
                <a:cs typeface="+mn-cs"/>
              </a:rPr>
            </a:br>
            <a:endParaRPr lang="fr-FR" dirty="0" smtClean="0"/>
          </a:p>
          <a:p>
            <a:r>
              <a:rPr lang="fr-FR" sz="1200" kern="1200" dirty="0" smtClean="0">
                <a:solidFill>
                  <a:schemeClr val="tx1"/>
                </a:solidFill>
                <a:latin typeface="+mn-lt"/>
                <a:ea typeface="+mn-ea"/>
                <a:cs typeface="+mn-cs"/>
              </a:rPr>
              <a:t>Il existe 5 niveaux d'aptitude communs à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 et à </a:t>
            </a:r>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Décrit sous forme d’une fiche qui présente la finalité et les </a:t>
            </a:r>
            <a:r>
              <a:rPr lang="fr-FR" sz="1200" kern="1200" dirty="0" err="1" smtClean="0">
                <a:solidFill>
                  <a:schemeClr val="tx1"/>
                </a:solidFill>
                <a:latin typeface="+mn-lt"/>
                <a:ea typeface="+mn-ea"/>
                <a:cs typeface="+mn-cs"/>
              </a:rPr>
              <a:t>benefices</a:t>
            </a:r>
            <a:r>
              <a:rPr lang="fr-FR" sz="1200" kern="1200" dirty="0" smtClean="0">
                <a:solidFill>
                  <a:schemeClr val="tx1"/>
                </a:solidFill>
                <a:latin typeface="+mn-lt"/>
                <a:ea typeface="+mn-ea"/>
                <a:cs typeface="+mn-cs"/>
              </a:rPr>
              <a:t> attend pour le fournisseur et les clients.</a:t>
            </a:r>
          </a:p>
          <a:p>
            <a:endParaRPr lang="fr-FR" dirty="0"/>
          </a:p>
        </p:txBody>
      </p:sp>
      <p:sp>
        <p:nvSpPr>
          <p:cNvPr id="4" name="Espace réservé du numéro de diapositive 3"/>
          <p:cNvSpPr>
            <a:spLocks noGrp="1"/>
          </p:cNvSpPr>
          <p:nvPr>
            <p:ph type="sldNum" sz="quarter" idx="10"/>
          </p:nvPr>
        </p:nvSpPr>
        <p:spPr/>
        <p:txBody>
          <a:bodyPr/>
          <a:lstStyle/>
          <a:p>
            <a:fld id="{4206E2D2-908A-440A-8433-5B05ABF4D0A2}"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-CL:</a:t>
            </a:r>
          </a:p>
          <a:p>
            <a:r>
              <a:rPr lang="fr-FR" sz="1200" kern="1200" dirty="0" smtClean="0">
                <a:solidFill>
                  <a:schemeClr val="tx1"/>
                </a:solidFill>
                <a:latin typeface="+mn-lt"/>
                <a:ea typeface="+mn-ea"/>
                <a:cs typeface="+mn-cs"/>
              </a:rPr>
              <a:t>     L’analyse unique au client : </a:t>
            </a:r>
            <a:r>
              <a:rPr lang="fr-FR" sz="1200" kern="1200" dirty="0" err="1" smtClean="0">
                <a:solidFill>
                  <a:schemeClr val="tx1"/>
                </a:solidFill>
                <a:latin typeface="+mn-lt"/>
                <a:ea typeface="+mn-ea"/>
                <a:cs typeface="+mn-cs"/>
              </a:rPr>
              <a:t>definit</a:t>
            </a:r>
            <a:r>
              <a:rPr lang="fr-FR" sz="1200" kern="1200" dirty="0" smtClean="0">
                <a:solidFill>
                  <a:schemeClr val="tx1"/>
                </a:solidFill>
                <a:latin typeface="+mn-lt"/>
                <a:ea typeface="+mn-ea"/>
                <a:cs typeface="+mn-cs"/>
              </a:rPr>
              <a:t> la stratégie, identifier les active à externaliser, assurer l’</a:t>
            </a:r>
            <a:r>
              <a:rPr lang="fr-FR" sz="1200" kern="1200" dirty="0" err="1" smtClean="0">
                <a:solidFill>
                  <a:schemeClr val="tx1"/>
                </a:solidFill>
                <a:latin typeface="+mn-lt"/>
                <a:ea typeface="+mn-ea"/>
                <a:cs typeface="+mn-cs"/>
              </a:rPr>
              <a:t>orga</a:t>
            </a:r>
            <a:r>
              <a:rPr lang="fr-FR" sz="1200" kern="1200" dirty="0" smtClean="0">
                <a:solidFill>
                  <a:schemeClr val="tx1"/>
                </a:solidFill>
                <a:latin typeface="+mn-lt"/>
                <a:ea typeface="+mn-ea"/>
                <a:cs typeface="+mn-cs"/>
              </a:rPr>
              <a:t> client </a:t>
            </a:r>
            <a:r>
              <a:rPr lang="fr-FR" sz="1200" kern="1200" dirty="0" err="1" smtClean="0">
                <a:solidFill>
                  <a:schemeClr val="tx1"/>
                </a:solidFill>
                <a:latin typeface="+mn-lt"/>
                <a:ea typeface="+mn-ea"/>
                <a:cs typeface="+mn-cs"/>
              </a:rPr>
              <a:t>dipose</a:t>
            </a:r>
            <a:r>
              <a:rPr lang="fr-FR" sz="1200" kern="1200" dirty="0" smtClean="0">
                <a:solidFill>
                  <a:schemeClr val="tx1"/>
                </a:solidFill>
                <a:latin typeface="+mn-lt"/>
                <a:ea typeface="+mn-ea"/>
                <a:cs typeface="+mn-cs"/>
              </a:rPr>
              <a:t> bien des info appropriés qui permet de </a:t>
            </a:r>
            <a:r>
              <a:rPr lang="fr-FR" sz="1200" kern="1200" dirty="0" err="1" smtClean="0">
                <a:solidFill>
                  <a:schemeClr val="tx1"/>
                </a:solidFill>
                <a:latin typeface="+mn-lt"/>
                <a:ea typeface="+mn-ea"/>
                <a:cs typeface="+mn-cs"/>
              </a:rPr>
              <a:t>predre</a:t>
            </a:r>
            <a:r>
              <a:rPr lang="fr-FR" sz="1200" kern="1200" dirty="0" smtClean="0">
                <a:solidFill>
                  <a:schemeClr val="tx1"/>
                </a:solidFill>
                <a:latin typeface="+mn-lt"/>
                <a:ea typeface="+mn-ea"/>
                <a:cs typeface="+mn-cs"/>
              </a:rPr>
              <a:t> une </a:t>
            </a:r>
            <a:r>
              <a:rPr lang="fr-FR" sz="1200" kern="1200" dirty="0" err="1" smtClean="0">
                <a:solidFill>
                  <a:schemeClr val="tx1"/>
                </a:solidFill>
                <a:latin typeface="+mn-lt"/>
                <a:ea typeface="+mn-ea"/>
                <a:cs typeface="+mn-cs"/>
              </a:rPr>
              <a:t>decision</a:t>
            </a:r>
            <a:r>
              <a:rPr lang="fr-FR" sz="1200" kern="1200" dirty="0" smtClean="0">
                <a:solidFill>
                  <a:schemeClr val="tx1"/>
                </a:solidFill>
                <a:latin typeface="+mn-lt"/>
                <a:ea typeface="+mn-ea"/>
                <a:cs typeface="+mn-cs"/>
              </a:rPr>
              <a:t>, définit la </a:t>
            </a:r>
            <a:r>
              <a:rPr lang="fr-FR" sz="1200" kern="1200" dirty="0" err="1" smtClean="0">
                <a:solidFill>
                  <a:schemeClr val="tx1"/>
                </a:solidFill>
                <a:latin typeface="+mn-lt"/>
                <a:ea typeface="+mn-ea"/>
                <a:cs typeface="+mn-cs"/>
              </a:rPr>
              <a:t>demarche</a:t>
            </a:r>
            <a:r>
              <a:rPr lang="fr-FR" sz="1200" kern="1200" dirty="0" smtClean="0">
                <a:solidFill>
                  <a:schemeClr val="tx1"/>
                </a:solidFill>
                <a:latin typeface="+mn-lt"/>
                <a:ea typeface="+mn-ea"/>
                <a:cs typeface="+mn-cs"/>
              </a:rPr>
              <a:t> planifiés.</a:t>
            </a:r>
          </a:p>
          <a:p>
            <a:r>
              <a:rPr lang="fr-FR" sz="1200" kern="1200" dirty="0" smtClean="0">
                <a:solidFill>
                  <a:schemeClr val="tx1"/>
                </a:solidFill>
                <a:latin typeface="+mn-lt"/>
                <a:ea typeface="+mn-ea"/>
                <a:cs typeface="+mn-cs"/>
              </a:rPr>
              <a:t>      Initialisation : préparation de la mise en œuvre de ces services</a:t>
            </a:r>
          </a:p>
          <a:p>
            <a:r>
              <a:rPr lang="fr-FR" sz="1200" kern="1200" dirty="0" smtClean="0">
                <a:solidFill>
                  <a:schemeClr val="tx1"/>
                </a:solidFill>
                <a:latin typeface="+mn-lt"/>
                <a:ea typeface="+mn-ea"/>
                <a:cs typeface="+mn-cs"/>
              </a:rPr>
              <a:t>      Livraison : contrôler la conformité du service rendu aux engagements pris</a:t>
            </a:r>
          </a:p>
          <a:p>
            <a:r>
              <a:rPr lang="fr-FR" sz="1200" kern="1200" dirty="0" smtClean="0">
                <a:solidFill>
                  <a:schemeClr val="tx1"/>
                </a:solidFill>
                <a:latin typeface="+mn-lt"/>
                <a:ea typeface="+mn-ea"/>
                <a:cs typeface="+mn-cs"/>
              </a:rPr>
              <a:t>      Clôture idem</a:t>
            </a:r>
          </a:p>
          <a:p>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a:t>
            </a:r>
          </a:p>
          <a:p>
            <a:r>
              <a:rPr lang="fr-FR" sz="1200" kern="1200" dirty="0" err="1" smtClean="0">
                <a:solidFill>
                  <a:schemeClr val="tx1"/>
                </a:solidFill>
                <a:latin typeface="+mn-lt"/>
                <a:ea typeface="+mn-ea"/>
                <a:cs typeface="+mn-cs"/>
              </a:rPr>
              <a:t>eSCM</a:t>
            </a:r>
            <a:r>
              <a:rPr lang="fr-FR" sz="1200" kern="1200" dirty="0" smtClean="0">
                <a:solidFill>
                  <a:schemeClr val="tx1"/>
                </a:solidFill>
                <a:latin typeface="+mn-lt"/>
                <a:ea typeface="+mn-ea"/>
                <a:cs typeface="+mn-cs"/>
              </a:rPr>
              <a:t>-SP:</a:t>
            </a:r>
          </a:p>
          <a:p>
            <a:r>
              <a:rPr lang="fr-FR" sz="1200" kern="1200" dirty="0" smtClean="0">
                <a:solidFill>
                  <a:schemeClr val="tx1"/>
                </a:solidFill>
                <a:latin typeface="+mn-lt"/>
                <a:ea typeface="+mn-ea"/>
                <a:cs typeface="+mn-cs"/>
              </a:rPr>
              <a:t>Initialisation permet au fournisseur de se mettre d’accord avec son client sur les exigences, de concevoir puis assurer la transition du service.</a:t>
            </a:r>
          </a:p>
          <a:p>
            <a:r>
              <a:rPr lang="fr-FR" sz="1200" kern="1200" dirty="0" smtClean="0">
                <a:solidFill>
                  <a:schemeClr val="tx1"/>
                </a:solidFill>
                <a:latin typeface="+mn-lt"/>
                <a:ea typeface="+mn-ea"/>
                <a:cs typeface="+mn-cs"/>
              </a:rPr>
              <a:t>Livraison : groupement de pratique qui permet de fournir un service conforme aux engagements pris.</a:t>
            </a:r>
          </a:p>
          <a:p>
            <a:r>
              <a:rPr lang="fr-FR" sz="1200" kern="1200" dirty="0" smtClean="0">
                <a:solidFill>
                  <a:schemeClr val="tx1"/>
                </a:solidFill>
                <a:latin typeface="+mn-lt"/>
                <a:ea typeface="+mn-ea"/>
                <a:cs typeface="+mn-cs"/>
              </a:rPr>
              <a:t>Clôture  couvre le transfert des ressources et des responsabilités vers chaque partie.</a:t>
            </a:r>
          </a:p>
          <a:p>
            <a:r>
              <a:rPr lang="fr-FR" sz="1200" kern="1200" dirty="0" smtClean="0">
                <a:solidFill>
                  <a:schemeClr val="tx1"/>
                </a:solidFill>
                <a:latin typeface="+mn-lt"/>
                <a:ea typeface="+mn-ea"/>
                <a:cs typeface="+mn-cs"/>
              </a:rPr>
              <a:t>On </a:t>
            </a:r>
            <a:r>
              <a:rPr lang="fr-FR" sz="1200" kern="1200" dirty="0" err="1" smtClean="0">
                <a:solidFill>
                  <a:schemeClr val="tx1"/>
                </a:solidFill>
                <a:latin typeface="+mn-lt"/>
                <a:ea typeface="+mn-ea"/>
                <a:cs typeface="+mn-cs"/>
              </a:rPr>
              <a:t>Going</a:t>
            </a:r>
            <a:r>
              <a:rPr lang="fr-FR" sz="1200" kern="1200" dirty="0" smtClean="0">
                <a:solidFill>
                  <a:schemeClr val="tx1"/>
                </a:solidFill>
                <a:latin typeface="+mn-lt"/>
                <a:ea typeface="+mn-ea"/>
                <a:cs typeface="+mn-cs"/>
              </a:rPr>
              <a:t> : les pratique en continu qui s’applique tout au long du cycle de vie du contrat. Applicable dans toutes les phases.</a:t>
            </a:r>
          </a:p>
          <a:p>
            <a:endParaRPr lang="fr-FR" dirty="0"/>
          </a:p>
        </p:txBody>
      </p:sp>
      <p:sp>
        <p:nvSpPr>
          <p:cNvPr id="4" name="Espace réservé du numéro de diapositive 3"/>
          <p:cNvSpPr>
            <a:spLocks noGrp="1"/>
          </p:cNvSpPr>
          <p:nvPr>
            <p:ph type="sldNum" sz="quarter" idx="10"/>
          </p:nvPr>
        </p:nvSpPr>
        <p:spPr/>
        <p:txBody>
          <a:bodyPr/>
          <a:lstStyle/>
          <a:p>
            <a:fld id="{7FCB81B7-A097-4F30-9BB5-3673C9770278}"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2832C01-ED3F-4992-AC6F-1768A8F97A0F}" type="datetimeFigureOut">
              <a:rPr lang="fr-FR" smtClean="0"/>
              <a:t>19/10/2011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19/10/2011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19/10/2011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emorun.fr/index.php?option=com_content&amp;view=article&amp;id=99&amp;Itemid=8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01net.com/article/319551.html" TargetMode="External"/><Relationship Id="rId5" Type="http://schemas.openxmlformats.org/officeDocument/2006/relationships/hyperlink" Target="http://www.itsqc.org/" TargetMode="External"/><Relationship Id="rId4" Type="http://schemas.openxmlformats.org/officeDocument/2006/relationships/hyperlink" Target="http://www.ae-scm.f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3212976"/>
            <a:ext cx="8458200" cy="1222375"/>
          </a:xfrm>
        </p:spPr>
        <p:txBody>
          <a:bodyPr/>
          <a:lstStyle/>
          <a:p>
            <a:r>
              <a:rPr lang="fr-FR" dirty="0" smtClean="0"/>
              <a:t>e-</a:t>
            </a:r>
            <a:r>
              <a:rPr lang="fr-FR" dirty="0" err="1" smtClean="0"/>
              <a:t>scm</a:t>
            </a:r>
            <a:r>
              <a:rPr lang="fr-FR" dirty="0" smtClean="0"/>
              <a:t> (e-</a:t>
            </a:r>
            <a:r>
              <a:rPr lang="fr-FR" dirty="0" err="1" smtClean="0"/>
              <a:t>sourcing</a:t>
            </a:r>
            <a:r>
              <a:rPr lang="fr-FR" dirty="0" smtClean="0"/>
              <a:t> </a:t>
            </a:r>
            <a:r>
              <a:rPr lang="fr-FR" dirty="0" err="1" smtClean="0"/>
              <a:t>capability</a:t>
            </a:r>
            <a:r>
              <a:rPr lang="fr-FR" dirty="0" smtClean="0"/>
              <a:t> model)</a:t>
            </a:r>
            <a:endParaRPr lang="fr-FR" dirty="0"/>
          </a:p>
        </p:txBody>
      </p:sp>
      <p:sp>
        <p:nvSpPr>
          <p:cNvPr id="3" name="Sous-titre 2"/>
          <p:cNvSpPr>
            <a:spLocks noGrp="1"/>
          </p:cNvSpPr>
          <p:nvPr>
            <p:ph type="subTitle" idx="1"/>
          </p:nvPr>
        </p:nvSpPr>
        <p:spPr>
          <a:xfrm>
            <a:off x="4716016" y="5733256"/>
            <a:ext cx="4209728" cy="914400"/>
          </a:xfrm>
        </p:spPr>
        <p:txBody>
          <a:bodyPr>
            <a:normAutofit fontScale="55000" lnSpcReduction="20000"/>
          </a:bodyPr>
          <a:lstStyle/>
          <a:p>
            <a:endParaRPr lang="fr-FR" dirty="0" smtClean="0"/>
          </a:p>
          <a:p>
            <a:r>
              <a:rPr lang="fr-FR" dirty="0" smtClean="0"/>
              <a:t>Lei Cao - </a:t>
            </a:r>
            <a:r>
              <a:rPr lang="fr-FR" dirty="0" err="1" smtClean="0"/>
              <a:t>Vinhmanne</a:t>
            </a:r>
            <a:r>
              <a:rPr lang="fr-FR" dirty="0" smtClean="0"/>
              <a:t> VONG</a:t>
            </a:r>
          </a:p>
          <a:p>
            <a:r>
              <a:rPr lang="fr-FR" dirty="0" smtClean="0"/>
              <a:t>IUT PARIS DESCARTES - L3 MIAGE</a:t>
            </a:r>
            <a:endParaRPr lang="fr-FR" dirty="0"/>
          </a:p>
        </p:txBody>
      </p:sp>
      <p:pic>
        <p:nvPicPr>
          <p:cNvPr id="1026"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Domaine d’aptitude</a:t>
            </a:r>
            <a:endParaRPr lang="fr-FR" dirty="0"/>
          </a:p>
        </p:txBody>
      </p:sp>
      <p:sp>
        <p:nvSpPr>
          <p:cNvPr id="5" name="Espace réservé du contenu 4"/>
          <p:cNvSpPr>
            <a:spLocks noGrp="1"/>
          </p:cNvSpPr>
          <p:nvPr>
            <p:ph idx="1"/>
          </p:nvPr>
        </p:nvSpPr>
        <p:spPr/>
        <p:txBody>
          <a:bodyPr>
            <a:normAutofit/>
          </a:bodyPr>
          <a:lstStyle/>
          <a:p>
            <a:r>
              <a:rPr lang="fr-FR" dirty="0" smtClean="0"/>
              <a:t>Regroupement des pratiques = domaine</a:t>
            </a:r>
          </a:p>
          <a:p>
            <a:pPr lvl="1"/>
            <a:r>
              <a:rPr lang="fr-FR" dirty="0" err="1" smtClean="0"/>
              <a:t>Oraganisation</a:t>
            </a:r>
            <a:r>
              <a:rPr lang="fr-FR" dirty="0" smtClean="0"/>
              <a:t> sur une topologie de document</a:t>
            </a:r>
          </a:p>
          <a:p>
            <a:pPr lvl="2"/>
            <a:r>
              <a:rPr lang="fr-FR" dirty="0" smtClean="0"/>
              <a:t>Les pratiques de type Procédure</a:t>
            </a:r>
          </a:p>
          <a:p>
            <a:pPr lvl="2"/>
            <a:r>
              <a:rPr lang="fr-FR" dirty="0" smtClean="0"/>
              <a:t>Les pratiques de type règle (</a:t>
            </a:r>
            <a:r>
              <a:rPr lang="fr-FR" dirty="0" err="1" smtClean="0"/>
              <a:t>policy</a:t>
            </a:r>
            <a:r>
              <a:rPr lang="fr-FR" dirty="0" smtClean="0"/>
              <a:t>)</a:t>
            </a:r>
          </a:p>
          <a:p>
            <a:pPr lvl="2"/>
            <a:r>
              <a:rPr lang="en-US" dirty="0" smtClean="0"/>
              <a:t>Les </a:t>
            </a:r>
            <a:r>
              <a:rPr lang="en-US" dirty="0" err="1" smtClean="0"/>
              <a:t>pratiques</a:t>
            </a:r>
            <a:r>
              <a:rPr lang="en-US" dirty="0" smtClean="0"/>
              <a:t> de type plan</a:t>
            </a:r>
            <a:endParaRPr lang="fr-FR" dirty="0" smtClean="0"/>
          </a:p>
          <a:p>
            <a:pPr lvl="2"/>
            <a:endParaRPr lang="fr-FR" dirty="0" smtClean="0"/>
          </a:p>
          <a:p>
            <a:pPr lvl="1"/>
            <a:r>
              <a:rPr lang="fr-FR" dirty="0" err="1" smtClean="0"/>
              <a:t>eSCM</a:t>
            </a:r>
            <a:r>
              <a:rPr lang="fr-FR" dirty="0" smtClean="0"/>
              <a:t>-SP : 84 pratiques en 10 domaines</a:t>
            </a:r>
          </a:p>
          <a:p>
            <a:pPr lvl="1"/>
            <a:r>
              <a:rPr lang="fr-FR" dirty="0" err="1" smtClean="0"/>
              <a:t>eSCM</a:t>
            </a:r>
            <a:r>
              <a:rPr lang="fr-FR" dirty="0" smtClean="0"/>
              <a:t>-CL : 95 pratiques en 17 domaines</a:t>
            </a:r>
          </a:p>
          <a:p>
            <a:endParaRPr lang="fr-FR" dirty="0" smtClean="0"/>
          </a:p>
          <a:p>
            <a:endParaRPr lang="fr-FR" dirty="0" smtClean="0"/>
          </a:p>
          <a:p>
            <a:endParaRPr lang="fr-FR" dirty="0" smtClean="0"/>
          </a:p>
          <a:p>
            <a:endParaRPr lang="fr-FR" dirty="0" smtClean="0"/>
          </a:p>
        </p:txBody>
      </p:sp>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Domaine d’aptitude</a:t>
            </a:r>
            <a:endParaRPr lang="fr-FR" dirty="0"/>
          </a:p>
        </p:txBody>
      </p:sp>
      <p:graphicFrame>
        <p:nvGraphicFramePr>
          <p:cNvPr id="10" name="Espace réservé du contenu 9"/>
          <p:cNvGraphicFramePr>
            <a:graphicFrameLocks noGrp="1"/>
          </p:cNvGraphicFramePr>
          <p:nvPr>
            <p:ph idx="1"/>
          </p:nvPr>
        </p:nvGraphicFramePr>
        <p:xfrm>
          <a:off x="251520" y="1340768"/>
          <a:ext cx="8640960" cy="5196196"/>
        </p:xfrm>
        <a:graphic>
          <a:graphicData uri="http://schemas.openxmlformats.org/drawingml/2006/table">
            <a:tbl>
              <a:tblPr firstRow="1" bandRow="1">
                <a:tableStyleId>{5C22544A-7EE6-4342-B048-85BDC9FD1C3A}</a:tableStyleId>
              </a:tblPr>
              <a:tblGrid>
                <a:gridCol w="4176464"/>
                <a:gridCol w="4464496"/>
              </a:tblGrid>
              <a:tr h="219595">
                <a:tc>
                  <a:txBody>
                    <a:bodyPr/>
                    <a:lstStyle/>
                    <a:p>
                      <a:pPr indent="215900" algn="ctr">
                        <a:lnSpc>
                          <a:spcPct val="115000"/>
                        </a:lnSpc>
                        <a:spcAft>
                          <a:spcPts val="300"/>
                        </a:spcAft>
                      </a:pPr>
                      <a:r>
                        <a:rPr lang="en-US" sz="1300" dirty="0" err="1"/>
                        <a:t>eSCM</a:t>
                      </a:r>
                      <a:r>
                        <a:rPr lang="en-US" sz="1300" dirty="0"/>
                        <a:t>-CL</a:t>
                      </a:r>
                      <a:endParaRPr lang="fr-FR" sz="1300" dirty="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en-US" sz="1300" dirty="0" err="1"/>
                        <a:t>eSCM</a:t>
                      </a:r>
                      <a:r>
                        <a:rPr lang="en-US" sz="1300" dirty="0"/>
                        <a:t>-SP</a:t>
                      </a:r>
                      <a:endParaRPr lang="fr-FR" sz="1300" dirty="0">
                        <a:latin typeface="Times New Roman"/>
                        <a:ea typeface="SimSun"/>
                        <a:cs typeface="Times New Roman"/>
                      </a:endParaRPr>
                    </a:p>
                  </a:txBody>
                  <a:tcPr marL="56693" marR="56693" marT="0" marB="0"/>
                </a:tc>
              </a:tr>
              <a:tr h="219595">
                <a:tc gridSpan="2">
                  <a:txBody>
                    <a:bodyPr/>
                    <a:lstStyle/>
                    <a:p>
                      <a:pPr marL="0" indent="215900" algn="ctr" rtl="0" eaLnBrk="1" latinLnBrk="0" hangingPunct="1">
                        <a:lnSpc>
                          <a:spcPct val="115000"/>
                        </a:lnSpc>
                        <a:spcAft>
                          <a:spcPts val="300"/>
                        </a:spcAft>
                      </a:pPr>
                      <a:r>
                        <a:rPr kumimoji="0" lang="en-US" sz="1300" kern="1200" dirty="0" err="1"/>
                        <a:t>Analyse</a:t>
                      </a:r>
                      <a:endParaRPr kumimoji="0" lang="fr-FR" sz="1300" kern="1200" dirty="0">
                        <a:solidFill>
                          <a:schemeClr val="bg1">
                            <a:lumMod val="95000"/>
                          </a:schemeClr>
                        </a:solidFill>
                        <a:latin typeface="Times New Roman"/>
                        <a:ea typeface="SimSun"/>
                        <a:cs typeface="Times New Roman"/>
                      </a:endParaRPr>
                    </a:p>
                  </a:txBody>
                  <a:tcPr marL="56693" marR="56693" marT="0" marB="0">
                    <a:solidFill>
                      <a:schemeClr val="accent2">
                        <a:lumMod val="60000"/>
                        <a:lumOff val="40000"/>
                      </a:schemeClr>
                    </a:solidFill>
                  </a:tcPr>
                </a:tc>
                <a:tc hMerge="1">
                  <a:txBody>
                    <a:bodyPr/>
                    <a:lstStyle/>
                    <a:p>
                      <a:endParaRPr lang="fr-FR"/>
                    </a:p>
                  </a:txBody>
                  <a:tcPr/>
                </a:tc>
              </a:tr>
              <a:tr h="219595">
                <a:tc>
                  <a:txBody>
                    <a:bodyPr/>
                    <a:lstStyle/>
                    <a:p>
                      <a:pPr indent="215900" algn="ctr">
                        <a:lnSpc>
                          <a:spcPct val="115000"/>
                        </a:lnSpc>
                        <a:spcAft>
                          <a:spcPts val="300"/>
                        </a:spcAft>
                      </a:pPr>
                      <a:r>
                        <a:rPr lang="en-US" sz="1300" dirty="0" err="1"/>
                        <a:t>analyse</a:t>
                      </a:r>
                      <a:r>
                        <a:rPr lang="en-US" sz="1300" dirty="0"/>
                        <a:t> </a:t>
                      </a:r>
                      <a:r>
                        <a:rPr lang="en-US" sz="1300" dirty="0" err="1"/>
                        <a:t>d’opportunité</a:t>
                      </a:r>
                      <a:endParaRPr lang="fr-FR" sz="1300" dirty="0">
                        <a:latin typeface="Times New Roman"/>
                        <a:ea typeface="SimSun"/>
                        <a:cs typeface="Times New Roman"/>
                      </a:endParaRPr>
                    </a:p>
                  </a:txBody>
                  <a:tcPr marL="56693" marR="56693" marT="0" marB="0"/>
                </a:tc>
                <a:tc>
                  <a:txBody>
                    <a:bodyPr/>
                    <a:lstStyle/>
                    <a:p>
                      <a:pPr algn="ctr"/>
                      <a:endParaRPr lang="fr-FR" sz="1300"/>
                    </a:p>
                  </a:txBody>
                  <a:tcPr marL="56693" marR="56693" marT="0" marB="0"/>
                </a:tc>
              </a:tr>
              <a:tr h="358551">
                <a:tc>
                  <a:txBody>
                    <a:bodyPr/>
                    <a:lstStyle/>
                    <a:p>
                      <a:pPr indent="215900" algn="ctr">
                        <a:lnSpc>
                          <a:spcPct val="115000"/>
                        </a:lnSpc>
                        <a:spcAft>
                          <a:spcPts val="300"/>
                        </a:spcAft>
                      </a:pPr>
                      <a:r>
                        <a:rPr lang="en-US" sz="1300" dirty="0" err="1"/>
                        <a:t>l’approche</a:t>
                      </a:r>
                      <a:r>
                        <a:rPr lang="en-US" sz="1300" dirty="0"/>
                        <a:t>, </a:t>
                      </a:r>
                      <a:r>
                        <a:rPr lang="en-US" sz="1300" dirty="0" err="1"/>
                        <a:t>initalisation</a:t>
                      </a:r>
                      <a:r>
                        <a:rPr lang="en-US" sz="1300" dirty="0"/>
                        <a:t> de </a:t>
                      </a:r>
                      <a:r>
                        <a:rPr lang="en-US" sz="1300" dirty="0" smtClean="0"/>
                        <a:t>service</a:t>
                      </a:r>
                      <a:endParaRPr lang="fr-FR" sz="1300" dirty="0">
                        <a:latin typeface="Times New Roman"/>
                        <a:ea typeface="SimSun"/>
                        <a:cs typeface="Times New Roman"/>
                      </a:endParaRPr>
                    </a:p>
                  </a:txBody>
                  <a:tcPr marL="56693" marR="56693" marT="0" marB="0"/>
                </a:tc>
                <a:tc>
                  <a:txBody>
                    <a:bodyPr/>
                    <a:lstStyle/>
                    <a:p>
                      <a:pPr algn="ctr"/>
                      <a:endParaRPr lang="fr-FR" sz="1300"/>
                    </a:p>
                  </a:txBody>
                  <a:tcPr marL="56693" marR="56693" marT="0" marB="0"/>
                </a:tc>
              </a:tr>
              <a:tr h="219595">
                <a:tc gridSpan="2">
                  <a:txBody>
                    <a:bodyPr/>
                    <a:lstStyle/>
                    <a:p>
                      <a:pPr marL="0" indent="215900" algn="ctr" rtl="0" eaLnBrk="1" latinLnBrk="0" hangingPunct="1">
                        <a:lnSpc>
                          <a:spcPct val="115000"/>
                        </a:lnSpc>
                        <a:spcAft>
                          <a:spcPts val="300"/>
                        </a:spcAft>
                      </a:pPr>
                      <a:r>
                        <a:rPr kumimoji="0" lang="en-US" sz="1300" kern="1200" dirty="0"/>
                        <a:t>Initiation</a:t>
                      </a:r>
                      <a:endParaRPr kumimoji="0" lang="fr-FR" sz="1300" kern="1200" dirty="0">
                        <a:solidFill>
                          <a:schemeClr val="bg1">
                            <a:lumMod val="95000"/>
                          </a:schemeClr>
                        </a:solidFill>
                        <a:latin typeface="Times New Roman"/>
                        <a:ea typeface="SimSun"/>
                        <a:cs typeface="Times New Roman"/>
                      </a:endParaRPr>
                    </a:p>
                  </a:txBody>
                  <a:tcPr marL="56693" marR="56693" marT="0" marB="0">
                    <a:solidFill>
                      <a:schemeClr val="accent2">
                        <a:lumMod val="60000"/>
                        <a:lumOff val="40000"/>
                      </a:schemeClr>
                    </a:solidFill>
                  </a:tcPr>
                </a:tc>
                <a:tc hMerge="1">
                  <a:txBody>
                    <a:bodyPr/>
                    <a:lstStyle/>
                    <a:p>
                      <a:endParaRPr lang="fr-FR"/>
                    </a:p>
                  </a:txBody>
                  <a:tcPr/>
                </a:tc>
              </a:tr>
              <a:tr h="219595">
                <a:tc gridSpan="2">
                  <a:txBody>
                    <a:bodyPr/>
                    <a:lstStyle/>
                    <a:p>
                      <a:pPr indent="215900" algn="ctr">
                        <a:lnSpc>
                          <a:spcPct val="115000"/>
                        </a:lnSpc>
                        <a:spcAft>
                          <a:spcPts val="300"/>
                        </a:spcAft>
                      </a:pPr>
                      <a:r>
                        <a:rPr lang="en-US" sz="1300" dirty="0" err="1"/>
                        <a:t>transfert</a:t>
                      </a:r>
                      <a:r>
                        <a:rPr lang="en-US" sz="1300" dirty="0"/>
                        <a:t> de service</a:t>
                      </a:r>
                      <a:endParaRPr lang="fr-FR" sz="1300" dirty="0">
                        <a:latin typeface="Times New Roman"/>
                        <a:ea typeface="SimSun"/>
                        <a:cs typeface="Times New Roman"/>
                      </a:endParaRPr>
                    </a:p>
                  </a:txBody>
                  <a:tcPr marL="56693" marR="56693" marT="0" marB="0"/>
                </a:tc>
                <a:tc hMerge="1">
                  <a:txBody>
                    <a:bodyPr/>
                    <a:lstStyle/>
                    <a:p>
                      <a:endParaRPr lang="fr-FR"/>
                    </a:p>
                  </a:txBody>
                  <a:tcPr/>
                </a:tc>
              </a:tr>
              <a:tr h="219595">
                <a:tc>
                  <a:txBody>
                    <a:bodyPr/>
                    <a:lstStyle/>
                    <a:p>
                      <a:pPr indent="215900" algn="ctr">
                        <a:lnSpc>
                          <a:spcPct val="115000"/>
                        </a:lnSpc>
                        <a:spcAft>
                          <a:spcPts val="300"/>
                        </a:spcAft>
                      </a:pPr>
                      <a:r>
                        <a:rPr lang="en-US" sz="1300" dirty="0" err="1"/>
                        <a:t>planification</a:t>
                      </a:r>
                      <a:endParaRPr lang="fr-FR" sz="1300" dirty="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en-US" sz="1300"/>
                        <a:t> </a:t>
                      </a:r>
                      <a:r>
                        <a:rPr lang="fr-FR" sz="1300"/>
                        <a:t>gestion du contrat</a:t>
                      </a:r>
                      <a:endParaRPr lang="fr-FR" sz="1300">
                        <a:latin typeface="Times New Roman"/>
                        <a:ea typeface="SimSun"/>
                        <a:cs typeface="Times New Roman"/>
                      </a:endParaRPr>
                    </a:p>
                  </a:txBody>
                  <a:tcPr marL="56693" marR="56693" marT="0" marB="0"/>
                </a:tc>
              </a:tr>
              <a:tr h="219595">
                <a:tc>
                  <a:txBody>
                    <a:bodyPr/>
                    <a:lstStyle/>
                    <a:p>
                      <a:pPr indent="215900" algn="ctr">
                        <a:lnSpc>
                          <a:spcPct val="115000"/>
                        </a:lnSpc>
                        <a:spcAft>
                          <a:spcPts val="300"/>
                        </a:spcAft>
                      </a:pPr>
                      <a:r>
                        <a:rPr lang="fr-FR" sz="1300"/>
                        <a:t>évaluation des fournisseurs de service</a:t>
                      </a:r>
                      <a:endParaRPr lang="fr-FR" sz="130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fr-FR" sz="1300" dirty="0"/>
                        <a:t>conception et déploiement du service</a:t>
                      </a:r>
                      <a:endParaRPr lang="fr-FR" sz="1300" dirty="0">
                        <a:latin typeface="Times New Roman"/>
                        <a:ea typeface="SimSun"/>
                        <a:cs typeface="Times New Roman"/>
                      </a:endParaRPr>
                    </a:p>
                  </a:txBody>
                  <a:tcPr marL="56693" marR="56693" marT="0" marB="0"/>
                </a:tc>
              </a:tr>
              <a:tr h="219595">
                <a:tc>
                  <a:txBody>
                    <a:bodyPr/>
                    <a:lstStyle/>
                    <a:p>
                      <a:pPr indent="215900" algn="ctr">
                        <a:lnSpc>
                          <a:spcPct val="115000"/>
                        </a:lnSpc>
                        <a:spcAft>
                          <a:spcPts val="300"/>
                        </a:spcAft>
                      </a:pPr>
                      <a:r>
                        <a:rPr lang="en-US" sz="1300" dirty="0" err="1"/>
                        <a:t>l’engagement</a:t>
                      </a:r>
                      <a:endParaRPr lang="fr-FR" sz="1300" dirty="0">
                        <a:latin typeface="Times New Roman"/>
                        <a:ea typeface="SimSun"/>
                        <a:cs typeface="Times New Roman"/>
                      </a:endParaRPr>
                    </a:p>
                  </a:txBody>
                  <a:tcPr marL="56693" marR="56693" marT="0" marB="0"/>
                </a:tc>
                <a:tc>
                  <a:txBody>
                    <a:bodyPr/>
                    <a:lstStyle/>
                    <a:p>
                      <a:pPr algn="ctr"/>
                      <a:endParaRPr lang="fr-FR" sz="1300"/>
                    </a:p>
                  </a:txBody>
                  <a:tcPr marL="56693" marR="56693" marT="0" marB="0"/>
                </a:tc>
              </a:tr>
              <a:tr h="219595">
                <a:tc gridSpan="2">
                  <a:txBody>
                    <a:bodyPr/>
                    <a:lstStyle/>
                    <a:p>
                      <a:pPr marL="0" indent="215900" algn="ctr" rtl="0" eaLnBrk="1" latinLnBrk="0" hangingPunct="1">
                        <a:lnSpc>
                          <a:spcPct val="115000"/>
                        </a:lnSpc>
                        <a:spcAft>
                          <a:spcPts val="300"/>
                        </a:spcAft>
                      </a:pPr>
                      <a:r>
                        <a:rPr kumimoji="0" lang="en-US" sz="1300" kern="1200" dirty="0" err="1" smtClean="0">
                          <a:solidFill>
                            <a:schemeClr val="dk1"/>
                          </a:solidFill>
                          <a:latin typeface="+mn-lt"/>
                          <a:ea typeface="+mn-ea"/>
                          <a:cs typeface="+mn-cs"/>
                        </a:rPr>
                        <a:t>Livraison</a:t>
                      </a:r>
                      <a:endParaRPr kumimoji="0" lang="fr-FR" sz="1300" kern="1200" dirty="0">
                        <a:solidFill>
                          <a:schemeClr val="bg1">
                            <a:lumMod val="95000"/>
                          </a:schemeClr>
                        </a:solidFill>
                        <a:latin typeface="Times New Roman"/>
                        <a:ea typeface="SimSun"/>
                        <a:cs typeface="Times New Roman"/>
                      </a:endParaRPr>
                    </a:p>
                  </a:txBody>
                  <a:tcPr marL="56693" marR="56693" marT="0" marB="0">
                    <a:solidFill>
                      <a:schemeClr val="accent2">
                        <a:lumMod val="60000"/>
                        <a:lumOff val="40000"/>
                      </a:schemeClr>
                    </a:solidFill>
                  </a:tcPr>
                </a:tc>
                <a:tc hMerge="1">
                  <a:txBody>
                    <a:bodyPr/>
                    <a:lstStyle/>
                    <a:p>
                      <a:endParaRPr lang="fr-FR"/>
                    </a:p>
                  </a:txBody>
                  <a:tcPr/>
                </a:tc>
              </a:tr>
              <a:tr h="219595">
                <a:tc>
                  <a:txBody>
                    <a:bodyPr/>
                    <a:lstStyle/>
                    <a:p>
                      <a:pPr indent="215900" algn="ctr">
                        <a:lnSpc>
                          <a:spcPct val="115000"/>
                        </a:lnSpc>
                        <a:spcAft>
                          <a:spcPts val="300"/>
                        </a:spcAft>
                      </a:pPr>
                      <a:r>
                        <a:rPr lang="en-US" sz="1300" dirty="0" err="1"/>
                        <a:t>gestion</a:t>
                      </a:r>
                      <a:r>
                        <a:rPr lang="en-US" sz="1300" dirty="0"/>
                        <a:t> des </a:t>
                      </a:r>
                      <a:r>
                        <a:rPr lang="en-US" sz="1300" dirty="0" smtClean="0"/>
                        <a:t>services </a:t>
                      </a:r>
                      <a:r>
                        <a:rPr lang="en-US" sz="1300" dirty="0"/>
                        <a:t>sources </a:t>
                      </a:r>
                      <a:endParaRPr lang="fr-FR" sz="1300" dirty="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fr-FR" sz="1300" dirty="0"/>
                        <a:t>livraison du service</a:t>
                      </a:r>
                      <a:endParaRPr lang="fr-FR" sz="1300" dirty="0">
                        <a:latin typeface="Times New Roman"/>
                        <a:ea typeface="SimSun"/>
                        <a:cs typeface="Times New Roman"/>
                      </a:endParaRPr>
                    </a:p>
                  </a:txBody>
                  <a:tcPr marL="56693" marR="56693" marT="0" marB="0"/>
                </a:tc>
              </a:tr>
              <a:tr h="219595">
                <a:tc gridSpan="2">
                  <a:txBody>
                    <a:bodyPr/>
                    <a:lstStyle/>
                    <a:p>
                      <a:pPr marL="0" indent="215900" algn="ctr" rtl="0" eaLnBrk="1" latinLnBrk="0" hangingPunct="1">
                        <a:lnSpc>
                          <a:spcPct val="115000"/>
                        </a:lnSpc>
                        <a:spcAft>
                          <a:spcPts val="300"/>
                        </a:spcAft>
                      </a:pPr>
                      <a:r>
                        <a:rPr kumimoji="0" lang="en-US" sz="1300" kern="1200" dirty="0" err="1" smtClean="0">
                          <a:solidFill>
                            <a:schemeClr val="dk1"/>
                          </a:solidFill>
                          <a:latin typeface="+mn-lt"/>
                          <a:ea typeface="+mn-ea"/>
                          <a:cs typeface="+mn-cs"/>
                        </a:rPr>
                        <a:t>Clôture</a:t>
                      </a:r>
                      <a:endParaRPr kumimoji="0" lang="fr-FR" sz="1300" kern="1200" dirty="0">
                        <a:solidFill>
                          <a:schemeClr val="bg1">
                            <a:lumMod val="95000"/>
                          </a:schemeClr>
                        </a:solidFill>
                        <a:latin typeface="Times New Roman"/>
                        <a:ea typeface="SimSun"/>
                        <a:cs typeface="Times New Roman"/>
                      </a:endParaRPr>
                    </a:p>
                  </a:txBody>
                  <a:tcPr marL="56693" marR="56693" marT="0" marB="0">
                    <a:solidFill>
                      <a:schemeClr val="accent2">
                        <a:lumMod val="60000"/>
                        <a:lumOff val="40000"/>
                      </a:schemeClr>
                    </a:solidFill>
                  </a:tcPr>
                </a:tc>
                <a:tc hMerge="1">
                  <a:txBody>
                    <a:bodyPr/>
                    <a:lstStyle/>
                    <a:p>
                      <a:endParaRPr lang="fr-FR"/>
                    </a:p>
                  </a:txBody>
                  <a:tcPr/>
                </a:tc>
              </a:tr>
              <a:tr h="219595">
                <a:tc>
                  <a:txBody>
                    <a:bodyPr/>
                    <a:lstStyle/>
                    <a:p>
                      <a:pPr indent="215900" algn="ctr">
                        <a:lnSpc>
                          <a:spcPct val="115000"/>
                        </a:lnSpc>
                        <a:spcAft>
                          <a:spcPts val="300"/>
                        </a:spcAft>
                      </a:pPr>
                      <a:r>
                        <a:rPr lang="en-US" sz="1300" dirty="0" err="1"/>
                        <a:t>l’achèvement</a:t>
                      </a:r>
                      <a:endParaRPr lang="fr-FR" sz="1300" dirty="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en-US" sz="1300" dirty="0" err="1"/>
                        <a:t>transfert</a:t>
                      </a:r>
                      <a:r>
                        <a:rPr lang="en-US" sz="1300" dirty="0"/>
                        <a:t> de service</a:t>
                      </a:r>
                      <a:endParaRPr lang="fr-FR" sz="1300" dirty="0">
                        <a:latin typeface="Times New Roman"/>
                        <a:ea typeface="SimSun"/>
                        <a:cs typeface="Times New Roman"/>
                      </a:endParaRPr>
                    </a:p>
                  </a:txBody>
                  <a:tcPr marL="56693" marR="56693" marT="0" marB="0"/>
                </a:tc>
              </a:tr>
              <a:tr h="219595">
                <a:tc gridSpan="2">
                  <a:txBody>
                    <a:bodyPr/>
                    <a:lstStyle/>
                    <a:p>
                      <a:pPr indent="215900" algn="ctr">
                        <a:lnSpc>
                          <a:spcPct val="115000"/>
                        </a:lnSpc>
                        <a:spcAft>
                          <a:spcPts val="300"/>
                        </a:spcAft>
                      </a:pPr>
                      <a:r>
                        <a:rPr lang="fr-FR" sz="1300" dirty="0"/>
                        <a:t>On </a:t>
                      </a:r>
                      <a:r>
                        <a:rPr lang="fr-FR" sz="1300" dirty="0" err="1"/>
                        <a:t>Going</a:t>
                      </a:r>
                      <a:r>
                        <a:rPr lang="fr-FR" sz="1300" dirty="0"/>
                        <a:t> (3 axes : gouvernance, Compétence et </a:t>
                      </a:r>
                      <a:r>
                        <a:rPr lang="fr-FR" sz="1300" dirty="0" err="1"/>
                        <a:t>Changmet</a:t>
                      </a:r>
                      <a:r>
                        <a:rPr lang="fr-FR" sz="1300" dirty="0"/>
                        <a:t>, Environnement)</a:t>
                      </a:r>
                      <a:endParaRPr lang="fr-FR" sz="1300" dirty="0">
                        <a:solidFill>
                          <a:schemeClr val="bg1">
                            <a:lumMod val="95000"/>
                          </a:schemeClr>
                        </a:solidFill>
                        <a:latin typeface="Times New Roman"/>
                        <a:ea typeface="SimSun"/>
                        <a:cs typeface="Times New Roman"/>
                      </a:endParaRPr>
                    </a:p>
                  </a:txBody>
                  <a:tcPr marL="56693" marR="56693" marT="0" marB="0">
                    <a:solidFill>
                      <a:schemeClr val="accent2">
                        <a:lumMod val="60000"/>
                        <a:lumOff val="40000"/>
                      </a:schemeClr>
                    </a:solidFill>
                  </a:tcPr>
                </a:tc>
                <a:tc hMerge="1">
                  <a:txBody>
                    <a:bodyPr/>
                    <a:lstStyle/>
                    <a:p>
                      <a:endParaRPr lang="fr-FR"/>
                    </a:p>
                  </a:txBody>
                  <a:tcPr/>
                </a:tc>
              </a:tr>
              <a:tr h="219595">
                <a:tc gridSpan="2">
                  <a:txBody>
                    <a:bodyPr/>
                    <a:lstStyle/>
                    <a:p>
                      <a:pPr indent="215900" algn="ctr">
                        <a:lnSpc>
                          <a:spcPct val="115000"/>
                        </a:lnSpc>
                        <a:spcAft>
                          <a:spcPts val="300"/>
                        </a:spcAft>
                      </a:pPr>
                      <a:r>
                        <a:rPr lang="en-US" sz="1300" dirty="0" err="1"/>
                        <a:t>Gestion</a:t>
                      </a:r>
                      <a:r>
                        <a:rPr lang="en-US" sz="1300" dirty="0"/>
                        <a:t> des relations</a:t>
                      </a:r>
                      <a:endParaRPr lang="fr-FR" sz="1300" dirty="0">
                        <a:latin typeface="Times New Roman"/>
                        <a:ea typeface="SimSun"/>
                        <a:cs typeface="Times New Roman"/>
                      </a:endParaRPr>
                    </a:p>
                  </a:txBody>
                  <a:tcPr marL="56693" marR="56693" marT="0" marB="0"/>
                </a:tc>
                <a:tc hMerge="1">
                  <a:txBody>
                    <a:bodyPr/>
                    <a:lstStyle/>
                    <a:p>
                      <a:endParaRPr lang="fr-FR"/>
                    </a:p>
                  </a:txBody>
                  <a:tcPr/>
                </a:tc>
              </a:tr>
              <a:tr h="219595">
                <a:tc gridSpan="2">
                  <a:txBody>
                    <a:bodyPr/>
                    <a:lstStyle/>
                    <a:p>
                      <a:pPr indent="215900" algn="ctr">
                        <a:lnSpc>
                          <a:spcPct val="115000"/>
                        </a:lnSpc>
                        <a:spcAft>
                          <a:spcPts val="300"/>
                        </a:spcAft>
                      </a:pPr>
                      <a:r>
                        <a:rPr lang="fr-FR" sz="1300" dirty="0"/>
                        <a:t>gestion des ressources humaines</a:t>
                      </a:r>
                      <a:endParaRPr lang="fr-FR" sz="1300" dirty="0">
                        <a:latin typeface="Times New Roman"/>
                        <a:ea typeface="SimSun"/>
                        <a:cs typeface="Times New Roman"/>
                      </a:endParaRPr>
                    </a:p>
                  </a:txBody>
                  <a:tcPr marL="56693" marR="56693" marT="0" marB="0"/>
                </a:tc>
                <a:tc hMerge="1">
                  <a:txBody>
                    <a:bodyPr/>
                    <a:lstStyle/>
                    <a:p>
                      <a:endParaRPr lang="fr-FR"/>
                    </a:p>
                  </a:txBody>
                  <a:tcPr/>
                </a:tc>
              </a:tr>
              <a:tr h="219595">
                <a:tc gridSpan="2">
                  <a:txBody>
                    <a:bodyPr/>
                    <a:lstStyle/>
                    <a:p>
                      <a:pPr indent="215900" algn="ctr">
                        <a:lnSpc>
                          <a:spcPct val="115000"/>
                        </a:lnSpc>
                        <a:spcAft>
                          <a:spcPts val="300"/>
                        </a:spcAft>
                      </a:pPr>
                      <a:r>
                        <a:rPr lang="fr-FR" sz="1300"/>
                        <a:t>gestion des connaissances</a:t>
                      </a:r>
                      <a:endParaRPr lang="fr-FR" sz="1300">
                        <a:latin typeface="Times New Roman"/>
                        <a:ea typeface="SimSun"/>
                        <a:cs typeface="Times New Roman"/>
                      </a:endParaRPr>
                    </a:p>
                  </a:txBody>
                  <a:tcPr marL="56693" marR="56693" marT="0" marB="0"/>
                </a:tc>
                <a:tc hMerge="1">
                  <a:txBody>
                    <a:bodyPr/>
                    <a:lstStyle/>
                    <a:p>
                      <a:endParaRPr lang="fr-FR"/>
                    </a:p>
                  </a:txBody>
                  <a:tcPr/>
                </a:tc>
              </a:tr>
              <a:tr h="232385">
                <a:tc gridSpan="2">
                  <a:txBody>
                    <a:bodyPr/>
                    <a:lstStyle/>
                    <a:p>
                      <a:pPr indent="215900" algn="ctr">
                        <a:lnSpc>
                          <a:spcPct val="115000"/>
                        </a:lnSpc>
                        <a:spcAft>
                          <a:spcPts val="300"/>
                        </a:spcAft>
                      </a:pPr>
                      <a:r>
                        <a:rPr lang="fr-FR" sz="1300" dirty="0"/>
                        <a:t>gestion des technologies</a:t>
                      </a:r>
                      <a:endParaRPr lang="fr-FR" sz="1300" dirty="0">
                        <a:latin typeface="Times New Roman"/>
                        <a:ea typeface="SimSun"/>
                        <a:cs typeface="Times New Roman"/>
                      </a:endParaRPr>
                    </a:p>
                  </a:txBody>
                  <a:tcPr marL="56693" marR="56693" marT="0" marB="0"/>
                </a:tc>
                <a:tc hMerge="1">
                  <a:txBody>
                    <a:bodyPr/>
                    <a:lstStyle/>
                    <a:p>
                      <a:endParaRPr lang="fr-FR"/>
                    </a:p>
                  </a:txBody>
                  <a:tcPr/>
                </a:tc>
              </a:tr>
              <a:tr h="219595">
                <a:tc gridSpan="2">
                  <a:txBody>
                    <a:bodyPr/>
                    <a:lstStyle/>
                    <a:p>
                      <a:pPr indent="215900" algn="ctr">
                        <a:lnSpc>
                          <a:spcPct val="115000"/>
                        </a:lnSpc>
                        <a:spcAft>
                          <a:spcPts val="300"/>
                        </a:spcAft>
                      </a:pPr>
                      <a:r>
                        <a:rPr lang="fr-FR" sz="1300" dirty="0"/>
                        <a:t>gestion des </a:t>
                      </a:r>
                      <a:r>
                        <a:rPr lang="fr-FR" sz="1300" dirty="0" smtClean="0"/>
                        <a:t>risques</a:t>
                      </a:r>
                      <a:endParaRPr lang="fr-FR" sz="1300" dirty="0">
                        <a:latin typeface="Times New Roman"/>
                        <a:ea typeface="SimSun"/>
                        <a:cs typeface="Times New Roman"/>
                      </a:endParaRPr>
                    </a:p>
                  </a:txBody>
                  <a:tcPr marL="56693" marR="56693" marT="0" marB="0"/>
                </a:tc>
                <a:tc hMerge="1">
                  <a:txBody>
                    <a:bodyPr/>
                    <a:lstStyle/>
                    <a:p>
                      <a:endParaRPr lang="fr-FR"/>
                    </a:p>
                  </a:txBody>
                  <a:tcPr/>
                </a:tc>
              </a:tr>
              <a:tr h="219595">
                <a:tc>
                  <a:txBody>
                    <a:bodyPr/>
                    <a:lstStyle/>
                    <a:p>
                      <a:pPr indent="215900" algn="ctr">
                        <a:lnSpc>
                          <a:spcPct val="115000"/>
                        </a:lnSpc>
                        <a:spcAft>
                          <a:spcPts val="300"/>
                        </a:spcAft>
                      </a:pPr>
                      <a:r>
                        <a:rPr lang="fr-FR" sz="1300" dirty="0"/>
                        <a:t> </a:t>
                      </a:r>
                      <a:r>
                        <a:rPr lang="fr-FR" sz="1300" dirty="0" smtClean="0"/>
                        <a:t>gestion </a:t>
                      </a:r>
                      <a:r>
                        <a:rPr lang="fr-FR" sz="1300" dirty="0"/>
                        <a:t>de la stratégie</a:t>
                      </a:r>
                      <a:endParaRPr lang="fr-FR" sz="1300" dirty="0">
                        <a:latin typeface="Times New Roman"/>
                        <a:ea typeface="SimSun"/>
                        <a:cs typeface="Times New Roman"/>
                      </a:endParaRPr>
                    </a:p>
                  </a:txBody>
                  <a:tcPr marL="56693" marR="56693" marT="0" marB="0"/>
                </a:tc>
                <a:tc>
                  <a:txBody>
                    <a:bodyPr/>
                    <a:lstStyle/>
                    <a:p>
                      <a:pPr indent="215900" algn="ctr">
                        <a:lnSpc>
                          <a:spcPct val="115000"/>
                        </a:lnSpc>
                        <a:spcAft>
                          <a:spcPts val="300"/>
                        </a:spcAft>
                      </a:pPr>
                      <a:r>
                        <a:rPr lang="fr-FR" sz="1300" dirty="0"/>
                        <a:t>gestion de la performance</a:t>
                      </a:r>
                      <a:endParaRPr lang="fr-FR" sz="1300" dirty="0">
                        <a:latin typeface="Times New Roman"/>
                        <a:ea typeface="SimSun"/>
                        <a:cs typeface="Times New Roman"/>
                      </a:endParaRPr>
                    </a:p>
                  </a:txBody>
                  <a:tcPr marL="56693" marR="56693" marT="0" marB="0"/>
                </a:tc>
              </a:tr>
              <a:tr h="219595">
                <a:tc>
                  <a:txBody>
                    <a:bodyPr/>
                    <a:lstStyle/>
                    <a:p>
                      <a:pPr indent="215900" algn="ctr">
                        <a:lnSpc>
                          <a:spcPct val="115000"/>
                        </a:lnSpc>
                        <a:spcAft>
                          <a:spcPts val="300"/>
                        </a:spcAft>
                      </a:pPr>
                      <a:r>
                        <a:rPr lang="fr-FR" sz="1300" dirty="0"/>
                        <a:t> </a:t>
                      </a:r>
                      <a:r>
                        <a:rPr lang="fr-FR" sz="1300" dirty="0" smtClean="0"/>
                        <a:t>gestion </a:t>
                      </a:r>
                      <a:r>
                        <a:rPr lang="fr-FR" sz="1300" dirty="0"/>
                        <a:t>de la gouvernance</a:t>
                      </a:r>
                      <a:endParaRPr lang="fr-FR" sz="1300" dirty="0">
                        <a:latin typeface="Times New Roman"/>
                        <a:ea typeface="SimSun"/>
                        <a:cs typeface="Times New Roman"/>
                      </a:endParaRPr>
                    </a:p>
                  </a:txBody>
                  <a:tcPr marL="56693" marR="56693" marT="0" marB="0"/>
                </a:tc>
                <a:tc>
                  <a:txBody>
                    <a:bodyPr/>
                    <a:lstStyle/>
                    <a:p>
                      <a:pPr algn="ctr"/>
                      <a:endParaRPr lang="fr-FR" sz="1300" dirty="0"/>
                    </a:p>
                  </a:txBody>
                  <a:tcPr marL="56693" marR="56693" marT="0" marB="0"/>
                </a:tc>
              </a:tr>
              <a:tr h="219595">
                <a:tc>
                  <a:txBody>
                    <a:bodyPr/>
                    <a:lstStyle/>
                    <a:p>
                      <a:pPr indent="215900" algn="ctr">
                        <a:lnSpc>
                          <a:spcPct val="115000"/>
                        </a:lnSpc>
                        <a:spcAft>
                          <a:spcPts val="300"/>
                        </a:spcAft>
                      </a:pPr>
                      <a:r>
                        <a:rPr lang="fr-FR" sz="1300" dirty="0"/>
                        <a:t>gestion de la valeur</a:t>
                      </a:r>
                      <a:endParaRPr lang="fr-FR" sz="1300" dirty="0">
                        <a:latin typeface="Times New Roman"/>
                        <a:ea typeface="SimSun"/>
                        <a:cs typeface="Times New Roman"/>
                      </a:endParaRPr>
                    </a:p>
                  </a:txBody>
                  <a:tcPr marL="56693" marR="56693" marT="0" marB="0"/>
                </a:tc>
                <a:tc>
                  <a:txBody>
                    <a:bodyPr/>
                    <a:lstStyle/>
                    <a:p>
                      <a:pPr algn="ctr"/>
                      <a:endParaRPr lang="fr-FR" sz="1300"/>
                    </a:p>
                  </a:txBody>
                  <a:tcPr marL="56693" marR="56693" marT="0" marB="0"/>
                </a:tc>
              </a:tr>
              <a:tr h="33420">
                <a:tc>
                  <a:txBody>
                    <a:bodyPr/>
                    <a:lstStyle/>
                    <a:p>
                      <a:pPr indent="215900" algn="ctr">
                        <a:lnSpc>
                          <a:spcPct val="115000"/>
                        </a:lnSpc>
                        <a:spcAft>
                          <a:spcPts val="300"/>
                        </a:spcAft>
                      </a:pPr>
                      <a:r>
                        <a:rPr lang="fr-FR" sz="1300" dirty="0"/>
                        <a:t>gestion organisationnelle des changements</a:t>
                      </a:r>
                      <a:endParaRPr lang="fr-FR" sz="1300" dirty="0">
                        <a:latin typeface="Times New Roman"/>
                        <a:ea typeface="SimSun"/>
                        <a:cs typeface="Times New Roman"/>
                      </a:endParaRPr>
                    </a:p>
                  </a:txBody>
                  <a:tcPr marL="56693" marR="56693" marT="0" marB="0"/>
                </a:tc>
                <a:tc>
                  <a:txBody>
                    <a:bodyPr/>
                    <a:lstStyle/>
                    <a:p>
                      <a:pPr algn="ctr"/>
                      <a:endParaRPr lang="fr-FR" sz="1300" dirty="0"/>
                    </a:p>
                  </a:txBody>
                  <a:tcPr marL="56693" marR="56693" marT="0" marB="0"/>
                </a:tc>
              </a:tr>
            </a:tbl>
          </a:graphicData>
        </a:graphic>
      </p:graphicFrame>
      <p:pic>
        <p:nvPicPr>
          <p:cNvPr id="11"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86412" y="-27384"/>
            <a:ext cx="3594100" cy="9271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niveau d’aptitude</a:t>
            </a:r>
            <a:endParaRPr lang="fr-FR" dirty="0"/>
          </a:p>
        </p:txBody>
      </p:sp>
      <p:sp>
        <p:nvSpPr>
          <p:cNvPr id="5" name="Espace réservé du contenu 4"/>
          <p:cNvSpPr>
            <a:spLocks noGrp="1"/>
          </p:cNvSpPr>
          <p:nvPr>
            <p:ph idx="1"/>
          </p:nvPr>
        </p:nvSpPr>
        <p:spPr/>
        <p:txBody>
          <a:bodyPr>
            <a:normAutofit/>
          </a:bodyPr>
          <a:lstStyle/>
          <a:p>
            <a:r>
              <a:rPr lang="fr-FR" dirty="0" smtClean="0"/>
              <a:t>Évaluation de la maturité d’un organisme</a:t>
            </a:r>
          </a:p>
          <a:p>
            <a:r>
              <a:rPr lang="fr-FR" dirty="0" smtClean="0"/>
              <a:t>Niveau de 1 à 5</a:t>
            </a:r>
          </a:p>
          <a:p>
            <a:endParaRPr lang="fr-FR" dirty="0" smtClean="0"/>
          </a:p>
          <a:p>
            <a:endParaRPr lang="fr-FR" dirty="0" smtClean="0"/>
          </a:p>
          <a:p>
            <a:endParaRPr lang="fr-FR" dirty="0" smtClean="0"/>
          </a:p>
          <a:p>
            <a:endParaRPr lang="fr-FR" dirty="0" smtClean="0"/>
          </a:p>
          <a:p>
            <a:endParaRPr lang="fr-FR" dirty="0" smtClean="0"/>
          </a:p>
          <a:p>
            <a:endParaRPr lang="fr-FR" dirty="0" smtClean="0"/>
          </a:p>
        </p:txBody>
      </p:sp>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graphicFrame>
        <p:nvGraphicFramePr>
          <p:cNvPr id="7" name="Tableau 6"/>
          <p:cNvGraphicFramePr>
            <a:graphicFrameLocks noGrp="1"/>
          </p:cNvGraphicFramePr>
          <p:nvPr/>
        </p:nvGraphicFramePr>
        <p:xfrm>
          <a:off x="539552" y="2924944"/>
          <a:ext cx="7632848" cy="2457073"/>
        </p:xfrm>
        <a:graphic>
          <a:graphicData uri="http://schemas.openxmlformats.org/drawingml/2006/table">
            <a:tbl>
              <a:tblPr firstRow="1" bandRow="1">
                <a:tableStyleId>{5C22544A-7EE6-4342-B048-85BDC9FD1C3A}</a:tableStyleId>
              </a:tblPr>
              <a:tblGrid>
                <a:gridCol w="2073721"/>
                <a:gridCol w="5559127"/>
              </a:tblGrid>
              <a:tr h="364000">
                <a:tc>
                  <a:txBody>
                    <a:bodyPr/>
                    <a:lstStyle/>
                    <a:p>
                      <a:r>
                        <a:rPr lang="fr-FR" dirty="0" smtClean="0"/>
                        <a:t>Niveau</a:t>
                      </a:r>
                      <a:endParaRPr lang="fr-FR" dirty="0"/>
                    </a:p>
                  </a:txBody>
                  <a:tcPr/>
                </a:tc>
                <a:tc>
                  <a:txBody>
                    <a:bodyPr/>
                    <a:lstStyle/>
                    <a:p>
                      <a:r>
                        <a:rPr lang="fr-FR" dirty="0" smtClean="0"/>
                        <a:t>Description</a:t>
                      </a:r>
                      <a:endParaRPr lang="fr-FR" dirty="0"/>
                    </a:p>
                  </a:txBody>
                  <a:tcPr/>
                </a:tc>
              </a:tr>
              <a:tr h="364000">
                <a:tc>
                  <a:txBody>
                    <a:bodyPr/>
                    <a:lstStyle/>
                    <a:p>
                      <a:r>
                        <a:rPr lang="fr-FR" dirty="0" smtClean="0"/>
                        <a:t>Niveau 1</a:t>
                      </a:r>
                      <a:endParaRPr lang="fr-FR" dirty="0"/>
                    </a:p>
                  </a:txBody>
                  <a:tcPr/>
                </a:tc>
                <a:tc>
                  <a:txBody>
                    <a:bodyPr/>
                    <a:lstStyle/>
                    <a:p>
                      <a:r>
                        <a:rPr lang="fr-FR" dirty="0" smtClean="0"/>
                        <a:t>Fournir le service</a:t>
                      </a:r>
                      <a:endParaRPr lang="fr-FR" dirty="0"/>
                    </a:p>
                  </a:txBody>
                  <a:tcPr/>
                </a:tc>
              </a:tr>
              <a:tr h="348600">
                <a:tc>
                  <a:txBody>
                    <a:bodyPr/>
                    <a:lstStyle/>
                    <a:p>
                      <a:r>
                        <a:rPr lang="fr-FR" dirty="0" smtClean="0"/>
                        <a:t>Niveau 2</a:t>
                      </a:r>
                      <a:endParaRPr lang="fr-FR" dirty="0"/>
                    </a:p>
                  </a:txBody>
                  <a:tcPr/>
                </a:tc>
                <a:tc>
                  <a:txBody>
                    <a:bodyPr/>
                    <a:lstStyle/>
                    <a:p>
                      <a:r>
                        <a:rPr lang="fr-FR" dirty="0" smtClean="0"/>
                        <a:t>Répondre</a:t>
                      </a:r>
                      <a:r>
                        <a:rPr lang="fr-FR" baseline="0" dirty="0" smtClean="0"/>
                        <a:t> systématiquement aux besoins</a:t>
                      </a:r>
                      <a:endParaRPr lang="fr-FR" dirty="0"/>
                    </a:p>
                  </a:txBody>
                  <a:tcPr/>
                </a:tc>
              </a:tr>
              <a:tr h="628273">
                <a:tc>
                  <a:txBody>
                    <a:bodyPr/>
                    <a:lstStyle/>
                    <a:p>
                      <a:r>
                        <a:rPr lang="fr-FR" dirty="0" smtClean="0"/>
                        <a:t>Niveau 3</a:t>
                      </a:r>
                      <a:endParaRPr lang="fr-FR" dirty="0"/>
                    </a:p>
                  </a:txBody>
                  <a:tcPr/>
                </a:tc>
                <a:tc>
                  <a:txBody>
                    <a:bodyPr/>
                    <a:lstStyle/>
                    <a:p>
                      <a:r>
                        <a:rPr lang="fr-FR" dirty="0" smtClean="0"/>
                        <a:t>Traiter la performance organisationnelle</a:t>
                      </a:r>
                      <a:endParaRPr lang="fr-FR" dirty="0"/>
                    </a:p>
                  </a:txBody>
                  <a:tcPr/>
                </a:tc>
              </a:tr>
              <a:tr h="364000">
                <a:tc>
                  <a:txBody>
                    <a:bodyPr/>
                    <a:lstStyle/>
                    <a:p>
                      <a:r>
                        <a:rPr lang="fr-FR" dirty="0" smtClean="0"/>
                        <a:t>Niveau 4</a:t>
                      </a:r>
                      <a:endParaRPr lang="fr-FR" dirty="0"/>
                    </a:p>
                  </a:txBody>
                  <a:tcPr/>
                </a:tc>
                <a:tc>
                  <a:txBody>
                    <a:bodyPr/>
                    <a:lstStyle/>
                    <a:p>
                      <a:r>
                        <a:rPr lang="fr-FR" dirty="0" smtClean="0"/>
                        <a:t>Améliorer pro activement la valeur</a:t>
                      </a:r>
                      <a:endParaRPr lang="fr-FR" dirty="0"/>
                    </a:p>
                  </a:txBody>
                  <a:tcPr/>
                </a:tc>
              </a:tr>
              <a:tr h="364000">
                <a:tc>
                  <a:txBody>
                    <a:bodyPr/>
                    <a:lstStyle/>
                    <a:p>
                      <a:r>
                        <a:rPr lang="fr-FR" dirty="0" smtClean="0"/>
                        <a:t>Niveau 5</a:t>
                      </a:r>
                      <a:endParaRPr lang="fr-FR" dirty="0"/>
                    </a:p>
                  </a:txBody>
                  <a:tcPr/>
                </a:tc>
                <a:tc>
                  <a:txBody>
                    <a:bodyPr/>
                    <a:lstStyle/>
                    <a:p>
                      <a:r>
                        <a:rPr lang="fr-FR" dirty="0" smtClean="0"/>
                        <a:t>Maintenir l’excellence</a:t>
                      </a:r>
                      <a:endParaRPr lang="fr-FR"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387821"/>
            <a:ext cx="8686800" cy="838200"/>
          </a:xfrm>
        </p:spPr>
        <p:txBody>
          <a:bodyPr/>
          <a:lstStyle/>
          <a:p>
            <a:r>
              <a:rPr lang="fr-FR" dirty="0" smtClean="0"/>
              <a:t>Niveau d’aptitude</a:t>
            </a:r>
            <a:endParaRPr lang="fr-FR" dirty="0"/>
          </a:p>
        </p:txBody>
      </p:sp>
      <p:graphicFrame>
        <p:nvGraphicFramePr>
          <p:cNvPr id="5" name="Espace réservé du contenu 4"/>
          <p:cNvGraphicFramePr>
            <a:graphicFrameLocks noGrp="1"/>
          </p:cNvGraphicFramePr>
          <p:nvPr>
            <p:ph idx="1"/>
          </p:nvPr>
        </p:nvGraphicFramePr>
        <p:xfrm>
          <a:off x="251520" y="1484784"/>
          <a:ext cx="8686800" cy="4907280"/>
        </p:xfrm>
        <a:graphic>
          <a:graphicData uri="http://schemas.openxmlformats.org/drawingml/2006/table">
            <a:tbl>
              <a:tblPr firstRow="1" bandRow="1">
                <a:tableStyleId>{5C22544A-7EE6-4342-B048-85BDC9FD1C3A}</a:tableStyleId>
              </a:tblPr>
              <a:tblGrid>
                <a:gridCol w="1447800"/>
                <a:gridCol w="2728664"/>
                <a:gridCol w="1152128"/>
                <a:gridCol w="936104"/>
                <a:gridCol w="974304"/>
                <a:gridCol w="1447800"/>
              </a:tblGrid>
              <a:tr h="370840">
                <a:tc>
                  <a:txBody>
                    <a:bodyPr/>
                    <a:lstStyle/>
                    <a:p>
                      <a:r>
                        <a:rPr lang="fr-FR" sz="1200" dirty="0" smtClean="0"/>
                        <a:t>Cycle de vie e-</a:t>
                      </a:r>
                      <a:r>
                        <a:rPr lang="fr-FR" sz="1200" dirty="0" err="1" smtClean="0"/>
                        <a:t>Sourcing</a:t>
                      </a:r>
                      <a:endParaRPr lang="fr-FR" sz="1200" dirty="0"/>
                    </a:p>
                  </a:txBody>
                  <a:tcPr/>
                </a:tc>
                <a:tc>
                  <a:txBody>
                    <a:bodyPr/>
                    <a:lstStyle/>
                    <a:p>
                      <a:r>
                        <a:rPr lang="fr-FR" sz="1200" dirty="0" smtClean="0"/>
                        <a:t>Domaine d’aptitude</a:t>
                      </a:r>
                      <a:endParaRPr lang="fr-FR" sz="1200" dirty="0"/>
                    </a:p>
                  </a:txBody>
                  <a:tcPr/>
                </a:tc>
                <a:tc>
                  <a:txBody>
                    <a:bodyPr/>
                    <a:lstStyle/>
                    <a:p>
                      <a:r>
                        <a:rPr lang="fr-FR" sz="1200" dirty="0" smtClean="0"/>
                        <a:t>Niveau 2</a:t>
                      </a:r>
                      <a:endParaRPr lang="fr-FR" sz="1200" dirty="0"/>
                    </a:p>
                  </a:txBody>
                  <a:tcPr/>
                </a:tc>
                <a:tc>
                  <a:txBody>
                    <a:bodyPr/>
                    <a:lstStyle/>
                    <a:p>
                      <a:r>
                        <a:rPr lang="fr-FR" sz="1200" dirty="0" smtClean="0"/>
                        <a:t>Niveau</a:t>
                      </a:r>
                      <a:r>
                        <a:rPr lang="fr-FR" sz="1200" baseline="0" dirty="0" smtClean="0"/>
                        <a:t> 3</a:t>
                      </a:r>
                      <a:endParaRPr lang="fr-FR" sz="1200" dirty="0"/>
                    </a:p>
                  </a:txBody>
                  <a:tcPr/>
                </a:tc>
                <a:tc>
                  <a:txBody>
                    <a:bodyPr/>
                    <a:lstStyle/>
                    <a:p>
                      <a:r>
                        <a:rPr lang="fr-FR" sz="1200" dirty="0" smtClean="0"/>
                        <a:t>Niveau</a:t>
                      </a:r>
                      <a:r>
                        <a:rPr lang="fr-FR" sz="1200" baseline="0" dirty="0" smtClean="0"/>
                        <a:t> 4</a:t>
                      </a:r>
                      <a:endParaRPr lang="fr-FR" sz="1200" dirty="0"/>
                    </a:p>
                  </a:txBody>
                  <a:tcPr/>
                </a:tc>
                <a:tc>
                  <a:txBody>
                    <a:bodyPr/>
                    <a:lstStyle/>
                    <a:p>
                      <a:r>
                        <a:rPr lang="fr-FR" sz="1200" dirty="0" smtClean="0"/>
                        <a:t>Total</a:t>
                      </a:r>
                      <a:endParaRPr lang="fr-FR" sz="1200" dirty="0"/>
                    </a:p>
                  </a:txBody>
                  <a:tcPr/>
                </a:tc>
              </a:tr>
              <a:tr h="370840">
                <a:tc rowSpan="6">
                  <a:txBody>
                    <a:bodyPr/>
                    <a:lstStyle/>
                    <a:p>
                      <a:pPr algn="ctr"/>
                      <a:endParaRPr lang="fr-FR" sz="1200" dirty="0" smtClean="0"/>
                    </a:p>
                    <a:p>
                      <a:pPr algn="ctr"/>
                      <a:endParaRPr lang="fr-FR" sz="1200" dirty="0" smtClean="0"/>
                    </a:p>
                    <a:p>
                      <a:pPr algn="ctr"/>
                      <a:endParaRPr lang="fr-FR" sz="1200" dirty="0" smtClean="0"/>
                    </a:p>
                    <a:p>
                      <a:pPr algn="ctr"/>
                      <a:endParaRPr lang="fr-FR" sz="1200" dirty="0" smtClean="0"/>
                    </a:p>
                    <a:p>
                      <a:pPr algn="ctr"/>
                      <a:endParaRPr lang="fr-FR" sz="1200" dirty="0" smtClean="0"/>
                    </a:p>
                    <a:p>
                      <a:pPr algn="ctr"/>
                      <a:endParaRPr lang="fr-FR" sz="1200" dirty="0" smtClean="0"/>
                    </a:p>
                    <a:p>
                      <a:pPr algn="ctr"/>
                      <a:r>
                        <a:rPr lang="fr-FR" sz="1200" dirty="0" smtClean="0"/>
                        <a:t>On </a:t>
                      </a:r>
                      <a:r>
                        <a:rPr lang="fr-FR" sz="1200" dirty="0" err="1" smtClean="0"/>
                        <a:t>Going</a:t>
                      </a:r>
                      <a:endParaRPr lang="fr-FR" sz="1200" dirty="0"/>
                    </a:p>
                  </a:txBody>
                  <a:tcPr/>
                </a:tc>
                <a:tc>
                  <a:txBody>
                    <a:bodyPr/>
                    <a:lstStyle/>
                    <a:p>
                      <a:r>
                        <a:rPr lang="fr-FR" sz="1200" dirty="0" smtClean="0"/>
                        <a:t>Gestion des connaissances</a:t>
                      </a:r>
                      <a:endParaRPr lang="fr-FR" sz="1200" dirty="0"/>
                    </a:p>
                  </a:txBody>
                  <a:tcPr/>
                </a:tc>
                <a:tc>
                  <a:txBody>
                    <a:bodyPr/>
                    <a:lstStyle/>
                    <a:p>
                      <a:pPr algn="ctr"/>
                      <a:r>
                        <a:rPr lang="fr-FR" sz="1200" dirty="0" smtClean="0"/>
                        <a:t>3</a:t>
                      </a:r>
                      <a:endParaRPr lang="fr-FR" sz="1200" dirty="0"/>
                    </a:p>
                  </a:txBody>
                  <a:tcPr/>
                </a:tc>
                <a:tc>
                  <a:txBody>
                    <a:bodyPr/>
                    <a:lstStyle/>
                    <a:p>
                      <a:pPr algn="ctr"/>
                      <a:r>
                        <a:rPr lang="fr-FR" sz="1200" dirty="0" smtClean="0"/>
                        <a:t>4</a:t>
                      </a:r>
                      <a:endParaRPr lang="fr-FR" sz="1200" dirty="0"/>
                    </a:p>
                  </a:txBody>
                  <a:tcPr/>
                </a:tc>
                <a:tc>
                  <a:txBody>
                    <a:bodyPr/>
                    <a:lstStyle/>
                    <a:p>
                      <a:pPr algn="ctr"/>
                      <a:r>
                        <a:rPr lang="fr-FR" sz="1200" dirty="0" smtClean="0"/>
                        <a:t>1</a:t>
                      </a:r>
                      <a:endParaRPr lang="fr-FR" sz="1200" dirty="0"/>
                    </a:p>
                  </a:txBody>
                  <a:tcPr/>
                </a:tc>
                <a:tc>
                  <a:txBody>
                    <a:bodyPr/>
                    <a:lstStyle/>
                    <a:p>
                      <a:pPr algn="r"/>
                      <a:r>
                        <a:rPr lang="fr-FR" sz="1200" dirty="0" smtClean="0"/>
                        <a:t>8</a:t>
                      </a:r>
                      <a:endParaRPr lang="fr-FR" sz="1200" dirty="0"/>
                    </a:p>
                  </a:txBody>
                  <a:tcPr/>
                </a:tc>
              </a:tr>
              <a:tr h="370840">
                <a:tc vMerge="1">
                  <a:txBody>
                    <a:bodyPr/>
                    <a:lstStyle/>
                    <a:p>
                      <a:endParaRPr lang="fr-FR" sz="1200" dirty="0"/>
                    </a:p>
                  </a:txBody>
                  <a:tcPr/>
                </a:tc>
                <a:tc>
                  <a:txBody>
                    <a:bodyPr/>
                    <a:lstStyle/>
                    <a:p>
                      <a:r>
                        <a:rPr lang="fr-FR" sz="1200" dirty="0" smtClean="0"/>
                        <a:t>Gestion des ressources humaines</a:t>
                      </a:r>
                      <a:endParaRPr lang="fr-FR" sz="1200" dirty="0"/>
                    </a:p>
                  </a:txBody>
                  <a:tcPr/>
                </a:tc>
                <a:tc>
                  <a:txBody>
                    <a:bodyPr/>
                    <a:lstStyle/>
                    <a:p>
                      <a:pPr algn="ctr"/>
                      <a:r>
                        <a:rPr lang="fr-FR" sz="1200" dirty="0" smtClean="0"/>
                        <a:t>3</a:t>
                      </a:r>
                      <a:endParaRPr lang="fr-FR" sz="1200" dirty="0"/>
                    </a:p>
                  </a:txBody>
                  <a:tcPr/>
                </a:tc>
                <a:tc>
                  <a:txBody>
                    <a:bodyPr/>
                    <a:lstStyle/>
                    <a:p>
                      <a:pPr algn="ctr"/>
                      <a:r>
                        <a:rPr lang="fr-FR" sz="1200" dirty="0" smtClean="0"/>
                        <a:t>7</a:t>
                      </a:r>
                      <a:endParaRPr lang="fr-FR" sz="1200" dirty="0"/>
                    </a:p>
                  </a:txBody>
                  <a:tcPr/>
                </a:tc>
                <a:tc>
                  <a:txBody>
                    <a:bodyPr/>
                    <a:lstStyle/>
                    <a:p>
                      <a:pPr algn="ctr"/>
                      <a:r>
                        <a:rPr lang="fr-FR" sz="1200" dirty="0" smtClean="0"/>
                        <a:t>1</a:t>
                      </a:r>
                      <a:endParaRPr lang="fr-FR" sz="1200" dirty="0"/>
                    </a:p>
                  </a:txBody>
                  <a:tcPr/>
                </a:tc>
                <a:tc>
                  <a:txBody>
                    <a:bodyPr/>
                    <a:lstStyle/>
                    <a:p>
                      <a:pPr algn="r"/>
                      <a:r>
                        <a:rPr lang="fr-FR" sz="1200" dirty="0" smtClean="0"/>
                        <a:t>11</a:t>
                      </a:r>
                      <a:endParaRPr lang="fr-FR" sz="1200" dirty="0"/>
                    </a:p>
                  </a:txBody>
                  <a:tcPr/>
                </a:tc>
              </a:tr>
              <a:tr h="370840">
                <a:tc vMerge="1">
                  <a:txBody>
                    <a:bodyPr/>
                    <a:lstStyle/>
                    <a:p>
                      <a:endParaRPr lang="fr-FR" sz="1200" dirty="0"/>
                    </a:p>
                  </a:txBody>
                  <a:tcPr/>
                </a:tc>
                <a:tc>
                  <a:txBody>
                    <a:bodyPr/>
                    <a:lstStyle/>
                    <a:p>
                      <a:r>
                        <a:rPr lang="fr-FR" sz="1200" dirty="0" smtClean="0"/>
                        <a:t>Gestion de la performance</a:t>
                      </a:r>
                      <a:endParaRPr lang="fr-FR" sz="1200" dirty="0"/>
                    </a:p>
                  </a:txBody>
                  <a:tcPr/>
                </a:tc>
                <a:tc>
                  <a:txBody>
                    <a:bodyPr/>
                    <a:lstStyle/>
                    <a:p>
                      <a:pPr algn="ctr"/>
                      <a:r>
                        <a:rPr lang="fr-FR" sz="1200" dirty="0" smtClean="0"/>
                        <a:t>3</a:t>
                      </a:r>
                      <a:endParaRPr lang="fr-FR" sz="1200" dirty="0"/>
                    </a:p>
                  </a:txBody>
                  <a:tcPr/>
                </a:tc>
                <a:tc>
                  <a:txBody>
                    <a:bodyPr/>
                    <a:lstStyle/>
                    <a:p>
                      <a:pPr algn="ctr"/>
                      <a:r>
                        <a:rPr lang="fr-FR" sz="1200" dirty="0" smtClean="0"/>
                        <a:t>3</a:t>
                      </a:r>
                      <a:endParaRPr lang="fr-FR" sz="1200" dirty="0"/>
                    </a:p>
                  </a:txBody>
                  <a:tcPr/>
                </a:tc>
                <a:tc>
                  <a:txBody>
                    <a:bodyPr/>
                    <a:lstStyle/>
                    <a:p>
                      <a:pPr algn="ctr"/>
                      <a:r>
                        <a:rPr lang="fr-FR" sz="1200" dirty="0" smtClean="0"/>
                        <a:t>5</a:t>
                      </a:r>
                      <a:endParaRPr lang="fr-FR" sz="1200" dirty="0"/>
                    </a:p>
                  </a:txBody>
                  <a:tcPr/>
                </a:tc>
                <a:tc>
                  <a:txBody>
                    <a:bodyPr/>
                    <a:lstStyle/>
                    <a:p>
                      <a:pPr algn="r"/>
                      <a:r>
                        <a:rPr lang="fr-FR" sz="1200" dirty="0" smtClean="0"/>
                        <a:t>11</a:t>
                      </a:r>
                      <a:endParaRPr lang="fr-FR" sz="1200" dirty="0"/>
                    </a:p>
                  </a:txBody>
                  <a:tcPr/>
                </a:tc>
              </a:tr>
              <a:tr h="370840">
                <a:tc vMerge="1">
                  <a:txBody>
                    <a:bodyPr/>
                    <a:lstStyle/>
                    <a:p>
                      <a:endParaRPr lang="fr-FR" sz="1200" dirty="0"/>
                    </a:p>
                  </a:txBody>
                  <a:tcPr/>
                </a:tc>
                <a:tc>
                  <a:txBody>
                    <a:bodyPr/>
                    <a:lstStyle/>
                    <a:p>
                      <a:r>
                        <a:rPr lang="fr-FR" sz="1200" dirty="0" smtClean="0"/>
                        <a:t>Gestion des relations</a:t>
                      </a:r>
                      <a:endParaRPr lang="fr-FR" sz="1200" dirty="0"/>
                    </a:p>
                  </a:txBody>
                  <a:tcPr/>
                </a:tc>
                <a:tc>
                  <a:txBody>
                    <a:bodyPr/>
                    <a:lstStyle/>
                    <a:p>
                      <a:pPr algn="ctr"/>
                      <a:r>
                        <a:rPr lang="fr-FR" sz="1200" dirty="0" smtClean="0"/>
                        <a:t>3</a:t>
                      </a:r>
                      <a:endParaRPr lang="fr-FR" sz="1200" dirty="0"/>
                    </a:p>
                  </a:txBody>
                  <a:tcPr/>
                </a:tc>
                <a:tc>
                  <a:txBody>
                    <a:bodyPr/>
                    <a:lstStyle/>
                    <a:p>
                      <a:pPr algn="ctr"/>
                      <a:r>
                        <a:rPr lang="fr-FR" sz="1200" dirty="0" smtClean="0"/>
                        <a:t>4</a:t>
                      </a:r>
                      <a:endParaRPr lang="fr-FR" sz="1200" dirty="0"/>
                    </a:p>
                  </a:txBody>
                  <a:tcPr/>
                </a:tc>
                <a:tc>
                  <a:txBody>
                    <a:bodyPr/>
                    <a:lstStyle/>
                    <a:p>
                      <a:pPr algn="ctr"/>
                      <a:r>
                        <a:rPr lang="fr-FR" sz="1200" dirty="0" smtClean="0"/>
                        <a:t>1</a:t>
                      </a:r>
                      <a:endParaRPr lang="fr-FR" sz="1200" dirty="0"/>
                    </a:p>
                  </a:txBody>
                  <a:tcPr/>
                </a:tc>
                <a:tc>
                  <a:txBody>
                    <a:bodyPr/>
                    <a:lstStyle/>
                    <a:p>
                      <a:pPr algn="r"/>
                      <a:r>
                        <a:rPr lang="fr-FR" sz="1200" dirty="0" smtClean="0"/>
                        <a:t>8</a:t>
                      </a:r>
                      <a:endParaRPr lang="fr-FR" sz="1200" dirty="0"/>
                    </a:p>
                  </a:txBody>
                  <a:tcPr/>
                </a:tc>
              </a:tr>
              <a:tr h="370840">
                <a:tc vMerge="1">
                  <a:txBody>
                    <a:bodyPr/>
                    <a:lstStyle/>
                    <a:p>
                      <a:endParaRPr lang="fr-FR" sz="1200" dirty="0"/>
                    </a:p>
                  </a:txBody>
                  <a:tcPr/>
                </a:tc>
                <a:tc>
                  <a:txBody>
                    <a:bodyPr/>
                    <a:lstStyle/>
                    <a:p>
                      <a:r>
                        <a:rPr lang="fr-FR" sz="1200" dirty="0" smtClean="0"/>
                        <a:t>Gestion de la technologie</a:t>
                      </a:r>
                      <a:endParaRPr lang="fr-FR" sz="1200" dirty="0"/>
                    </a:p>
                  </a:txBody>
                  <a:tcPr/>
                </a:tc>
                <a:tc>
                  <a:txBody>
                    <a:bodyPr/>
                    <a:lstStyle/>
                    <a:p>
                      <a:pPr algn="ctr"/>
                      <a:r>
                        <a:rPr lang="fr-FR" sz="1200" dirty="0" smtClean="0"/>
                        <a:t>4</a:t>
                      </a:r>
                      <a:endParaRPr lang="fr-FR" sz="1200" dirty="0"/>
                    </a:p>
                  </a:txBody>
                  <a:tcPr/>
                </a:tc>
                <a:tc>
                  <a:txBody>
                    <a:bodyPr/>
                    <a:lstStyle/>
                    <a:p>
                      <a:pPr algn="ctr"/>
                      <a:r>
                        <a:rPr lang="fr-FR" sz="1200" dirty="0" smtClean="0"/>
                        <a:t>1</a:t>
                      </a:r>
                      <a:endParaRPr lang="fr-FR" sz="1200" dirty="0"/>
                    </a:p>
                  </a:txBody>
                  <a:tcPr/>
                </a:tc>
                <a:tc>
                  <a:txBody>
                    <a:bodyPr/>
                    <a:lstStyle/>
                    <a:p>
                      <a:pPr algn="ctr"/>
                      <a:r>
                        <a:rPr lang="fr-FR" sz="1200" dirty="0" smtClean="0"/>
                        <a:t>1</a:t>
                      </a:r>
                      <a:endParaRPr lang="fr-FR" sz="1200" dirty="0"/>
                    </a:p>
                  </a:txBody>
                  <a:tcPr/>
                </a:tc>
                <a:tc>
                  <a:txBody>
                    <a:bodyPr/>
                    <a:lstStyle/>
                    <a:p>
                      <a:pPr algn="r"/>
                      <a:r>
                        <a:rPr lang="fr-FR" sz="1200" dirty="0" smtClean="0"/>
                        <a:t>6</a:t>
                      </a:r>
                      <a:endParaRPr lang="fr-FR" sz="1200" dirty="0"/>
                    </a:p>
                  </a:txBody>
                  <a:tcPr/>
                </a:tc>
              </a:tr>
              <a:tr h="370840">
                <a:tc vMerge="1">
                  <a:txBody>
                    <a:bodyPr/>
                    <a:lstStyle/>
                    <a:p>
                      <a:endParaRPr lang="fr-FR" sz="1200" dirty="0"/>
                    </a:p>
                  </a:txBody>
                  <a:tcPr/>
                </a:tc>
                <a:tc>
                  <a:txBody>
                    <a:bodyPr/>
                    <a:lstStyle/>
                    <a:p>
                      <a:r>
                        <a:rPr lang="fr-FR" sz="1200" dirty="0" smtClean="0"/>
                        <a:t>Gestion des menaces</a:t>
                      </a:r>
                      <a:endParaRPr lang="fr-FR" sz="1200" dirty="0"/>
                    </a:p>
                  </a:txBody>
                  <a:tcPr/>
                </a:tc>
                <a:tc>
                  <a:txBody>
                    <a:bodyPr/>
                    <a:lstStyle/>
                    <a:p>
                      <a:pPr algn="ctr"/>
                      <a:r>
                        <a:rPr lang="fr-FR" sz="1200" dirty="0" smtClean="0"/>
                        <a:t>6</a:t>
                      </a:r>
                      <a:endParaRPr lang="fr-FR" sz="1200" dirty="0"/>
                    </a:p>
                  </a:txBody>
                  <a:tcPr/>
                </a:tc>
                <a:tc>
                  <a:txBody>
                    <a:bodyPr/>
                    <a:lstStyle/>
                    <a:p>
                      <a:pPr algn="ctr"/>
                      <a:r>
                        <a:rPr lang="fr-FR" sz="1200" dirty="0" smtClean="0"/>
                        <a:t>1</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N/A</a:t>
                      </a:r>
                    </a:p>
                  </a:txBody>
                  <a:tcPr/>
                </a:tc>
                <a:tc>
                  <a:txBody>
                    <a:bodyPr/>
                    <a:lstStyle/>
                    <a:p>
                      <a:pPr algn="r"/>
                      <a:r>
                        <a:rPr lang="fr-FR" sz="1200" dirty="0" smtClean="0"/>
                        <a:t>7</a:t>
                      </a:r>
                      <a:endParaRPr lang="fr-FR" sz="1200" dirty="0"/>
                    </a:p>
                  </a:txBody>
                  <a:tcPr/>
                </a:tc>
              </a:tr>
              <a:tr h="370840">
                <a:tc rowSpan="3">
                  <a:txBody>
                    <a:bodyPr/>
                    <a:lstStyle/>
                    <a:p>
                      <a:endParaRPr lang="fr-FR" sz="1200" dirty="0" smtClean="0"/>
                    </a:p>
                    <a:p>
                      <a:endParaRPr lang="fr-FR" sz="1200" dirty="0" smtClean="0"/>
                    </a:p>
                    <a:p>
                      <a:endParaRPr lang="fr-FR" sz="1200" dirty="0" smtClean="0"/>
                    </a:p>
                    <a:p>
                      <a:pPr algn="ctr"/>
                      <a:r>
                        <a:rPr lang="fr-FR" sz="1200" dirty="0" smtClean="0"/>
                        <a:t>INITIALISATION</a:t>
                      </a:r>
                      <a:endParaRPr lang="fr-FR" sz="1200" dirty="0"/>
                    </a:p>
                  </a:txBody>
                  <a:tcPr/>
                </a:tc>
                <a:tc>
                  <a:txBody>
                    <a:bodyPr/>
                    <a:lstStyle/>
                    <a:p>
                      <a:r>
                        <a:rPr lang="fr-FR" sz="1200" dirty="0" smtClean="0"/>
                        <a:t>Contractualisation</a:t>
                      </a:r>
                      <a:endParaRPr lang="fr-FR" sz="1200" dirty="0"/>
                    </a:p>
                  </a:txBody>
                  <a:tcPr/>
                </a:tc>
                <a:tc>
                  <a:txBody>
                    <a:bodyPr/>
                    <a:lstStyle/>
                    <a:p>
                      <a:pPr algn="ctr"/>
                      <a:r>
                        <a:rPr lang="fr-FR" sz="1200" dirty="0" smtClean="0"/>
                        <a:t>9</a:t>
                      </a:r>
                      <a:endParaRPr lang="fr-FR" sz="1200" dirty="0"/>
                    </a:p>
                  </a:txBody>
                  <a:tcPr/>
                </a:tc>
                <a:tc>
                  <a:txBody>
                    <a:bodyPr/>
                    <a:lstStyle/>
                    <a:p>
                      <a:pPr algn="ctr"/>
                      <a:r>
                        <a:rPr lang="fr-FR" sz="1200" dirty="0" smtClean="0"/>
                        <a:t>2</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N/A</a:t>
                      </a:r>
                    </a:p>
                  </a:txBody>
                  <a:tcPr/>
                </a:tc>
                <a:tc>
                  <a:txBody>
                    <a:bodyPr/>
                    <a:lstStyle/>
                    <a:p>
                      <a:pPr algn="r"/>
                      <a:r>
                        <a:rPr lang="fr-FR" sz="1200" dirty="0" smtClean="0"/>
                        <a:t>11</a:t>
                      </a:r>
                      <a:endParaRPr lang="fr-FR" sz="1200" dirty="0"/>
                    </a:p>
                  </a:txBody>
                  <a:tcPr/>
                </a:tc>
              </a:tr>
              <a:tr h="370840">
                <a:tc vMerge="1">
                  <a:txBody>
                    <a:bodyPr/>
                    <a:lstStyle/>
                    <a:p>
                      <a:endParaRPr lang="fr-FR" sz="1200" dirty="0"/>
                    </a:p>
                  </a:txBody>
                  <a:tcPr/>
                </a:tc>
                <a:tc>
                  <a:txBody>
                    <a:bodyPr/>
                    <a:lstStyle/>
                    <a:p>
                      <a:r>
                        <a:rPr lang="fr-FR" sz="1200" dirty="0" smtClean="0"/>
                        <a:t>Conception et déploiement des services</a:t>
                      </a:r>
                      <a:endParaRPr lang="fr-FR" sz="1200" dirty="0"/>
                    </a:p>
                  </a:txBody>
                  <a:tcPr/>
                </a:tc>
                <a:tc>
                  <a:txBody>
                    <a:bodyPr/>
                    <a:lstStyle/>
                    <a:p>
                      <a:pPr algn="ctr"/>
                      <a:r>
                        <a:rPr lang="fr-FR" sz="1200" dirty="0" smtClean="0"/>
                        <a:t>6</a:t>
                      </a:r>
                      <a:endParaRPr lang="fr-FR" sz="1200" dirty="0"/>
                    </a:p>
                  </a:txBody>
                  <a:tcPr/>
                </a:tc>
                <a:tc>
                  <a:txBody>
                    <a:bodyPr/>
                    <a:lstStyle/>
                    <a:p>
                      <a:pPr algn="ctr"/>
                      <a:r>
                        <a:rPr lang="fr-FR" sz="1200" dirty="0" smtClean="0"/>
                        <a:t>2</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N/A</a:t>
                      </a:r>
                    </a:p>
                  </a:txBody>
                  <a:tcPr/>
                </a:tc>
                <a:tc>
                  <a:txBody>
                    <a:bodyPr/>
                    <a:lstStyle/>
                    <a:p>
                      <a:pPr algn="r"/>
                      <a:r>
                        <a:rPr lang="fr-FR" sz="1200" dirty="0" smtClean="0"/>
                        <a:t>8</a:t>
                      </a:r>
                      <a:endParaRPr lang="fr-FR" sz="1200" dirty="0"/>
                    </a:p>
                  </a:txBody>
                  <a:tcPr/>
                </a:tc>
              </a:tr>
              <a:tr h="370840">
                <a:tc vMerge="1">
                  <a:txBody>
                    <a:bodyPr/>
                    <a:lstStyle/>
                    <a:p>
                      <a:endParaRPr lang="fr-FR" sz="1200" dirty="0"/>
                    </a:p>
                  </a:txBody>
                  <a:tcPr/>
                </a:tc>
                <a:tc>
                  <a:txBody>
                    <a:bodyPr/>
                    <a:lstStyle/>
                    <a:p>
                      <a:r>
                        <a:rPr lang="fr-FR" sz="1200" dirty="0" smtClean="0"/>
                        <a:t>Transfert des Service(in)</a:t>
                      </a:r>
                      <a:endParaRPr lang="fr-FR" sz="1200" dirty="0"/>
                    </a:p>
                  </a:txBody>
                  <a:tcPr/>
                </a:tc>
                <a:tc>
                  <a:txBody>
                    <a:bodyPr/>
                    <a:lstStyle/>
                    <a:p>
                      <a:pPr algn="ctr"/>
                      <a:r>
                        <a:rPr lang="fr-FR" sz="1200" dirty="0" smtClean="0"/>
                        <a:t>2</a:t>
                      </a:r>
                      <a:endParaRPr lang="fr-FR" sz="1200" dirty="0"/>
                    </a:p>
                  </a:txBody>
                  <a:tcPr/>
                </a:tc>
                <a:tc>
                  <a:txBody>
                    <a:bodyPr/>
                    <a:lstStyle/>
                    <a:p>
                      <a:pPr algn="ctr"/>
                      <a:r>
                        <a:rPr lang="fr-FR" sz="1200" dirty="0" smtClean="0"/>
                        <a:t>N/A</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N/A</a:t>
                      </a:r>
                    </a:p>
                  </a:txBody>
                  <a:tcPr/>
                </a:tc>
                <a:tc>
                  <a:txBody>
                    <a:bodyPr/>
                    <a:lstStyle/>
                    <a:p>
                      <a:pPr algn="r"/>
                      <a:r>
                        <a:rPr lang="fr-FR" sz="1200" dirty="0" smtClean="0"/>
                        <a:t>2</a:t>
                      </a:r>
                      <a:endParaRPr lang="fr-FR" sz="1200" dirty="0"/>
                    </a:p>
                  </a:txBody>
                  <a:tcPr/>
                </a:tc>
              </a:tr>
              <a:tr h="370840">
                <a:tc>
                  <a:txBody>
                    <a:bodyPr/>
                    <a:lstStyle/>
                    <a:p>
                      <a:pPr algn="ctr"/>
                      <a:r>
                        <a:rPr lang="fr-FR" sz="1200" dirty="0" smtClean="0"/>
                        <a:t>LIVRAISON</a:t>
                      </a:r>
                      <a:endParaRPr lang="fr-FR" sz="1200" dirty="0"/>
                    </a:p>
                  </a:txBody>
                  <a:tcPr/>
                </a:tc>
                <a:tc>
                  <a:txBody>
                    <a:bodyPr/>
                    <a:lstStyle/>
                    <a:p>
                      <a:r>
                        <a:rPr lang="fr-FR" sz="1200" dirty="0" smtClean="0"/>
                        <a:t>Livraison</a:t>
                      </a:r>
                      <a:r>
                        <a:rPr lang="fr-FR" sz="1200" baseline="0" dirty="0" smtClean="0"/>
                        <a:t> du Service</a:t>
                      </a:r>
                      <a:endParaRPr lang="fr-FR" sz="1200" dirty="0"/>
                    </a:p>
                  </a:txBody>
                  <a:tcPr/>
                </a:tc>
                <a:tc>
                  <a:txBody>
                    <a:bodyPr/>
                    <a:lstStyle/>
                    <a:p>
                      <a:pPr algn="ctr"/>
                      <a:r>
                        <a:rPr lang="fr-FR" sz="1200" dirty="0" smtClean="0"/>
                        <a:t>7</a:t>
                      </a:r>
                      <a:endParaRPr lang="fr-FR" sz="1200" dirty="0"/>
                    </a:p>
                  </a:txBody>
                  <a:tcPr/>
                </a:tc>
                <a:tc>
                  <a:txBody>
                    <a:bodyPr/>
                    <a:lstStyle/>
                    <a:p>
                      <a:pPr algn="ctr"/>
                      <a:r>
                        <a:rPr lang="fr-FR" sz="1200" dirty="0" smtClean="0"/>
                        <a:t>1</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N/A</a:t>
                      </a:r>
                    </a:p>
                  </a:txBody>
                  <a:tcPr/>
                </a:tc>
                <a:tc>
                  <a:txBody>
                    <a:bodyPr/>
                    <a:lstStyle/>
                    <a:p>
                      <a:pPr algn="r"/>
                      <a:r>
                        <a:rPr lang="fr-FR" sz="1200" dirty="0" smtClean="0"/>
                        <a:t>8</a:t>
                      </a:r>
                      <a:endParaRPr lang="fr-FR" sz="1200" dirty="0"/>
                    </a:p>
                  </a:txBody>
                  <a:tcPr/>
                </a:tc>
              </a:tr>
              <a:tr h="370840">
                <a:tc>
                  <a:txBody>
                    <a:bodyPr/>
                    <a:lstStyle/>
                    <a:p>
                      <a:pPr algn="ctr"/>
                      <a:r>
                        <a:rPr lang="fr-FR" sz="1200" dirty="0" smtClean="0"/>
                        <a:t>FIN</a:t>
                      </a:r>
                      <a:r>
                        <a:rPr lang="fr-FR" sz="1200" baseline="0" dirty="0" smtClean="0"/>
                        <a:t> DU SERVICE</a:t>
                      </a:r>
                      <a:endParaRPr lang="fr-FR" sz="1200" dirty="0"/>
                    </a:p>
                  </a:txBody>
                  <a:tcPr/>
                </a:tc>
                <a:tc>
                  <a:txBody>
                    <a:bodyPr/>
                    <a:lstStyle/>
                    <a:p>
                      <a:r>
                        <a:rPr lang="fr-FR" sz="1200" dirty="0" smtClean="0"/>
                        <a:t>Transfert des Service(out)</a:t>
                      </a:r>
                      <a:endParaRPr lang="fr-FR" sz="1200" dirty="0"/>
                    </a:p>
                  </a:txBody>
                  <a:tcPr/>
                </a:tc>
                <a:tc>
                  <a:txBody>
                    <a:bodyPr/>
                    <a:lstStyle/>
                    <a:p>
                      <a:pPr algn="ctr"/>
                      <a:r>
                        <a:rPr lang="fr-FR" sz="1200" dirty="0" smtClean="0"/>
                        <a:t>2</a:t>
                      </a:r>
                      <a:endParaRPr lang="fr-FR" sz="1200" dirty="0"/>
                    </a:p>
                  </a:txBody>
                  <a:tcPr/>
                </a:tc>
                <a:tc>
                  <a:txBody>
                    <a:bodyPr/>
                    <a:lstStyle/>
                    <a:p>
                      <a:pPr algn="ctr"/>
                      <a:r>
                        <a:rPr lang="fr-FR" sz="1200" dirty="0" smtClean="0"/>
                        <a:t>1</a:t>
                      </a:r>
                      <a:endParaRPr lang="fr-FR"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1</a:t>
                      </a:r>
                    </a:p>
                  </a:txBody>
                  <a:tcPr/>
                </a:tc>
                <a:tc>
                  <a:txBody>
                    <a:bodyPr/>
                    <a:lstStyle/>
                    <a:p>
                      <a:pPr algn="r"/>
                      <a:r>
                        <a:rPr lang="fr-FR" sz="1200" dirty="0" smtClean="0"/>
                        <a:t>4</a:t>
                      </a:r>
                      <a:endParaRPr lang="fr-FR" sz="1200" dirty="0"/>
                    </a:p>
                  </a:txBody>
                  <a:tcPr/>
                </a:tc>
              </a:tr>
              <a:tr h="370840">
                <a:tc>
                  <a:txBody>
                    <a:bodyPr/>
                    <a:lstStyle/>
                    <a:p>
                      <a:endParaRPr lang="fr-FR" sz="1200"/>
                    </a:p>
                  </a:txBody>
                  <a:tcPr/>
                </a:tc>
                <a:tc>
                  <a:txBody>
                    <a:bodyPr/>
                    <a:lstStyle/>
                    <a:p>
                      <a:pPr algn="r"/>
                      <a:r>
                        <a:rPr lang="fr-FR" sz="1200" dirty="0" smtClean="0"/>
                        <a:t>TOTAL</a:t>
                      </a:r>
                      <a:endParaRPr lang="fr-FR" sz="1200" dirty="0"/>
                    </a:p>
                  </a:txBody>
                  <a:tcPr/>
                </a:tc>
                <a:tc>
                  <a:txBody>
                    <a:bodyPr/>
                    <a:lstStyle/>
                    <a:p>
                      <a:pPr algn="ctr"/>
                      <a:r>
                        <a:rPr lang="fr-FR" sz="1200" dirty="0" smtClean="0"/>
                        <a:t>48</a:t>
                      </a:r>
                      <a:endParaRPr lang="fr-FR" sz="1200" dirty="0"/>
                    </a:p>
                  </a:txBody>
                  <a:tcPr/>
                </a:tc>
                <a:tc>
                  <a:txBody>
                    <a:bodyPr/>
                    <a:lstStyle/>
                    <a:p>
                      <a:pPr algn="ctr"/>
                      <a:r>
                        <a:rPr lang="fr-FR" sz="1200" dirty="0" smtClean="0"/>
                        <a:t>26</a:t>
                      </a:r>
                      <a:endParaRPr lang="fr-FR" sz="1200" dirty="0"/>
                    </a:p>
                  </a:txBody>
                  <a:tcPr/>
                </a:tc>
                <a:tc>
                  <a:txBody>
                    <a:bodyPr/>
                    <a:lstStyle/>
                    <a:p>
                      <a:pPr algn="ctr"/>
                      <a:r>
                        <a:rPr lang="fr-FR" sz="1200" dirty="0" smtClean="0"/>
                        <a:t>10</a:t>
                      </a:r>
                      <a:endParaRPr lang="fr-FR" sz="1200" dirty="0"/>
                    </a:p>
                  </a:txBody>
                  <a:tcPr/>
                </a:tc>
                <a:tc>
                  <a:txBody>
                    <a:bodyPr/>
                    <a:lstStyle/>
                    <a:p>
                      <a:pPr algn="r"/>
                      <a:r>
                        <a:rPr lang="fr-FR" sz="1200" dirty="0" smtClean="0"/>
                        <a:t>84</a:t>
                      </a:r>
                      <a:endParaRPr lang="fr-FR" sz="1200" dirty="0"/>
                    </a:p>
                  </a:txBody>
                  <a:tcPr/>
                </a:tc>
              </a:tr>
            </a:tbl>
          </a:graphicData>
        </a:graphic>
      </p:graphicFrame>
      <p:pic>
        <p:nvPicPr>
          <p:cNvPr id="6"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sources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Bibliographie</a:t>
            </a:r>
          </a:p>
          <a:p>
            <a:pPr lvl="1"/>
            <a:r>
              <a:rPr lang="fr-FR" dirty="0" smtClean="0"/>
              <a:t>(1)Guides des certification des SI: Comparatif, analyse et tendances, ITIL, </a:t>
            </a:r>
            <a:r>
              <a:rPr lang="fr-FR" dirty="0" err="1" smtClean="0"/>
              <a:t>CobiT</a:t>
            </a:r>
            <a:r>
              <a:rPr lang="fr-FR" dirty="0" smtClean="0"/>
              <a:t>, ISO, 27001,</a:t>
            </a:r>
            <a:r>
              <a:rPr lang="fr-FR" dirty="0" err="1" smtClean="0"/>
              <a:t>eSCM</a:t>
            </a:r>
            <a:r>
              <a:rPr lang="fr-FR" dirty="0" smtClean="0"/>
              <a:t>…</a:t>
            </a:r>
          </a:p>
          <a:p>
            <a:pPr lvl="1"/>
            <a:r>
              <a:rPr lang="fr-FR" sz="2800" dirty="0" smtClean="0"/>
              <a:t>(2)</a:t>
            </a:r>
            <a:r>
              <a:rPr lang="fr-FR" sz="2800" dirty="0" err="1" smtClean="0"/>
              <a:t>eSCM</a:t>
            </a:r>
            <a:r>
              <a:rPr lang="fr-FR" sz="2800" dirty="0" smtClean="0"/>
              <a:t> et </a:t>
            </a:r>
            <a:r>
              <a:rPr lang="fr-FR" sz="2800" dirty="0" err="1" smtClean="0"/>
              <a:t>Sourcing</a:t>
            </a:r>
            <a:r>
              <a:rPr lang="fr-FR" sz="2800" dirty="0" smtClean="0"/>
              <a:t> IT, Le référentiel de la relation client-fournisseur</a:t>
            </a:r>
          </a:p>
          <a:p>
            <a:pPr lvl="1">
              <a:buNone/>
            </a:pPr>
            <a:r>
              <a:rPr lang="fr-FR" dirty="0" smtClean="0"/>
              <a:t>Pour aller plus loin…</a:t>
            </a:r>
            <a:endParaRPr lang="fr-FR" sz="2800" dirty="0" smtClean="0"/>
          </a:p>
          <a:p>
            <a:pPr lvl="1"/>
            <a:r>
              <a:rPr lang="fr-FR" dirty="0" smtClean="0"/>
              <a:t>(3)Système de Management par la destruction de valeur</a:t>
            </a:r>
          </a:p>
          <a:p>
            <a:r>
              <a:rPr lang="fr-FR" dirty="0" err="1" smtClean="0"/>
              <a:t>Webographie</a:t>
            </a:r>
            <a:endParaRPr lang="fr-FR" dirty="0" smtClean="0"/>
          </a:p>
          <a:p>
            <a:pPr lvl="1"/>
            <a:r>
              <a:rPr lang="fr-FR" dirty="0" smtClean="0">
                <a:hlinkClick r:id="rId3"/>
              </a:rPr>
              <a:t>http://nemorun.fr/index.php?option=com_content&amp;view=article&amp;id=99&amp;Itemid=84</a:t>
            </a:r>
            <a:endParaRPr lang="fr-FR" dirty="0" smtClean="0"/>
          </a:p>
          <a:p>
            <a:pPr lvl="1"/>
            <a:r>
              <a:rPr lang="fr-FR" dirty="0" smtClean="0">
                <a:hlinkClick r:id="rId4"/>
              </a:rPr>
              <a:t>http://www.ae-scm.fr/</a:t>
            </a:r>
            <a:endParaRPr lang="fr-FR" dirty="0" smtClean="0"/>
          </a:p>
          <a:p>
            <a:pPr lvl="1"/>
            <a:r>
              <a:rPr lang="fr-FR" dirty="0" smtClean="0">
                <a:hlinkClick r:id="rId5"/>
              </a:rPr>
              <a:t>http://www.itsqc.org/</a:t>
            </a:r>
          </a:p>
          <a:p>
            <a:pPr lvl="1"/>
            <a:r>
              <a:rPr lang="fr-FR" dirty="0" smtClean="0">
                <a:hlinkClick r:id="rId5"/>
              </a:rPr>
              <a:t>http://www.bpms.info/index.php/Concept-Metier/LeSCM-CL-lengagement-client-renforce.html</a:t>
            </a:r>
          </a:p>
          <a:p>
            <a:r>
              <a:rPr lang="fr-FR" dirty="0" smtClean="0"/>
              <a:t>Avenir?</a:t>
            </a:r>
          </a:p>
          <a:p>
            <a:pPr lvl="1"/>
            <a:r>
              <a:rPr lang="fr-FR" dirty="0" smtClean="0">
                <a:hlinkClick r:id="rId6"/>
              </a:rPr>
              <a:t>http://www.01net.com/article/319551.html</a:t>
            </a:r>
            <a:endParaRPr lang="fr-FR" dirty="0" smtClean="0"/>
          </a:p>
          <a:p>
            <a:pPr lvl="1"/>
            <a:endParaRPr lang="fr-FR" dirty="0" smtClean="0">
              <a:hlinkClick r:id="rId5"/>
            </a:endParaRPr>
          </a:p>
          <a:p>
            <a:pPr lvl="1"/>
            <a:endParaRPr lang="fr-FR" dirty="0" smtClean="0">
              <a:hlinkClick r:id="rId5"/>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Origine : </a:t>
            </a:r>
          </a:p>
          <a:p>
            <a:pPr lvl="1"/>
            <a:r>
              <a:rPr lang="fr-FR" dirty="0" smtClean="0"/>
              <a:t>Conçu en 2002 par l’Université Carnegie Mellon également à l’origine du CMMI</a:t>
            </a:r>
          </a:p>
          <a:p>
            <a:r>
              <a:rPr lang="fr-FR" dirty="0" smtClean="0"/>
              <a:t>Principe : </a:t>
            </a:r>
          </a:p>
          <a:p>
            <a:pPr lvl="1"/>
            <a:r>
              <a:rPr lang="fr-FR" dirty="0" smtClean="0"/>
              <a:t>Evaluer la maturité de l’organisation des fournisseurs et service ET celle des clients</a:t>
            </a:r>
          </a:p>
          <a:p>
            <a:r>
              <a:rPr lang="fr-FR" dirty="0" smtClean="0"/>
              <a:t>Objectif :</a:t>
            </a:r>
          </a:p>
          <a:p>
            <a:pPr lvl="1"/>
            <a:r>
              <a:rPr lang="fr-FR" dirty="0" smtClean="0"/>
              <a:t>Résoudre les difficultés et les échecs posés par des opérations d’externalisation.</a:t>
            </a:r>
          </a:p>
          <a:p>
            <a:pPr lvl="1"/>
            <a:r>
              <a:rPr lang="fr-FR" dirty="0" smtClean="0"/>
              <a:t>Résoudre les problèmes liés à l’infogérance. </a:t>
            </a:r>
            <a:endParaRPr lang="fr-FR" dirty="0"/>
          </a:p>
        </p:txBody>
      </p:sp>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
        <p:nvSpPr>
          <p:cNvPr id="2" name="Titre 1"/>
          <p:cNvSpPr>
            <a:spLocks noGrp="1"/>
          </p:cNvSpPr>
          <p:nvPr>
            <p:ph type="title"/>
          </p:nvPr>
        </p:nvSpPr>
        <p:spPr/>
        <p:txBody>
          <a:bodyPr/>
          <a:lstStyle/>
          <a:p>
            <a:r>
              <a:rPr lang="fr-FR" dirty="0" smtClean="0"/>
              <a:t>Périmètre e-</a:t>
            </a:r>
            <a:r>
              <a:rPr lang="fr-FR" dirty="0" err="1" smtClean="0"/>
              <a:t>sCM</a:t>
            </a:r>
            <a:endParaRPr lang="fr-FR" dirty="0"/>
          </a:p>
        </p:txBody>
      </p:sp>
      <p:pic>
        <p:nvPicPr>
          <p:cNvPr id="4098" name="Picture 2"/>
          <p:cNvPicPr>
            <a:picLocks noChangeAspect="1" noChangeArrowheads="1"/>
          </p:cNvPicPr>
          <p:nvPr/>
        </p:nvPicPr>
        <p:blipFill>
          <a:blip r:embed="rId4" cstate="print"/>
          <a:srcRect/>
          <a:stretch>
            <a:fillRect/>
          </a:stretch>
        </p:blipFill>
        <p:spPr bwMode="auto">
          <a:xfrm>
            <a:off x="2195736" y="1124744"/>
            <a:ext cx="4608512" cy="5573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2 volets de l’e-</a:t>
            </a:r>
            <a:r>
              <a:rPr lang="fr-FR" dirty="0" err="1" smtClean="0"/>
              <a:t>scm</a:t>
            </a:r>
            <a:r>
              <a:rPr lang="fr-FR" dirty="0" smtClean="0"/>
              <a:t>?</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Comprend 2 volets symétriques:</a:t>
            </a:r>
          </a:p>
          <a:p>
            <a:pPr lvl="1"/>
            <a:r>
              <a:rPr lang="fr-FR" dirty="0" smtClean="0"/>
              <a:t>un volet client: </a:t>
            </a:r>
            <a:r>
              <a:rPr lang="fr-FR" dirty="0" err="1" smtClean="0"/>
              <a:t>eSCM</a:t>
            </a:r>
            <a:r>
              <a:rPr lang="fr-FR" dirty="0" smtClean="0"/>
              <a:t>-CL (Client)</a:t>
            </a:r>
          </a:p>
          <a:p>
            <a:pPr lvl="1"/>
            <a:r>
              <a:rPr lang="fr-FR" dirty="0" smtClean="0"/>
              <a:t> un volet fournisseur: </a:t>
            </a:r>
            <a:r>
              <a:rPr lang="fr-FR" dirty="0" err="1" smtClean="0"/>
              <a:t>eSCM</a:t>
            </a:r>
            <a:r>
              <a:rPr lang="fr-FR" dirty="0" smtClean="0"/>
              <a:t>-SP (Service Provider) </a:t>
            </a:r>
          </a:p>
          <a:p>
            <a:r>
              <a:rPr lang="fr-FR" dirty="0" smtClean="0"/>
              <a:t>3 objectifs E-SCM-SP :</a:t>
            </a:r>
          </a:p>
          <a:p>
            <a:pPr lvl="1"/>
            <a:r>
              <a:rPr lang="fr-FR" dirty="0" smtClean="0"/>
              <a:t>Fournir aux prestataires des directives pour les aider à améliorer leur aptitude tout au long du cycle de vie du </a:t>
            </a:r>
            <a:r>
              <a:rPr lang="fr-FR" dirty="0" err="1" smtClean="0"/>
              <a:t>sourcing</a:t>
            </a:r>
            <a:r>
              <a:rPr lang="fr-FR" dirty="0" smtClean="0"/>
              <a:t>.</a:t>
            </a:r>
          </a:p>
          <a:p>
            <a:pPr lvl="1"/>
            <a:r>
              <a:rPr lang="fr-FR" dirty="0" smtClean="0"/>
              <a:t>Fournir aux organisations clientes un outil d’évaluation objectif de l’aptitude des prestataires.</a:t>
            </a:r>
          </a:p>
          <a:p>
            <a:pPr lvl="1"/>
            <a:r>
              <a:rPr lang="fr-FR" dirty="0" smtClean="0"/>
              <a:t>Donner aux prestataires un standard leur permettant de se différencier de leurs concurrents.</a:t>
            </a:r>
          </a:p>
          <a:p>
            <a:r>
              <a:rPr lang="fr-FR" dirty="0" smtClean="0"/>
              <a:t>2 objectifs E-SCM-CL :</a:t>
            </a:r>
          </a:p>
          <a:p>
            <a:pPr lvl="1"/>
            <a:r>
              <a:rPr lang="fr-FR" dirty="0" smtClean="0"/>
              <a:t>Permet d’évaluer et d’améliorer leur aptitude à gérer leur fournisseur de services récurrents en développant des relations plus efficaces, en gérant mieux leur relations</a:t>
            </a:r>
          </a:p>
          <a:p>
            <a:pPr lvl="1"/>
            <a:r>
              <a:rPr lang="en-US" dirty="0" err="1" smtClean="0"/>
              <a:t>Permet</a:t>
            </a:r>
            <a:r>
              <a:rPr lang="en-US" dirty="0" smtClean="0"/>
              <a:t> de </a:t>
            </a:r>
            <a:r>
              <a:rPr lang="en-US" dirty="0" err="1" smtClean="0"/>
              <a:t>diminuer</a:t>
            </a:r>
            <a:r>
              <a:rPr lang="en-US" dirty="0" smtClean="0"/>
              <a:t> les </a:t>
            </a:r>
            <a:r>
              <a:rPr lang="en-US" dirty="0" err="1" smtClean="0"/>
              <a:t>échecs</a:t>
            </a:r>
            <a:endParaRPr lang="fr-FR" dirty="0" smtClean="0"/>
          </a:p>
          <a:p>
            <a:pPr lvl="1"/>
            <a:endParaRPr lang="fr-FR" dirty="0" smtClean="0"/>
          </a:p>
          <a:p>
            <a:endParaRPr lang="fr-FR" dirty="0" smtClean="0"/>
          </a:p>
          <a:p>
            <a:endParaRPr lang="fr-FR" dirty="0"/>
          </a:p>
        </p:txBody>
      </p:sp>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
        <p:nvSpPr>
          <p:cNvPr id="2" name="Titre 1"/>
          <p:cNvSpPr>
            <a:spLocks noGrp="1"/>
          </p:cNvSpPr>
          <p:nvPr>
            <p:ph type="title"/>
          </p:nvPr>
        </p:nvSpPr>
        <p:spPr/>
        <p:txBody>
          <a:bodyPr>
            <a:normAutofit fontScale="90000"/>
          </a:bodyPr>
          <a:lstStyle/>
          <a:p>
            <a:r>
              <a:rPr lang="fr-FR" dirty="0" smtClean="0"/>
              <a:t>Relation Client-fournisseur</a:t>
            </a:r>
            <a:br>
              <a:rPr lang="fr-FR" dirty="0" smtClean="0"/>
            </a:br>
            <a:endParaRPr lang="fr-FR" dirty="0"/>
          </a:p>
        </p:txBody>
      </p:sp>
      <p:pic>
        <p:nvPicPr>
          <p:cNvPr id="36866" name="Picture 2"/>
          <p:cNvPicPr>
            <a:picLocks noChangeAspect="1" noChangeArrowheads="1"/>
          </p:cNvPicPr>
          <p:nvPr/>
        </p:nvPicPr>
        <p:blipFill>
          <a:blip r:embed="rId4" cstate="print"/>
          <a:srcRect/>
          <a:stretch>
            <a:fillRect/>
          </a:stretch>
        </p:blipFill>
        <p:spPr bwMode="auto">
          <a:xfrm>
            <a:off x="1547664" y="1196752"/>
            <a:ext cx="6264696" cy="540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que l’e-</a:t>
            </a:r>
            <a:r>
              <a:rPr lang="fr-FR" dirty="0" err="1" smtClean="0"/>
              <a:t>scm</a:t>
            </a:r>
            <a:r>
              <a:rPr lang="fr-FR" dirty="0" smtClean="0"/>
              <a:t>?</a:t>
            </a:r>
            <a:endParaRPr lang="fr-FR" dirty="0"/>
          </a:p>
        </p:txBody>
      </p:sp>
      <p:sp>
        <p:nvSpPr>
          <p:cNvPr id="3" name="Espace réservé du contenu 2"/>
          <p:cNvSpPr>
            <a:spLocks noGrp="1"/>
          </p:cNvSpPr>
          <p:nvPr>
            <p:ph idx="1"/>
          </p:nvPr>
        </p:nvSpPr>
        <p:spPr/>
        <p:txBody>
          <a:bodyPr>
            <a:normAutofit/>
          </a:bodyPr>
          <a:lstStyle/>
          <a:p>
            <a:r>
              <a:rPr lang="fr-FR" dirty="0" smtClean="0"/>
              <a:t>Pour chaque volet, 3 dimensions:</a:t>
            </a:r>
          </a:p>
          <a:p>
            <a:pPr lvl="1"/>
            <a:r>
              <a:rPr lang="fr-FR" u="sng" dirty="0" smtClean="0"/>
              <a:t>Dimension n°1</a:t>
            </a:r>
            <a:r>
              <a:rPr lang="fr-FR" dirty="0" smtClean="0"/>
              <a:t>: Positionnement des pratiques dans le cycle de vie (</a:t>
            </a:r>
            <a:r>
              <a:rPr lang="fr-FR" dirty="0" err="1" smtClean="0"/>
              <a:t>Sourcing</a:t>
            </a:r>
            <a:r>
              <a:rPr lang="fr-FR" dirty="0" smtClean="0"/>
              <a:t> life cycle)</a:t>
            </a:r>
            <a:endParaRPr lang="fr-FR" sz="2800" dirty="0" smtClean="0"/>
          </a:p>
          <a:p>
            <a:pPr lvl="1"/>
            <a:r>
              <a:rPr lang="fr-FR" u="sng" dirty="0" smtClean="0"/>
              <a:t>Dimension n°2</a:t>
            </a:r>
            <a:r>
              <a:rPr lang="fr-FR" dirty="0" smtClean="0"/>
              <a:t>: Positionnement des pratiques selon un domaine d'aptitude (</a:t>
            </a:r>
            <a:r>
              <a:rPr lang="fr-FR" dirty="0" err="1" smtClean="0"/>
              <a:t>Capability</a:t>
            </a:r>
            <a:r>
              <a:rPr lang="fr-FR" dirty="0" smtClean="0"/>
              <a:t> Areas)</a:t>
            </a:r>
          </a:p>
          <a:p>
            <a:pPr lvl="1"/>
            <a:r>
              <a:rPr lang="fr-FR" u="sng" dirty="0" smtClean="0"/>
              <a:t>Dimension n°3</a:t>
            </a:r>
            <a:r>
              <a:rPr lang="fr-FR" dirty="0" smtClean="0"/>
              <a:t>: Positionnement des pratiques selon un niveau d'aptitude (</a:t>
            </a:r>
            <a:r>
              <a:rPr lang="fr-FR" dirty="0" err="1" smtClean="0"/>
              <a:t>Capacity</a:t>
            </a:r>
            <a:r>
              <a:rPr lang="fr-FR" dirty="0" smtClean="0"/>
              <a:t> </a:t>
            </a:r>
            <a:r>
              <a:rPr lang="fr-FR" dirty="0" err="1" smtClean="0"/>
              <a:t>Level</a:t>
            </a:r>
            <a:r>
              <a:rPr lang="fr-FR" dirty="0" smtClean="0"/>
              <a:t>)</a:t>
            </a:r>
          </a:p>
          <a:p>
            <a:pPr lvl="1"/>
            <a:endParaRPr lang="fr-FR" dirty="0" smtClean="0"/>
          </a:p>
          <a:p>
            <a:endParaRPr lang="fr-FR" dirty="0" smtClean="0"/>
          </a:p>
          <a:p>
            <a:endParaRPr lang="fr-FR" dirty="0"/>
          </a:p>
        </p:txBody>
      </p:sp>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
        <p:nvSpPr>
          <p:cNvPr id="2" name="Titre 1"/>
          <p:cNvSpPr>
            <a:spLocks noGrp="1"/>
          </p:cNvSpPr>
          <p:nvPr>
            <p:ph type="title"/>
          </p:nvPr>
        </p:nvSpPr>
        <p:spPr/>
        <p:txBody>
          <a:bodyPr/>
          <a:lstStyle/>
          <a:p>
            <a:r>
              <a:rPr lang="fr-FR" dirty="0" smtClean="0"/>
              <a:t>Domaines E-</a:t>
            </a:r>
            <a:r>
              <a:rPr lang="fr-FR" dirty="0" err="1" smtClean="0"/>
              <a:t>scm</a:t>
            </a:r>
            <a:endParaRPr lang="fr-FR" dirty="0"/>
          </a:p>
        </p:txBody>
      </p:sp>
      <p:pic>
        <p:nvPicPr>
          <p:cNvPr id="3074" name="Picture 2"/>
          <p:cNvPicPr>
            <a:picLocks noChangeAspect="1" noChangeArrowheads="1"/>
          </p:cNvPicPr>
          <p:nvPr/>
        </p:nvPicPr>
        <p:blipFill>
          <a:blip r:embed="rId4" cstate="print"/>
          <a:srcRect/>
          <a:stretch>
            <a:fillRect/>
          </a:stretch>
        </p:blipFill>
        <p:spPr bwMode="auto">
          <a:xfrm>
            <a:off x="899592" y="1283632"/>
            <a:ext cx="7272808" cy="5574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Pratique</a:t>
            </a:r>
            <a:endParaRPr lang="fr-FR" dirty="0"/>
          </a:p>
        </p:txBody>
      </p:sp>
      <p:sp>
        <p:nvSpPr>
          <p:cNvPr id="3" name="Espace réservé du contenu 2"/>
          <p:cNvSpPr>
            <a:spLocks noGrp="1"/>
          </p:cNvSpPr>
          <p:nvPr>
            <p:ph idx="1"/>
          </p:nvPr>
        </p:nvSpPr>
        <p:spPr/>
        <p:txBody>
          <a:bodyPr/>
          <a:lstStyle/>
          <a:p>
            <a:r>
              <a:rPr lang="fr-FR" dirty="0" smtClean="0"/>
              <a:t>Une fiche</a:t>
            </a:r>
          </a:p>
          <a:p>
            <a:r>
              <a:rPr lang="fr-FR" dirty="0" smtClean="0"/>
              <a:t>La Finalité et les bénéfices attendues pour le fournisseur / clients</a:t>
            </a:r>
          </a:p>
          <a:p>
            <a:endParaRPr lang="fr-FR" dirty="0"/>
          </a:p>
        </p:txBody>
      </p:sp>
      <p:pic>
        <p:nvPicPr>
          <p:cNvPr id="4"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graphicFrame>
        <p:nvGraphicFramePr>
          <p:cNvPr id="5" name="Tableau 4"/>
          <p:cNvGraphicFramePr>
            <a:graphicFrameLocks noGrp="1"/>
          </p:cNvGraphicFramePr>
          <p:nvPr/>
        </p:nvGraphicFramePr>
        <p:xfrm>
          <a:off x="755576" y="3212976"/>
          <a:ext cx="7128792" cy="3024336"/>
        </p:xfrm>
        <a:graphic>
          <a:graphicData uri="http://schemas.openxmlformats.org/drawingml/2006/table">
            <a:tbl>
              <a:tblPr firstRow="1" bandRow="1">
                <a:tableStyleId>{BDBED569-4797-4DF1-A0F4-6AAB3CD982D8}</a:tableStyleId>
              </a:tblPr>
              <a:tblGrid>
                <a:gridCol w="7128792"/>
              </a:tblGrid>
              <a:tr h="3024336">
                <a:tc>
                  <a:txBody>
                    <a:bodyPr/>
                    <a:lstStyle/>
                    <a:p>
                      <a:pPr indent="215900" algn="just">
                        <a:lnSpc>
                          <a:spcPct val="115000"/>
                        </a:lnSpc>
                        <a:spcAft>
                          <a:spcPts val="300"/>
                        </a:spcAft>
                      </a:pPr>
                      <a:r>
                        <a:rPr lang="fr-FR" sz="1400" dirty="0"/>
                        <a:t>-un identifiant</a:t>
                      </a:r>
                    </a:p>
                    <a:p>
                      <a:pPr indent="215900" algn="just">
                        <a:lnSpc>
                          <a:spcPct val="115000"/>
                        </a:lnSpc>
                        <a:spcAft>
                          <a:spcPts val="300"/>
                        </a:spcAft>
                      </a:pPr>
                      <a:r>
                        <a:rPr lang="fr-FR" sz="1400" dirty="0"/>
                        <a:t>-des attribut : associé qu’à une phase de </a:t>
                      </a:r>
                      <a:r>
                        <a:rPr lang="fr-FR" sz="1400" dirty="0" smtClean="0"/>
                        <a:t>cycle </a:t>
                      </a:r>
                      <a:r>
                        <a:rPr lang="fr-FR" sz="1400" dirty="0"/>
                        <a:t>de vie, un domaine, un niveau d’aptitude et une catégorie </a:t>
                      </a:r>
                    </a:p>
                    <a:p>
                      <a:pPr indent="215900" algn="just">
                        <a:lnSpc>
                          <a:spcPct val="115000"/>
                        </a:lnSpc>
                        <a:spcAft>
                          <a:spcPts val="300"/>
                        </a:spcAft>
                      </a:pPr>
                      <a:r>
                        <a:rPr lang="fr-FR" sz="1400" dirty="0"/>
                        <a:t>-un intitulé</a:t>
                      </a:r>
                    </a:p>
                    <a:p>
                      <a:pPr indent="215900" algn="just">
                        <a:lnSpc>
                          <a:spcPct val="115000"/>
                        </a:lnSpc>
                        <a:spcAft>
                          <a:spcPts val="300"/>
                        </a:spcAft>
                      </a:pPr>
                      <a:r>
                        <a:rPr lang="fr-FR" sz="1400" dirty="0"/>
                        <a:t>-une finalité</a:t>
                      </a:r>
                    </a:p>
                    <a:p>
                      <a:pPr indent="215900" algn="just">
                        <a:lnSpc>
                          <a:spcPct val="115000"/>
                        </a:lnSpc>
                        <a:spcAft>
                          <a:spcPts val="300"/>
                        </a:spcAft>
                      </a:pPr>
                      <a:r>
                        <a:rPr lang="fr-FR" sz="1400" dirty="0"/>
                        <a:t>-une description détaillée</a:t>
                      </a:r>
                    </a:p>
                    <a:p>
                      <a:pPr indent="215900" algn="just">
                        <a:lnSpc>
                          <a:spcPct val="115000"/>
                        </a:lnSpc>
                        <a:spcAft>
                          <a:spcPts val="300"/>
                        </a:spcAft>
                      </a:pPr>
                      <a:r>
                        <a:rPr lang="fr-FR" sz="1400" dirty="0"/>
                        <a:t>-des activités majeures</a:t>
                      </a:r>
                    </a:p>
                    <a:p>
                      <a:pPr indent="215900" algn="just">
                        <a:lnSpc>
                          <a:spcPct val="115000"/>
                        </a:lnSpc>
                        <a:spcAft>
                          <a:spcPts val="300"/>
                        </a:spcAft>
                      </a:pPr>
                      <a:r>
                        <a:rPr lang="fr-FR" sz="1400" dirty="0"/>
                        <a:t>-des activités obligatoires </a:t>
                      </a:r>
                    </a:p>
                    <a:p>
                      <a:pPr indent="215900" algn="just">
                        <a:lnSpc>
                          <a:spcPct val="115000"/>
                        </a:lnSpc>
                        <a:spcAft>
                          <a:spcPts val="300"/>
                        </a:spcAft>
                      </a:pPr>
                      <a:r>
                        <a:rPr lang="fr-FR" sz="1400" dirty="0"/>
                        <a:t>-des activités recommandées</a:t>
                      </a:r>
                    </a:p>
                    <a:p>
                      <a:pPr indent="215900" algn="just">
                        <a:lnSpc>
                          <a:spcPct val="115000"/>
                        </a:lnSpc>
                        <a:spcAft>
                          <a:spcPts val="300"/>
                        </a:spcAft>
                      </a:pPr>
                      <a:r>
                        <a:rPr lang="fr-FR" sz="1400" dirty="0"/>
                        <a:t>-et toute information supplémentaire nécessaire à sa </a:t>
                      </a:r>
                      <a:r>
                        <a:rPr lang="fr-FR" sz="1400" dirty="0" smtClean="0"/>
                        <a:t>compréhension</a:t>
                      </a:r>
                      <a:endParaRPr lang="fr-FR" sz="1400" dirty="0">
                        <a:latin typeface="Times New Roman"/>
                        <a:ea typeface="SimSu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de vie</a:t>
            </a:r>
            <a:endParaRPr lang="fr-FR" dirty="0"/>
          </a:p>
        </p:txBody>
      </p:sp>
      <p:graphicFrame>
        <p:nvGraphicFramePr>
          <p:cNvPr id="5" name="Espace réservé du contenu 4"/>
          <p:cNvGraphicFramePr>
            <a:graphicFrameLocks noGrp="1"/>
          </p:cNvGraphicFramePr>
          <p:nvPr>
            <p:ph idx="1"/>
          </p:nvPr>
        </p:nvGraphicFramePr>
        <p:xfrm>
          <a:off x="205680" y="1484784"/>
          <a:ext cx="8686800" cy="222504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ctr"/>
                      <a:r>
                        <a:rPr lang="fr-FR" sz="1800" dirty="0" err="1" smtClean="0"/>
                        <a:t>eSCM</a:t>
                      </a:r>
                      <a:r>
                        <a:rPr lang="fr-FR" sz="1800" dirty="0" smtClean="0"/>
                        <a:t>-CL</a:t>
                      </a:r>
                      <a:endParaRPr lang="fr-FR" sz="1800" dirty="0"/>
                    </a:p>
                  </a:txBody>
                  <a:tcPr/>
                </a:tc>
                <a:tc>
                  <a:txBody>
                    <a:bodyPr/>
                    <a:lstStyle/>
                    <a:p>
                      <a:pPr algn="ctr"/>
                      <a:r>
                        <a:rPr lang="fr-FR" sz="1800" dirty="0" err="1" smtClean="0"/>
                        <a:t>eSCM</a:t>
                      </a:r>
                      <a:r>
                        <a:rPr lang="fr-FR" sz="1800" dirty="0" smtClean="0"/>
                        <a:t>-SP</a:t>
                      </a:r>
                      <a:endParaRPr lang="fr-FR" sz="1800" dirty="0"/>
                    </a:p>
                  </a:txBody>
                  <a:tcPr/>
                </a:tc>
              </a:tr>
              <a:tr h="370840">
                <a:tc>
                  <a:txBody>
                    <a:bodyPr/>
                    <a:lstStyle/>
                    <a:p>
                      <a:pPr algn="ctr"/>
                      <a:r>
                        <a:rPr kumimoji="0" lang="en-US" sz="1800" kern="1200" dirty="0" err="1" smtClean="0">
                          <a:solidFill>
                            <a:schemeClr val="dk1"/>
                          </a:solidFill>
                          <a:latin typeface="+mn-lt"/>
                          <a:ea typeface="+mn-ea"/>
                          <a:cs typeface="+mn-cs"/>
                        </a:rPr>
                        <a:t>L’analyse</a:t>
                      </a:r>
                      <a:endParaRPr lang="fr-FR" sz="1800" dirty="0"/>
                    </a:p>
                  </a:txBody>
                  <a:tcPr/>
                </a:tc>
                <a:tc>
                  <a:txBody>
                    <a:bodyPr/>
                    <a:lstStyle/>
                    <a:p>
                      <a:endParaRPr lang="fr-FR" sz="1800" dirty="0"/>
                    </a:p>
                  </a:txBody>
                  <a:tcPr/>
                </a:tc>
              </a:tr>
              <a:tr h="370840">
                <a:tc gridSpan="2">
                  <a:txBody>
                    <a:bodyPr/>
                    <a:lstStyle/>
                    <a:p>
                      <a:pPr indent="215900" algn="ctr">
                        <a:lnSpc>
                          <a:spcPct val="115000"/>
                        </a:lnSpc>
                        <a:spcAft>
                          <a:spcPts val="300"/>
                        </a:spcAft>
                      </a:pPr>
                      <a:r>
                        <a:rPr lang="en-US" sz="1800" dirty="0" err="1">
                          <a:latin typeface="Times New Roman"/>
                          <a:ea typeface="SimSun"/>
                          <a:cs typeface="Times New Roman"/>
                        </a:rPr>
                        <a:t>Initialisation</a:t>
                      </a:r>
                      <a:endParaRPr lang="fr-FR" sz="1800" dirty="0">
                        <a:latin typeface="Times New Roman"/>
                        <a:ea typeface="SimSun"/>
                        <a:cs typeface="Times New Roman"/>
                      </a:endParaRPr>
                    </a:p>
                  </a:txBody>
                  <a:tcPr marL="68580" marR="68580" marT="0" marB="0"/>
                </a:tc>
                <a:tc hMerge="1">
                  <a:txBody>
                    <a:bodyPr/>
                    <a:lstStyle/>
                    <a:p>
                      <a:endParaRPr lang="fr-FR" dirty="0"/>
                    </a:p>
                  </a:txBody>
                  <a:tcPr/>
                </a:tc>
              </a:tr>
              <a:tr h="370840">
                <a:tc gridSpan="2">
                  <a:txBody>
                    <a:bodyPr/>
                    <a:lstStyle/>
                    <a:p>
                      <a:pPr indent="215900" algn="ctr">
                        <a:lnSpc>
                          <a:spcPct val="115000"/>
                        </a:lnSpc>
                        <a:spcAft>
                          <a:spcPts val="300"/>
                        </a:spcAft>
                      </a:pPr>
                      <a:r>
                        <a:rPr lang="en-US" sz="1800" dirty="0" err="1" smtClean="0">
                          <a:latin typeface="Times New Roman"/>
                          <a:ea typeface="SimSun"/>
                          <a:cs typeface="Times New Roman"/>
                        </a:rPr>
                        <a:t>livraison</a:t>
                      </a:r>
                      <a:endParaRPr lang="fr-FR" sz="1800" dirty="0">
                        <a:latin typeface="Times New Roman"/>
                        <a:ea typeface="SimSun"/>
                        <a:cs typeface="Times New Roman"/>
                      </a:endParaRPr>
                    </a:p>
                  </a:txBody>
                  <a:tcPr marL="68580" marR="68580" marT="0" marB="0"/>
                </a:tc>
                <a:tc hMerge="1">
                  <a:txBody>
                    <a:bodyPr/>
                    <a:lstStyle/>
                    <a:p>
                      <a:endParaRPr lang="fr-FR" dirty="0"/>
                    </a:p>
                  </a:txBody>
                  <a:tcPr/>
                </a:tc>
              </a:tr>
              <a:tr h="370840">
                <a:tc gridSpan="2">
                  <a:txBody>
                    <a:bodyPr/>
                    <a:lstStyle/>
                    <a:p>
                      <a:pPr indent="215900" algn="ctr">
                        <a:lnSpc>
                          <a:spcPct val="115000"/>
                        </a:lnSpc>
                        <a:spcAft>
                          <a:spcPts val="300"/>
                        </a:spcAft>
                      </a:pPr>
                      <a:r>
                        <a:rPr lang="en-US" sz="1800" dirty="0" err="1" smtClean="0">
                          <a:latin typeface="Times New Roman"/>
                          <a:ea typeface="SimSun"/>
                          <a:cs typeface="Times New Roman"/>
                        </a:rPr>
                        <a:t>clôture</a:t>
                      </a:r>
                      <a:endParaRPr lang="fr-FR" sz="1800" dirty="0">
                        <a:latin typeface="Times New Roman"/>
                        <a:ea typeface="SimSun"/>
                        <a:cs typeface="Times New Roman"/>
                      </a:endParaRPr>
                    </a:p>
                  </a:txBody>
                  <a:tcPr marL="68580" marR="68580" marT="0" marB="0"/>
                </a:tc>
                <a:tc hMerge="1">
                  <a:txBody>
                    <a:bodyPr/>
                    <a:lstStyle/>
                    <a:p>
                      <a:endParaRPr lang="fr-FR" dirty="0"/>
                    </a:p>
                  </a:txBody>
                  <a:tcPr/>
                </a:tc>
              </a:tr>
              <a:tr h="370840">
                <a:tc gridSpan="2">
                  <a:txBody>
                    <a:bodyPr/>
                    <a:lstStyle/>
                    <a:p>
                      <a:pPr indent="215900" algn="ctr">
                        <a:lnSpc>
                          <a:spcPct val="115000"/>
                        </a:lnSpc>
                        <a:spcAft>
                          <a:spcPts val="300"/>
                        </a:spcAft>
                      </a:pPr>
                      <a:r>
                        <a:rPr lang="en-US" sz="1800" dirty="0" err="1">
                          <a:latin typeface="Times New Roman"/>
                          <a:ea typeface="SimSun"/>
                          <a:cs typeface="Times New Roman"/>
                        </a:rPr>
                        <a:t>OnGoing</a:t>
                      </a:r>
                      <a:endParaRPr lang="fr-FR" sz="1800" dirty="0">
                        <a:latin typeface="Times New Roman"/>
                        <a:ea typeface="SimSun"/>
                        <a:cs typeface="Times New Roman"/>
                      </a:endParaRPr>
                    </a:p>
                  </a:txBody>
                  <a:tcPr marL="68580" marR="68580" marT="0" marB="0"/>
                </a:tc>
                <a:tc hMerge="1">
                  <a:txBody>
                    <a:bodyPr/>
                    <a:lstStyle/>
                    <a:p>
                      <a:endParaRPr lang="fr-FR" dirty="0"/>
                    </a:p>
                  </a:txBody>
                  <a:tcPr/>
                </a:tc>
              </a:tr>
            </a:tbl>
          </a:graphicData>
        </a:graphic>
      </p:graphicFrame>
      <p:pic>
        <p:nvPicPr>
          <p:cNvPr id="4" name="Picture 2" descr="H:\COMMUN\Miage 1ere année\ISI1\Copie de Index_ISI1_fichiers\image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16632"/>
            <a:ext cx="3594100" cy="927100"/>
          </a:xfrm>
          <a:prstGeom prst="rect">
            <a:avLst/>
          </a:prstGeom>
          <a:noFill/>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TotalTime>
  <Words>1514</Words>
  <Application>Microsoft Office PowerPoint</Application>
  <PresentationFormat>Affichage à l'écran (4:3)</PresentationFormat>
  <Paragraphs>358</Paragraphs>
  <Slides>14</Slides>
  <Notes>14</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e-scm (e-sourcing capability model)</vt:lpstr>
      <vt:lpstr>introduction</vt:lpstr>
      <vt:lpstr>Périmètre e-sCM</vt:lpstr>
      <vt:lpstr>Les 2 volets de l’e-scm?</vt:lpstr>
      <vt:lpstr>Relation Client-fournisseur </vt:lpstr>
      <vt:lpstr>Qu’est-ce que l’e-scm?</vt:lpstr>
      <vt:lpstr>Domaines E-scm</vt:lpstr>
      <vt:lpstr>Pratique</vt:lpstr>
      <vt:lpstr>Cycle de vie</vt:lpstr>
      <vt:lpstr>Domaine d’aptitude</vt:lpstr>
      <vt:lpstr>Domaine d’aptitude</vt:lpstr>
      <vt:lpstr>niveau d’aptitude</vt:lpstr>
      <vt:lpstr>Niveau d’aptitude</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cp:lastModifiedBy>heiwy</cp:lastModifiedBy>
  <cp:revision>132</cp:revision>
  <dcterms:modified xsi:type="dcterms:W3CDTF">2011-10-19T10:21:30Z</dcterms:modified>
</cp:coreProperties>
</file>