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16"/>
  </p:notesMasterIdLst>
  <p:sldIdLst>
    <p:sldId id="256" r:id="rId2"/>
    <p:sldId id="259" r:id="rId3"/>
    <p:sldId id="264" r:id="rId4"/>
    <p:sldId id="273" r:id="rId5"/>
    <p:sldId id="265" r:id="rId6"/>
    <p:sldId id="270" r:id="rId7"/>
    <p:sldId id="258" r:id="rId8"/>
    <p:sldId id="266" r:id="rId9"/>
    <p:sldId id="267" r:id="rId10"/>
    <p:sldId id="269" r:id="rId11"/>
    <p:sldId id="268" r:id="rId12"/>
    <p:sldId id="275" r:id="rId13"/>
    <p:sldId id="274" r:id="rId14"/>
    <p:sldId id="272"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65735" autoAdjust="0"/>
  </p:normalViewPr>
  <p:slideViewPr>
    <p:cSldViewPr>
      <p:cViewPr>
        <p:scale>
          <a:sx n="60" d="100"/>
          <a:sy n="60" d="100"/>
        </p:scale>
        <p:origin x="-1440" y="-3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790466-5B55-4B2C-B4BB-EF0C6665C6DE}" type="datetimeFigureOut">
              <a:rPr lang="fr-FR" smtClean="0"/>
              <a:pPr/>
              <a:t>24/11/2010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6E2308-DF3A-439C-9A45-33F1396B34D0}"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None/>
            </a:pPr>
            <a:endParaRPr lang="fr-FR" baseline="0" dirty="0" smtClean="0"/>
          </a:p>
          <a:p>
            <a:pPr>
              <a:buFont typeface="Arial" pitchFamily="34" charset="0"/>
              <a:buChar char="•"/>
            </a:pPr>
            <a:r>
              <a:rPr lang="fr-FR" baseline="0" dirty="0" smtClean="0"/>
              <a:t> </a:t>
            </a:r>
            <a:r>
              <a:rPr lang="fr-FR" baseline="0" dirty="0" err="1" smtClean="0"/>
              <a:t>itSMF</a:t>
            </a:r>
            <a:r>
              <a:rPr lang="fr-FR" baseline="0" dirty="0" smtClean="0"/>
              <a:t> est un regroupement de personnes issues de différentes entreprises qui travaillent à l’élaboration et la promotion des meilleures pratiques de gestion de services informatiques, en particulier le référentiel ITIL.</a:t>
            </a:r>
          </a:p>
          <a:p>
            <a:pPr>
              <a:buFont typeface="Arial" pitchFamily="34" charset="0"/>
              <a:buNone/>
            </a:pPr>
            <a:r>
              <a:rPr lang="fr-FR" baseline="0" dirty="0" smtClean="0"/>
              <a:t>   La norme ISO 20 000 respecte donc les principes du référentiel ITIL malgré un niveau d’exigence moindre.</a:t>
            </a:r>
            <a:endParaRPr lang="fr-FR" dirty="0" smtClean="0"/>
          </a:p>
          <a:p>
            <a:endParaRPr lang="fr-FR" dirty="0" smtClean="0"/>
          </a:p>
          <a:p>
            <a:pPr>
              <a:buFont typeface="Arial" pitchFamily="34" charset="0"/>
              <a:buChar char="•"/>
            </a:pPr>
            <a:r>
              <a:rPr lang="fr-FR" dirty="0" smtClean="0"/>
              <a:t> La norme ISO 20 000 a été publiée le</a:t>
            </a:r>
            <a:r>
              <a:rPr lang="fr-FR" baseline="0" dirty="0" smtClean="0"/>
              <a:t> 14 décembre 2005 par l’Organisation Internationale de Normalisation.</a:t>
            </a:r>
          </a:p>
          <a:p>
            <a:pPr>
              <a:buFont typeface="Arial" pitchFamily="34" charset="0"/>
              <a:buChar char="•"/>
            </a:pPr>
            <a:endParaRPr lang="fr-FR" baseline="0" dirty="0" smtClean="0"/>
          </a:p>
          <a:p>
            <a:pPr>
              <a:buFont typeface="Arial" pitchFamily="34" charset="0"/>
              <a:buNone/>
            </a:pPr>
            <a:r>
              <a:rPr lang="fr-FR" baseline="0" dirty="0" smtClean="0"/>
              <a:t>      Elle est complémentaire avec d’autres normes telles : l’ISO 9000 </a:t>
            </a:r>
            <a:r>
              <a:rPr lang="fr-FR" sz="1200" kern="1200" dirty="0" smtClean="0">
                <a:solidFill>
                  <a:schemeClr val="tx1"/>
                </a:solidFill>
                <a:latin typeface="+mn-lt"/>
                <a:ea typeface="+mn-ea"/>
                <a:cs typeface="+mn-cs"/>
              </a:rPr>
              <a:t>(</a:t>
            </a:r>
            <a:r>
              <a:rPr lang="fr-FR" sz="1200" i="1" kern="1200" dirty="0" smtClean="0">
                <a:solidFill>
                  <a:schemeClr val="tx1"/>
                </a:solidFill>
                <a:latin typeface="+mn-lt"/>
                <a:ea typeface="+mn-ea"/>
                <a:cs typeface="+mn-cs"/>
              </a:rPr>
              <a:t>Systèmes de management de la qualité - Principes essentiels et vocabulaire</a:t>
            </a:r>
            <a:r>
              <a:rPr lang="fr-FR" sz="1200" kern="1200" dirty="0" smtClean="0">
                <a:solidFill>
                  <a:schemeClr val="tx1"/>
                </a:solidFill>
                <a:latin typeface="+mn-lt"/>
                <a:ea typeface="+mn-ea"/>
                <a:cs typeface="+mn-cs"/>
              </a:rPr>
              <a:t> ;</a:t>
            </a:r>
            <a:r>
              <a:rPr lang="fr-FR" sz="1200" i="1" kern="1200" dirty="0" smtClean="0">
                <a:solidFill>
                  <a:schemeClr val="tx1"/>
                </a:solidFill>
                <a:latin typeface="+mn-lt"/>
                <a:ea typeface="+mn-ea"/>
                <a:cs typeface="+mn-cs"/>
              </a:rPr>
              <a:t>Systèmes de management de la qualité - Exigences</a:t>
            </a:r>
            <a:r>
              <a:rPr lang="fr-FR" sz="1200" kern="1200" dirty="0" smtClean="0">
                <a:solidFill>
                  <a:schemeClr val="tx1"/>
                </a:solidFill>
                <a:latin typeface="+mn-lt"/>
                <a:ea typeface="+mn-ea"/>
                <a:cs typeface="+mn-cs"/>
              </a:rPr>
              <a:t> ;</a:t>
            </a:r>
            <a:r>
              <a:rPr lang="fr-FR" sz="1200" i="1" kern="1200" dirty="0" smtClean="0">
                <a:solidFill>
                  <a:schemeClr val="tx1"/>
                </a:solidFill>
                <a:latin typeface="+mn-lt"/>
                <a:ea typeface="+mn-ea"/>
                <a:cs typeface="+mn-cs"/>
              </a:rPr>
              <a:t>Systèmes de management de la qualité - Lignes directrices pour l'amélioration des performances</a:t>
            </a:r>
            <a:r>
              <a:rPr lang="fr-FR" sz="1200" kern="1200" dirty="0" smtClean="0">
                <a:solidFill>
                  <a:schemeClr val="tx1"/>
                </a:solidFill>
                <a:latin typeface="+mn-lt"/>
                <a:ea typeface="+mn-ea"/>
                <a:cs typeface="+mn-cs"/>
              </a:rPr>
              <a:t>) </a:t>
            </a:r>
            <a:r>
              <a:rPr lang="fr-FR" baseline="0" dirty="0" smtClean="0"/>
              <a:t>, </a:t>
            </a:r>
            <a:r>
              <a:rPr lang="fr-FR" sz="1200" kern="1200" baseline="0" dirty="0" smtClean="0">
                <a:solidFill>
                  <a:schemeClr val="tx1"/>
                </a:solidFill>
                <a:latin typeface="+mn-lt"/>
                <a:ea typeface="+mn-ea"/>
                <a:cs typeface="+mn-cs"/>
              </a:rPr>
              <a:t>ISO 27001 </a:t>
            </a:r>
            <a:r>
              <a:rPr lang="fr-FR" sz="1200" i="0" kern="1200" baseline="0" dirty="0" smtClean="0">
                <a:solidFill>
                  <a:schemeClr val="tx1"/>
                </a:solidFill>
                <a:latin typeface="+mn-lt"/>
                <a:ea typeface="+mn-ea"/>
                <a:cs typeface="+mn-cs"/>
              </a:rPr>
              <a:t>(</a:t>
            </a:r>
            <a:r>
              <a:rPr lang="fr-FR" sz="1200" i="1" kern="1200" baseline="0" dirty="0" smtClean="0">
                <a:solidFill>
                  <a:schemeClr val="tx1"/>
                </a:solidFill>
                <a:latin typeface="+mn-lt"/>
                <a:ea typeface="+mn-ea"/>
                <a:cs typeface="+mn-cs"/>
              </a:rPr>
              <a:t>Technologies de l’information – Techniques de sécurité – Systèmes de gestion de sécurité de l’information – Exigences</a:t>
            </a:r>
            <a:r>
              <a:rPr lang="fr-FR" sz="1200" i="0" kern="1200" baseline="0" dirty="0" smtClean="0">
                <a:solidFill>
                  <a:schemeClr val="tx1"/>
                </a:solidFill>
                <a:latin typeface="+mn-lt"/>
                <a:ea typeface="+mn-ea"/>
                <a:cs typeface="+mn-cs"/>
              </a:rPr>
              <a:t>)</a:t>
            </a:r>
            <a:r>
              <a:rPr lang="fr-FR" sz="1200" i="1" kern="1200" baseline="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EN 9100 ( </a:t>
            </a:r>
            <a:r>
              <a:rPr lang="fr-FR" sz="1200" i="1" kern="1200" baseline="0" dirty="0" smtClean="0">
                <a:solidFill>
                  <a:schemeClr val="tx1"/>
                </a:solidFill>
                <a:latin typeface="+mn-lt"/>
                <a:ea typeface="+mn-ea"/>
                <a:cs typeface="+mn-cs"/>
              </a:rPr>
              <a:t>Assurance de la qualité</a:t>
            </a:r>
            <a:r>
              <a:rPr lang="fr-FR" sz="1200" i="0" kern="1200" baseline="0" dirty="0" smtClean="0">
                <a:solidFill>
                  <a:schemeClr val="tx1"/>
                </a:solidFill>
                <a:latin typeface="+mn-lt"/>
                <a:ea typeface="+mn-ea"/>
                <a:cs typeface="+mn-cs"/>
              </a:rPr>
              <a:t> )</a:t>
            </a:r>
            <a:r>
              <a:rPr lang="fr-FR" baseline="0" dirty="0" smtClean="0"/>
              <a:t>.</a:t>
            </a:r>
          </a:p>
          <a:p>
            <a:pPr>
              <a:buFont typeface="Arial" pitchFamily="34" charset="0"/>
              <a:buNone/>
            </a:pPr>
            <a:endParaRPr lang="fr-FR" baseline="0" dirty="0" smtClean="0"/>
          </a:p>
        </p:txBody>
      </p:sp>
      <p:sp>
        <p:nvSpPr>
          <p:cNvPr id="4" name="Espace réservé du numéro de diapositive 3"/>
          <p:cNvSpPr>
            <a:spLocks noGrp="1"/>
          </p:cNvSpPr>
          <p:nvPr>
            <p:ph type="sldNum" sz="quarter" idx="10"/>
          </p:nvPr>
        </p:nvSpPr>
        <p:spPr/>
        <p:txBody>
          <a:bodyPr/>
          <a:lstStyle/>
          <a:p>
            <a:fld id="{706E2308-DF3A-439C-9A45-33F1396B34D0}" type="slidenum">
              <a:rPr lang="fr-FR" smtClean="0"/>
              <a:pPr/>
              <a:t>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None/>
            </a:pPr>
            <a:r>
              <a:rPr lang="fr-FR" baseline="0" dirty="0" smtClean="0"/>
              <a:t>ISO 20000 est une certification délivrée par plus de 30 organismes de certification, notamment les grands organismes certificateurs des systèmes de management de la qualité et de la sécurité, accrédités par </a:t>
            </a:r>
            <a:r>
              <a:rPr lang="fr-FR" baseline="0" dirty="0" err="1" smtClean="0"/>
              <a:t>itSMF</a:t>
            </a:r>
            <a:r>
              <a:rPr lang="fr-FR" baseline="0" dirty="0" smtClean="0"/>
              <a:t>.</a:t>
            </a:r>
          </a:p>
        </p:txBody>
      </p:sp>
      <p:sp>
        <p:nvSpPr>
          <p:cNvPr id="4" name="Espace réservé du numéro de diapositive 3"/>
          <p:cNvSpPr>
            <a:spLocks noGrp="1"/>
          </p:cNvSpPr>
          <p:nvPr>
            <p:ph type="sldNum" sz="quarter" idx="10"/>
          </p:nvPr>
        </p:nvSpPr>
        <p:spPr/>
        <p:txBody>
          <a:bodyPr/>
          <a:lstStyle/>
          <a:p>
            <a:fld id="{706E2308-DF3A-439C-9A45-33F1396B34D0}"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smtClean="0"/>
              <a:t>Définition de</a:t>
            </a:r>
            <a:r>
              <a:rPr lang="fr-FR" baseline="0" dirty="0" smtClean="0"/>
              <a:t> service par la commission de normalisation de l’Afnor-ITIL/ISO 20 000 :</a:t>
            </a:r>
          </a:p>
          <a:p>
            <a:r>
              <a:rPr lang="fr-FR" baseline="0" dirty="0" smtClean="0"/>
              <a:t>      Un service peut être défini par : une prestation immatérielle composable, manifestée de manière perceptible et qui, dans une condition d’utilisation prédéfinie, est source de valeur pour le consommateur et le fournisseur.</a:t>
            </a:r>
          </a:p>
          <a:p>
            <a:endParaRPr lang="fr-FR" baseline="0" dirty="0" smtClean="0"/>
          </a:p>
          <a:p>
            <a:r>
              <a:rPr lang="fr-FR" baseline="0" dirty="0" smtClean="0"/>
              <a:t>ISO 20000-1 est une norme de certification, ISO 20000-2 est une norme de recommandation.</a:t>
            </a:r>
          </a:p>
        </p:txBody>
      </p:sp>
      <p:sp>
        <p:nvSpPr>
          <p:cNvPr id="4" name="Espace réservé du numéro de diapositive 3"/>
          <p:cNvSpPr>
            <a:spLocks noGrp="1"/>
          </p:cNvSpPr>
          <p:nvPr>
            <p:ph type="sldNum" sz="quarter" idx="10"/>
          </p:nvPr>
        </p:nvSpPr>
        <p:spPr/>
        <p:txBody>
          <a:bodyPr/>
          <a:lstStyle/>
          <a:p>
            <a:fld id="{706E2308-DF3A-439C-9A45-33F1396B34D0}"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06E2308-DF3A-439C-9A45-33F1396B34D0}"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roue de Deming</a:t>
            </a:r>
            <a:r>
              <a:rPr lang="fr-FR" baseline="0" dirty="0" smtClean="0"/>
              <a:t> est une illustration de la m</a:t>
            </a:r>
            <a:r>
              <a:rPr lang="fr-FR" dirty="0" smtClean="0"/>
              <a:t>éthode de gestion</a:t>
            </a:r>
            <a:r>
              <a:rPr lang="fr-FR" baseline="0" dirty="0" smtClean="0"/>
              <a:t> de la qualité</a:t>
            </a:r>
            <a:r>
              <a:rPr lang="fr-FR" dirty="0" smtClean="0"/>
              <a:t> dite PDCA (</a:t>
            </a:r>
            <a:r>
              <a:rPr lang="fr-FR" i="1" dirty="0" smtClean="0"/>
              <a:t>Plan-Do-Check-</a:t>
            </a:r>
            <a:r>
              <a:rPr lang="fr-FR" i="1" dirty="0" err="1" smtClean="0"/>
              <a:t>Act</a:t>
            </a:r>
            <a:r>
              <a:rPr lang="fr-FR" dirty="0" smtClean="0"/>
              <a:t>)</a:t>
            </a:r>
          </a:p>
          <a:p>
            <a:r>
              <a:rPr lang="fr-FR" dirty="0" smtClean="0"/>
              <a:t>Repose sur ISO 9000</a:t>
            </a:r>
            <a:endParaRPr lang="fr-FR" dirty="0"/>
          </a:p>
        </p:txBody>
      </p:sp>
      <p:sp>
        <p:nvSpPr>
          <p:cNvPr id="4" name="Espace réservé du numéro de diapositive 3"/>
          <p:cNvSpPr>
            <a:spLocks noGrp="1"/>
          </p:cNvSpPr>
          <p:nvPr>
            <p:ph type="sldNum" sz="quarter" idx="10"/>
          </p:nvPr>
        </p:nvSpPr>
        <p:spPr/>
        <p:txBody>
          <a:bodyPr/>
          <a:lstStyle/>
          <a:p>
            <a:fld id="{706E2308-DF3A-439C-9A45-33F1396B34D0}"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fr-FR" baseline="0" dirty="0" smtClean="0"/>
              <a:t>     Le « Check » oblige à mettre en place un processus d’établissement de rapports réguliers sur l’état du fonctionnement des services, ce qui nécessite des mesures lors des revues de processus et d’audits. Cependant les indicateurs précis ne sont pas imposés par la norme, le choix est laissé libre à l’entreprise.</a:t>
            </a:r>
          </a:p>
          <a:p>
            <a:r>
              <a:rPr lang="fr-FR" dirty="0" smtClean="0"/>
              <a:t>    </a:t>
            </a:r>
          </a:p>
        </p:txBody>
      </p:sp>
      <p:sp>
        <p:nvSpPr>
          <p:cNvPr id="4" name="Espace réservé du numéro de diapositive 3"/>
          <p:cNvSpPr>
            <a:spLocks noGrp="1"/>
          </p:cNvSpPr>
          <p:nvPr>
            <p:ph type="sldNum" sz="quarter" idx="10"/>
          </p:nvPr>
        </p:nvSpPr>
        <p:spPr/>
        <p:txBody>
          <a:bodyPr/>
          <a:lstStyle/>
          <a:p>
            <a:fld id="{706E2308-DF3A-439C-9A45-33F1396B34D0}"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fr-FR" dirty="0" smtClean="0"/>
              <a:t>    La réactivité extrême implique</a:t>
            </a:r>
            <a:r>
              <a:rPr lang="fr-FR" baseline="0" dirty="0" smtClean="0"/>
              <a:t> souvent dans les métiers de l’informatique un problème de traçabilité. L’industrialisation des pratiques, en définissant clairement les rôles et responsabilités de chacun des acteurs remédie à ce problème.</a:t>
            </a:r>
            <a:endParaRPr lang="fr-FR" dirty="0"/>
          </a:p>
        </p:txBody>
      </p:sp>
      <p:sp>
        <p:nvSpPr>
          <p:cNvPr id="4" name="Espace réservé du numéro de diapositive 3"/>
          <p:cNvSpPr>
            <a:spLocks noGrp="1"/>
          </p:cNvSpPr>
          <p:nvPr>
            <p:ph type="sldNum" sz="quarter" idx="10"/>
          </p:nvPr>
        </p:nvSpPr>
        <p:spPr/>
        <p:txBody>
          <a:bodyPr/>
          <a:lstStyle/>
          <a:p>
            <a:fld id="{706E2308-DF3A-439C-9A45-33F1396B34D0}"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fr-FR" dirty="0" smtClean="0"/>
              <a:t>     La partie ISO 20000-4 détaille chaque processus de la norme ISO 20000-1 de manière opérationnelle (entrées-sorties</a:t>
            </a:r>
            <a:r>
              <a:rPr lang="fr-FR" baseline="0" dirty="0" smtClean="0"/>
              <a:t> et processus internes).</a:t>
            </a:r>
          </a:p>
          <a:p>
            <a:pPr algn="just"/>
            <a:r>
              <a:rPr lang="fr-FR" baseline="0" dirty="0" smtClean="0"/>
              <a:t>La partie ISO 20000-5 présente un chemin progressif (à l’instar de CMMI) de mise en conformité avec la norme, en différenciant les exigences principales des secondaires. </a:t>
            </a:r>
            <a:endParaRPr lang="fr-FR" dirty="0"/>
          </a:p>
        </p:txBody>
      </p:sp>
      <p:sp>
        <p:nvSpPr>
          <p:cNvPr id="4" name="Espace réservé du numéro de diapositive 3"/>
          <p:cNvSpPr>
            <a:spLocks noGrp="1"/>
          </p:cNvSpPr>
          <p:nvPr>
            <p:ph type="sldNum" sz="quarter" idx="10"/>
          </p:nvPr>
        </p:nvSpPr>
        <p:spPr/>
        <p:txBody>
          <a:bodyPr/>
          <a:lstStyle/>
          <a:p>
            <a:fld id="{706E2308-DF3A-439C-9A45-33F1396B34D0}"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http://www.isoiec20000certification.com</a:t>
            </a:r>
            <a:r>
              <a:rPr lang="fr-FR" smtClean="0"/>
              <a:t>/  lookuplist.asp?Type=9</a:t>
            </a:r>
            <a:endParaRPr lang="fr-FR" dirty="0"/>
          </a:p>
        </p:txBody>
      </p:sp>
      <p:sp>
        <p:nvSpPr>
          <p:cNvPr id="4" name="Espace réservé du numéro de diapositive 3"/>
          <p:cNvSpPr>
            <a:spLocks noGrp="1"/>
          </p:cNvSpPr>
          <p:nvPr>
            <p:ph type="sldNum" sz="quarter" idx="10"/>
          </p:nvPr>
        </p:nvSpPr>
        <p:spPr/>
        <p:txBody>
          <a:bodyPr/>
          <a:lstStyle/>
          <a:p>
            <a:fld id="{706E2308-DF3A-439C-9A45-33F1396B34D0}"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fr-FR" smtClean="0"/>
              <a:t>Cliquez pour modifier le style du titre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en-US" dirty="0"/>
          </a:p>
        </p:txBody>
      </p:sp>
      <p:sp>
        <p:nvSpPr>
          <p:cNvPr id="18" name="Rectangle 6"/>
          <p:cNvSpPr>
            <a:spLocks noGrp="1"/>
          </p:cNvSpPr>
          <p:nvPr>
            <p:ph type="dt" sz="half" idx="10"/>
          </p:nvPr>
        </p:nvSpPr>
        <p:spPr/>
        <p:txBody>
          <a:bodyPr/>
          <a:lstStyle>
            <a:lvl1pPr>
              <a:defRPr lang="en-US" smtClean="0"/>
            </a:lvl1pPr>
          </a:lstStyle>
          <a:p>
            <a:fld id="{2658BF82-86A6-411E-B992-739CF14B35BB}" type="datetime1">
              <a:rPr lang="fr-FR" smtClean="0"/>
              <a:pPr/>
              <a:t>24/11/2010</a:t>
            </a:fld>
            <a:endParaRPr lang="fr-BE"/>
          </a:p>
        </p:txBody>
      </p:sp>
      <p:sp>
        <p:nvSpPr>
          <p:cNvPr id="9" name="Rectangle 14"/>
          <p:cNvSpPr>
            <a:spLocks noGrp="1"/>
          </p:cNvSpPr>
          <p:nvPr>
            <p:ph type="sldNum" sz="quarter" idx="11"/>
          </p:nvPr>
        </p:nvSpPr>
        <p:spPr/>
        <p:txBody>
          <a:bodyPr/>
          <a:lstStyle>
            <a:lvl1pPr>
              <a:defRPr lang="en-US" smtClean="0"/>
            </a:lvl1pPr>
          </a:lstStyle>
          <a:p>
            <a:fld id="{CF4668DC-857F-487D-BFFA-8C0CA5037977}" type="slidenum">
              <a:rPr lang="fr-BE" smtClean="0"/>
              <a:pPr/>
              <a:t>‹N°›</a:t>
            </a:fld>
            <a:endParaRPr lang="fr-BE"/>
          </a:p>
        </p:txBody>
      </p:sp>
      <p:sp>
        <p:nvSpPr>
          <p:cNvPr id="25" name="Rectangle 27"/>
          <p:cNvSpPr>
            <a:spLocks noGrp="1"/>
          </p:cNvSpPr>
          <p:nvPr>
            <p:ph type="ftr" sz="quarter" idx="12"/>
          </p:nvPr>
        </p:nvSpPr>
        <p:spPr/>
        <p:txBody>
          <a:bodyPr/>
          <a:lstStyle>
            <a:lvl1pPr>
              <a:defRPr lang="en-US" smtClean="0"/>
            </a:lvl1pPr>
          </a:lstStyle>
          <a:p>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7746D24F-A9C1-4320-894D-3DB6194741C9}" type="datetime1">
              <a:rPr lang="fr-FR" smtClean="0"/>
              <a:pPr/>
              <a:t>24/11/2010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1F4A735E-D8D1-44D9-B784-1E319E8EFDB1}" type="datetime1">
              <a:rPr lang="fr-FR" smtClean="0"/>
              <a:pPr/>
              <a:t>24/11/2010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fr-FR" smtClean="0"/>
              <a:t>Cliquez pour modifier le style du titre</a:t>
            </a:r>
            <a:endParaRPr lang="en-US"/>
          </a:p>
        </p:txBody>
      </p:sp>
      <p:sp>
        <p:nvSpPr>
          <p:cNvPr id="3" name="Rectangle 3"/>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Rectangle 4"/>
          <p:cNvSpPr>
            <a:spLocks noGrp="1"/>
          </p:cNvSpPr>
          <p:nvPr>
            <p:ph type="dt" sz="half" idx="10"/>
          </p:nvPr>
        </p:nvSpPr>
        <p:spPr/>
        <p:txBody>
          <a:bodyPr/>
          <a:lstStyle/>
          <a:p>
            <a:fld id="{6555964A-99F8-4CBD-839C-09C2100FCFBC}" type="datetime1">
              <a:rPr lang="fr-FR" smtClean="0"/>
              <a:pPr/>
              <a:t>24/11/2010</a:t>
            </a:fld>
            <a:endParaRPr lang="fr-BE"/>
          </a:p>
        </p:txBody>
      </p:sp>
      <p:sp>
        <p:nvSpPr>
          <p:cNvPr id="5" name="Rectangle 5"/>
          <p:cNvSpPr>
            <a:spLocks noGrp="1"/>
          </p:cNvSpPr>
          <p:nvPr>
            <p:ph type="ftr" sz="quarter" idx="11"/>
          </p:nvPr>
        </p:nvSpPr>
        <p:spPr/>
        <p:txBody>
          <a:bodyPr/>
          <a:lstStyle/>
          <a:p>
            <a:endParaRPr lang="fr-BE"/>
          </a:p>
        </p:txBody>
      </p:sp>
      <p:sp>
        <p:nvSpPr>
          <p:cNvPr id="6" name="Rectangl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fr-FR" smtClean="0"/>
              <a:t>Cliquez pour modifier le style du titre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Cliquez pour modifier les styles du texte du masque</a:t>
            </a:r>
          </a:p>
        </p:txBody>
      </p:sp>
      <p:sp>
        <p:nvSpPr>
          <p:cNvPr id="4" name="Rectangle 4"/>
          <p:cNvSpPr>
            <a:spLocks noGrp="1"/>
          </p:cNvSpPr>
          <p:nvPr>
            <p:ph type="dt" sz="half" idx="10"/>
          </p:nvPr>
        </p:nvSpPr>
        <p:spPr/>
        <p:txBody>
          <a:bodyPr/>
          <a:lstStyle/>
          <a:p>
            <a:fld id="{F65AE1F0-3054-4240-8EBC-AC1BF71D860C}" type="datetime1">
              <a:rPr lang="fr-FR" smtClean="0"/>
              <a:pPr/>
              <a:t>24/11/2010</a:t>
            </a:fld>
            <a:endParaRPr lang="fr-BE"/>
          </a:p>
        </p:txBody>
      </p:sp>
      <p:sp>
        <p:nvSpPr>
          <p:cNvPr id="5" name="Rectangle 5"/>
          <p:cNvSpPr>
            <a:spLocks noGrp="1"/>
          </p:cNvSpPr>
          <p:nvPr>
            <p:ph type="ftr" sz="quarter" idx="11"/>
          </p:nvPr>
        </p:nvSpPr>
        <p:spPr/>
        <p:txBody>
          <a:bodyPr/>
          <a:lstStyle/>
          <a:p>
            <a:endParaRPr lang="fr-BE"/>
          </a:p>
        </p:txBody>
      </p:sp>
      <p:sp>
        <p:nvSpPr>
          <p:cNvPr id="6" name="Rectangl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smtClean="0"/>
              <a:t>Cliquez pour modifier le style du titre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Rectangle 4"/>
          <p:cNvSpPr>
            <a:spLocks noGrp="1"/>
          </p:cNvSpPr>
          <p:nvPr>
            <p:ph type="dt" sz="half" idx="10"/>
          </p:nvPr>
        </p:nvSpPr>
        <p:spPr/>
        <p:txBody>
          <a:bodyPr/>
          <a:lstStyle/>
          <a:p>
            <a:fld id="{F9D487AA-39F9-41B1-AB88-67C5CBD19CF4}" type="datetime1">
              <a:rPr lang="fr-FR" smtClean="0"/>
              <a:pPr/>
              <a:t>24/11/2010</a:t>
            </a:fld>
            <a:endParaRPr lang="fr-BE"/>
          </a:p>
        </p:txBody>
      </p:sp>
      <p:sp>
        <p:nvSpPr>
          <p:cNvPr id="6" name="Rectangle 5"/>
          <p:cNvSpPr>
            <a:spLocks noGrp="1"/>
          </p:cNvSpPr>
          <p:nvPr>
            <p:ph type="ftr" sz="quarter" idx="11"/>
          </p:nvPr>
        </p:nvSpPr>
        <p:spPr/>
        <p:txBody>
          <a:bodyPr/>
          <a:lstStyle/>
          <a:p>
            <a:endParaRPr lang="fr-BE"/>
          </a:p>
        </p:txBody>
      </p:sp>
      <p:sp>
        <p:nvSpPr>
          <p:cNvPr id="7" name="Rectangl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fr-FR" smtClean="0"/>
              <a:t>Cliquez pour modifier le style du titre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Rectangle 6"/>
          <p:cNvSpPr>
            <a:spLocks noGrp="1"/>
          </p:cNvSpPr>
          <p:nvPr>
            <p:ph type="dt" sz="half" idx="10"/>
          </p:nvPr>
        </p:nvSpPr>
        <p:spPr/>
        <p:txBody>
          <a:bodyPr/>
          <a:lstStyle/>
          <a:p>
            <a:fld id="{1A47E602-A5FC-4B37-AE3A-56AE1CB719E4}" type="datetime1">
              <a:rPr lang="fr-FR" smtClean="0"/>
              <a:pPr/>
              <a:t>24/11/2010</a:t>
            </a:fld>
            <a:endParaRPr lang="fr-BE"/>
          </a:p>
        </p:txBody>
      </p:sp>
      <p:sp>
        <p:nvSpPr>
          <p:cNvPr id="8" name="Rectangle 7"/>
          <p:cNvSpPr>
            <a:spLocks noGrp="1"/>
          </p:cNvSpPr>
          <p:nvPr>
            <p:ph type="ftr" sz="quarter" idx="11"/>
          </p:nvPr>
        </p:nvSpPr>
        <p:spPr/>
        <p:txBody>
          <a:bodyPr/>
          <a:lstStyle/>
          <a:p>
            <a:endParaRPr lang="fr-BE"/>
          </a:p>
        </p:txBody>
      </p:sp>
      <p:sp>
        <p:nvSpPr>
          <p:cNvPr id="9" name="Rectangl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fr-FR" smtClean="0"/>
              <a:t>Cliquez pour modifier le style du titre</a:t>
            </a:r>
            <a:endParaRPr lang="en-US"/>
          </a:p>
        </p:txBody>
      </p:sp>
      <p:sp>
        <p:nvSpPr>
          <p:cNvPr id="3" name="Rectangle 3"/>
          <p:cNvSpPr>
            <a:spLocks noGrp="1"/>
          </p:cNvSpPr>
          <p:nvPr>
            <p:ph type="dt" sz="half" idx="10"/>
          </p:nvPr>
        </p:nvSpPr>
        <p:spPr/>
        <p:txBody>
          <a:bodyPr/>
          <a:lstStyle/>
          <a:p>
            <a:fld id="{42EB42BC-4235-44D8-BE51-26B587B32618}" type="datetime1">
              <a:rPr lang="fr-FR" smtClean="0"/>
              <a:pPr/>
              <a:t>24/11/2010</a:t>
            </a:fld>
            <a:endParaRPr lang="fr-BE"/>
          </a:p>
        </p:txBody>
      </p:sp>
      <p:sp>
        <p:nvSpPr>
          <p:cNvPr id="4" name="Rectangle 4"/>
          <p:cNvSpPr>
            <a:spLocks noGrp="1"/>
          </p:cNvSpPr>
          <p:nvPr>
            <p:ph type="ftr" sz="quarter" idx="11"/>
          </p:nvPr>
        </p:nvSpPr>
        <p:spPr/>
        <p:txBody>
          <a:bodyPr/>
          <a:lstStyle/>
          <a:p>
            <a:endParaRPr lang="fr-BE"/>
          </a:p>
        </p:txBody>
      </p:sp>
      <p:sp>
        <p:nvSpPr>
          <p:cNvPr id="5" name="Rectangl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EE21DC7B-4AB5-40FD-BBD2-C246F7924655}" type="datetime1">
              <a:rPr lang="fr-FR" smtClean="0"/>
              <a:pPr/>
              <a:t>24/11/2010</a:t>
            </a:fld>
            <a:endParaRPr lang="fr-BE"/>
          </a:p>
        </p:txBody>
      </p:sp>
      <p:sp>
        <p:nvSpPr>
          <p:cNvPr id="3" name="Rectangle 3"/>
          <p:cNvSpPr>
            <a:spLocks noGrp="1"/>
          </p:cNvSpPr>
          <p:nvPr>
            <p:ph type="ftr" sz="quarter" idx="11"/>
          </p:nvPr>
        </p:nvSpPr>
        <p:spPr/>
        <p:txBody>
          <a:bodyPr/>
          <a:lstStyle/>
          <a:p>
            <a:endParaRPr lang="fr-BE"/>
          </a:p>
        </p:txBody>
      </p:sp>
      <p:sp>
        <p:nvSpPr>
          <p:cNvPr id="4" name="Rectangl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fr-FR" smtClean="0"/>
              <a:t>Cliquez pour modifier le style du titre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p:cNvSpPr>
          <p:nvPr>
            <p:ph type="dt" sz="half" idx="10"/>
          </p:nvPr>
        </p:nvSpPr>
        <p:spPr/>
        <p:txBody>
          <a:bodyPr/>
          <a:lstStyle/>
          <a:p>
            <a:fld id="{61C7DAF6-1FD1-4929-808A-EB0414C00C1D}" type="datetime1">
              <a:rPr lang="fr-FR" smtClean="0"/>
              <a:pPr/>
              <a:t>24/11/2010</a:t>
            </a:fld>
            <a:endParaRPr lang="fr-BE"/>
          </a:p>
        </p:txBody>
      </p:sp>
      <p:sp>
        <p:nvSpPr>
          <p:cNvPr id="6" name="Rectangle 5"/>
          <p:cNvSpPr>
            <a:spLocks noGrp="1"/>
          </p:cNvSpPr>
          <p:nvPr>
            <p:ph type="ftr" sz="quarter" idx="11"/>
          </p:nvPr>
        </p:nvSpPr>
        <p:spPr/>
        <p:txBody>
          <a:bodyPr/>
          <a:lstStyle/>
          <a:p>
            <a:endParaRPr lang="fr-BE"/>
          </a:p>
        </p:txBody>
      </p:sp>
      <p:sp>
        <p:nvSpPr>
          <p:cNvPr id="7" name="Rectangl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fr-FR" smtClean="0"/>
              <a:t>Cliquez pour modifier le style du titre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fr-FR" sz="2000" smtClean="0"/>
              <a:t>Cliquez sur l'icône pour ajouter une image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fr-FR" smtClean="0"/>
              <a:t>Cliquez pour modifier les styles du texte du masque</a:t>
            </a:r>
          </a:p>
        </p:txBody>
      </p:sp>
      <p:sp>
        <p:nvSpPr>
          <p:cNvPr id="5" name="Rectangle 5"/>
          <p:cNvSpPr>
            <a:spLocks noGrp="1"/>
          </p:cNvSpPr>
          <p:nvPr>
            <p:ph type="dt" sz="half" idx="10"/>
          </p:nvPr>
        </p:nvSpPr>
        <p:spPr/>
        <p:txBody>
          <a:bodyPr/>
          <a:lstStyle/>
          <a:p>
            <a:fld id="{9E3B4E24-9F0F-492A-B00D-56AC58E2806F}" type="datetime1">
              <a:rPr lang="fr-FR" smtClean="0"/>
              <a:pPr/>
              <a:t>24/11/2010</a:t>
            </a:fld>
            <a:endParaRPr lang="fr-BE"/>
          </a:p>
        </p:txBody>
      </p:sp>
      <p:sp>
        <p:nvSpPr>
          <p:cNvPr id="6" name="Rectangle 6"/>
          <p:cNvSpPr>
            <a:spLocks noGrp="1"/>
          </p:cNvSpPr>
          <p:nvPr>
            <p:ph type="ftr" sz="quarter" idx="11"/>
          </p:nvPr>
        </p:nvSpPr>
        <p:spPr/>
        <p:txBody>
          <a:bodyPr/>
          <a:lstStyle/>
          <a:p>
            <a:endParaRPr lang="fr-BE"/>
          </a:p>
        </p:txBody>
      </p:sp>
      <p:sp>
        <p:nvSpPr>
          <p:cNvPr id="7" name="Rectangle 7"/>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fr-FR" smtClean="0"/>
              <a:t>Cliquez pour modifier le style du titre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fld id="{7EE75074-0A2C-456A-8459-DD20F2411CB6}" type="datetime1">
              <a:rPr lang="fr-FR" smtClean="0"/>
              <a:pPr/>
              <a:t>24/11/2010</a:t>
            </a:fld>
            <a:endParaRPr lang="fr-BE"/>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endParaRPr lang="fr-BE"/>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hdr="0" ftr="0" dt="0"/>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3.xml"/><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4.xml"/><Relationship Id="rId5" Type="http://schemas.openxmlformats.org/officeDocument/2006/relationships/image" Target="../media/image5.gi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Norme ISO 20 000</a:t>
            </a:r>
            <a:endParaRPr lang="fr-FR" dirty="0"/>
          </a:p>
        </p:txBody>
      </p:sp>
      <p:sp>
        <p:nvSpPr>
          <p:cNvPr id="3" name="Sous-titre 2"/>
          <p:cNvSpPr>
            <a:spLocks noGrp="1"/>
          </p:cNvSpPr>
          <p:nvPr>
            <p:ph type="subTitle" idx="1"/>
          </p:nvPr>
        </p:nvSpPr>
        <p:spPr/>
        <p:txBody>
          <a:bodyPr/>
          <a:lstStyle/>
          <a:p>
            <a:r>
              <a:rPr lang="fr-FR" dirty="0" smtClean="0"/>
              <a:t>Du service informatique au service</a:t>
            </a:r>
            <a:endParaRPr lang="fr-FR" dirty="0"/>
          </a:p>
        </p:txBody>
      </p:sp>
      <p:pic>
        <p:nvPicPr>
          <p:cNvPr id="7" name="Picture 3" descr="L:\MIAGE\ISI1\Exposé\logoRVB_IUTDescartes.png"/>
          <p:cNvPicPr>
            <a:picLocks noChangeAspect="1" noChangeArrowheads="1"/>
          </p:cNvPicPr>
          <p:nvPr/>
        </p:nvPicPr>
        <p:blipFill>
          <a:blip r:embed="rId2" cstate="print"/>
          <a:srcRect/>
          <a:stretch>
            <a:fillRect/>
          </a:stretch>
        </p:blipFill>
        <p:spPr bwMode="auto">
          <a:xfrm>
            <a:off x="7020272" y="116632"/>
            <a:ext cx="1928795" cy="582411"/>
          </a:xfrm>
          <a:prstGeom prst="rect">
            <a:avLst/>
          </a:prstGeom>
        </p:spPr>
      </p:pic>
      <p:sp useBgFill="1">
        <p:nvSpPr>
          <p:cNvPr id="8" name="Rectangle 7"/>
          <p:cNvSpPr/>
          <p:nvPr/>
        </p:nvSpPr>
        <p:spPr>
          <a:xfrm>
            <a:off x="7884368" y="601200"/>
            <a:ext cx="288032"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323528" y="5949280"/>
            <a:ext cx="2592288" cy="646331"/>
          </a:xfrm>
          <a:prstGeom prst="rect">
            <a:avLst/>
          </a:prstGeom>
          <a:noFill/>
        </p:spPr>
        <p:txBody>
          <a:bodyPr wrap="square" rtlCol="0">
            <a:spAutoFit/>
          </a:bodyPr>
          <a:lstStyle/>
          <a:p>
            <a:r>
              <a:rPr lang="fr-FR" dirty="0" smtClean="0"/>
              <a:t>Audrey </a:t>
            </a:r>
            <a:r>
              <a:rPr lang="fr-FR" dirty="0" err="1" smtClean="0"/>
              <a:t>Tinard</a:t>
            </a:r>
            <a:endParaRPr lang="fr-FR" dirty="0" smtClean="0"/>
          </a:p>
          <a:p>
            <a:r>
              <a:rPr lang="fr-FR" dirty="0" smtClean="0"/>
              <a:t>Célia </a:t>
            </a:r>
            <a:r>
              <a:rPr lang="fr-FR" dirty="0" err="1" smtClean="0"/>
              <a:t>Potot</a:t>
            </a:r>
            <a:endParaRPr lang="fr-FR" dirty="0"/>
          </a:p>
        </p:txBody>
      </p:sp>
      <p:sp>
        <p:nvSpPr>
          <p:cNvPr id="11" name="Espace réservé du numéro de diapositive 10"/>
          <p:cNvSpPr>
            <a:spLocks noGrp="1"/>
          </p:cNvSpPr>
          <p:nvPr>
            <p:ph type="sldNum" sz="quarter" idx="11"/>
          </p:nvPr>
        </p:nvSpPr>
        <p:spPr/>
        <p:txBody>
          <a:bodyPr/>
          <a:lstStyle/>
          <a:p>
            <a:fld id="{CF4668DC-857F-487D-BFFA-8C0CA5037977}" type="slidenum">
              <a:rPr lang="fr-BE" smtClean="0"/>
              <a:pPr/>
              <a:t>1</a:t>
            </a:fld>
            <a:endParaRPr lang="fr-B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60648"/>
            <a:ext cx="8435280" cy="1143000"/>
          </a:xfrm>
        </p:spPr>
        <p:txBody>
          <a:bodyPr>
            <a:normAutofit/>
          </a:bodyPr>
          <a:lstStyle/>
          <a:p>
            <a:r>
              <a:rPr lang="fr-FR" dirty="0" smtClean="0"/>
              <a:t>Évolution de la norme</a:t>
            </a:r>
            <a:endParaRPr lang="fr-FR" dirty="0"/>
          </a:p>
        </p:txBody>
      </p:sp>
      <p:sp>
        <p:nvSpPr>
          <p:cNvPr id="3" name="Espace réservé du contenu 2"/>
          <p:cNvSpPr>
            <a:spLocks noGrp="1"/>
          </p:cNvSpPr>
          <p:nvPr>
            <p:ph idx="1"/>
          </p:nvPr>
        </p:nvSpPr>
        <p:spPr>
          <a:xfrm>
            <a:off x="107504" y="1600200"/>
            <a:ext cx="8928992" cy="4525963"/>
          </a:xfrm>
        </p:spPr>
        <p:txBody>
          <a:bodyPr>
            <a:normAutofit/>
          </a:bodyPr>
          <a:lstStyle/>
          <a:p>
            <a:endParaRPr lang="en-US" dirty="0" smtClean="0"/>
          </a:p>
          <a:p>
            <a:pPr>
              <a:buClr>
                <a:srgbClr val="7030A0"/>
              </a:buClr>
            </a:pPr>
            <a:r>
              <a:rPr lang="fr-FR" dirty="0" smtClean="0"/>
              <a:t>Plus orientée généraliste</a:t>
            </a:r>
          </a:p>
          <a:p>
            <a:pPr>
              <a:buClr>
                <a:srgbClr val="7030A0"/>
              </a:buClr>
            </a:pPr>
            <a:endParaRPr lang="fr-FR" dirty="0" smtClean="0"/>
          </a:p>
          <a:p>
            <a:pPr>
              <a:buClr>
                <a:srgbClr val="7030A0"/>
              </a:buClr>
            </a:pPr>
            <a:r>
              <a:rPr lang="fr-FR" dirty="0" smtClean="0"/>
              <a:t>3 parties supplémentaires avec statut de </a:t>
            </a:r>
            <a:r>
              <a:rPr lang="fr-FR" b="1" i="1" dirty="0" smtClean="0"/>
              <a:t>rapport technique :</a:t>
            </a:r>
          </a:p>
          <a:p>
            <a:pPr lvl="1">
              <a:buClr>
                <a:schemeClr val="accent1"/>
              </a:buClr>
            </a:pPr>
            <a:r>
              <a:rPr lang="fr-FR" dirty="0" smtClean="0"/>
              <a:t>PDTR 20000-3 : </a:t>
            </a:r>
            <a:r>
              <a:rPr lang="fr-FR" i="1" dirty="0" smtClean="0"/>
              <a:t>Information </a:t>
            </a:r>
            <a:r>
              <a:rPr lang="fr-FR" i="1" dirty="0" err="1" smtClean="0"/>
              <a:t>technology</a:t>
            </a:r>
            <a:r>
              <a:rPr lang="fr-FR" i="1" dirty="0" smtClean="0"/>
              <a:t> – Service Management – Part 3 : Guidance for the </a:t>
            </a:r>
            <a:r>
              <a:rPr lang="fr-FR" i="1" dirty="0" err="1" smtClean="0"/>
              <a:t>scoping</a:t>
            </a:r>
            <a:r>
              <a:rPr lang="fr-FR" i="1" dirty="0" smtClean="0"/>
              <a:t> and </a:t>
            </a:r>
            <a:r>
              <a:rPr lang="fr-FR" i="1" dirty="0" err="1" smtClean="0"/>
              <a:t>applicability</a:t>
            </a:r>
            <a:r>
              <a:rPr lang="fr-FR" i="1" dirty="0" smtClean="0"/>
              <a:t> of ISO/IEC 20000-1</a:t>
            </a:r>
          </a:p>
          <a:p>
            <a:pPr lvl="1">
              <a:buClr>
                <a:schemeClr val="accent1"/>
              </a:buClr>
            </a:pPr>
            <a:r>
              <a:rPr lang="fr-FR" dirty="0" smtClean="0"/>
              <a:t>ISO 20000-4 : </a:t>
            </a:r>
            <a:r>
              <a:rPr lang="fr-FR" i="1" dirty="0" smtClean="0"/>
              <a:t>Information </a:t>
            </a:r>
            <a:r>
              <a:rPr lang="fr-FR" i="1" dirty="0" err="1" smtClean="0"/>
              <a:t>technology</a:t>
            </a:r>
            <a:r>
              <a:rPr lang="fr-FR" i="1" dirty="0" smtClean="0"/>
              <a:t> – Service management – Part 4 : </a:t>
            </a:r>
            <a:r>
              <a:rPr lang="fr-FR" i="1" dirty="0" err="1" smtClean="0"/>
              <a:t>Process</a:t>
            </a:r>
            <a:r>
              <a:rPr lang="fr-FR" i="1" dirty="0" smtClean="0"/>
              <a:t> </a:t>
            </a:r>
            <a:r>
              <a:rPr lang="fr-FR" i="1" dirty="0" err="1" smtClean="0"/>
              <a:t>Reference</a:t>
            </a:r>
            <a:r>
              <a:rPr lang="fr-FR" i="1" dirty="0" smtClean="0"/>
              <a:t> Model</a:t>
            </a:r>
          </a:p>
          <a:p>
            <a:pPr lvl="1">
              <a:buClr>
                <a:schemeClr val="accent1"/>
              </a:buClr>
            </a:pPr>
            <a:r>
              <a:rPr lang="fr-FR" dirty="0" smtClean="0"/>
              <a:t>ISO 20000-5 :  </a:t>
            </a:r>
            <a:r>
              <a:rPr lang="fr-FR" i="1" dirty="0" err="1" smtClean="0"/>
              <a:t>Exemplar</a:t>
            </a:r>
            <a:r>
              <a:rPr lang="fr-FR" i="1" dirty="0" smtClean="0"/>
              <a:t> </a:t>
            </a:r>
            <a:r>
              <a:rPr lang="fr-FR" i="1" dirty="0" err="1" smtClean="0"/>
              <a:t>Implementation</a:t>
            </a:r>
            <a:r>
              <a:rPr lang="fr-FR" i="1" dirty="0" smtClean="0"/>
              <a:t> plan for ISO/IEC 20000-1</a:t>
            </a:r>
          </a:p>
          <a:p>
            <a:pPr>
              <a:buClr>
                <a:srgbClr val="7030A0"/>
              </a:buClr>
            </a:pPr>
            <a:endParaRPr lang="fr-FR" dirty="0" smtClean="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10</a:t>
            </a:fld>
            <a:endParaRPr lang="fr-BE"/>
          </a:p>
        </p:txBody>
      </p:sp>
      <p:pic>
        <p:nvPicPr>
          <p:cNvPr id="5" name="Picture 3" descr="L:\MIAGE\ISI1\Exposé\logoRVB_IUTDescartes.png"/>
          <p:cNvPicPr>
            <a:picLocks noChangeAspect="1" noChangeArrowheads="1"/>
          </p:cNvPicPr>
          <p:nvPr/>
        </p:nvPicPr>
        <p:blipFill>
          <a:blip r:embed="rId3" cstate="print"/>
          <a:srcRect/>
          <a:stretch>
            <a:fillRect/>
          </a:stretch>
        </p:blipFill>
        <p:spPr bwMode="auto">
          <a:xfrm>
            <a:off x="7020272" y="116632"/>
            <a:ext cx="1928795" cy="58241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60648"/>
            <a:ext cx="8435280" cy="1143000"/>
          </a:xfrm>
        </p:spPr>
        <p:txBody>
          <a:bodyPr>
            <a:normAutofit fontScale="90000"/>
          </a:bodyPr>
          <a:lstStyle/>
          <a:p>
            <a:r>
              <a:rPr lang="fr-FR" dirty="0" smtClean="0"/>
              <a:t>Organisations certifiées ISO 20 000</a:t>
            </a:r>
            <a:endParaRPr lang="fr-FR" dirty="0"/>
          </a:p>
        </p:txBody>
      </p:sp>
      <p:sp>
        <p:nvSpPr>
          <p:cNvPr id="3" name="Espace réservé du contenu 2"/>
          <p:cNvSpPr>
            <a:spLocks noGrp="1"/>
          </p:cNvSpPr>
          <p:nvPr>
            <p:ph idx="1"/>
          </p:nvPr>
        </p:nvSpPr>
        <p:spPr/>
        <p:txBody>
          <a:bodyPr>
            <a:normAutofit/>
          </a:bodyPr>
          <a:lstStyle/>
          <a:p>
            <a:endParaRPr lang="en-US" dirty="0" smtClean="0"/>
          </a:p>
          <a:p>
            <a:pPr>
              <a:buClr>
                <a:srgbClr val="7030A0"/>
              </a:buClr>
            </a:pPr>
            <a:r>
              <a:rPr lang="fr-FR" dirty="0" smtClean="0"/>
              <a:t>IBM   (05 novembre 2007)</a:t>
            </a:r>
          </a:p>
          <a:p>
            <a:pPr>
              <a:buClr>
                <a:srgbClr val="7030A0"/>
              </a:buClr>
            </a:pPr>
            <a:r>
              <a:rPr lang="fr-FR" dirty="0" smtClean="0"/>
              <a:t>France Telecom </a:t>
            </a:r>
            <a:r>
              <a:rPr lang="fr-FR" dirty="0" smtClean="0"/>
              <a:t>/ </a:t>
            </a:r>
            <a:r>
              <a:rPr lang="fr-FR" dirty="0" smtClean="0"/>
              <a:t>orange (4 novembre 2010)</a:t>
            </a:r>
          </a:p>
          <a:p>
            <a:pPr>
              <a:buClr>
                <a:srgbClr val="7030A0"/>
              </a:buClr>
            </a:pPr>
            <a:r>
              <a:rPr lang="fr-FR" dirty="0" smtClean="0"/>
              <a:t>Renault Suisse (18 </a:t>
            </a:r>
            <a:r>
              <a:rPr lang="fr-FR" dirty="0" err="1" smtClean="0"/>
              <a:t>decembre</a:t>
            </a:r>
            <a:r>
              <a:rPr lang="fr-FR" dirty="0" smtClean="0"/>
              <a:t> 2007)</a:t>
            </a:r>
          </a:p>
          <a:p>
            <a:pPr>
              <a:buClr>
                <a:srgbClr val="7030A0"/>
              </a:buClr>
            </a:pPr>
            <a:r>
              <a:rPr lang="fr-FR" dirty="0" smtClean="0"/>
              <a:t>Siemens</a:t>
            </a:r>
          </a:p>
          <a:p>
            <a:pPr>
              <a:buClr>
                <a:srgbClr val="7030A0"/>
              </a:buClr>
            </a:pPr>
            <a:r>
              <a:rPr lang="fr-FR" dirty="0" smtClean="0"/>
              <a:t>Samsung (5 novembre 2007)</a:t>
            </a:r>
          </a:p>
          <a:p>
            <a:pPr>
              <a:buClr>
                <a:srgbClr val="7030A0"/>
              </a:buClr>
            </a:pPr>
            <a:r>
              <a:rPr lang="fr-FR" dirty="0" smtClean="0"/>
              <a:t>Oracle </a:t>
            </a:r>
            <a:r>
              <a:rPr lang="fr-FR" dirty="0" err="1" smtClean="0"/>
              <a:t>India</a:t>
            </a:r>
            <a:r>
              <a:rPr lang="fr-FR" dirty="0" smtClean="0"/>
              <a:t> (20 /10 2009)</a:t>
            </a:r>
          </a:p>
          <a:p>
            <a:pPr>
              <a:buClr>
                <a:srgbClr val="7030A0"/>
              </a:buClr>
            </a:pPr>
            <a:r>
              <a:rPr lang="fr-FR" dirty="0" smtClean="0"/>
              <a:t>Sun </a:t>
            </a:r>
            <a:r>
              <a:rPr lang="fr-FR" dirty="0" err="1" smtClean="0"/>
              <a:t>MicroSystems</a:t>
            </a:r>
            <a:r>
              <a:rPr lang="fr-FR" dirty="0" smtClean="0"/>
              <a:t> (1 </a:t>
            </a:r>
            <a:r>
              <a:rPr lang="fr-FR" dirty="0" err="1" smtClean="0"/>
              <a:t>decembre</a:t>
            </a:r>
            <a:r>
              <a:rPr lang="fr-FR" dirty="0" smtClean="0"/>
              <a:t> 2006)</a:t>
            </a:r>
          </a:p>
          <a:p>
            <a:pPr>
              <a:buClr>
                <a:srgbClr val="7030A0"/>
              </a:buClr>
            </a:pPr>
            <a:r>
              <a:rPr lang="fr-FR" dirty="0" smtClean="0"/>
              <a:t>ISILOG</a:t>
            </a:r>
          </a:p>
          <a:p>
            <a:pPr>
              <a:buClr>
                <a:srgbClr val="7030A0"/>
              </a:buClr>
            </a:pPr>
            <a:endParaRPr lang="fr-FR" dirty="0" smtClean="0"/>
          </a:p>
          <a:p>
            <a:pPr>
              <a:buClr>
                <a:srgbClr val="7030A0"/>
              </a:buClr>
            </a:pPr>
            <a:endParaRPr lang="fr-FR" dirty="0" smtClean="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11</a:t>
            </a:fld>
            <a:endParaRPr lang="fr-BE"/>
          </a:p>
        </p:txBody>
      </p:sp>
      <p:pic>
        <p:nvPicPr>
          <p:cNvPr id="5" name="Picture 3" descr="L:\MIAGE\ISI1\Exposé\logoRVB_IUTDescartes.png"/>
          <p:cNvPicPr>
            <a:picLocks noChangeAspect="1" noChangeArrowheads="1"/>
          </p:cNvPicPr>
          <p:nvPr/>
        </p:nvPicPr>
        <p:blipFill>
          <a:blip r:embed="rId3" cstate="print"/>
          <a:srcRect/>
          <a:stretch>
            <a:fillRect/>
          </a:stretch>
        </p:blipFill>
        <p:spPr bwMode="auto">
          <a:xfrm>
            <a:off x="7020272" y="116632"/>
            <a:ext cx="1928795" cy="58241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3" name="Espace réservé du contenu 2"/>
          <p:cNvSpPr>
            <a:spLocks noGrp="1"/>
          </p:cNvSpPr>
          <p:nvPr>
            <p:ph idx="1"/>
          </p:nvPr>
        </p:nvSpPr>
        <p:spPr/>
        <p:txBody>
          <a:bodyPr/>
          <a:lstStyle/>
          <a:p>
            <a:endParaRPr lang="fr-FR" dirty="0" smtClean="0"/>
          </a:p>
          <a:p>
            <a:pPr>
              <a:buNone/>
            </a:pPr>
            <a:endParaRPr lang="fr-FR" dirty="0" smtClean="0"/>
          </a:p>
          <a:p>
            <a:endParaRPr lang="fr-FR" dirty="0" smtClean="0"/>
          </a:p>
          <a:p>
            <a:pPr>
              <a:buClr>
                <a:srgbClr val="7030A0"/>
              </a:buClr>
            </a:pPr>
            <a:r>
              <a:rPr lang="fr-FR" dirty="0" smtClean="0"/>
              <a:t>Une norme de gestion des services informatiques </a:t>
            </a:r>
          </a:p>
          <a:p>
            <a:endParaRPr lang="fr-FR" dirty="0" smtClean="0"/>
          </a:p>
          <a:p>
            <a:pPr>
              <a:buClr>
                <a:srgbClr val="7030A0"/>
              </a:buClr>
            </a:pPr>
            <a:r>
              <a:rPr lang="fr-FR" dirty="0" smtClean="0"/>
              <a:t>Différences entre services informatiques et autres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a:p>
        </p:txBody>
      </p:sp>
      <p:pic>
        <p:nvPicPr>
          <p:cNvPr id="5" name="Picture 3" descr="L:\MIAGE\ISI1\Exposé\logoRVB_IUTDescartes.png"/>
          <p:cNvPicPr>
            <a:picLocks noChangeAspect="1" noChangeArrowheads="1"/>
          </p:cNvPicPr>
          <p:nvPr/>
        </p:nvPicPr>
        <p:blipFill>
          <a:blip r:embed="rId2" cstate="print"/>
          <a:srcRect/>
          <a:stretch>
            <a:fillRect/>
          </a:stretch>
        </p:blipFill>
        <p:spPr bwMode="auto">
          <a:xfrm>
            <a:off x="7020272" y="116632"/>
            <a:ext cx="1928795" cy="582411"/>
          </a:xfrm>
          <a:prstGeom prst="rect">
            <a:avLst/>
          </a:prstGeom>
        </p:spPr>
      </p:pic>
      <p:sp useBgFill="1">
        <p:nvSpPr>
          <p:cNvPr id="6" name="Rectangle 5"/>
          <p:cNvSpPr/>
          <p:nvPr/>
        </p:nvSpPr>
        <p:spPr>
          <a:xfrm>
            <a:off x="7884368" y="601200"/>
            <a:ext cx="288032"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Sources</a:t>
            </a:r>
            <a:endParaRPr lang="fr-FR" dirty="0"/>
          </a:p>
        </p:txBody>
      </p:sp>
      <p:sp>
        <p:nvSpPr>
          <p:cNvPr id="3" name="Espace réservé du contenu 2"/>
          <p:cNvSpPr>
            <a:spLocks noGrp="1"/>
          </p:cNvSpPr>
          <p:nvPr>
            <p:ph idx="1"/>
          </p:nvPr>
        </p:nvSpPr>
        <p:spPr/>
        <p:txBody>
          <a:bodyPr>
            <a:normAutofit lnSpcReduction="10000"/>
          </a:bodyPr>
          <a:lstStyle/>
          <a:p>
            <a:pPr>
              <a:buClr>
                <a:srgbClr val="7030A0"/>
              </a:buClr>
            </a:pPr>
            <a:r>
              <a:rPr lang="fr-FR" dirty="0" smtClean="0"/>
              <a:t>Bibliographie</a:t>
            </a:r>
          </a:p>
          <a:p>
            <a:endParaRPr lang="fr-FR" dirty="0" smtClean="0"/>
          </a:p>
          <a:p>
            <a:pPr lvl="1">
              <a:buClr>
                <a:srgbClr val="00B050"/>
              </a:buClr>
            </a:pPr>
            <a:r>
              <a:rPr lang="fr-FR" u="sng" dirty="0" smtClean="0"/>
              <a:t>Guide des certifications SI, </a:t>
            </a:r>
            <a:r>
              <a:rPr lang="fr-FR" sz="2000" u="sng" dirty="0" smtClean="0"/>
              <a:t>Comparatif, analyse et tendances</a:t>
            </a:r>
            <a:r>
              <a:rPr lang="fr-FR" dirty="0" smtClean="0"/>
              <a:t>            </a:t>
            </a:r>
          </a:p>
          <a:p>
            <a:pPr lvl="1">
              <a:buClr>
                <a:srgbClr val="00B050"/>
              </a:buClr>
              <a:buNone/>
            </a:pPr>
            <a:r>
              <a:rPr lang="fr-FR" dirty="0" smtClean="0"/>
              <a:t>       / Martine </a:t>
            </a:r>
            <a:r>
              <a:rPr lang="fr-FR" dirty="0" err="1" smtClean="0"/>
              <a:t>Otter</a:t>
            </a:r>
            <a:r>
              <a:rPr lang="fr-FR" dirty="0" smtClean="0"/>
              <a:t>, Jacqueline Sidi, Laurent </a:t>
            </a:r>
            <a:r>
              <a:rPr lang="fr-FR" dirty="0" err="1" smtClean="0"/>
              <a:t>Hanaud</a:t>
            </a:r>
            <a:endParaRPr lang="fr-FR" dirty="0" smtClean="0"/>
          </a:p>
          <a:p>
            <a:endParaRPr lang="fr-FR" dirty="0" smtClean="0"/>
          </a:p>
          <a:p>
            <a:pPr>
              <a:buClr>
                <a:srgbClr val="7030A0"/>
              </a:buClr>
            </a:pPr>
            <a:r>
              <a:rPr lang="fr-FR" dirty="0" err="1" smtClean="0"/>
              <a:t>Webographie</a:t>
            </a:r>
            <a:endParaRPr lang="fr-FR" dirty="0" smtClean="0"/>
          </a:p>
          <a:p>
            <a:pPr>
              <a:buClr>
                <a:srgbClr val="7030A0"/>
              </a:buClr>
            </a:pPr>
            <a:endParaRPr lang="fr-FR" dirty="0" smtClean="0"/>
          </a:p>
          <a:p>
            <a:pPr lvl="1">
              <a:buClr>
                <a:srgbClr val="00B050"/>
              </a:buClr>
            </a:pPr>
            <a:r>
              <a:rPr lang="fr-FR" dirty="0" smtClean="0"/>
              <a:t> http://www.afnor.org</a:t>
            </a:r>
          </a:p>
          <a:p>
            <a:pPr lvl="1">
              <a:buClr>
                <a:srgbClr val="00B050"/>
              </a:buClr>
            </a:pPr>
            <a:r>
              <a:rPr lang="fr-FR" dirty="0" smtClean="0"/>
              <a:t> http://fr.wikipedia.org</a:t>
            </a:r>
          </a:p>
          <a:p>
            <a:pPr lvl="1">
              <a:buClr>
                <a:srgbClr val="00B050"/>
              </a:buClr>
            </a:pPr>
            <a:r>
              <a:rPr lang="fr-FR" dirty="0" smtClean="0"/>
              <a:t> http://www.journaldunet.com</a:t>
            </a:r>
          </a:p>
          <a:p>
            <a:pPr lvl="1">
              <a:buClr>
                <a:srgbClr val="00B050"/>
              </a:buClr>
            </a:pPr>
            <a:r>
              <a:rPr lang="fr-FR" dirty="0" smtClean="0"/>
              <a:t> http://www.lsti-certification.fr</a:t>
            </a:r>
          </a:p>
          <a:p>
            <a:pPr lvl="1">
              <a:buClr>
                <a:srgbClr val="00B050"/>
              </a:buClr>
            </a:pPr>
            <a:r>
              <a:rPr lang="fr-FR" dirty="0" smtClean="0"/>
              <a:t> http://www.numeraladvance.com</a:t>
            </a:r>
          </a:p>
          <a:p>
            <a:pPr lvl="1">
              <a:buClr>
                <a:srgbClr val="00B050"/>
              </a:buClr>
            </a:pPr>
            <a:r>
              <a:rPr lang="fr-FR" dirty="0" smtClean="0"/>
              <a:t> http://itsmf.ouest.free.fr/Seminaire061116</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332656"/>
            <a:ext cx="7772400" cy="3112843"/>
          </a:xfrm>
        </p:spPr>
        <p:txBody>
          <a:bodyPr/>
          <a:lstStyle/>
          <a:p>
            <a:r>
              <a:rPr lang="fr-FR" dirty="0" smtClean="0"/>
              <a:t>Des questions</a:t>
            </a:r>
            <a:endParaRPr lang="fr-FR" dirty="0"/>
          </a:p>
        </p:txBody>
      </p:sp>
      <p:sp>
        <p:nvSpPr>
          <p:cNvPr id="3" name="Espace réservé du texte 2"/>
          <p:cNvSpPr>
            <a:spLocks noGrp="1"/>
          </p:cNvSpPr>
          <p:nvPr>
            <p:ph type="body" idx="1"/>
          </p:nvPr>
        </p:nvSpPr>
        <p:spPr>
          <a:xfrm>
            <a:off x="827584" y="3789040"/>
            <a:ext cx="7772400" cy="1509712"/>
          </a:xfrm>
        </p:spPr>
        <p:txBody>
          <a:bodyPr/>
          <a:lstStyle/>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a:p>
        </p:txBody>
      </p:sp>
      <p:pic>
        <p:nvPicPr>
          <p:cNvPr id="5" name="Picture 3" descr="L:\MIAGE\ISI1\Exposé\logoRVB_IUTDescartes.png"/>
          <p:cNvPicPr>
            <a:picLocks noChangeAspect="1" noChangeArrowheads="1"/>
          </p:cNvPicPr>
          <p:nvPr/>
        </p:nvPicPr>
        <p:blipFill>
          <a:blip r:embed="rId2" cstate="print"/>
          <a:srcRect/>
          <a:stretch>
            <a:fillRect/>
          </a:stretch>
        </p:blipFill>
        <p:spPr bwMode="auto">
          <a:xfrm>
            <a:off x="7020272" y="116632"/>
            <a:ext cx="1928795" cy="582411"/>
          </a:xfrm>
          <a:prstGeom prst="rect">
            <a:avLst/>
          </a:prstGeom>
        </p:spPr>
      </p:pic>
      <p:sp useBgFill="1">
        <p:nvSpPr>
          <p:cNvPr id="6" name="Rectangle 5"/>
          <p:cNvSpPr/>
          <p:nvPr/>
        </p:nvSpPr>
        <p:spPr>
          <a:xfrm>
            <a:off x="7884368" y="601200"/>
            <a:ext cx="288032"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descr="Celia.question.png"/>
          <p:cNvPicPr>
            <a:picLocks noChangeAspect="1"/>
          </p:cNvPicPr>
          <p:nvPr/>
        </p:nvPicPr>
        <p:blipFill>
          <a:blip r:embed="rId3" cstate="print"/>
          <a:stretch>
            <a:fillRect/>
          </a:stretch>
        </p:blipFill>
        <p:spPr>
          <a:xfrm>
            <a:off x="2123728" y="2420888"/>
            <a:ext cx="3980947" cy="2990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260648"/>
            <a:ext cx="7772400" cy="3112843"/>
          </a:xfrm>
        </p:spPr>
        <p:txBody>
          <a:bodyPr/>
          <a:lstStyle/>
          <a:p>
            <a:r>
              <a:rPr lang="fr-FR" dirty="0" smtClean="0"/>
              <a:t>Sommaire</a:t>
            </a:r>
            <a:endParaRPr lang="fr-FR" dirty="0"/>
          </a:p>
        </p:txBody>
      </p:sp>
      <p:sp>
        <p:nvSpPr>
          <p:cNvPr id="3" name="Espace réservé du texte 2"/>
          <p:cNvSpPr>
            <a:spLocks noGrp="1"/>
          </p:cNvSpPr>
          <p:nvPr>
            <p:ph type="body" idx="1"/>
          </p:nvPr>
        </p:nvSpPr>
        <p:spPr>
          <a:xfrm>
            <a:off x="899592" y="1700808"/>
            <a:ext cx="7556376" cy="4248472"/>
          </a:xfrm>
        </p:spPr>
        <p:txBody>
          <a:bodyPr>
            <a:normAutofit/>
          </a:bodyPr>
          <a:lstStyle/>
          <a:p>
            <a:pPr marL="240030" indent="-514350" algn="l">
              <a:buClr>
                <a:srgbClr val="7030A0"/>
              </a:buClr>
              <a:buFont typeface="+mj-lt"/>
              <a:buAutoNum type="romanUcPeriod"/>
            </a:pPr>
            <a:r>
              <a:rPr lang="fr-FR" dirty="0" smtClean="0"/>
              <a:t>Qu’est-ce qu’ISO 20 000 ?</a:t>
            </a:r>
          </a:p>
          <a:p>
            <a:pPr marL="797814" lvl="1" indent="-514350">
              <a:buClr>
                <a:schemeClr val="accent1">
                  <a:lumMod val="50000"/>
                </a:schemeClr>
              </a:buClr>
              <a:buFont typeface="+mj-lt"/>
              <a:buAutoNum type="arabicPeriod"/>
            </a:pPr>
            <a:r>
              <a:rPr lang="fr-FR" dirty="0" smtClean="0"/>
              <a:t>L’histoire</a:t>
            </a:r>
          </a:p>
          <a:p>
            <a:pPr marL="797814" lvl="1" indent="-514350">
              <a:buClr>
                <a:schemeClr val="accent1">
                  <a:lumMod val="50000"/>
                </a:schemeClr>
              </a:buClr>
              <a:buFont typeface="+mj-lt"/>
              <a:buAutoNum type="arabicPeriod"/>
            </a:pPr>
            <a:r>
              <a:rPr lang="fr-FR" dirty="0" smtClean="0"/>
              <a:t>Présentation </a:t>
            </a:r>
          </a:p>
          <a:p>
            <a:pPr marL="797814" lvl="1" indent="-514350">
              <a:buClr>
                <a:schemeClr val="accent1">
                  <a:lumMod val="50000"/>
                </a:schemeClr>
              </a:buClr>
              <a:buFont typeface="+mj-lt"/>
              <a:buAutoNum type="arabicPeriod"/>
            </a:pPr>
            <a:r>
              <a:rPr lang="fr-FR" dirty="0" smtClean="0"/>
              <a:t>Objectifs </a:t>
            </a:r>
          </a:p>
          <a:p>
            <a:pPr marL="797814" lvl="1" indent="-514350">
              <a:buClr>
                <a:schemeClr val="accent1">
                  <a:lumMod val="50000"/>
                </a:schemeClr>
              </a:buClr>
              <a:buFont typeface="+mj-lt"/>
              <a:buAutoNum type="arabicPeriod"/>
            </a:pPr>
            <a:r>
              <a:rPr lang="fr-FR" dirty="0" smtClean="0"/>
              <a:t>Principes </a:t>
            </a:r>
          </a:p>
          <a:p>
            <a:pPr marL="797814" lvl="1" indent="-514350">
              <a:buClr>
                <a:schemeClr val="accent1">
                  <a:lumMod val="50000"/>
                </a:schemeClr>
              </a:buClr>
              <a:buFont typeface="+mj-lt"/>
              <a:buAutoNum type="arabicPeriod"/>
            </a:pPr>
            <a:r>
              <a:rPr lang="fr-FR" dirty="0" smtClean="0"/>
              <a:t>Contenu </a:t>
            </a:r>
          </a:p>
          <a:p>
            <a:pPr marL="797814" lvl="1" indent="-514350">
              <a:buClr>
                <a:schemeClr val="accent1">
                  <a:lumMod val="50000"/>
                </a:schemeClr>
              </a:buClr>
              <a:buFont typeface="+mj-lt"/>
              <a:buAutoNum type="arabicPeriod"/>
            </a:pPr>
            <a:r>
              <a:rPr lang="fr-FR" dirty="0" smtClean="0"/>
              <a:t>Évolution future</a:t>
            </a:r>
          </a:p>
          <a:p>
            <a:pPr marL="240030" indent="-514350" algn="l">
              <a:buClr>
                <a:srgbClr val="7030A0"/>
              </a:buClr>
              <a:buFont typeface="+mj-lt"/>
              <a:buAutoNum type="romanUcPeriod"/>
            </a:pPr>
            <a:r>
              <a:rPr lang="fr-FR" dirty="0" smtClean="0"/>
              <a:t>Évolution de la norme</a:t>
            </a:r>
          </a:p>
          <a:p>
            <a:pPr marL="240030" indent="-514350" algn="l">
              <a:buClr>
                <a:srgbClr val="7030A0"/>
              </a:buClr>
              <a:buFont typeface="+mj-lt"/>
              <a:buAutoNum type="romanUcPeriod"/>
            </a:pPr>
            <a:r>
              <a:rPr lang="fr-FR" dirty="0" smtClean="0"/>
              <a:t>Organisations certifiées</a:t>
            </a:r>
          </a:p>
          <a:p>
            <a:pPr marL="240030" indent="-514350" algn="l">
              <a:buClr>
                <a:srgbClr val="7030A0"/>
              </a:buClr>
              <a:buFont typeface="+mj-lt"/>
              <a:buAutoNum type="romanUcPeriod"/>
            </a:pPr>
            <a:r>
              <a:rPr lang="fr-FR" dirty="0" smtClean="0"/>
              <a:t>Sources</a:t>
            </a:r>
          </a:p>
          <a:p>
            <a:pPr marL="240030" indent="-514350" algn="l">
              <a:buClr>
                <a:srgbClr val="7030A0"/>
              </a:buClr>
              <a:buFont typeface="+mj-lt"/>
              <a:buAutoNum type="romanUcPeriod"/>
            </a:pPr>
            <a:r>
              <a:rPr lang="fr-FR" dirty="0" smtClean="0"/>
              <a:t>Conclusion</a:t>
            </a:r>
          </a:p>
          <a:p>
            <a:pPr marL="240030" indent="-514350" algn="l">
              <a:buFont typeface="+mj-lt"/>
              <a:buAutoNum type="romanUcPeriod"/>
            </a:pP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pic>
        <p:nvPicPr>
          <p:cNvPr id="5" name="Picture 3" descr="L:\MIAGE\ISI1\Exposé\logoRVB_IUTDescartes.png"/>
          <p:cNvPicPr>
            <a:picLocks noChangeAspect="1" noChangeArrowheads="1"/>
          </p:cNvPicPr>
          <p:nvPr/>
        </p:nvPicPr>
        <p:blipFill>
          <a:blip r:embed="rId2" cstate="print"/>
          <a:srcRect/>
          <a:stretch>
            <a:fillRect/>
          </a:stretch>
        </p:blipFill>
        <p:spPr bwMode="auto">
          <a:xfrm>
            <a:off x="7020272" y="116632"/>
            <a:ext cx="1928795" cy="582411"/>
          </a:xfrm>
          <a:prstGeom prst="rect">
            <a:avLst/>
          </a:prstGeom>
        </p:spPr>
      </p:pic>
      <p:sp useBgFill="1">
        <p:nvSpPr>
          <p:cNvPr id="6" name="Rectangle 5"/>
          <p:cNvSpPr/>
          <p:nvPr/>
        </p:nvSpPr>
        <p:spPr>
          <a:xfrm>
            <a:off x="7884368" y="601200"/>
            <a:ext cx="288032"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que ISO 20 000 ?</a:t>
            </a:r>
            <a:endParaRPr lang="fr-FR" dirty="0"/>
          </a:p>
        </p:txBody>
      </p:sp>
      <p:sp>
        <p:nvSpPr>
          <p:cNvPr id="3" name="Espace réservé du texte 2"/>
          <p:cNvSpPr>
            <a:spLocks noGrp="1"/>
          </p:cNvSpPr>
          <p:nvPr>
            <p:ph type="body" idx="1"/>
          </p:nvPr>
        </p:nvSpPr>
        <p:spPr/>
        <p:txBody>
          <a:bodyPr/>
          <a:lstStyle/>
          <a:p>
            <a:pPr algn="just"/>
            <a:r>
              <a:rPr lang="fr-FR" sz="2400" kern="1200" cap="none" dirty="0" smtClean="0">
                <a:solidFill>
                  <a:srgbClr val="4E5B6F"/>
                </a:solidFill>
                <a:effectLst>
                  <a:outerShdw blurRad="38100" dist="25400" dir="8220000" algn="tr" rotWithShape="0">
                    <a:prstClr val="black">
                      <a:alpha val="35000"/>
                    </a:prstClr>
                  </a:outerShdw>
                </a:effectLst>
              </a:rPr>
              <a:t>	Histoire</a:t>
            </a:r>
            <a:endParaRPr lang="fr-FR" dirty="0"/>
          </a:p>
        </p:txBody>
      </p:sp>
      <p:sp>
        <p:nvSpPr>
          <p:cNvPr id="4" name="Espace réservé du contenu 3"/>
          <p:cNvSpPr>
            <a:spLocks noGrp="1"/>
          </p:cNvSpPr>
          <p:nvPr>
            <p:ph sz="half" idx="2"/>
          </p:nvPr>
        </p:nvSpPr>
        <p:spPr>
          <a:xfrm>
            <a:off x="2195736" y="2174875"/>
            <a:ext cx="6480720" cy="3951288"/>
          </a:xfrm>
        </p:spPr>
        <p:txBody>
          <a:bodyPr>
            <a:normAutofit lnSpcReduction="10000"/>
          </a:bodyPr>
          <a:lstStyle/>
          <a:p>
            <a:pPr>
              <a:buClr>
                <a:srgbClr val="7030A0"/>
              </a:buClr>
            </a:pPr>
            <a:endParaRPr lang="fr-FR" dirty="0" smtClean="0"/>
          </a:p>
          <a:p>
            <a:pPr>
              <a:buClr>
                <a:srgbClr val="7030A0"/>
              </a:buClr>
            </a:pPr>
            <a:r>
              <a:rPr lang="fr-FR" dirty="0" smtClean="0"/>
              <a:t>Travail de l’</a:t>
            </a:r>
            <a:r>
              <a:rPr lang="fr-FR" dirty="0" err="1" smtClean="0"/>
              <a:t>ItSMF</a:t>
            </a:r>
            <a:endParaRPr lang="fr-FR" dirty="0" smtClean="0"/>
          </a:p>
          <a:p>
            <a:pPr>
              <a:buClr>
                <a:srgbClr val="7030A0"/>
              </a:buClr>
            </a:pPr>
            <a:endParaRPr lang="fr-FR" dirty="0" smtClean="0"/>
          </a:p>
          <a:p>
            <a:pPr>
              <a:buClr>
                <a:srgbClr val="7030A0"/>
              </a:buClr>
            </a:pPr>
            <a:endParaRPr lang="fr-FR" dirty="0" smtClean="0"/>
          </a:p>
          <a:p>
            <a:pPr>
              <a:buClr>
                <a:srgbClr val="7030A0"/>
              </a:buClr>
            </a:pPr>
            <a:r>
              <a:rPr lang="fr-FR" dirty="0" smtClean="0"/>
              <a:t>BS 15000			</a:t>
            </a:r>
            <a:r>
              <a:rPr lang="fr-F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NATIONALE</a:t>
            </a:r>
            <a:endParaRPr lang="fr-FR" sz="2000" dirty="0" smtClean="0"/>
          </a:p>
          <a:p>
            <a:pPr>
              <a:buClr>
                <a:srgbClr val="7030A0"/>
              </a:buClr>
            </a:pPr>
            <a:endParaRPr lang="fr-FR" dirty="0" smtClean="0"/>
          </a:p>
          <a:p>
            <a:pPr>
              <a:buClr>
                <a:srgbClr val="7030A0"/>
              </a:buClr>
            </a:pPr>
            <a:endParaRPr lang="fr-FR" dirty="0" smtClean="0"/>
          </a:p>
          <a:p>
            <a:pPr>
              <a:buClr>
                <a:srgbClr val="7030A0"/>
              </a:buClr>
            </a:pPr>
            <a:r>
              <a:rPr lang="fr-FR" dirty="0" smtClean="0"/>
              <a:t>ISO 20000 			</a:t>
            </a:r>
            <a:r>
              <a:rPr lang="fr-F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INTERNATIONALE</a:t>
            </a:r>
          </a:p>
          <a:p>
            <a:pPr>
              <a:buClr>
                <a:srgbClr val="7030A0"/>
              </a:buClr>
            </a:pPr>
            <a:endParaRPr lang="fr-F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buClr>
                <a:srgbClr val="7030A0"/>
              </a:buClr>
            </a:pPr>
            <a:endParaRPr lang="fr-F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buClr>
                <a:srgbClr val="7030A0"/>
              </a:buClr>
            </a:pPr>
            <a:r>
              <a:rPr lang="fr-FR" dirty="0" smtClean="0"/>
              <a:t>Refonte de la norme</a:t>
            </a:r>
            <a:endParaRPr lang="fr-F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3</a:t>
            </a:fld>
            <a:endParaRPr lang="fr-BE"/>
          </a:p>
        </p:txBody>
      </p:sp>
      <p:sp>
        <p:nvSpPr>
          <p:cNvPr id="9" name="ZoneTexte 8"/>
          <p:cNvSpPr txBox="1"/>
          <p:nvPr/>
        </p:nvSpPr>
        <p:spPr>
          <a:xfrm>
            <a:off x="395536" y="3429000"/>
            <a:ext cx="1512168" cy="523220"/>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fr-FR" sz="28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2000 :</a:t>
            </a:r>
            <a:endParaRPr lang="fr-FR" sz="28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10" name="ZoneTexte 9"/>
          <p:cNvSpPr txBox="1"/>
          <p:nvPr/>
        </p:nvSpPr>
        <p:spPr>
          <a:xfrm>
            <a:off x="395536" y="4365104"/>
            <a:ext cx="1512168" cy="523220"/>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fr-FR" sz="28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2005 :</a:t>
            </a:r>
            <a:endParaRPr lang="fr-FR" sz="28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pic>
        <p:nvPicPr>
          <p:cNvPr id="11" name="Picture 3" descr="L:\MIAGE\ISI1\Exposé\logoRVB_IUTDescartes.png"/>
          <p:cNvPicPr>
            <a:picLocks noChangeAspect="1" noChangeArrowheads="1"/>
          </p:cNvPicPr>
          <p:nvPr/>
        </p:nvPicPr>
        <p:blipFill>
          <a:blip r:embed="rId4" cstate="print"/>
          <a:srcRect/>
          <a:stretch>
            <a:fillRect/>
          </a:stretch>
        </p:blipFill>
        <p:spPr bwMode="auto">
          <a:xfrm>
            <a:off x="7020272" y="116632"/>
            <a:ext cx="1928795" cy="582411"/>
          </a:xfrm>
          <a:prstGeom prst="rect">
            <a:avLst/>
          </a:prstGeom>
        </p:spPr>
      </p:pic>
      <p:sp>
        <p:nvSpPr>
          <p:cNvPr id="12" name="ZoneTexte 11"/>
          <p:cNvSpPr txBox="1"/>
          <p:nvPr/>
        </p:nvSpPr>
        <p:spPr>
          <a:xfrm>
            <a:off x="467544" y="5301208"/>
            <a:ext cx="1512168" cy="523220"/>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fr-FR" sz="28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2007 :</a:t>
            </a:r>
            <a:endParaRPr lang="fr-FR" sz="28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827584" y="1196752"/>
            <a:ext cx="7632848" cy="720080"/>
          </a:xfrm>
        </p:spPr>
        <p:txBody>
          <a:bodyPr/>
          <a:lstStyle/>
          <a:p>
            <a:pPr>
              <a:buClr>
                <a:srgbClr val="7030A0"/>
              </a:buClr>
            </a:pPr>
            <a:r>
              <a:rPr lang="fr-FR" dirty="0" smtClean="0"/>
              <a:t>Certification pour les entreprises</a:t>
            </a:r>
          </a:p>
          <a:p>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a:t>
            </a:fld>
            <a:endParaRPr lang="fr-BE"/>
          </a:p>
        </p:txBody>
      </p:sp>
      <p:pic>
        <p:nvPicPr>
          <p:cNvPr id="7" name="Picture 3" descr="L:\MIAGE\ISI1\Exposé\logoRVB_IUTDescartes.png"/>
          <p:cNvPicPr>
            <a:picLocks noChangeAspect="1" noChangeArrowheads="1"/>
          </p:cNvPicPr>
          <p:nvPr/>
        </p:nvPicPr>
        <p:blipFill>
          <a:blip r:embed="rId3" cstate="print"/>
          <a:srcRect/>
          <a:stretch>
            <a:fillRect/>
          </a:stretch>
        </p:blipFill>
        <p:spPr bwMode="auto">
          <a:xfrm>
            <a:off x="7020272" y="116632"/>
            <a:ext cx="1928795" cy="582411"/>
          </a:xfrm>
          <a:prstGeom prst="rect">
            <a:avLst/>
          </a:prstGeom>
        </p:spPr>
      </p:pic>
      <p:sp>
        <p:nvSpPr>
          <p:cNvPr id="6" name="Titre 1"/>
          <p:cNvSpPr>
            <a:spLocks noGrp="1"/>
          </p:cNvSpPr>
          <p:nvPr>
            <p:ph type="title"/>
          </p:nvPr>
        </p:nvSpPr>
        <p:spPr>
          <a:xfrm>
            <a:off x="457200" y="273050"/>
            <a:ext cx="2530623" cy="635670"/>
          </a:xfrm>
        </p:spPr>
        <p:txBody>
          <a:bodyPr>
            <a:noAutofit/>
          </a:bodyPr>
          <a:lstStyle/>
          <a:p>
            <a:r>
              <a:rPr lang="fr-FR" sz="2400" dirty="0" smtClean="0">
                <a:solidFill>
                  <a:srgbClr val="4E5B6F"/>
                </a:solidFill>
              </a:rPr>
              <a:t>Présentation</a:t>
            </a:r>
            <a:r>
              <a:rPr lang="fr-FR" sz="2000" dirty="0" smtClean="0">
                <a:solidFill>
                  <a:srgbClr val="4E5B6F"/>
                </a:solidFill>
              </a:rPr>
              <a:t> </a:t>
            </a:r>
            <a:r>
              <a:rPr lang="fr-FR" sz="2400" dirty="0" smtClean="0">
                <a:solidFill>
                  <a:srgbClr val="4E5B6F"/>
                </a:solidFill>
              </a:rPr>
              <a:t>1/2</a:t>
            </a:r>
            <a:r>
              <a:rPr lang="fr-FR" sz="2000" dirty="0" smtClean="0">
                <a:solidFill>
                  <a:srgbClr val="4E5B6F"/>
                </a:solidFill>
              </a:rPr>
              <a:t> </a:t>
            </a:r>
            <a:endParaRPr lang="fr-FR" sz="2000" dirty="0"/>
          </a:p>
        </p:txBody>
      </p:sp>
      <p:pic>
        <p:nvPicPr>
          <p:cNvPr id="8" name="Image 7" descr="presISO1.gif"/>
          <p:cNvPicPr>
            <a:picLocks noChangeAspect="1"/>
          </p:cNvPicPr>
          <p:nvPr/>
        </p:nvPicPr>
        <p:blipFill>
          <a:blip r:embed="rId4" cstate="print"/>
          <a:stretch>
            <a:fillRect/>
          </a:stretch>
        </p:blipFill>
        <p:spPr>
          <a:xfrm rot="-60000">
            <a:off x="666706" y="1644859"/>
            <a:ext cx="8081758" cy="480847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2530623" cy="635670"/>
          </a:xfrm>
        </p:spPr>
        <p:txBody>
          <a:bodyPr>
            <a:normAutofit/>
          </a:bodyPr>
          <a:lstStyle/>
          <a:p>
            <a:r>
              <a:rPr lang="fr-FR" dirty="0" smtClean="0">
                <a:solidFill>
                  <a:srgbClr val="4E5B6F"/>
                </a:solidFill>
              </a:rPr>
              <a:t>Présentation 2/2 </a:t>
            </a:r>
            <a:endParaRPr lang="fr-FR" dirty="0"/>
          </a:p>
        </p:txBody>
      </p:sp>
      <p:sp>
        <p:nvSpPr>
          <p:cNvPr id="3" name="Espace réservé du contenu 2"/>
          <p:cNvSpPr>
            <a:spLocks noGrp="1"/>
          </p:cNvSpPr>
          <p:nvPr>
            <p:ph idx="1"/>
          </p:nvPr>
        </p:nvSpPr>
        <p:spPr>
          <a:xfrm>
            <a:off x="251520" y="980728"/>
            <a:ext cx="8784976" cy="5145435"/>
          </a:xfrm>
        </p:spPr>
        <p:txBody>
          <a:bodyPr>
            <a:normAutofit/>
          </a:bodyPr>
          <a:lstStyle/>
          <a:p>
            <a:pPr algn="just">
              <a:buClr>
                <a:srgbClr val="7030A0"/>
              </a:buClr>
            </a:pPr>
            <a:r>
              <a:rPr lang="fr-FR" dirty="0" smtClean="0"/>
              <a:t>Composée de 2 parties :</a:t>
            </a:r>
          </a:p>
          <a:p>
            <a:pPr algn="just"/>
            <a:endParaRPr lang="fr-FR" dirty="0" smtClean="0"/>
          </a:p>
          <a:p>
            <a:pPr lvl="1" algn="just">
              <a:buClr>
                <a:srgbClr val="00B050"/>
              </a:buClr>
            </a:pPr>
            <a:r>
              <a:rPr lang="fr-FR" dirty="0" smtClean="0"/>
              <a:t>ISO 20 000-1 : </a:t>
            </a:r>
            <a:r>
              <a:rPr lang="fr-FR" i="1" dirty="0" err="1" smtClean="0"/>
              <a:t>Specification</a:t>
            </a:r>
            <a:r>
              <a:rPr lang="fr-FR" i="1" dirty="0" smtClean="0"/>
              <a:t> for service management </a:t>
            </a:r>
            <a:r>
              <a:rPr lang="fr-FR" dirty="0" smtClean="0"/>
              <a:t>(Spécification de la gestion de services) </a:t>
            </a:r>
          </a:p>
          <a:p>
            <a:pPr lvl="1" algn="just">
              <a:buClr>
                <a:schemeClr val="accent1"/>
              </a:buClr>
              <a:buNone/>
            </a:pPr>
            <a:r>
              <a:rPr lang="fr-FR" dirty="0" smtClean="0"/>
              <a:t>  			</a:t>
            </a:r>
          </a:p>
          <a:p>
            <a:pPr lvl="2" algn="just">
              <a:buClr>
                <a:schemeClr val="accent2">
                  <a:lumMod val="75000"/>
                </a:schemeClr>
              </a:buClr>
            </a:pPr>
            <a:r>
              <a:rPr lang="fr-FR" dirty="0" smtClean="0"/>
              <a:t>Exigences organisationnelles</a:t>
            </a:r>
          </a:p>
          <a:p>
            <a:pPr lvl="2" algn="just">
              <a:buClr>
                <a:schemeClr val="accent2">
                  <a:lumMod val="75000"/>
                </a:schemeClr>
              </a:buClr>
            </a:pPr>
            <a:r>
              <a:rPr lang="fr-FR" dirty="0" smtClean="0"/>
              <a:t>Exigences techniques</a:t>
            </a:r>
          </a:p>
          <a:p>
            <a:pPr lvl="2" algn="just">
              <a:buClr>
                <a:schemeClr val="accent2">
                  <a:lumMod val="75000"/>
                </a:schemeClr>
              </a:buClr>
            </a:pPr>
            <a:r>
              <a:rPr lang="fr-FR" dirty="0" smtClean="0"/>
              <a:t>Certification d’un système de management de service</a:t>
            </a:r>
          </a:p>
          <a:p>
            <a:pPr lvl="2" algn="just"/>
            <a:endParaRPr lang="fr-FR" dirty="0" smtClean="0"/>
          </a:p>
          <a:p>
            <a:pPr lvl="1" algn="just">
              <a:buClr>
                <a:srgbClr val="00B050"/>
              </a:buClr>
            </a:pPr>
            <a:r>
              <a:rPr lang="fr-FR" dirty="0" smtClean="0"/>
              <a:t>ISO 20 000-2 : </a:t>
            </a:r>
            <a:r>
              <a:rPr lang="fr-FR" i="1" dirty="0" smtClean="0"/>
              <a:t>Code of practice for service management</a:t>
            </a:r>
            <a:r>
              <a:rPr lang="fr-FR" dirty="0" smtClean="0"/>
              <a:t> (Code de pratiques de gestion de services)</a:t>
            </a:r>
          </a:p>
          <a:p>
            <a:pPr lvl="1" algn="just">
              <a:buClr>
                <a:schemeClr val="accent1"/>
              </a:buClr>
              <a:buNone/>
            </a:pPr>
            <a:r>
              <a:rPr lang="fr-FR" dirty="0" smtClean="0"/>
              <a:t>			</a:t>
            </a:r>
          </a:p>
          <a:p>
            <a:pPr lvl="8"/>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a:t>
            </a:fld>
            <a:endParaRPr lang="fr-BE"/>
          </a:p>
        </p:txBody>
      </p:sp>
      <p:pic>
        <p:nvPicPr>
          <p:cNvPr id="6" name="Picture 3" descr="L:\MIAGE\ISI1\Exposé\logoRVB_IUTDescartes.png"/>
          <p:cNvPicPr>
            <a:picLocks noChangeAspect="1" noChangeArrowheads="1"/>
          </p:cNvPicPr>
          <p:nvPr/>
        </p:nvPicPr>
        <p:blipFill>
          <a:blip r:embed="rId3" cstate="print"/>
          <a:srcRect/>
          <a:stretch>
            <a:fillRect/>
          </a:stretch>
        </p:blipFill>
        <p:spPr bwMode="auto">
          <a:xfrm>
            <a:off x="7020272" y="116632"/>
            <a:ext cx="1928795" cy="58241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re 3"/>
          <p:cNvSpPr>
            <a:spLocks noGrp="1"/>
          </p:cNvSpPr>
          <p:nvPr>
            <p:ph type="title"/>
          </p:nvPr>
        </p:nvSpPr>
        <p:spPr>
          <a:xfrm>
            <a:off x="457201" y="273050"/>
            <a:ext cx="2170584" cy="779686"/>
          </a:xfrm>
        </p:spPr>
        <p:txBody>
          <a:bodyPr/>
          <a:lstStyle/>
          <a:p>
            <a:r>
              <a:rPr lang="fr-FR" dirty="0" smtClean="0"/>
              <a:t>Objectifs</a:t>
            </a:r>
            <a:endParaRPr lang="fr-FR" dirty="0"/>
          </a:p>
        </p:txBody>
      </p:sp>
      <p:sp>
        <p:nvSpPr>
          <p:cNvPr id="2" name="Espace réservé du contenu 1"/>
          <p:cNvSpPr>
            <a:spLocks noGrp="1"/>
          </p:cNvSpPr>
          <p:nvPr>
            <p:ph idx="1"/>
          </p:nvPr>
        </p:nvSpPr>
        <p:spPr>
          <a:xfrm>
            <a:off x="467544" y="1412776"/>
            <a:ext cx="8219256" cy="4713387"/>
          </a:xfrm>
        </p:spPr>
        <p:txBody>
          <a:bodyPr/>
          <a:lstStyle/>
          <a:p>
            <a:pPr>
              <a:buClr>
                <a:srgbClr val="7030A0"/>
              </a:buClr>
            </a:pPr>
            <a:r>
              <a:rPr lang="fr-FR" dirty="0" smtClean="0"/>
              <a:t>Meilleure maîtrise des processus</a:t>
            </a:r>
          </a:p>
          <a:p>
            <a:pPr>
              <a:buClr>
                <a:srgbClr val="7030A0"/>
              </a:buClr>
            </a:pPr>
            <a:endParaRPr lang="fr-FR" dirty="0" smtClean="0"/>
          </a:p>
          <a:p>
            <a:pPr lvl="1">
              <a:buClr>
                <a:srgbClr val="00B050"/>
              </a:buClr>
            </a:pPr>
            <a:r>
              <a:rPr lang="fr-FR" dirty="0" smtClean="0"/>
              <a:t>Motivation des personnels</a:t>
            </a:r>
          </a:p>
          <a:p>
            <a:pPr lvl="1">
              <a:buClr>
                <a:srgbClr val="00B050"/>
              </a:buClr>
            </a:pPr>
            <a:r>
              <a:rPr lang="fr-FR" dirty="0" smtClean="0"/>
              <a:t>Outil transversal de communication</a:t>
            </a:r>
          </a:p>
          <a:p>
            <a:pPr>
              <a:buClr>
                <a:srgbClr val="7030A0"/>
              </a:buClr>
            </a:pPr>
            <a:endParaRPr lang="fr-FR" dirty="0" smtClean="0"/>
          </a:p>
          <a:p>
            <a:pPr>
              <a:buClr>
                <a:srgbClr val="7030A0"/>
              </a:buClr>
            </a:pPr>
            <a:endParaRPr lang="fr-FR" dirty="0" smtClean="0"/>
          </a:p>
          <a:p>
            <a:pPr>
              <a:buClr>
                <a:srgbClr val="7030A0"/>
              </a:buClr>
            </a:pPr>
            <a:r>
              <a:rPr lang="fr-FR" dirty="0" smtClean="0"/>
              <a:t>Confiance du marché</a:t>
            </a:r>
          </a:p>
          <a:p>
            <a:pPr>
              <a:buClr>
                <a:srgbClr val="7030A0"/>
              </a:buClr>
            </a:pPr>
            <a:endParaRPr lang="fr-FR" dirty="0" smtClean="0"/>
          </a:p>
          <a:p>
            <a:pPr>
              <a:buClr>
                <a:srgbClr val="7030A0"/>
              </a:buClr>
            </a:pPr>
            <a:endParaRPr lang="fr-FR" dirty="0" smtClean="0"/>
          </a:p>
          <a:p>
            <a:pPr>
              <a:buClr>
                <a:srgbClr val="7030A0"/>
              </a:buClr>
            </a:pPr>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6</a:t>
            </a:fld>
            <a:endParaRPr lang="fr-BE"/>
          </a:p>
        </p:txBody>
      </p:sp>
      <p:pic>
        <p:nvPicPr>
          <p:cNvPr id="5" name="Picture 3" descr="L:\MIAGE\ISI1\Exposé\logoRVB_IUTDescartes.png"/>
          <p:cNvPicPr>
            <a:picLocks noChangeAspect="1" noChangeArrowheads="1"/>
          </p:cNvPicPr>
          <p:nvPr/>
        </p:nvPicPr>
        <p:blipFill>
          <a:blip r:embed="rId4" cstate="print"/>
          <a:srcRect/>
          <a:stretch>
            <a:fillRect/>
          </a:stretch>
        </p:blipFill>
        <p:spPr bwMode="auto">
          <a:xfrm>
            <a:off x="7020272" y="116632"/>
            <a:ext cx="1928795" cy="582411"/>
          </a:xfrm>
          <a:prstGeom prst="rect">
            <a:avLst/>
          </a:prstGeom>
        </p:spPr>
      </p:pic>
      <p:sp useBgFill="1">
        <p:nvSpPr>
          <p:cNvPr id="6" name="Rectangle 5"/>
          <p:cNvSpPr/>
          <p:nvPr/>
        </p:nvSpPr>
        <p:spPr>
          <a:xfrm>
            <a:off x="7884368" y="601200"/>
            <a:ext cx="288032"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re 3"/>
          <p:cNvSpPr>
            <a:spLocks noGrp="1"/>
          </p:cNvSpPr>
          <p:nvPr>
            <p:ph type="title"/>
          </p:nvPr>
        </p:nvSpPr>
        <p:spPr>
          <a:xfrm>
            <a:off x="457201" y="273050"/>
            <a:ext cx="2170584" cy="779686"/>
          </a:xfrm>
        </p:spPr>
        <p:txBody>
          <a:bodyPr/>
          <a:lstStyle/>
          <a:p>
            <a:r>
              <a:rPr lang="fr-FR" dirty="0" smtClean="0"/>
              <a:t>Principes</a:t>
            </a:r>
            <a:endParaRPr lang="fr-FR" dirty="0"/>
          </a:p>
        </p:txBody>
      </p:sp>
      <p:sp>
        <p:nvSpPr>
          <p:cNvPr id="2" name="Espace réservé du contenu 1"/>
          <p:cNvSpPr>
            <a:spLocks noGrp="1"/>
          </p:cNvSpPr>
          <p:nvPr>
            <p:ph idx="1"/>
          </p:nvPr>
        </p:nvSpPr>
        <p:spPr>
          <a:xfrm>
            <a:off x="467544" y="1412776"/>
            <a:ext cx="8219256" cy="4713387"/>
          </a:xfrm>
        </p:spPr>
        <p:txBody>
          <a:bodyPr/>
          <a:lstStyle/>
          <a:p>
            <a:pPr>
              <a:buClr>
                <a:srgbClr val="7030A0"/>
              </a:buClr>
            </a:pPr>
            <a:endParaRPr lang="fr-FR" dirty="0" smtClean="0"/>
          </a:p>
          <a:p>
            <a:pPr>
              <a:buClr>
                <a:srgbClr val="7030A0"/>
              </a:buClr>
            </a:pPr>
            <a:r>
              <a:rPr lang="fr-FR" dirty="0" smtClean="0"/>
              <a:t>Approche processus</a:t>
            </a:r>
          </a:p>
          <a:p>
            <a:pPr>
              <a:buClr>
                <a:srgbClr val="7030A0"/>
              </a:buClr>
            </a:pPr>
            <a:endParaRPr lang="fr-FR" dirty="0" smtClean="0"/>
          </a:p>
          <a:p>
            <a:pPr>
              <a:buClr>
                <a:srgbClr val="7030A0"/>
              </a:buClr>
            </a:pPr>
            <a:endParaRPr lang="fr-FR" dirty="0" smtClean="0"/>
          </a:p>
          <a:p>
            <a:pPr>
              <a:buClr>
                <a:srgbClr val="7030A0"/>
              </a:buClr>
            </a:pPr>
            <a:r>
              <a:rPr lang="fr-FR" dirty="0" smtClean="0"/>
              <a:t>Roue de Deming (PDCA)</a:t>
            </a:r>
          </a:p>
          <a:p>
            <a:pPr>
              <a:buClr>
                <a:srgbClr val="7030A0"/>
              </a:buClr>
            </a:pPr>
            <a:endParaRPr lang="fr-FR" dirty="0" smtClean="0"/>
          </a:p>
          <a:p>
            <a:pPr>
              <a:buClr>
                <a:srgbClr val="7030A0"/>
              </a:buClr>
            </a:pPr>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7</a:t>
            </a:fld>
            <a:endParaRPr lang="fr-BE"/>
          </a:p>
        </p:txBody>
      </p:sp>
      <p:pic>
        <p:nvPicPr>
          <p:cNvPr id="5" name="Picture 3" descr="L:\MIAGE\ISI1\Exposé\logoRVB_IUTDescartes.png"/>
          <p:cNvPicPr>
            <a:picLocks noChangeAspect="1" noChangeArrowheads="1"/>
          </p:cNvPicPr>
          <p:nvPr/>
        </p:nvPicPr>
        <p:blipFill>
          <a:blip r:embed="rId4" cstate="print"/>
          <a:srcRect/>
          <a:stretch>
            <a:fillRect/>
          </a:stretch>
        </p:blipFill>
        <p:spPr bwMode="auto">
          <a:xfrm>
            <a:off x="7020272" y="116632"/>
            <a:ext cx="1928795" cy="582411"/>
          </a:xfrm>
          <a:prstGeom prst="rect">
            <a:avLst/>
          </a:prstGeom>
        </p:spPr>
      </p:pic>
      <p:sp useBgFill="1">
        <p:nvSpPr>
          <p:cNvPr id="6" name="Rectangle 5"/>
          <p:cNvSpPr/>
          <p:nvPr/>
        </p:nvSpPr>
        <p:spPr>
          <a:xfrm>
            <a:off x="7884368" y="601200"/>
            <a:ext cx="288032"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descr="220px-PDCA_Cycle_FR.svg.png"/>
          <p:cNvPicPr/>
          <p:nvPr/>
        </p:nvPicPr>
        <p:blipFill>
          <a:blip r:embed="rId5" cstate="print"/>
          <a:stretch>
            <a:fillRect/>
          </a:stretch>
        </p:blipFill>
        <p:spPr>
          <a:xfrm>
            <a:off x="6012160" y="3140968"/>
            <a:ext cx="2095500" cy="134302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8</a:t>
            </a:fld>
            <a:endParaRPr lang="fr-BE"/>
          </a:p>
        </p:txBody>
      </p:sp>
      <p:pic>
        <p:nvPicPr>
          <p:cNvPr id="7" name="Picture 3" descr="L:\MIAGE\ISI1\Exposé\logoRVB_IUTDescartes.png"/>
          <p:cNvPicPr>
            <a:picLocks noChangeAspect="1" noChangeArrowheads="1"/>
          </p:cNvPicPr>
          <p:nvPr/>
        </p:nvPicPr>
        <p:blipFill>
          <a:blip r:embed="rId3" cstate="print"/>
          <a:srcRect/>
          <a:stretch>
            <a:fillRect/>
          </a:stretch>
        </p:blipFill>
        <p:spPr bwMode="auto">
          <a:xfrm>
            <a:off x="7020272" y="116632"/>
            <a:ext cx="1928795" cy="582411"/>
          </a:xfrm>
          <a:prstGeom prst="rect">
            <a:avLst/>
          </a:prstGeom>
        </p:spPr>
      </p:pic>
      <p:pic>
        <p:nvPicPr>
          <p:cNvPr id="5" name="Image 4" descr="presISO2.gif"/>
          <p:cNvPicPr>
            <a:picLocks noChangeAspect="1"/>
          </p:cNvPicPr>
          <p:nvPr/>
        </p:nvPicPr>
        <p:blipFill>
          <a:blip r:embed="rId4" cstate="print"/>
          <a:stretch>
            <a:fillRect/>
          </a:stretch>
        </p:blipFill>
        <p:spPr>
          <a:xfrm>
            <a:off x="258097" y="0"/>
            <a:ext cx="8627806" cy="685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re 3"/>
          <p:cNvSpPr>
            <a:spLocks noGrp="1"/>
          </p:cNvSpPr>
          <p:nvPr>
            <p:ph type="title"/>
          </p:nvPr>
        </p:nvSpPr>
        <p:spPr>
          <a:xfrm>
            <a:off x="457201" y="273050"/>
            <a:ext cx="2170584" cy="779686"/>
          </a:xfrm>
        </p:spPr>
        <p:txBody>
          <a:bodyPr/>
          <a:lstStyle/>
          <a:p>
            <a:r>
              <a:rPr lang="fr-FR" dirty="0" smtClean="0"/>
              <a:t>Contenu</a:t>
            </a:r>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9</a:t>
            </a:fld>
            <a:endParaRPr lang="fr-BE"/>
          </a:p>
        </p:txBody>
      </p:sp>
      <p:pic>
        <p:nvPicPr>
          <p:cNvPr id="5" name="Picture 3" descr="L:\MIAGE\ISI1\Exposé\logoRVB_IUTDescartes.png"/>
          <p:cNvPicPr>
            <a:picLocks noChangeAspect="1" noChangeArrowheads="1"/>
          </p:cNvPicPr>
          <p:nvPr/>
        </p:nvPicPr>
        <p:blipFill>
          <a:blip r:embed="rId4" cstate="print"/>
          <a:srcRect/>
          <a:stretch>
            <a:fillRect/>
          </a:stretch>
        </p:blipFill>
        <p:spPr bwMode="auto">
          <a:xfrm>
            <a:off x="7020272" y="116632"/>
            <a:ext cx="1928795" cy="582411"/>
          </a:xfrm>
          <a:prstGeom prst="rect">
            <a:avLst/>
          </a:prstGeom>
        </p:spPr>
      </p:pic>
      <p:sp useBgFill="1">
        <p:nvSpPr>
          <p:cNvPr id="6" name="Rectangle 5"/>
          <p:cNvSpPr/>
          <p:nvPr/>
        </p:nvSpPr>
        <p:spPr>
          <a:xfrm>
            <a:off x="7884368" y="601200"/>
            <a:ext cx="288032"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contenu 1"/>
          <p:cNvSpPr txBox="1">
            <a:spLocks/>
          </p:cNvSpPr>
          <p:nvPr/>
        </p:nvSpPr>
        <p:spPr>
          <a:xfrm>
            <a:off x="467544" y="1412776"/>
            <a:ext cx="8219256" cy="4713387"/>
          </a:xfrm>
          <a:prstGeom prst="rect">
            <a:avLst/>
          </a:prstGeom>
        </p:spPr>
        <p:txBody>
          <a:bodyPr lIns="45720" rIns="45720">
            <a:normAutofit/>
          </a:bodyPr>
          <a:lstStyle/>
          <a:p>
            <a:pPr marL="0" marR="0" lvl="0" indent="-274320" algn="l" defTabSz="914400" eaLnBrk="1" fontAlgn="auto" latinLnBrk="0" hangingPunct="1">
              <a:lnSpc>
                <a:spcPct val="100000"/>
              </a:lnSpc>
              <a:spcBef>
                <a:spcPts val="0"/>
              </a:spcBef>
              <a:spcAft>
                <a:spcPts val="0"/>
              </a:spcAft>
              <a:buClr>
                <a:srgbClr val="7030A0"/>
              </a:buClr>
              <a:buSzPct val="80000"/>
              <a:buFont typeface="Wingdings 2" pitchFamily="18" charset="2"/>
              <a:buChar char=""/>
              <a:tabLst/>
              <a:defRPr/>
            </a:pPr>
            <a:r>
              <a:rPr kumimoji="0" lang="fr-FR" sz="3200" b="0" i="0" u="none" strike="noStrike" kern="0" cap="none" spc="0" normalizeH="0" baseline="0" noProof="0" dirty="0" smtClean="0">
                <a:ln>
                  <a:noFill/>
                </a:ln>
                <a:solidFill>
                  <a:schemeClr val="tx1"/>
                </a:solidFill>
                <a:effectLst/>
                <a:uLnTx/>
                <a:uFillTx/>
                <a:latin typeface="+mn-lt"/>
                <a:ea typeface="+mn-lt"/>
                <a:cs typeface="+mn-lt"/>
              </a:rPr>
              <a:t>13 processus métiers</a:t>
            </a:r>
          </a:p>
          <a:p>
            <a:pPr lvl="3" indent="-274320">
              <a:buClr>
                <a:srgbClr val="7030A0"/>
              </a:buClr>
              <a:buSzPct val="80000"/>
            </a:pPr>
            <a:r>
              <a:rPr lang="fr-FR" sz="3200" kern="0" dirty="0" smtClean="0">
                <a:ea typeface="+mn-lt"/>
                <a:cs typeface="+mn-lt"/>
              </a:rPr>
              <a:t>En 5 domaines</a:t>
            </a:r>
            <a:endParaRPr kumimoji="0" lang="fr-FR" sz="3200" b="0" i="0" u="none" strike="noStrike" kern="0" cap="none" spc="0" normalizeH="0" baseline="0" noProof="0" dirty="0" smtClean="0">
              <a:ln>
                <a:noFill/>
              </a:ln>
              <a:solidFill>
                <a:schemeClr val="tx1"/>
              </a:solidFill>
              <a:effectLst/>
              <a:uLnTx/>
              <a:uFillTx/>
              <a:latin typeface="+mn-lt"/>
              <a:ea typeface="+mn-lt"/>
              <a:cs typeface="+mn-lt"/>
            </a:endParaRPr>
          </a:p>
          <a:p>
            <a:pPr lvl="3" indent="-274320">
              <a:buClr>
                <a:srgbClr val="7030A0"/>
              </a:buClr>
              <a:buSzPct val="80000"/>
            </a:pPr>
            <a:endParaRPr kumimoji="0" lang="fr-FR" sz="3200" b="0" i="0" u="none" strike="noStrike" kern="0" cap="none" spc="0" normalizeH="0" baseline="0" noProof="0" dirty="0" smtClean="0">
              <a:ln>
                <a:noFill/>
              </a:ln>
              <a:solidFill>
                <a:schemeClr val="tx1"/>
              </a:solidFill>
              <a:effectLst/>
              <a:uLnTx/>
              <a:uFillTx/>
              <a:latin typeface="+mn-lt"/>
              <a:ea typeface="+mn-lt"/>
              <a:cs typeface="+mn-lt"/>
            </a:endParaRPr>
          </a:p>
          <a:p>
            <a:pPr marL="0" marR="0" lvl="0" indent="-274320" algn="l" defTabSz="914400" eaLnBrk="1" fontAlgn="auto" latinLnBrk="0" hangingPunct="1">
              <a:lnSpc>
                <a:spcPct val="100000"/>
              </a:lnSpc>
              <a:spcBef>
                <a:spcPts val="0"/>
              </a:spcBef>
              <a:spcAft>
                <a:spcPts val="0"/>
              </a:spcAft>
              <a:buClr>
                <a:srgbClr val="7030A0"/>
              </a:buClr>
              <a:buSzPct val="80000"/>
              <a:buFont typeface="Wingdings 2" pitchFamily="18" charset="2"/>
              <a:buChar char=""/>
              <a:tabLst/>
              <a:defRPr/>
            </a:pPr>
            <a:endParaRPr kumimoji="0" lang="fr-FR" sz="3200" b="0" i="0" u="none" strike="noStrike" kern="0" cap="none" spc="0" normalizeH="0" baseline="0" noProof="0" dirty="0" smtClean="0">
              <a:ln>
                <a:noFill/>
              </a:ln>
              <a:solidFill>
                <a:schemeClr val="tx1"/>
              </a:solidFill>
              <a:effectLst/>
              <a:uLnTx/>
              <a:uFillTx/>
              <a:latin typeface="+mn-lt"/>
              <a:ea typeface="+mn-lt"/>
              <a:cs typeface="+mn-lt"/>
            </a:endParaRPr>
          </a:p>
          <a:p>
            <a:pPr marL="0" marR="0" lvl="0" indent="-274320" algn="l" defTabSz="914400" eaLnBrk="1" fontAlgn="auto" latinLnBrk="0" hangingPunct="1">
              <a:lnSpc>
                <a:spcPct val="100000"/>
              </a:lnSpc>
              <a:spcBef>
                <a:spcPts val="0"/>
              </a:spcBef>
              <a:spcAft>
                <a:spcPts val="0"/>
              </a:spcAft>
              <a:buClr>
                <a:srgbClr val="7030A0"/>
              </a:buClr>
              <a:buSzPct val="80000"/>
              <a:buFont typeface="Wingdings 2" pitchFamily="18" charset="2"/>
              <a:buChar char=""/>
              <a:tabLst/>
              <a:defRPr/>
            </a:pPr>
            <a:endParaRPr kumimoji="0" lang="fr-FR" sz="3200" b="0" i="0" u="none" strike="noStrike" kern="0" cap="none" spc="0" normalizeH="0" baseline="0" noProof="0" dirty="0" smtClean="0">
              <a:ln>
                <a:noFill/>
              </a:ln>
              <a:solidFill>
                <a:schemeClr val="tx1"/>
              </a:solidFill>
              <a:effectLst/>
              <a:uLnTx/>
              <a:uFillTx/>
              <a:latin typeface="+mn-lt"/>
              <a:ea typeface="+mn-lt"/>
              <a:cs typeface="+mn-lt"/>
            </a:endParaRPr>
          </a:p>
          <a:p>
            <a:pPr marL="0" marR="0" lvl="0" indent="-274320" algn="l" defTabSz="914400" eaLnBrk="1" fontAlgn="auto" latinLnBrk="0" hangingPunct="1">
              <a:lnSpc>
                <a:spcPct val="100000"/>
              </a:lnSpc>
              <a:spcBef>
                <a:spcPts val="0"/>
              </a:spcBef>
              <a:spcAft>
                <a:spcPts val="0"/>
              </a:spcAft>
              <a:buClr>
                <a:srgbClr val="7030A0"/>
              </a:buClr>
              <a:buSzPct val="80000"/>
              <a:buFont typeface="Wingdings 2" pitchFamily="18" charset="2"/>
              <a:buChar char=""/>
              <a:tabLst/>
              <a:defRPr/>
            </a:pPr>
            <a:endParaRPr lang="fr-FR" sz="3200" kern="0" dirty="0" smtClean="0">
              <a:ea typeface="+mn-lt"/>
              <a:cs typeface="+mn-lt"/>
            </a:endParaRPr>
          </a:p>
          <a:p>
            <a:pPr marL="0" marR="0" lvl="0" indent="-274320" algn="l" defTabSz="914400" eaLnBrk="1" fontAlgn="auto" latinLnBrk="0" hangingPunct="1">
              <a:lnSpc>
                <a:spcPct val="100000"/>
              </a:lnSpc>
              <a:spcBef>
                <a:spcPts val="0"/>
              </a:spcBef>
              <a:spcAft>
                <a:spcPts val="0"/>
              </a:spcAft>
              <a:buClr>
                <a:srgbClr val="7030A0"/>
              </a:buClr>
              <a:buSzPct val="80000"/>
              <a:buFont typeface="Wingdings 2" pitchFamily="18" charset="2"/>
              <a:buChar char=""/>
              <a:tabLst/>
              <a:defRPr/>
            </a:pPr>
            <a:r>
              <a:rPr lang="fr-FR" sz="3200" kern="0" dirty="0" smtClean="0">
                <a:ea typeface="+mn-lt"/>
                <a:cs typeface="+mn-lt"/>
              </a:rPr>
              <a:t>Importance de la documentation</a:t>
            </a:r>
          </a:p>
          <a:p>
            <a:pPr marL="0" marR="0" lvl="0" indent="-274320" algn="l" defTabSz="914400" eaLnBrk="1" fontAlgn="auto" latinLnBrk="0" hangingPunct="1">
              <a:lnSpc>
                <a:spcPct val="100000"/>
              </a:lnSpc>
              <a:spcBef>
                <a:spcPts val="0"/>
              </a:spcBef>
              <a:spcAft>
                <a:spcPts val="0"/>
              </a:spcAft>
              <a:buClr>
                <a:srgbClr val="7030A0"/>
              </a:buClr>
              <a:buSzPct val="80000"/>
              <a:buFont typeface="Wingdings 2" pitchFamily="18" charset="2"/>
              <a:buChar char=""/>
              <a:tabLst/>
              <a:defRPr/>
            </a:pPr>
            <a:endParaRPr kumimoji="0" lang="fr-FR" sz="3200" b="0" i="0" u="none" strike="noStrike" kern="0" cap="none" spc="0" normalizeH="0" baseline="0" noProof="0" dirty="0" smtClean="0">
              <a:ln>
                <a:noFill/>
              </a:ln>
              <a:solidFill>
                <a:schemeClr val="tx1"/>
              </a:solidFill>
              <a:effectLst/>
              <a:uLnTx/>
              <a:uFillTx/>
              <a:latin typeface="+mn-lt"/>
              <a:ea typeface="+mn-lt"/>
              <a:cs typeface="+mn-lt"/>
            </a:endParaRPr>
          </a:p>
          <a:p>
            <a:pPr marL="0" marR="0" lvl="0" indent="-274320" algn="l" defTabSz="914400" eaLnBrk="1" fontAlgn="auto" latinLnBrk="0" hangingPunct="1">
              <a:lnSpc>
                <a:spcPct val="100000"/>
              </a:lnSpc>
              <a:spcBef>
                <a:spcPts val="0"/>
              </a:spcBef>
              <a:spcAft>
                <a:spcPts val="0"/>
              </a:spcAft>
              <a:buClr>
                <a:srgbClr val="7030A0"/>
              </a:buClr>
              <a:buSzPct val="80000"/>
              <a:buFont typeface="Wingdings 2" pitchFamily="18" charset="2"/>
              <a:buChar char=""/>
              <a:tabLst/>
              <a:defRPr/>
            </a:pPr>
            <a:r>
              <a:rPr lang="fr-FR" sz="3200" kern="0" dirty="0" smtClean="0">
                <a:ea typeface="+mn-lt"/>
                <a:cs typeface="+mn-lt"/>
              </a:rPr>
              <a:t>Responsabilités clairement définies</a:t>
            </a:r>
            <a:endParaRPr kumimoji="0" lang="fr-FR" sz="3200" b="0" i="0" u="none" strike="noStrike" kern="0" cap="none" spc="0" normalizeH="0" baseline="0" noProof="0" dirty="0" smtClean="0">
              <a:ln>
                <a:noFill/>
              </a:ln>
              <a:solidFill>
                <a:schemeClr val="tx1"/>
              </a:solidFill>
              <a:effectLst/>
              <a:uLnTx/>
              <a:uFillTx/>
              <a:latin typeface="+mn-lt"/>
              <a:ea typeface="+mn-lt"/>
              <a:cs typeface="+mn-lt"/>
            </a:endParaRPr>
          </a:p>
          <a:p>
            <a:pPr marL="0" marR="0" lvl="0" indent="-274320" algn="l" defTabSz="914400" eaLnBrk="1" fontAlgn="auto" latinLnBrk="0" hangingPunct="1">
              <a:lnSpc>
                <a:spcPct val="100000"/>
              </a:lnSpc>
              <a:spcBef>
                <a:spcPts val="0"/>
              </a:spcBef>
              <a:spcAft>
                <a:spcPts val="0"/>
              </a:spcAft>
              <a:buClr>
                <a:srgbClr val="7030A0"/>
              </a:buClr>
              <a:buSzPct val="80000"/>
              <a:buFont typeface="Wingdings 2" pitchFamily="18" charset="2"/>
              <a:buChar char=""/>
              <a:tabLst/>
              <a:defRPr/>
            </a:pPr>
            <a:endParaRPr kumimoji="0" lang="fr-FR" sz="3200" b="0" i="0" u="none" strike="noStrike" kern="0" cap="none" spc="0" normalizeH="0" baseline="0" noProof="0" dirty="0">
              <a:ln>
                <a:noFill/>
              </a:ln>
              <a:solidFill>
                <a:schemeClr val="tx1"/>
              </a:solidFill>
              <a:effectLst/>
              <a:uLnTx/>
              <a:uFillTx/>
              <a:latin typeface="+mn-lt"/>
              <a:ea typeface="+mn-lt"/>
              <a:cs typeface="+mn-lt"/>
            </a:endParaRPr>
          </a:p>
        </p:txBody>
      </p:sp>
      <p:pic>
        <p:nvPicPr>
          <p:cNvPr id="9" name="Espace réservé du contenu 8" descr="Image1.gif"/>
          <p:cNvPicPr>
            <a:picLocks noGrp="1" noChangeAspect="1"/>
          </p:cNvPicPr>
          <p:nvPr>
            <p:ph idx="1"/>
          </p:nvPr>
        </p:nvPicPr>
        <p:blipFill>
          <a:blip r:embed="rId5" cstate="print"/>
          <a:stretch>
            <a:fillRect/>
          </a:stretch>
        </p:blipFill>
        <p:spPr>
          <a:xfrm>
            <a:off x="4211960" y="1903205"/>
            <a:ext cx="4853955" cy="2533907"/>
          </a:xfr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hèmeHumain">
  <a:themeElements>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tint val="100000"/>
          </a:scheme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a:solidFill>
            <a:schemeClr val="phClr"/>
          </a:solidFill>
          <a:prstDash val="solid"/>
        </a:ln>
        <a:ln w="12700">
          <a:solidFill>
            <a:schemeClr val="phClr"/>
          </a:solidFill>
          <a:prstDash val="solid"/>
        </a:ln>
        <a:ln w="28100">
          <a:solidFill>
            <a:schemeClr val="phClr"/>
          </a:solidFill>
          <a:prstDash val="solid"/>
        </a:ln>
      </a:lnStyleLst>
      <a:effectStyleLst>
        <a:effectStyle>
          <a:effectLst>
            <a:outerShdw blurRad="39000" dist="25400" dir="9000000">
              <a:srgbClr val="1A0000">
                <a:alpha val="35000"/>
              </a:srgbClr>
            </a:outerShdw>
          </a:effectLst>
        </a:effectStyle>
        <a:effectStyle>
          <a:effectLst>
            <a:outerShdw blurRad="39000" dist="25400" dir="9000000">
              <a:srgbClr val="1A0000">
                <a:alpha val="40000"/>
              </a:srgbClr>
            </a:outerShdw>
          </a:effectLst>
        </a:effectStyle>
        <a:effectStyle>
          <a:effectLst>
            <a:outerShdw blurRad="39000" dist="25400" dir="9000000">
              <a:srgbClr val="000000">
                <a:alpha val="40000"/>
              </a:srgbClr>
            </a:outerShdw>
          </a:effectLst>
          <a:scene3d>
            <a:camera prst="perspectiveFront">
              <a:rot lat="0" lon="0" rev="0"/>
            </a:camera>
            <a:lightRig rig="brightRoom" dir="tr">
              <a:rot lat="0" lon="0" rev="3540000"/>
            </a:lightRig>
          </a:scene3d>
          <a:sp3d prstMaterial="matte">
            <a:bevelT w="190500" h="44450" prst="cross"/>
          </a:sp3d>
        </a:effectStyle>
      </a:effectStyleLst>
      <a:bgFillStyleLst>
        <a:solidFill>
          <a:schemeClr val="phClr">
            <a:tint val="100000"/>
          </a:schemeClr>
        </a:solidFill>
        <a:gradFill flip="none"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tileRect/>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ppt/theme/themeOverride2.xml><?xml version="1.0" encoding="utf-8"?>
<a:themeOverride xmlns:a="http://schemas.openxmlformats.org/drawingml/2006/main">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ppt/theme/themeOverride3.xml><?xml version="1.0" encoding="utf-8"?>
<a:themeOverride xmlns:a="http://schemas.openxmlformats.org/drawingml/2006/main">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ppt/theme/themeOverride4.xml><?xml version="1.0" encoding="utf-8"?>
<a:themeOverride xmlns:a="http://schemas.openxmlformats.org/drawingml/2006/main">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docProps/app.xml><?xml version="1.0" encoding="utf-8"?>
<Properties xmlns="http://schemas.openxmlformats.org/officeDocument/2006/extended-properties" xmlns:vt="http://schemas.openxmlformats.org/officeDocument/2006/docPropsVTypes">
  <Template/>
  <TotalTime>15</TotalTime>
  <Words>631</Words>
  <Application>Microsoft Office PowerPoint</Application>
  <PresentationFormat>Affichage à l'écran (4:3)</PresentationFormat>
  <Paragraphs>154</Paragraphs>
  <Slides>14</Slides>
  <Notes>9</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ThèmeHumain</vt:lpstr>
      <vt:lpstr>Norme ISO 20 000</vt:lpstr>
      <vt:lpstr>Sommaire</vt:lpstr>
      <vt:lpstr>Qu’est-ce que ISO 20 000 ?</vt:lpstr>
      <vt:lpstr>Présentation 1/2 </vt:lpstr>
      <vt:lpstr>Présentation 2/2 </vt:lpstr>
      <vt:lpstr>Objectifs</vt:lpstr>
      <vt:lpstr>Principes</vt:lpstr>
      <vt:lpstr>Diapositive 8</vt:lpstr>
      <vt:lpstr>Contenu</vt:lpstr>
      <vt:lpstr>Évolution de la norme</vt:lpstr>
      <vt:lpstr>Organisations certifiées ISO 20 000</vt:lpstr>
      <vt:lpstr>Conclusion</vt:lpstr>
      <vt:lpstr>Sources</vt:lpstr>
      <vt:lpstr>Des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Audrey</dc:creator>
  <cp:lastModifiedBy>heiwy</cp:lastModifiedBy>
  <cp:revision>141</cp:revision>
  <dcterms:modified xsi:type="dcterms:W3CDTF">2010-11-24T14:04:24Z</dcterms:modified>
</cp:coreProperties>
</file>