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96" r:id="rId3"/>
    <p:sldId id="261" r:id="rId4"/>
    <p:sldId id="268" r:id="rId5"/>
    <p:sldId id="305" r:id="rId6"/>
    <p:sldId id="306" r:id="rId7"/>
    <p:sldId id="307" r:id="rId8"/>
    <p:sldId id="311" r:id="rId9"/>
    <p:sldId id="316" r:id="rId10"/>
    <p:sldId id="31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CECEB"/>
    <a:srgbClr val="000000"/>
    <a:srgbClr val="5C2569"/>
    <a:srgbClr val="A6A6A6"/>
    <a:srgbClr val="DBDBDB"/>
    <a:srgbClr val="F1F4F5"/>
    <a:srgbClr val="E0E9EA"/>
    <a:srgbClr val="E9EC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/>
    <p:restoredTop sz="94688"/>
  </p:normalViewPr>
  <p:slideViewPr>
    <p:cSldViewPr snapToGrid="0" snapToObjects="1">
      <p:cViewPr varScale="1">
        <p:scale>
          <a:sx n="140" d="100"/>
          <a:sy n="140" d="100"/>
        </p:scale>
        <p:origin x="24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1E63B-1F4A-0742-8BDB-8FD6E144EF7F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B40D7-DE58-C74E-AC67-CB52722B2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15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0B40D7-DE58-C74E-AC67-CB52722B27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2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DC175-9D4D-834A-830E-C2DF8A842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2DDB9-8F3A-B544-A9BE-1A1792AE3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2D659-C10C-FC46-A2A0-25D55037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1026-53E9-C646-A9EA-96EF88ACD296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554DB-F4FB-0249-B37B-78BB6A2F2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6F508-B54A-554B-AA69-25D0FBE4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4857-5402-6643-9D70-ABA178FD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8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9BBD9-F62E-5F44-AC2A-673E0C1DF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B58F6-EDCE-6248-8F17-78EC32AEC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C0C58-FCEA-1141-B732-78F67F2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1026-53E9-C646-A9EA-96EF88ACD296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3BD2F-E2EC-6741-961E-54218576A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B32C4-1204-4140-82C5-1920ABE6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4857-5402-6643-9D70-ABA178FD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7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093C14-58DE-B345-96F9-0FF3F4442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47FD3-10BB-CB45-A23C-D19BA3416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DD2F7-6469-7E49-97BB-A8B7A5982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1026-53E9-C646-A9EA-96EF88ACD296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33CC2-50DC-2D43-83C6-E29B3220A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5BF30-30A1-644E-9E5A-489E89BF0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4857-5402-6643-9D70-ABA178FD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7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47FC-E581-CA46-8151-C1C31690A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3248B-D804-D34B-9A6F-CF0F7A3F8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5338F-72EB-6F47-A7C6-DAA5F5805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1026-53E9-C646-A9EA-96EF88ACD296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5485A-79F2-F447-83B8-50D78FC9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0A30D-516D-9A4A-B253-95A32B145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4857-5402-6643-9D70-ABA178FD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2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7287-757C-DA43-88F1-FB53187A3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9C737-79AB-B142-95A4-5197B8BFF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153F4-16F4-B049-A6D5-AF649721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1026-53E9-C646-A9EA-96EF88ACD296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E17A7-AFB0-B74D-B36D-F9D3CF08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15719-A22F-6949-91FE-DFAB880A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4857-5402-6643-9D70-ABA178FD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8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A780-0335-F34C-AB5C-4E7A6CA62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4DB1C-A53E-DA41-92C0-10423508D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34856-5216-ED4A-B725-AEA8CB015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E7F6D-9F06-2747-9A66-0495C87C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1026-53E9-C646-A9EA-96EF88ACD296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BA914-E3F0-814B-B611-3D02C3D6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5E15F-7BBC-B440-BD42-30EE063F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4857-5402-6643-9D70-ABA178FD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1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8EF9-DB80-A84A-B927-E06795AB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905E4-7F50-E642-8988-9CD81B357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1B37-AC1D-0F44-9FB3-DC1F76048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FDB142-34FC-F446-BF63-BDF850C39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B032B-DB0B-884B-B648-A5A518ACE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2F3435-D774-E546-A7DD-59227F07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1026-53E9-C646-A9EA-96EF88ACD296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FE706-DF7D-6241-8AB1-B42019A67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4E2B3-AA8B-164B-B42E-1DA67506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4857-5402-6643-9D70-ABA178FD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7DAA2-1D04-C640-A92F-B23F8292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F5F01F-2A47-D944-BC79-67B11362C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1026-53E9-C646-A9EA-96EF88ACD296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9FEFA-6966-BB4D-B0E0-C41BDED26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46138-1508-6942-A55D-AD695599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4857-5402-6643-9D70-ABA178FD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7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CD933C-A0CE-8D4C-9992-A087C6BFA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1026-53E9-C646-A9EA-96EF88ACD296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B8258-5B3E-D14D-87EC-3695FD26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0545E-3084-F949-AF04-CD538BE6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4857-5402-6643-9D70-ABA178FD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9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ACD66-F397-574C-B51C-35028AA38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7AB6-EEDE-B242-9806-7BBA42F48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DB28B-242D-4248-90B8-6425D19A0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19955-89B7-1648-B645-01DE202F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1026-53E9-C646-A9EA-96EF88ACD296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F267B-2E51-1242-8BE9-45C730F5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F3DA2-DE2D-1549-A77F-430225C4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4857-5402-6643-9D70-ABA178FD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5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28A2-DD4A-CA48-9655-9FD1781E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B6CA79-4CB7-3440-8200-2AFD1230B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4D8FD-A01F-8345-9060-D1001216C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299D9-CB5C-9B46-B4B6-DADEDE47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1026-53E9-C646-A9EA-96EF88ACD296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BAC1A-46D2-BB4B-AA05-7FBF1257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F1ABE-7369-8444-8CFF-4DA60FEC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24857-5402-6643-9D70-ABA178FD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13FDC6-0A40-F146-A254-6A8DD733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126E8-BF1F-CF4E-8369-853CE24C1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8AE53-B803-1F4B-9692-553ED3DCD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A1026-53E9-C646-A9EA-96EF88ACD296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D0CC1-F727-A840-A5A2-44F9AD5B0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BC88C-58B5-6643-A908-B447B0A52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24857-5402-6643-9D70-ABA178FD2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8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>
            <a:extLst>
              <a:ext uri="{FF2B5EF4-FFF2-40B4-BE49-F238E27FC236}">
                <a16:creationId xmlns:a16="http://schemas.microsoft.com/office/drawing/2014/main" id="{9C9DC2D9-9761-ED4E-BC9C-D5507590ED74}"/>
              </a:ext>
            </a:extLst>
          </p:cNvPr>
          <p:cNvSpPr txBox="1"/>
          <p:nvPr/>
        </p:nvSpPr>
        <p:spPr>
          <a:xfrm>
            <a:off x="2117988" y="2497976"/>
            <a:ext cx="795602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ln>
                  <a:solidFill>
                    <a:srgbClr val="5C2569"/>
                  </a:solidFill>
                </a:ln>
                <a:solidFill>
                  <a:srgbClr val="5C2569"/>
                </a:solidFill>
                <a:latin typeface="Domine" panose="02040503040403060204" pitchFamily="18" charset="0"/>
              </a:rPr>
              <a:t>Canvas Kit</a:t>
            </a:r>
          </a:p>
        </p:txBody>
      </p:sp>
    </p:spTree>
    <p:extLst>
      <p:ext uri="{BB962C8B-B14F-4D97-AF65-F5344CB8AC3E}">
        <p14:creationId xmlns:p14="http://schemas.microsoft.com/office/powerpoint/2010/main" val="2307154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3B270A1-897F-A145-ACF6-20D021029BC3}"/>
              </a:ext>
            </a:extLst>
          </p:cNvPr>
          <p:cNvSpPr/>
          <p:nvPr/>
        </p:nvSpPr>
        <p:spPr>
          <a:xfrm>
            <a:off x="0" y="-6450"/>
            <a:ext cx="12191999" cy="6864450"/>
          </a:xfrm>
          <a:prstGeom prst="rect">
            <a:avLst/>
          </a:prstGeom>
          <a:solidFill>
            <a:srgbClr val="EC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5B4A4-30A2-4249-B977-97D3A93539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" t="9445" r="2214" b="10186"/>
          <a:stretch/>
        </p:blipFill>
        <p:spPr>
          <a:xfrm>
            <a:off x="445118" y="0"/>
            <a:ext cx="11551147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6C6264A-65A9-4841-9925-195743523A9A}"/>
              </a:ext>
            </a:extLst>
          </p:cNvPr>
          <p:cNvSpPr/>
          <p:nvPr/>
        </p:nvSpPr>
        <p:spPr>
          <a:xfrm>
            <a:off x="662236" y="197285"/>
            <a:ext cx="2125249" cy="122755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B37BAA-60F9-2748-B73D-EFEDEEF4E9C7}"/>
              </a:ext>
            </a:extLst>
          </p:cNvPr>
          <p:cNvSpPr/>
          <p:nvPr/>
        </p:nvSpPr>
        <p:spPr>
          <a:xfrm>
            <a:off x="2929447" y="199373"/>
            <a:ext cx="2125249" cy="122755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9CE540-082E-B141-8540-82251E230BAF}"/>
              </a:ext>
            </a:extLst>
          </p:cNvPr>
          <p:cNvSpPr/>
          <p:nvPr/>
        </p:nvSpPr>
        <p:spPr>
          <a:xfrm>
            <a:off x="5145541" y="197285"/>
            <a:ext cx="2125249" cy="122755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3E52F3-9EB8-8D48-B9EE-F556C0DC5A06}"/>
              </a:ext>
            </a:extLst>
          </p:cNvPr>
          <p:cNvSpPr/>
          <p:nvPr/>
        </p:nvSpPr>
        <p:spPr>
          <a:xfrm>
            <a:off x="7412752" y="199373"/>
            <a:ext cx="2125249" cy="122755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0E3D8-9700-7E41-B33D-A951A97E918C}"/>
              </a:ext>
            </a:extLst>
          </p:cNvPr>
          <p:cNvSpPr/>
          <p:nvPr/>
        </p:nvSpPr>
        <p:spPr>
          <a:xfrm>
            <a:off x="9682050" y="197285"/>
            <a:ext cx="2125249" cy="122755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620501-682C-9345-8147-85B4CA3332B9}"/>
              </a:ext>
            </a:extLst>
          </p:cNvPr>
          <p:cNvSpPr/>
          <p:nvPr/>
        </p:nvSpPr>
        <p:spPr>
          <a:xfrm>
            <a:off x="7393963" y="2577230"/>
            <a:ext cx="2125249" cy="122755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3BF7FF-8089-8046-932D-534DFF75A26B}"/>
              </a:ext>
            </a:extLst>
          </p:cNvPr>
          <p:cNvSpPr/>
          <p:nvPr/>
        </p:nvSpPr>
        <p:spPr>
          <a:xfrm>
            <a:off x="2912745" y="2579318"/>
            <a:ext cx="2125249" cy="122755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99BB6F-9F8F-434A-B71B-6DF59C83780E}"/>
              </a:ext>
            </a:extLst>
          </p:cNvPr>
          <p:cNvSpPr/>
          <p:nvPr/>
        </p:nvSpPr>
        <p:spPr>
          <a:xfrm>
            <a:off x="662236" y="4980140"/>
            <a:ext cx="5482225" cy="122755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628572-131A-9242-B0D0-39A29D059D43}"/>
              </a:ext>
            </a:extLst>
          </p:cNvPr>
          <p:cNvSpPr/>
          <p:nvPr/>
        </p:nvSpPr>
        <p:spPr>
          <a:xfrm>
            <a:off x="6278132" y="4980140"/>
            <a:ext cx="5529167" cy="122755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1FC39A-D36A-5245-B97F-EDEA046457E7}"/>
              </a:ext>
            </a:extLst>
          </p:cNvPr>
          <p:cNvSpPr txBox="1"/>
          <p:nvPr/>
        </p:nvSpPr>
        <p:spPr>
          <a:xfrm rot="16200000">
            <a:off x="-1081023" y="3244334"/>
            <a:ext cx="271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A6A6A6"/>
                </a:solidFill>
                <a:latin typeface="Raleway" pitchFamily="2" charset="77"/>
              </a:rPr>
              <a:t>Business Model Canvas</a:t>
            </a:r>
          </a:p>
        </p:txBody>
      </p:sp>
    </p:spTree>
    <p:extLst>
      <p:ext uri="{BB962C8B-B14F-4D97-AF65-F5344CB8AC3E}">
        <p14:creationId xmlns:p14="http://schemas.microsoft.com/office/powerpoint/2010/main" val="187064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EB85EE5-96BE-F845-843D-4CB13754C14D}"/>
              </a:ext>
            </a:extLst>
          </p:cNvPr>
          <p:cNvGrpSpPr/>
          <p:nvPr/>
        </p:nvGrpSpPr>
        <p:grpSpPr>
          <a:xfrm>
            <a:off x="8065542" y="2981109"/>
            <a:ext cx="2542824" cy="1232909"/>
            <a:chOff x="5460681" y="2963141"/>
            <a:chExt cx="2542824" cy="1232909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913BBEE-4905-8D47-BC58-62A8029B128F}"/>
                </a:ext>
              </a:extLst>
            </p:cNvPr>
            <p:cNvSpPr/>
            <p:nvPr/>
          </p:nvSpPr>
          <p:spPr>
            <a:xfrm>
              <a:off x="5460681" y="2963144"/>
              <a:ext cx="576072" cy="57218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aleway" pitchFamily="2" charset="77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448A84C-8237-EB4A-A87C-A7AD0C199B25}"/>
                </a:ext>
              </a:extLst>
            </p:cNvPr>
            <p:cNvSpPr/>
            <p:nvPr/>
          </p:nvSpPr>
          <p:spPr>
            <a:xfrm>
              <a:off x="6116265" y="2963143"/>
              <a:ext cx="576072" cy="57218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aleway" pitchFamily="2" charset="77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346C592-C88C-D24B-8AE7-B0354AC24095}"/>
                </a:ext>
              </a:extLst>
            </p:cNvPr>
            <p:cNvSpPr/>
            <p:nvPr/>
          </p:nvSpPr>
          <p:spPr>
            <a:xfrm>
              <a:off x="6771849" y="2963142"/>
              <a:ext cx="576072" cy="57218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aleway" pitchFamily="2" charset="77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58144E3-4F2D-2540-8B0A-DFECEC577AE6}"/>
                </a:ext>
              </a:extLst>
            </p:cNvPr>
            <p:cNvSpPr/>
            <p:nvPr/>
          </p:nvSpPr>
          <p:spPr>
            <a:xfrm>
              <a:off x="7427433" y="2963141"/>
              <a:ext cx="576072" cy="57218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aleway" pitchFamily="2" charset="77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107C226-5C9E-9241-9A32-4867C1D181E6}"/>
                </a:ext>
              </a:extLst>
            </p:cNvPr>
            <p:cNvSpPr/>
            <p:nvPr/>
          </p:nvSpPr>
          <p:spPr>
            <a:xfrm>
              <a:off x="5460681" y="3623865"/>
              <a:ext cx="576072" cy="57218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aleway" pitchFamily="2" charset="77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17A6244-23DB-0948-A314-E48D50A27234}"/>
                </a:ext>
              </a:extLst>
            </p:cNvPr>
            <p:cNvSpPr/>
            <p:nvPr/>
          </p:nvSpPr>
          <p:spPr>
            <a:xfrm>
              <a:off x="6116265" y="3623864"/>
              <a:ext cx="576072" cy="57218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aleway" pitchFamily="2" charset="77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71326B0-0435-6E41-BCB6-20F87A44EA21}"/>
                </a:ext>
              </a:extLst>
            </p:cNvPr>
            <p:cNvSpPr/>
            <p:nvPr/>
          </p:nvSpPr>
          <p:spPr>
            <a:xfrm>
              <a:off x="6771849" y="3623863"/>
              <a:ext cx="576072" cy="57218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aleway" pitchFamily="2" charset="77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510A586-1AA7-C943-AE94-A6746C79A8A7}"/>
                </a:ext>
              </a:extLst>
            </p:cNvPr>
            <p:cNvSpPr/>
            <p:nvPr/>
          </p:nvSpPr>
          <p:spPr>
            <a:xfrm>
              <a:off x="7427433" y="3623862"/>
              <a:ext cx="576072" cy="57218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aleway" pitchFamily="2" charset="77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84AB626-FE99-0447-9BEF-2D1129DEEF1A}"/>
              </a:ext>
            </a:extLst>
          </p:cNvPr>
          <p:cNvGrpSpPr/>
          <p:nvPr/>
        </p:nvGrpSpPr>
        <p:grpSpPr>
          <a:xfrm>
            <a:off x="1603979" y="990841"/>
            <a:ext cx="2561469" cy="1215989"/>
            <a:chOff x="1403187" y="4881135"/>
            <a:chExt cx="3250735" cy="1911947"/>
          </a:xfrm>
          <a:solidFill>
            <a:srgbClr val="DBDBDB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F340219-1B57-2A4A-A997-5AA34CB023CB}"/>
                </a:ext>
              </a:extLst>
            </p:cNvPr>
            <p:cNvSpPr/>
            <p:nvPr/>
          </p:nvSpPr>
          <p:spPr>
            <a:xfrm>
              <a:off x="1403187" y="4881137"/>
              <a:ext cx="3250735" cy="1909608"/>
            </a:xfrm>
            <a:prstGeom prst="rect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aleway" pitchFamily="2" charset="77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7B54F28-6BBD-B445-B01A-E2C9D81867B2}"/>
                </a:ext>
              </a:extLst>
            </p:cNvPr>
            <p:cNvSpPr/>
            <p:nvPr/>
          </p:nvSpPr>
          <p:spPr>
            <a:xfrm>
              <a:off x="1403187" y="6276063"/>
              <a:ext cx="1613249" cy="517019"/>
            </a:xfrm>
            <a:prstGeom prst="rect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aleway" pitchFamily="2" charset="77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1CE2BCD-B35A-B147-AC61-12138719C57C}"/>
                </a:ext>
              </a:extLst>
            </p:cNvPr>
            <p:cNvSpPr/>
            <p:nvPr/>
          </p:nvSpPr>
          <p:spPr>
            <a:xfrm>
              <a:off x="3021196" y="6273727"/>
              <a:ext cx="1632726" cy="517019"/>
            </a:xfrm>
            <a:prstGeom prst="rect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aleway" pitchFamily="2" charset="77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A475250-5118-8742-9F81-52E194BFF502}"/>
                </a:ext>
              </a:extLst>
            </p:cNvPr>
            <p:cNvSpPr/>
            <p:nvPr/>
          </p:nvSpPr>
          <p:spPr>
            <a:xfrm>
              <a:off x="2051066" y="4881135"/>
              <a:ext cx="646273" cy="690703"/>
            </a:xfrm>
            <a:prstGeom prst="rect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aleway" pitchFamily="2" charset="77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B3BBA7E-7D1D-6545-851D-2A9B3354FCC0}"/>
                </a:ext>
              </a:extLst>
            </p:cNvPr>
            <p:cNvSpPr/>
            <p:nvPr/>
          </p:nvSpPr>
          <p:spPr>
            <a:xfrm>
              <a:off x="3349616" y="4881139"/>
              <a:ext cx="646273" cy="690704"/>
            </a:xfrm>
            <a:prstGeom prst="rect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aleway" pitchFamily="2" charset="77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F4B844E-0A16-D343-9DEC-050F23FC2698}"/>
                </a:ext>
              </a:extLst>
            </p:cNvPr>
            <p:cNvSpPr/>
            <p:nvPr/>
          </p:nvSpPr>
          <p:spPr>
            <a:xfrm>
              <a:off x="2051066" y="5575883"/>
              <a:ext cx="646273" cy="696142"/>
            </a:xfrm>
            <a:prstGeom prst="rect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aleway" pitchFamily="2" charset="77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43B0AE4-C68D-3C46-9357-C6248053144E}"/>
                </a:ext>
              </a:extLst>
            </p:cNvPr>
            <p:cNvSpPr/>
            <p:nvPr/>
          </p:nvSpPr>
          <p:spPr>
            <a:xfrm>
              <a:off x="3349616" y="5575883"/>
              <a:ext cx="646273" cy="696142"/>
            </a:xfrm>
            <a:prstGeom prst="rect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aleway" pitchFamily="2" charset="77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5726EC-0866-2A4C-8E50-F25628607690}"/>
                </a:ext>
              </a:extLst>
            </p:cNvPr>
            <p:cNvSpPr/>
            <p:nvPr/>
          </p:nvSpPr>
          <p:spPr>
            <a:xfrm>
              <a:off x="4000517" y="4885178"/>
              <a:ext cx="646273" cy="1386212"/>
            </a:xfrm>
            <a:prstGeom prst="rect">
              <a:avLst/>
            </a:prstGeom>
            <a:grp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aleway" pitchFamily="2" charset="7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EA18917-23B3-3242-BA32-568617C3485E}"/>
              </a:ext>
            </a:extLst>
          </p:cNvPr>
          <p:cNvSpPr txBox="1"/>
          <p:nvPr/>
        </p:nvSpPr>
        <p:spPr>
          <a:xfrm>
            <a:off x="7066464" y="445313"/>
            <a:ext cx="4531712" cy="33165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5C2569"/>
                </a:solidFill>
                <a:latin typeface="Raleway" pitchFamily="2" charset="77"/>
              </a:rPr>
              <a:t>Market Definition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BF99321-E0C4-044B-B806-A6BE503A0F00}"/>
              </a:ext>
            </a:extLst>
          </p:cNvPr>
          <p:cNvGrpSpPr/>
          <p:nvPr/>
        </p:nvGrpSpPr>
        <p:grpSpPr>
          <a:xfrm>
            <a:off x="8050218" y="4976643"/>
            <a:ext cx="2560018" cy="1232906"/>
            <a:chOff x="6859682" y="2320584"/>
            <a:chExt cx="2560018" cy="1232906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B1A887E-0EA5-824A-8AE2-9A6BFBF29A59}"/>
                </a:ext>
              </a:extLst>
            </p:cNvPr>
            <p:cNvSpPr/>
            <p:nvPr/>
          </p:nvSpPr>
          <p:spPr>
            <a:xfrm>
              <a:off x="6859682" y="2320584"/>
              <a:ext cx="2560018" cy="57218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aleway" pitchFamily="2" charset="77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E41634E-8FC9-804F-B9DE-743DB05BA798}"/>
                </a:ext>
              </a:extLst>
            </p:cNvPr>
            <p:cNvSpPr/>
            <p:nvPr/>
          </p:nvSpPr>
          <p:spPr>
            <a:xfrm>
              <a:off x="6859682" y="2981305"/>
              <a:ext cx="2560018" cy="57218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aleway" pitchFamily="2" charset="77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EE4C5D2-7C67-9948-A2C4-EC7560537781}"/>
              </a:ext>
            </a:extLst>
          </p:cNvPr>
          <p:cNvGrpSpPr/>
          <p:nvPr/>
        </p:nvGrpSpPr>
        <p:grpSpPr>
          <a:xfrm>
            <a:off x="1562458" y="4972614"/>
            <a:ext cx="2651760" cy="1235368"/>
            <a:chOff x="560683" y="404991"/>
            <a:chExt cx="2651760" cy="1235368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6789EEE-2942-8744-9DC2-4EAD6D1814DF}"/>
                </a:ext>
              </a:extLst>
            </p:cNvPr>
            <p:cNvSpPr/>
            <p:nvPr/>
          </p:nvSpPr>
          <p:spPr>
            <a:xfrm>
              <a:off x="615113" y="407454"/>
              <a:ext cx="2560018" cy="123290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aleway" pitchFamily="2" charset="77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06AC22-81E4-A748-A2D1-D6ED2F686CAA}"/>
                </a:ext>
              </a:extLst>
            </p:cNvPr>
            <p:cNvCxnSpPr>
              <a:cxnSpLocks/>
            </p:cNvCxnSpPr>
            <p:nvPr/>
          </p:nvCxnSpPr>
          <p:spPr>
            <a:xfrm>
              <a:off x="560683" y="1023907"/>
              <a:ext cx="265176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Snip Diagonal Corner Rectangle 117">
              <a:extLst>
                <a:ext uri="{FF2B5EF4-FFF2-40B4-BE49-F238E27FC236}">
                  <a16:creationId xmlns:a16="http://schemas.microsoft.com/office/drawing/2014/main" id="{642F9626-DB75-5343-9B86-78F4D26E97BC}"/>
                </a:ext>
              </a:extLst>
            </p:cNvPr>
            <p:cNvSpPr/>
            <p:nvPr/>
          </p:nvSpPr>
          <p:spPr>
            <a:xfrm>
              <a:off x="1485110" y="404991"/>
              <a:ext cx="755755" cy="1232905"/>
            </a:xfrm>
            <a:prstGeom prst="snip2DiagRect">
              <a:avLst>
                <a:gd name="adj1" fmla="val 50000"/>
                <a:gd name="adj2" fmla="val 50000"/>
              </a:avLst>
            </a:prstGeom>
            <a:solidFill>
              <a:srgbClr val="DBDBDB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F19445B-C6AA-774C-99C8-C506030D428C}"/>
              </a:ext>
            </a:extLst>
          </p:cNvPr>
          <p:cNvGrpSpPr/>
          <p:nvPr/>
        </p:nvGrpSpPr>
        <p:grpSpPr>
          <a:xfrm>
            <a:off x="8004013" y="943497"/>
            <a:ext cx="2651760" cy="1303104"/>
            <a:chOff x="5415639" y="718125"/>
            <a:chExt cx="2651760" cy="1303104"/>
          </a:xfrm>
        </p:grpSpPr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F4D3FE4D-CBDD-4449-9254-61C9B6380F7C}"/>
                </a:ext>
              </a:extLst>
            </p:cNvPr>
            <p:cNvSpPr/>
            <p:nvPr/>
          </p:nvSpPr>
          <p:spPr>
            <a:xfrm>
              <a:off x="5460681" y="718125"/>
              <a:ext cx="2567882" cy="1303104"/>
            </a:xfrm>
            <a:custGeom>
              <a:avLst/>
              <a:gdLst>
                <a:gd name="connsiteX0" fmla="*/ 3113590 w 6204031"/>
                <a:gd name="connsiteY0" fmla="*/ 2361235 h 3148314"/>
                <a:gd name="connsiteX1" fmla="*/ 2673752 w 6204031"/>
                <a:gd name="connsiteY1" fmla="*/ 2696901 h 3148314"/>
                <a:gd name="connsiteX2" fmla="*/ 2245489 w 6204031"/>
                <a:gd name="connsiteY2" fmla="*/ 3148314 h 3148314"/>
                <a:gd name="connsiteX3" fmla="*/ 0 w 6204031"/>
                <a:gd name="connsiteY3" fmla="*/ 3148314 h 3148314"/>
                <a:gd name="connsiteX4" fmla="*/ 0 w 6204031"/>
                <a:gd name="connsiteY4" fmla="*/ 416688 h 3148314"/>
                <a:gd name="connsiteX5" fmla="*/ 2245489 w 6204031"/>
                <a:gd name="connsiteY5" fmla="*/ 416688 h 3148314"/>
                <a:gd name="connsiteX6" fmla="*/ 2245489 w 6204031"/>
                <a:gd name="connsiteY6" fmla="*/ 0 h 3148314"/>
                <a:gd name="connsiteX7" fmla="*/ 3970117 w 6204031"/>
                <a:gd name="connsiteY7" fmla="*/ 0 h 3148314"/>
                <a:gd name="connsiteX8" fmla="*/ 3970117 w 6204031"/>
                <a:gd name="connsiteY8" fmla="*/ 416688 h 3148314"/>
                <a:gd name="connsiteX9" fmla="*/ 6204031 w 6204031"/>
                <a:gd name="connsiteY9" fmla="*/ 416688 h 3148314"/>
                <a:gd name="connsiteX10" fmla="*/ 6204031 w 6204031"/>
                <a:gd name="connsiteY10" fmla="*/ 3148314 h 3148314"/>
                <a:gd name="connsiteX11" fmla="*/ 3946967 w 6204031"/>
                <a:gd name="connsiteY11" fmla="*/ 3148314 h 3148314"/>
                <a:gd name="connsiteX12" fmla="*/ 3483980 w 6204031"/>
                <a:gd name="connsiteY12" fmla="*/ 2627453 h 3148314"/>
                <a:gd name="connsiteX13" fmla="*/ 3113590 w 6204031"/>
                <a:gd name="connsiteY13" fmla="*/ 2361235 h 3148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04031" h="3148314">
                  <a:moveTo>
                    <a:pt x="3113590" y="2361235"/>
                  </a:moveTo>
                  <a:lnTo>
                    <a:pt x="2673752" y="2696901"/>
                  </a:lnTo>
                  <a:lnTo>
                    <a:pt x="2245489" y="3148314"/>
                  </a:lnTo>
                  <a:lnTo>
                    <a:pt x="0" y="3148314"/>
                  </a:lnTo>
                  <a:lnTo>
                    <a:pt x="0" y="416688"/>
                  </a:lnTo>
                  <a:lnTo>
                    <a:pt x="2245489" y="416688"/>
                  </a:lnTo>
                  <a:lnTo>
                    <a:pt x="2245489" y="0"/>
                  </a:lnTo>
                  <a:lnTo>
                    <a:pt x="3970117" y="0"/>
                  </a:lnTo>
                  <a:lnTo>
                    <a:pt x="3970117" y="416688"/>
                  </a:lnTo>
                  <a:lnTo>
                    <a:pt x="6204031" y="416688"/>
                  </a:lnTo>
                  <a:lnTo>
                    <a:pt x="6204031" y="3148314"/>
                  </a:lnTo>
                  <a:lnTo>
                    <a:pt x="3946967" y="3148314"/>
                  </a:lnTo>
                  <a:lnTo>
                    <a:pt x="3483980" y="2627453"/>
                  </a:lnTo>
                  <a:lnTo>
                    <a:pt x="3113590" y="2361235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aleway" pitchFamily="2" charset="77"/>
              </a:endParaRP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06E23AC-4339-B44E-974D-6D539F2785FA}"/>
                </a:ext>
              </a:extLst>
            </p:cNvPr>
            <p:cNvCxnSpPr>
              <a:cxnSpLocks/>
            </p:cNvCxnSpPr>
            <p:nvPr/>
          </p:nvCxnSpPr>
          <p:spPr>
            <a:xfrm>
              <a:off x="5415639" y="1423414"/>
              <a:ext cx="2651760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14F6C346-87FB-DE42-8727-3C1749F12757}"/>
                </a:ext>
              </a:extLst>
            </p:cNvPr>
            <p:cNvSpPr/>
            <p:nvPr/>
          </p:nvSpPr>
          <p:spPr>
            <a:xfrm>
              <a:off x="6249672" y="783772"/>
              <a:ext cx="945079" cy="497410"/>
            </a:xfrm>
            <a:custGeom>
              <a:avLst/>
              <a:gdLst>
                <a:gd name="connsiteX0" fmla="*/ 0 w 1034143"/>
                <a:gd name="connsiteY0" fmla="*/ 0 h 544286"/>
                <a:gd name="connsiteX1" fmla="*/ 544286 w 1034143"/>
                <a:gd name="connsiteY1" fmla="*/ 544286 h 544286"/>
                <a:gd name="connsiteX2" fmla="*/ 1034143 w 1034143"/>
                <a:gd name="connsiteY2" fmla="*/ 54429 h 54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143" h="544286">
                  <a:moveTo>
                    <a:pt x="0" y="0"/>
                  </a:moveTo>
                  <a:lnTo>
                    <a:pt x="544286" y="544286"/>
                  </a:lnTo>
                  <a:lnTo>
                    <a:pt x="1034143" y="54429"/>
                  </a:lnTo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25F1B65-6105-6840-AABD-CA5332C88B53}"/>
                </a:ext>
              </a:extLst>
            </p:cNvPr>
            <p:cNvSpPr/>
            <p:nvPr/>
          </p:nvSpPr>
          <p:spPr>
            <a:xfrm>
              <a:off x="6297930" y="1005470"/>
              <a:ext cx="896821" cy="896821"/>
            </a:xfrm>
            <a:prstGeom prst="ellipse">
              <a:avLst/>
            </a:prstGeom>
            <a:solidFill>
              <a:srgbClr val="DBDBDB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aleway" pitchFamily="2" charset="77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21B56FB-2014-624B-AE8A-3BADB9A98E1A}"/>
              </a:ext>
            </a:extLst>
          </p:cNvPr>
          <p:cNvGrpSpPr/>
          <p:nvPr/>
        </p:nvGrpSpPr>
        <p:grpSpPr>
          <a:xfrm>
            <a:off x="1604767" y="2986813"/>
            <a:ext cx="2538614" cy="1209954"/>
            <a:chOff x="8334287" y="2267955"/>
            <a:chExt cx="2538614" cy="120995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3D84272-B8E7-0243-B496-774FEEE022A4}"/>
                </a:ext>
              </a:extLst>
            </p:cNvPr>
            <p:cNvGrpSpPr/>
            <p:nvPr/>
          </p:nvGrpSpPr>
          <p:grpSpPr>
            <a:xfrm>
              <a:off x="8334287" y="2267955"/>
              <a:ext cx="1209954" cy="1209954"/>
              <a:chOff x="1918010" y="1504633"/>
              <a:chExt cx="3868703" cy="3868703"/>
            </a:xfrm>
            <a:solidFill>
              <a:srgbClr val="DBDBDB"/>
            </a:solidFill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E3224B1-C299-B44A-B069-DF67E65E8BB4}"/>
                  </a:ext>
                </a:extLst>
              </p:cNvPr>
              <p:cNvSpPr/>
              <p:nvPr/>
            </p:nvSpPr>
            <p:spPr>
              <a:xfrm>
                <a:off x="1918010" y="1504633"/>
                <a:ext cx="3868703" cy="3868703"/>
              </a:xfrm>
              <a:prstGeom prst="rect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aleway" pitchFamily="2" charset="77"/>
                </a:endParaRP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BBFA63F5-739C-ED48-815A-C6AC5A06F7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8010" y="1504633"/>
                <a:ext cx="1934017" cy="1934017"/>
              </a:xfrm>
              <a:prstGeom prst="line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11FF06E-1E78-B349-A7A0-C7BCE34BCA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3426" y="3438985"/>
                <a:ext cx="1927711" cy="0"/>
              </a:xfrm>
              <a:prstGeom prst="line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D621DDE-3281-AE49-B239-E657D91E32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9161" y="3439925"/>
                <a:ext cx="1923200" cy="1923200"/>
              </a:xfrm>
              <a:prstGeom prst="line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8CC27A2-AAEE-4A43-AFF3-638C00C5064A}"/>
                </a:ext>
              </a:extLst>
            </p:cNvPr>
            <p:cNvGrpSpPr/>
            <p:nvPr/>
          </p:nvGrpSpPr>
          <p:grpSpPr>
            <a:xfrm>
              <a:off x="9666952" y="2267990"/>
              <a:ext cx="1205949" cy="1206725"/>
              <a:chOff x="6240965" y="1504733"/>
              <a:chExt cx="3855897" cy="3858378"/>
            </a:xfrm>
            <a:solidFill>
              <a:srgbClr val="DBDBDB"/>
            </a:solidFill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84809B-6EC3-2946-9F2D-02EDC4D86610}"/>
                  </a:ext>
                </a:extLst>
              </p:cNvPr>
              <p:cNvSpPr/>
              <p:nvPr/>
            </p:nvSpPr>
            <p:spPr>
              <a:xfrm>
                <a:off x="6240965" y="1504733"/>
                <a:ext cx="3848922" cy="3848922"/>
              </a:xfrm>
              <a:prstGeom prst="ellipse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aleway" pitchFamily="2" charset="77"/>
                </a:endParaRP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F6A94A6-06A0-DE43-B14B-4B0F07FC7A92}"/>
                  </a:ext>
                </a:extLst>
              </p:cNvPr>
              <p:cNvCxnSpPr>
                <a:stCxn id="36" idx="2"/>
              </p:cNvCxnSpPr>
              <p:nvPr/>
            </p:nvCxnSpPr>
            <p:spPr>
              <a:xfrm>
                <a:off x="6240965" y="3429194"/>
                <a:ext cx="2036097" cy="9793"/>
              </a:xfrm>
              <a:prstGeom prst="line">
                <a:avLst/>
              </a:prstGeom>
              <a:grpFill/>
              <a:ln w="76200">
                <a:solidFill>
                  <a:schemeClr val="bg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Pie 37">
                <a:extLst>
                  <a:ext uri="{FF2B5EF4-FFF2-40B4-BE49-F238E27FC236}">
                    <a16:creationId xmlns:a16="http://schemas.microsoft.com/office/drawing/2014/main" id="{11C2FD55-6039-3044-B1DE-FF59912474F1}"/>
                  </a:ext>
                </a:extLst>
              </p:cNvPr>
              <p:cNvSpPr/>
              <p:nvPr/>
            </p:nvSpPr>
            <p:spPr>
              <a:xfrm>
                <a:off x="6247940" y="1514189"/>
                <a:ext cx="3848922" cy="3848922"/>
              </a:xfrm>
              <a:prstGeom prst="pie">
                <a:avLst>
                  <a:gd name="adj1" fmla="val 18908131"/>
                  <a:gd name="adj2" fmla="val 2666093"/>
                </a:avLst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Raleway" pitchFamily="2" charset="77"/>
                </a:endParaRPr>
              </a:p>
            </p:txBody>
          </p:sp>
        </p:grp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0589962-B7FE-AF4A-81AD-16223AA55B26}"/>
              </a:ext>
            </a:extLst>
          </p:cNvPr>
          <p:cNvGrpSpPr/>
          <p:nvPr/>
        </p:nvGrpSpPr>
        <p:grpSpPr>
          <a:xfrm>
            <a:off x="5644984" y="1827464"/>
            <a:ext cx="904462" cy="1232904"/>
            <a:chOff x="8062938" y="2981111"/>
            <a:chExt cx="578676" cy="1727662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5EE0B9A7-C166-5D4F-B310-A3AF2AB82501}"/>
                </a:ext>
              </a:extLst>
            </p:cNvPr>
            <p:cNvSpPr/>
            <p:nvPr/>
          </p:nvSpPr>
          <p:spPr>
            <a:xfrm>
              <a:off x="8065542" y="2981111"/>
              <a:ext cx="576072" cy="57218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aleway" pitchFamily="2" charset="77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344F195C-29F5-E545-915B-47CA7D3C0FA9}"/>
                </a:ext>
              </a:extLst>
            </p:cNvPr>
            <p:cNvSpPr/>
            <p:nvPr/>
          </p:nvSpPr>
          <p:spPr>
            <a:xfrm>
              <a:off x="8065542" y="3557985"/>
              <a:ext cx="576072" cy="57218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aleway" pitchFamily="2" charset="77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9ACFD26-8BA2-5941-A086-627AE565D8BF}"/>
                </a:ext>
              </a:extLst>
            </p:cNvPr>
            <p:cNvSpPr/>
            <p:nvPr/>
          </p:nvSpPr>
          <p:spPr>
            <a:xfrm>
              <a:off x="8062938" y="4136588"/>
              <a:ext cx="576072" cy="57218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aleway" pitchFamily="2" charset="77"/>
              </a:endParaRPr>
            </a:p>
          </p:txBody>
        </p:sp>
      </p:grp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D343DC3-66C3-4245-8941-9F8857770AAA}"/>
              </a:ext>
            </a:extLst>
          </p:cNvPr>
          <p:cNvCxnSpPr/>
          <p:nvPr/>
        </p:nvCxnSpPr>
        <p:spPr>
          <a:xfrm flipH="1">
            <a:off x="4365171" y="3588732"/>
            <a:ext cx="3352800" cy="0"/>
          </a:xfrm>
          <a:prstGeom prst="line">
            <a:avLst/>
          </a:prstGeom>
          <a:ln>
            <a:solidFill>
              <a:srgbClr val="5C256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312E7B8A-EAFF-FD47-8221-B63A49711B1B}"/>
              </a:ext>
            </a:extLst>
          </p:cNvPr>
          <p:cNvCxnSpPr/>
          <p:nvPr/>
        </p:nvCxnSpPr>
        <p:spPr>
          <a:xfrm flipH="1">
            <a:off x="4365171" y="5579380"/>
            <a:ext cx="3352800" cy="0"/>
          </a:xfrm>
          <a:prstGeom prst="line">
            <a:avLst/>
          </a:prstGeom>
          <a:ln>
            <a:solidFill>
              <a:srgbClr val="5C256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2CB3D13F-B4ED-A348-ABAB-95FE7C349DE9}"/>
              </a:ext>
            </a:extLst>
          </p:cNvPr>
          <p:cNvCxnSpPr>
            <a:cxnSpLocks/>
          </p:cNvCxnSpPr>
          <p:nvPr/>
        </p:nvCxnSpPr>
        <p:spPr>
          <a:xfrm flipH="1">
            <a:off x="6738257" y="2431737"/>
            <a:ext cx="2588402" cy="0"/>
          </a:xfrm>
          <a:prstGeom prst="line">
            <a:avLst/>
          </a:prstGeom>
          <a:ln>
            <a:solidFill>
              <a:srgbClr val="5C256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C0251B8B-6DA6-9745-A483-B5DF4F90F524}"/>
              </a:ext>
            </a:extLst>
          </p:cNvPr>
          <p:cNvCxnSpPr>
            <a:cxnSpLocks/>
          </p:cNvCxnSpPr>
          <p:nvPr/>
        </p:nvCxnSpPr>
        <p:spPr>
          <a:xfrm flipV="1">
            <a:off x="2873827" y="2358455"/>
            <a:ext cx="0" cy="449338"/>
          </a:xfrm>
          <a:prstGeom prst="line">
            <a:avLst/>
          </a:prstGeom>
          <a:ln>
            <a:solidFill>
              <a:srgbClr val="5C256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9AA2F45-1D4A-9246-83FA-6E687159B1DD}"/>
              </a:ext>
            </a:extLst>
          </p:cNvPr>
          <p:cNvCxnSpPr>
            <a:cxnSpLocks/>
          </p:cNvCxnSpPr>
          <p:nvPr/>
        </p:nvCxnSpPr>
        <p:spPr>
          <a:xfrm flipV="1">
            <a:off x="2883499" y="4366560"/>
            <a:ext cx="0" cy="449338"/>
          </a:xfrm>
          <a:prstGeom prst="line">
            <a:avLst/>
          </a:prstGeom>
          <a:ln>
            <a:solidFill>
              <a:srgbClr val="5C256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271CD7F6-0465-E24F-A91C-E21235811862}"/>
              </a:ext>
            </a:extLst>
          </p:cNvPr>
          <p:cNvCxnSpPr>
            <a:cxnSpLocks/>
          </p:cNvCxnSpPr>
          <p:nvPr/>
        </p:nvCxnSpPr>
        <p:spPr>
          <a:xfrm>
            <a:off x="9326659" y="2325798"/>
            <a:ext cx="0" cy="502920"/>
          </a:xfrm>
          <a:prstGeom prst="line">
            <a:avLst/>
          </a:prstGeom>
          <a:ln>
            <a:solidFill>
              <a:srgbClr val="5C256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F50E30EB-E7BC-0E4E-8BA1-68AC43349DB4}"/>
              </a:ext>
            </a:extLst>
          </p:cNvPr>
          <p:cNvCxnSpPr>
            <a:cxnSpLocks/>
          </p:cNvCxnSpPr>
          <p:nvPr/>
        </p:nvCxnSpPr>
        <p:spPr>
          <a:xfrm>
            <a:off x="9326659" y="4366560"/>
            <a:ext cx="0" cy="449338"/>
          </a:xfrm>
          <a:prstGeom prst="line">
            <a:avLst/>
          </a:prstGeom>
          <a:ln>
            <a:solidFill>
              <a:srgbClr val="5C256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F728E5EC-C836-5A48-8DC9-A52F270E2AF4}"/>
              </a:ext>
            </a:extLst>
          </p:cNvPr>
          <p:cNvSpPr txBox="1"/>
          <p:nvPr/>
        </p:nvSpPr>
        <p:spPr>
          <a:xfrm>
            <a:off x="8901716" y="2436415"/>
            <a:ext cx="1942881" cy="33165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rgbClr val="5C2569"/>
                </a:solidFill>
                <a:latin typeface="Raleway" pitchFamily="2" charset="77"/>
              </a:rPr>
              <a:t>Job     Map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0B7A698-6B8A-894B-A4FF-B93052D3DFF3}"/>
              </a:ext>
            </a:extLst>
          </p:cNvPr>
          <p:cNvSpPr txBox="1"/>
          <p:nvPr/>
        </p:nvSpPr>
        <p:spPr>
          <a:xfrm>
            <a:off x="8032867" y="4429222"/>
            <a:ext cx="2791559" cy="33165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5C2569"/>
                </a:solidFill>
                <a:latin typeface="Raleway" pitchFamily="2" charset="77"/>
              </a:rPr>
              <a:t>Outcome     Statements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F9A384E0-7208-6749-965C-2DDD26914C1E}"/>
              </a:ext>
            </a:extLst>
          </p:cNvPr>
          <p:cNvSpPr txBox="1"/>
          <p:nvPr/>
        </p:nvSpPr>
        <p:spPr>
          <a:xfrm>
            <a:off x="2221691" y="4418367"/>
            <a:ext cx="1942881" cy="33165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rgbClr val="5C2569"/>
                </a:solidFill>
                <a:latin typeface="Raleway" pitchFamily="2" charset="77"/>
              </a:rPr>
              <a:t>Unmet    Outcomes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D9485A7-B505-974F-AC18-E9D3794DDB59}"/>
              </a:ext>
            </a:extLst>
          </p:cNvPr>
          <p:cNvSpPr txBox="1"/>
          <p:nvPr/>
        </p:nvSpPr>
        <p:spPr>
          <a:xfrm>
            <a:off x="2130395" y="2426500"/>
            <a:ext cx="1942881" cy="33165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5C2569"/>
                </a:solidFill>
                <a:latin typeface="Raleway" pitchFamily="2" charset="77"/>
              </a:rPr>
              <a:t>Value    Proposition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D361E94-F9E9-034F-ACAA-043E0956A91E}"/>
              </a:ext>
            </a:extLst>
          </p:cNvPr>
          <p:cNvSpPr txBox="1"/>
          <p:nvPr/>
        </p:nvSpPr>
        <p:spPr>
          <a:xfrm>
            <a:off x="593842" y="438256"/>
            <a:ext cx="4531712" cy="33165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5C2569"/>
                </a:solidFill>
                <a:latin typeface="Raleway" pitchFamily="2" charset="77"/>
              </a:rPr>
              <a:t>Business Model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495F2A42-7223-C54A-8AD3-D5ED8138B3AE}"/>
              </a:ext>
            </a:extLst>
          </p:cNvPr>
          <p:cNvSpPr txBox="1"/>
          <p:nvPr/>
        </p:nvSpPr>
        <p:spPr>
          <a:xfrm>
            <a:off x="3830144" y="109063"/>
            <a:ext cx="4531712" cy="33165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400" b="1" dirty="0">
                <a:latin typeface="Domine" panose="02040503040403060204" pitchFamily="18" charset="0"/>
              </a:rPr>
              <a:t>Table of Canvases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B9AC684-E356-744E-BD15-BC47057810B1}"/>
              </a:ext>
            </a:extLst>
          </p:cNvPr>
          <p:cNvSpPr txBox="1"/>
          <p:nvPr/>
        </p:nvSpPr>
        <p:spPr>
          <a:xfrm>
            <a:off x="5666381" y="1489811"/>
            <a:ext cx="857598" cy="33165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5C2569"/>
                </a:solidFill>
                <a:latin typeface="Raleway" pitchFamily="2" charset="77"/>
              </a:rPr>
              <a:t>Adjacent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3206567-F192-284C-AC60-27E80113A364}"/>
              </a:ext>
            </a:extLst>
          </p:cNvPr>
          <p:cNvSpPr txBox="1"/>
          <p:nvPr/>
        </p:nvSpPr>
        <p:spPr>
          <a:xfrm>
            <a:off x="7339049" y="446228"/>
            <a:ext cx="615911" cy="6467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400" b="1" dirty="0">
                <a:solidFill>
                  <a:srgbClr val="A6A6A6"/>
                </a:solidFill>
                <a:latin typeface="Domine" panose="02040503040403060204" pitchFamily="18" charset="0"/>
              </a:rPr>
              <a:t>1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2F0A786D-F123-0747-B93A-52BF61CE4ACF}"/>
              </a:ext>
            </a:extLst>
          </p:cNvPr>
          <p:cNvSpPr txBox="1"/>
          <p:nvPr/>
        </p:nvSpPr>
        <p:spPr>
          <a:xfrm>
            <a:off x="5787224" y="984340"/>
            <a:ext cx="615911" cy="6467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400" b="1" dirty="0">
                <a:solidFill>
                  <a:srgbClr val="A6A6A6"/>
                </a:solidFill>
                <a:latin typeface="Domine" panose="02040503040403060204" pitchFamily="18" charset="0"/>
              </a:rPr>
              <a:t>2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7CB492D-1AAA-2A4D-8B14-FF1E35B00043}"/>
              </a:ext>
            </a:extLst>
          </p:cNvPr>
          <p:cNvSpPr txBox="1"/>
          <p:nvPr/>
        </p:nvSpPr>
        <p:spPr>
          <a:xfrm>
            <a:off x="7328312" y="2438719"/>
            <a:ext cx="615911" cy="6467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400" b="1" dirty="0">
                <a:solidFill>
                  <a:srgbClr val="A6A6A6"/>
                </a:solidFill>
                <a:latin typeface="Domine" panose="02040503040403060204" pitchFamily="18" charset="0"/>
              </a:rPr>
              <a:t>3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CD6EDFB-2017-0745-A37B-3C5F14811CEA}"/>
              </a:ext>
            </a:extLst>
          </p:cNvPr>
          <p:cNvSpPr txBox="1"/>
          <p:nvPr/>
        </p:nvSpPr>
        <p:spPr>
          <a:xfrm>
            <a:off x="7328994" y="4430224"/>
            <a:ext cx="615911" cy="6467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400" b="1" dirty="0">
                <a:solidFill>
                  <a:srgbClr val="A6A6A6"/>
                </a:solidFill>
                <a:latin typeface="Domine" panose="02040503040403060204" pitchFamily="18" charset="0"/>
              </a:rPr>
              <a:t>4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F8CBFE77-0F7F-2D44-8CF8-B2A8433FDB4D}"/>
              </a:ext>
            </a:extLst>
          </p:cNvPr>
          <p:cNvSpPr txBox="1"/>
          <p:nvPr/>
        </p:nvSpPr>
        <p:spPr>
          <a:xfrm>
            <a:off x="4247292" y="4431857"/>
            <a:ext cx="615911" cy="6467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400" b="1" dirty="0">
                <a:solidFill>
                  <a:srgbClr val="A6A6A6"/>
                </a:solidFill>
                <a:latin typeface="Domine" panose="02040503040403060204" pitchFamily="18" charset="0"/>
              </a:rPr>
              <a:t>5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85B663E0-C13F-9743-BA3B-C3F1D1EE3135}"/>
              </a:ext>
            </a:extLst>
          </p:cNvPr>
          <p:cNvSpPr txBox="1"/>
          <p:nvPr/>
        </p:nvSpPr>
        <p:spPr>
          <a:xfrm>
            <a:off x="4247226" y="2439576"/>
            <a:ext cx="615911" cy="6467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400" b="1" dirty="0">
                <a:solidFill>
                  <a:srgbClr val="A6A6A6"/>
                </a:solidFill>
                <a:latin typeface="Domine" panose="02040503040403060204" pitchFamily="18" charset="0"/>
              </a:rPr>
              <a:t>6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28926DC-6667-5B46-AF4B-C1C0FCB4BE5D}"/>
              </a:ext>
            </a:extLst>
          </p:cNvPr>
          <p:cNvSpPr txBox="1"/>
          <p:nvPr/>
        </p:nvSpPr>
        <p:spPr>
          <a:xfrm>
            <a:off x="4247158" y="446131"/>
            <a:ext cx="615911" cy="64673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400" b="1" dirty="0">
                <a:solidFill>
                  <a:srgbClr val="A6A6A6"/>
                </a:solidFill>
                <a:latin typeface="Domine" panose="020405030404030602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2176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EB8DECFB-0F2D-A74A-8CE4-F4B7D1FD7D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" r="1612"/>
          <a:stretch/>
        </p:blipFill>
        <p:spPr bwMode="auto">
          <a:xfrm>
            <a:off x="0" y="277326"/>
            <a:ext cx="12192000" cy="630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563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66E0878-F4EF-2845-8F7E-17F86020DCFD}"/>
              </a:ext>
            </a:extLst>
          </p:cNvPr>
          <p:cNvSpPr/>
          <p:nvPr/>
        </p:nvSpPr>
        <p:spPr>
          <a:xfrm>
            <a:off x="425003" y="4353058"/>
            <a:ext cx="5164428" cy="2343956"/>
          </a:xfrm>
          <a:prstGeom prst="roundRect">
            <a:avLst>
              <a:gd name="adj" fmla="val 5129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7EBB6-CE2D-2A44-8B0B-3B46CE2DF0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01" b="4065"/>
          <a:stretch/>
        </p:blipFill>
        <p:spPr>
          <a:xfrm>
            <a:off x="0" y="0"/>
            <a:ext cx="9643392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F61563F-4FB5-8C4B-B562-5A7DE50ABDB7}"/>
              </a:ext>
            </a:extLst>
          </p:cNvPr>
          <p:cNvSpPr/>
          <p:nvPr/>
        </p:nvSpPr>
        <p:spPr>
          <a:xfrm>
            <a:off x="9213574" y="0"/>
            <a:ext cx="2978426" cy="6858000"/>
          </a:xfrm>
          <a:prstGeom prst="rect">
            <a:avLst/>
          </a:prstGeom>
          <a:gradFill flip="none" rotWithShape="1">
            <a:gsLst>
              <a:gs pos="89000">
                <a:srgbClr val="F2F2F2"/>
              </a:gs>
              <a:gs pos="99000">
                <a:srgbClr val="F1F4F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FACCD74-8D28-5745-BA01-2E771FD9D2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l="2845" t="12250" r="74184" b="7751"/>
          <a:stretch/>
        </p:blipFill>
        <p:spPr>
          <a:xfrm>
            <a:off x="9544668" y="337459"/>
            <a:ext cx="2574596" cy="58015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B7EC20-0A58-854A-AFEC-18325B708F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l="2845" t="45573" r="74184" b="7751"/>
          <a:stretch/>
        </p:blipFill>
        <p:spPr>
          <a:xfrm>
            <a:off x="9544668" y="2416628"/>
            <a:ext cx="2574596" cy="33849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AC4920-DF49-FB42-84B7-F59082A8E2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45" t="61998" r="74184" b="7751"/>
          <a:stretch/>
        </p:blipFill>
        <p:spPr>
          <a:xfrm>
            <a:off x="9544668" y="4006407"/>
            <a:ext cx="2574596" cy="21938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D5166E-3A99-AA49-B172-F77360961F0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45" t="77319" r="74184" b="7751"/>
          <a:stretch/>
        </p:blipFill>
        <p:spPr>
          <a:xfrm>
            <a:off x="9544668" y="5775404"/>
            <a:ext cx="2574596" cy="10825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C10F342-372B-BF4B-8BE9-D54FC24ED37B}"/>
              </a:ext>
            </a:extLst>
          </p:cNvPr>
          <p:cNvSpPr txBox="1"/>
          <p:nvPr/>
        </p:nvSpPr>
        <p:spPr>
          <a:xfrm>
            <a:off x="9544668" y="12131"/>
            <a:ext cx="257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A6A6A6"/>
                </a:solidFill>
                <a:latin typeface="Raleway" pitchFamily="2" charset="77"/>
              </a:rPr>
              <a:t>Adjacent Canvas</a:t>
            </a:r>
          </a:p>
        </p:txBody>
      </p:sp>
    </p:spTree>
    <p:extLst>
      <p:ext uri="{BB962C8B-B14F-4D97-AF65-F5344CB8AC3E}">
        <p14:creationId xmlns:p14="http://schemas.microsoft.com/office/powerpoint/2010/main" val="158214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18F8B1-2CF9-974D-ABB5-2FCD725444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" r="52331" b="3989"/>
          <a:stretch/>
        </p:blipFill>
        <p:spPr>
          <a:xfrm>
            <a:off x="6307" y="0"/>
            <a:ext cx="6446460" cy="6710383"/>
          </a:xfrm>
          <a:prstGeom prst="rect">
            <a:avLst/>
          </a:prstGeom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A2107F5-97D5-6543-9578-9492594B2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0" r="1552" b="3989"/>
          <a:stretch/>
        </p:blipFill>
        <p:spPr>
          <a:xfrm>
            <a:off x="6256614" y="0"/>
            <a:ext cx="5941963" cy="6710383"/>
          </a:xfrm>
          <a:prstGeom prst="rect">
            <a:avLst/>
          </a:prstGeom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F92542-337A-6145-AE10-A7C62E5E8208}"/>
              </a:ext>
            </a:extLst>
          </p:cNvPr>
          <p:cNvSpPr/>
          <p:nvPr/>
        </p:nvSpPr>
        <p:spPr>
          <a:xfrm>
            <a:off x="168026" y="6127783"/>
            <a:ext cx="3488598" cy="364783"/>
          </a:xfrm>
          <a:prstGeom prst="rect">
            <a:avLst/>
          </a:prstGeom>
          <a:solidFill>
            <a:srgbClr val="E9E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5AEAB7-8E25-5046-827C-46AD0CC0CBD3}"/>
              </a:ext>
            </a:extLst>
          </p:cNvPr>
          <p:cNvSpPr/>
          <p:nvPr/>
        </p:nvSpPr>
        <p:spPr>
          <a:xfrm>
            <a:off x="182202" y="3609675"/>
            <a:ext cx="3100665" cy="364783"/>
          </a:xfrm>
          <a:prstGeom prst="rect">
            <a:avLst/>
          </a:prstGeom>
          <a:solidFill>
            <a:srgbClr val="E9E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453D93-B507-9B43-89FD-26830A8E0730}"/>
              </a:ext>
            </a:extLst>
          </p:cNvPr>
          <p:cNvSpPr/>
          <p:nvPr/>
        </p:nvSpPr>
        <p:spPr>
          <a:xfrm>
            <a:off x="7939248" y="2779665"/>
            <a:ext cx="4114547" cy="364783"/>
          </a:xfrm>
          <a:prstGeom prst="rect">
            <a:avLst/>
          </a:prstGeom>
          <a:solidFill>
            <a:srgbClr val="E0E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472492-B948-FB45-B1B5-871B83E1786D}"/>
              </a:ext>
            </a:extLst>
          </p:cNvPr>
          <p:cNvSpPr/>
          <p:nvPr/>
        </p:nvSpPr>
        <p:spPr>
          <a:xfrm>
            <a:off x="7913491" y="4436360"/>
            <a:ext cx="4114547" cy="364783"/>
          </a:xfrm>
          <a:prstGeom prst="rect">
            <a:avLst/>
          </a:prstGeom>
          <a:solidFill>
            <a:srgbClr val="E0E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AB96FE-20D8-CE4A-AD55-28F15676F46C}"/>
              </a:ext>
            </a:extLst>
          </p:cNvPr>
          <p:cNvSpPr/>
          <p:nvPr/>
        </p:nvSpPr>
        <p:spPr>
          <a:xfrm>
            <a:off x="7914201" y="6127783"/>
            <a:ext cx="4114547" cy="364783"/>
          </a:xfrm>
          <a:prstGeom prst="rect">
            <a:avLst/>
          </a:prstGeom>
          <a:solidFill>
            <a:srgbClr val="E0E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2ECF70-369C-C844-BD40-81315CB67345}"/>
              </a:ext>
            </a:extLst>
          </p:cNvPr>
          <p:cNvSpPr/>
          <p:nvPr/>
        </p:nvSpPr>
        <p:spPr>
          <a:xfrm>
            <a:off x="53988" y="187928"/>
            <a:ext cx="3963417" cy="1295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7DC41-4240-034B-A0A5-8EC068B1E56A}"/>
              </a:ext>
            </a:extLst>
          </p:cNvPr>
          <p:cNvSpPr/>
          <p:nvPr/>
        </p:nvSpPr>
        <p:spPr>
          <a:xfrm>
            <a:off x="79746" y="6593982"/>
            <a:ext cx="12032507" cy="264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BE8A6C-FC8A-F84C-AE35-67EBD29407AF}"/>
              </a:ext>
            </a:extLst>
          </p:cNvPr>
          <p:cNvSpPr/>
          <p:nvPr/>
        </p:nvSpPr>
        <p:spPr>
          <a:xfrm>
            <a:off x="4252042" y="5207847"/>
            <a:ext cx="3722192" cy="1552436"/>
          </a:xfrm>
          <a:prstGeom prst="rect">
            <a:avLst/>
          </a:prstGeom>
          <a:solidFill>
            <a:srgbClr val="EC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F4D428C-990E-334E-8161-016E888311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66" t="2112" r="36465" b="2867"/>
          <a:stretch/>
        </p:blipFill>
        <p:spPr>
          <a:xfrm>
            <a:off x="4204099" y="147617"/>
            <a:ext cx="3783803" cy="6641235"/>
          </a:xfrm>
          <a:prstGeom prst="rect">
            <a:avLst/>
          </a:prstGeom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F06074D-7D78-0A48-A95C-06F6FE44E452}"/>
              </a:ext>
            </a:extLst>
          </p:cNvPr>
          <p:cNvSpPr/>
          <p:nvPr/>
        </p:nvSpPr>
        <p:spPr>
          <a:xfrm>
            <a:off x="4411555" y="552285"/>
            <a:ext cx="3368889" cy="36478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DC71D8-674D-5644-BEB4-A0D5FE7EBB00}"/>
              </a:ext>
            </a:extLst>
          </p:cNvPr>
          <p:cNvSpPr/>
          <p:nvPr/>
        </p:nvSpPr>
        <p:spPr>
          <a:xfrm>
            <a:off x="8909134" y="160496"/>
            <a:ext cx="3203119" cy="1325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59D0E8-EA24-5841-9D4E-80958FCB4584}"/>
              </a:ext>
            </a:extLst>
          </p:cNvPr>
          <p:cNvSpPr/>
          <p:nvPr/>
        </p:nvSpPr>
        <p:spPr>
          <a:xfrm>
            <a:off x="4552098" y="6319999"/>
            <a:ext cx="3058193" cy="468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17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FABB09C-50D1-744E-B6FB-AD7C0D9A323B}"/>
              </a:ext>
            </a:extLst>
          </p:cNvPr>
          <p:cNvGrpSpPr/>
          <p:nvPr/>
        </p:nvGrpSpPr>
        <p:grpSpPr>
          <a:xfrm>
            <a:off x="32654" y="0"/>
            <a:ext cx="12192001" cy="6855042"/>
            <a:chOff x="-2" y="0"/>
            <a:chExt cx="12192001" cy="68550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B0B6C6-0533-EB42-8F3D-2C8E0EFE4B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922" b="82241"/>
            <a:stretch/>
          </p:blipFill>
          <p:spPr>
            <a:xfrm>
              <a:off x="-1" y="0"/>
              <a:ext cx="12192000" cy="73843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4A59C53-DE20-4F44-AD8F-A276B9D654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2424" b="43889"/>
            <a:stretch/>
          </p:blipFill>
          <p:spPr>
            <a:xfrm>
              <a:off x="-1" y="588988"/>
              <a:ext cx="12192000" cy="317354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4104E94-7CE7-6749-A516-FB45651190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3917" b="4699"/>
            <a:stretch/>
          </p:blipFill>
          <p:spPr>
            <a:xfrm>
              <a:off x="-2" y="5782559"/>
              <a:ext cx="12192000" cy="107248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B186564-6E8B-F843-9AAA-73CCFDE74C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2938" b="11230"/>
            <a:stretch/>
          </p:blipFill>
          <p:spPr>
            <a:xfrm>
              <a:off x="-1" y="3163796"/>
              <a:ext cx="12192000" cy="3375687"/>
            </a:xfrm>
            <a:prstGeom prst="rect">
              <a:avLst/>
            </a:prstGeom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91EE0D9C-EA16-1942-B447-83D9A3B419D7}"/>
              </a:ext>
            </a:extLst>
          </p:cNvPr>
          <p:cNvSpPr txBox="1"/>
          <p:nvPr/>
        </p:nvSpPr>
        <p:spPr>
          <a:xfrm rot="16200000">
            <a:off x="-695498" y="3244334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A6A6A6"/>
                </a:solidFill>
                <a:latin typeface="Raleway" pitchFamily="2" charset="77"/>
              </a:rPr>
              <a:t>Job Map Canvas</a:t>
            </a:r>
          </a:p>
        </p:txBody>
      </p:sp>
    </p:spTree>
    <p:extLst>
      <p:ext uri="{BB962C8B-B14F-4D97-AF65-F5344CB8AC3E}">
        <p14:creationId xmlns:p14="http://schemas.microsoft.com/office/powerpoint/2010/main" val="455448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7C70E6-A0AE-534D-8228-DB50CDC6AC7F}"/>
              </a:ext>
            </a:extLst>
          </p:cNvPr>
          <p:cNvSpPr/>
          <p:nvPr/>
        </p:nvSpPr>
        <p:spPr>
          <a:xfrm>
            <a:off x="0" y="-6450"/>
            <a:ext cx="12191999" cy="6864450"/>
          </a:xfrm>
          <a:prstGeom prst="rect">
            <a:avLst/>
          </a:prstGeom>
          <a:solidFill>
            <a:srgbClr val="EC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AF1D068-84C5-AF4C-8E93-E6BB22B942B1}"/>
              </a:ext>
            </a:extLst>
          </p:cNvPr>
          <p:cNvSpPr/>
          <p:nvPr/>
        </p:nvSpPr>
        <p:spPr>
          <a:xfrm>
            <a:off x="9954361" y="116262"/>
            <a:ext cx="2144018" cy="159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elay 76">
            <a:extLst>
              <a:ext uri="{FF2B5EF4-FFF2-40B4-BE49-F238E27FC236}">
                <a16:creationId xmlns:a16="http://schemas.microsoft.com/office/drawing/2014/main" id="{1E995780-1028-304E-B95B-6FF1CC659EE2}"/>
              </a:ext>
            </a:extLst>
          </p:cNvPr>
          <p:cNvSpPr/>
          <p:nvPr/>
        </p:nvSpPr>
        <p:spPr>
          <a:xfrm>
            <a:off x="9141625" y="111729"/>
            <a:ext cx="1672626" cy="1608826"/>
          </a:xfrm>
          <a:prstGeom prst="flowChartDelay">
            <a:avLst/>
          </a:prstGeom>
          <a:solidFill>
            <a:schemeClr val="bg1"/>
          </a:solidFill>
          <a:ln w="76200">
            <a:solidFill>
              <a:srgbClr val="ECEC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8190A15-3724-834F-9A8A-816BF273566B}"/>
              </a:ext>
            </a:extLst>
          </p:cNvPr>
          <p:cNvSpPr/>
          <p:nvPr/>
        </p:nvSpPr>
        <p:spPr>
          <a:xfrm flipV="1">
            <a:off x="951140" y="153836"/>
            <a:ext cx="8949575" cy="152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elay 45">
            <a:extLst>
              <a:ext uri="{FF2B5EF4-FFF2-40B4-BE49-F238E27FC236}">
                <a16:creationId xmlns:a16="http://schemas.microsoft.com/office/drawing/2014/main" id="{4EB69E44-ACFB-124E-BEAB-982F781FA62B}"/>
              </a:ext>
            </a:extLst>
          </p:cNvPr>
          <p:cNvSpPr/>
          <p:nvPr/>
        </p:nvSpPr>
        <p:spPr>
          <a:xfrm>
            <a:off x="114827" y="116262"/>
            <a:ext cx="1672626" cy="1608826"/>
          </a:xfrm>
          <a:prstGeom prst="flowChartDelay">
            <a:avLst/>
          </a:prstGeom>
          <a:solidFill>
            <a:schemeClr val="bg1"/>
          </a:solidFill>
          <a:ln w="76200">
            <a:solidFill>
              <a:srgbClr val="ECEC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BC42C3F-B38E-4C44-9CE4-8D0550850158}"/>
              </a:ext>
            </a:extLst>
          </p:cNvPr>
          <p:cNvGrpSpPr/>
          <p:nvPr/>
        </p:nvGrpSpPr>
        <p:grpSpPr>
          <a:xfrm>
            <a:off x="257250" y="205811"/>
            <a:ext cx="1108376" cy="229270"/>
            <a:chOff x="207475" y="160874"/>
            <a:chExt cx="1227524" cy="25391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ACBD854-0E23-BC41-89F3-8657F001288A}"/>
                </a:ext>
              </a:extLst>
            </p:cNvPr>
            <p:cNvSpPr txBox="1"/>
            <p:nvPr/>
          </p:nvSpPr>
          <p:spPr>
            <a:xfrm>
              <a:off x="408756" y="160874"/>
              <a:ext cx="102624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latin typeface="Raleway" pitchFamily="2" charset="77"/>
                </a:rPr>
                <a:t>Job Executor</a:t>
              </a:r>
            </a:p>
          </p:txBody>
        </p:sp>
        <p:pic>
          <p:nvPicPr>
            <p:cNvPr id="51" name="Picture 2" descr="Strategyzer - Business Model Canvas Sketch freebie - Download free resource  for Sketch - Sketch App Sources">
              <a:extLst>
                <a:ext uri="{FF2B5EF4-FFF2-40B4-BE49-F238E27FC236}">
                  <a16:creationId xmlns:a16="http://schemas.microsoft.com/office/drawing/2014/main" id="{7AE47569-5589-4D47-87FF-1A9EE54199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571" t="13231" r="3635" b="82967"/>
            <a:stretch/>
          </p:blipFill>
          <p:spPr bwMode="auto">
            <a:xfrm flipH="1">
              <a:off x="207475" y="199533"/>
              <a:ext cx="194345" cy="1983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5DBA889-26DD-834A-91AE-0DD8EA531253}"/>
              </a:ext>
            </a:extLst>
          </p:cNvPr>
          <p:cNvGrpSpPr/>
          <p:nvPr/>
        </p:nvGrpSpPr>
        <p:grpSpPr>
          <a:xfrm>
            <a:off x="10679075" y="165907"/>
            <a:ext cx="1344797" cy="253916"/>
            <a:chOff x="8742701" y="205811"/>
            <a:chExt cx="1489358" cy="28121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99BCF7A-C09B-A641-954C-EDD631707321}"/>
                </a:ext>
              </a:extLst>
            </p:cNvPr>
            <p:cNvSpPr txBox="1"/>
            <p:nvPr/>
          </p:nvSpPr>
          <p:spPr>
            <a:xfrm>
              <a:off x="8742701" y="205811"/>
              <a:ext cx="1354927" cy="281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latin typeface="Raleway" pitchFamily="2" charset="77"/>
                </a:rPr>
                <a:t>Job-to-be-Done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DC36CCF-6D9C-224B-BFEF-0FF339AD1BB7}"/>
                </a:ext>
              </a:extLst>
            </p:cNvPr>
            <p:cNvGrpSpPr/>
            <p:nvPr/>
          </p:nvGrpSpPr>
          <p:grpSpPr>
            <a:xfrm>
              <a:off x="10064991" y="250747"/>
              <a:ext cx="167068" cy="187126"/>
              <a:chOff x="5183399" y="1509859"/>
              <a:chExt cx="1247566" cy="1862890"/>
            </a:xfrm>
          </p:grpSpPr>
          <p:sp>
            <p:nvSpPr>
              <p:cNvPr id="62" name="Triangle 61">
                <a:extLst>
                  <a:ext uri="{FF2B5EF4-FFF2-40B4-BE49-F238E27FC236}">
                    <a16:creationId xmlns:a16="http://schemas.microsoft.com/office/drawing/2014/main" id="{0C0152B1-B93D-224C-AA43-7FD89D65C27C}"/>
                  </a:ext>
                </a:extLst>
              </p:cNvPr>
              <p:cNvSpPr/>
              <p:nvPr/>
            </p:nvSpPr>
            <p:spPr>
              <a:xfrm rot="16200000">
                <a:off x="5110247" y="1724497"/>
                <a:ext cx="1060704" cy="91440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3" name="Round Same Side Corner Rectangle 62">
                <a:extLst>
                  <a:ext uri="{FF2B5EF4-FFF2-40B4-BE49-F238E27FC236}">
                    <a16:creationId xmlns:a16="http://schemas.microsoft.com/office/drawing/2014/main" id="{542E51A7-CD08-9D43-B850-072A979FB126}"/>
                  </a:ext>
                </a:extLst>
              </p:cNvPr>
              <p:cNvSpPr/>
              <p:nvPr/>
            </p:nvSpPr>
            <p:spPr>
              <a:xfrm>
                <a:off x="6093454" y="1509859"/>
                <a:ext cx="143458" cy="159547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4" name="Round Same Side Corner Rectangle 63">
                <a:extLst>
                  <a:ext uri="{FF2B5EF4-FFF2-40B4-BE49-F238E27FC236}">
                    <a16:creationId xmlns:a16="http://schemas.microsoft.com/office/drawing/2014/main" id="{DF3A0817-E85E-5048-A16E-4AD48CC3FAB8}"/>
                  </a:ext>
                </a:extLst>
              </p:cNvPr>
              <p:cNvSpPr/>
              <p:nvPr/>
            </p:nvSpPr>
            <p:spPr>
              <a:xfrm>
                <a:off x="5683345" y="3095749"/>
                <a:ext cx="747620" cy="277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532F4BE-7D4F-4149-9317-A07CCDC7C568}"/>
              </a:ext>
            </a:extLst>
          </p:cNvPr>
          <p:cNvGrpSpPr/>
          <p:nvPr/>
        </p:nvGrpSpPr>
        <p:grpSpPr>
          <a:xfrm>
            <a:off x="2263996" y="1302520"/>
            <a:ext cx="7736084" cy="3590716"/>
            <a:chOff x="2263996" y="2710190"/>
            <a:chExt cx="7736084" cy="265185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2DAE7C-D9A9-4844-B93C-F61F2A891B9C}"/>
                </a:ext>
              </a:extLst>
            </p:cNvPr>
            <p:cNvSpPr/>
            <p:nvPr/>
          </p:nvSpPr>
          <p:spPr>
            <a:xfrm flipV="1">
              <a:off x="2263996" y="2710190"/>
              <a:ext cx="45719" cy="2651858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DDC4EA-A309-D14A-8067-16A647250083}"/>
                </a:ext>
              </a:extLst>
            </p:cNvPr>
            <p:cNvSpPr/>
            <p:nvPr/>
          </p:nvSpPr>
          <p:spPr>
            <a:xfrm flipV="1">
              <a:off x="3379584" y="2710190"/>
              <a:ext cx="45719" cy="2651858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819C0FF-8B1B-DE4D-9055-C07A732B0C81}"/>
                </a:ext>
              </a:extLst>
            </p:cNvPr>
            <p:cNvSpPr/>
            <p:nvPr/>
          </p:nvSpPr>
          <p:spPr>
            <a:xfrm flipV="1">
              <a:off x="4482761" y="2710190"/>
              <a:ext cx="45719" cy="2651858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6A21EA-4885-CE4D-87D5-647DD5AE8940}"/>
                </a:ext>
              </a:extLst>
            </p:cNvPr>
            <p:cNvSpPr/>
            <p:nvPr/>
          </p:nvSpPr>
          <p:spPr>
            <a:xfrm flipV="1">
              <a:off x="5598349" y="2710190"/>
              <a:ext cx="45719" cy="2651858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0124C52-D363-5F4E-9233-3B541CAEAC50}"/>
                </a:ext>
              </a:extLst>
            </p:cNvPr>
            <p:cNvSpPr/>
            <p:nvPr/>
          </p:nvSpPr>
          <p:spPr>
            <a:xfrm flipV="1">
              <a:off x="6620008" y="2710190"/>
              <a:ext cx="45719" cy="2651858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480E72B-2FDE-5A44-A2A4-58EDB24E27C6}"/>
                </a:ext>
              </a:extLst>
            </p:cNvPr>
            <p:cNvSpPr/>
            <p:nvPr/>
          </p:nvSpPr>
          <p:spPr>
            <a:xfrm flipV="1">
              <a:off x="7735596" y="2710190"/>
              <a:ext cx="45719" cy="2651858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147253B-F5BE-5742-97D2-AC6AA3087477}"/>
                </a:ext>
              </a:extLst>
            </p:cNvPr>
            <p:cNvSpPr/>
            <p:nvPr/>
          </p:nvSpPr>
          <p:spPr>
            <a:xfrm flipV="1">
              <a:off x="8838773" y="2710190"/>
              <a:ext cx="45719" cy="2651858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64B9A5B-4CA7-8C4A-B9FA-DF3909DA2135}"/>
                </a:ext>
              </a:extLst>
            </p:cNvPr>
            <p:cNvSpPr/>
            <p:nvPr/>
          </p:nvSpPr>
          <p:spPr>
            <a:xfrm flipV="1">
              <a:off x="9954361" y="2710190"/>
              <a:ext cx="45719" cy="2651858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BD75AD27-051D-2B4A-9464-A5DFB134117D}"/>
              </a:ext>
            </a:extLst>
          </p:cNvPr>
          <p:cNvSpPr/>
          <p:nvPr/>
        </p:nvSpPr>
        <p:spPr>
          <a:xfrm flipV="1">
            <a:off x="283974" y="1851603"/>
            <a:ext cx="11676721" cy="4834631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595E099-F264-5243-ABD1-821F188C3E97}"/>
              </a:ext>
            </a:extLst>
          </p:cNvPr>
          <p:cNvGrpSpPr/>
          <p:nvPr/>
        </p:nvGrpSpPr>
        <p:grpSpPr>
          <a:xfrm>
            <a:off x="283121" y="1857076"/>
            <a:ext cx="11677147" cy="4814415"/>
            <a:chOff x="1791917" y="3610380"/>
            <a:chExt cx="8600028" cy="299276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F20529B-221E-0A4F-8E9C-DEB5629F9528}"/>
                </a:ext>
              </a:extLst>
            </p:cNvPr>
            <p:cNvSpPr/>
            <p:nvPr/>
          </p:nvSpPr>
          <p:spPr>
            <a:xfrm flipV="1">
              <a:off x="1792231" y="3610380"/>
              <a:ext cx="8599714" cy="1494163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3FC3EFE-8225-224F-A7E5-DB28A03D4A8A}"/>
                </a:ext>
              </a:extLst>
            </p:cNvPr>
            <p:cNvSpPr/>
            <p:nvPr/>
          </p:nvSpPr>
          <p:spPr>
            <a:xfrm flipV="1">
              <a:off x="1791917" y="5121777"/>
              <a:ext cx="8599714" cy="1481368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8241EA7-C9ED-AF40-9E5E-1DEA6CF9A851}"/>
              </a:ext>
            </a:extLst>
          </p:cNvPr>
          <p:cNvSpPr txBox="1"/>
          <p:nvPr/>
        </p:nvSpPr>
        <p:spPr>
          <a:xfrm>
            <a:off x="431527" y="1867231"/>
            <a:ext cx="1604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Raleway" pitchFamily="2" charset="77"/>
              </a:rPr>
              <a:t>Outcomes to Achieve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861905-4B75-9B4F-A1A1-5149B55E6C5C}"/>
              </a:ext>
            </a:extLst>
          </p:cNvPr>
          <p:cNvSpPr txBox="1"/>
          <p:nvPr/>
        </p:nvSpPr>
        <p:spPr>
          <a:xfrm>
            <a:off x="424773" y="4294386"/>
            <a:ext cx="1592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Raleway" pitchFamily="2" charset="77"/>
              </a:rPr>
              <a:t>Outcomes to Avoid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7B9B43D-D7A4-834D-A7B6-88A51F18AA00}"/>
              </a:ext>
            </a:extLst>
          </p:cNvPr>
          <p:cNvSpPr txBox="1"/>
          <p:nvPr/>
        </p:nvSpPr>
        <p:spPr>
          <a:xfrm>
            <a:off x="2140196" y="1867230"/>
            <a:ext cx="2416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A6A6A6"/>
                </a:solidFill>
                <a:latin typeface="Raleway" pitchFamily="2" charset="77"/>
              </a:rPr>
              <a:t>Minimize the Time it Takes to…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A1C4324-81CE-D249-8F8C-3DDC3BAC7DCB}"/>
              </a:ext>
            </a:extLst>
          </p:cNvPr>
          <p:cNvSpPr txBox="1"/>
          <p:nvPr/>
        </p:nvSpPr>
        <p:spPr>
          <a:xfrm>
            <a:off x="2053704" y="4291640"/>
            <a:ext cx="2427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A6A6A6"/>
                </a:solidFill>
                <a:latin typeface="Raleway" pitchFamily="2" charset="77"/>
              </a:rPr>
              <a:t>Minimize the Likelihood that…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68E1A1-8169-2E41-8B05-AC6BD77963B0}"/>
              </a:ext>
            </a:extLst>
          </p:cNvPr>
          <p:cNvSpPr/>
          <p:nvPr/>
        </p:nvSpPr>
        <p:spPr>
          <a:xfrm>
            <a:off x="12064612" y="1229958"/>
            <a:ext cx="45719" cy="5474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2" descr="Checkmark-ecc71668 Blue - Dark Grey Check Mark - 1081x1024 PNG Download -  PNGkit">
            <a:extLst>
              <a:ext uri="{FF2B5EF4-FFF2-40B4-BE49-F238E27FC236}">
                <a16:creationId xmlns:a16="http://schemas.microsoft.com/office/drawing/2014/main" id="{C22EB056-FDAE-D742-9B39-DF292CC67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90" y="1945973"/>
            <a:ext cx="120095" cy="11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Attention Alert Warning Sign Grey White Background Stock Illustration -  Download Image Now - iStock">
            <a:extLst>
              <a:ext uri="{FF2B5EF4-FFF2-40B4-BE49-F238E27FC236}">
                <a16:creationId xmlns:a16="http://schemas.microsoft.com/office/drawing/2014/main" id="{795BDEAB-9A40-E042-90A6-32536BB1E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35" y="4364240"/>
            <a:ext cx="134383" cy="13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9A4B0BF9-755C-914C-A400-FF0E8A2DC7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108" t="65729" r="29275" b="26288"/>
          <a:stretch/>
        </p:blipFill>
        <p:spPr>
          <a:xfrm>
            <a:off x="11464157" y="4302292"/>
            <a:ext cx="468454" cy="47072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EA9194FC-2EBF-E94A-9706-2874892A3EF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108" t="34186" r="29275" b="57824"/>
          <a:stretch/>
        </p:blipFill>
        <p:spPr>
          <a:xfrm>
            <a:off x="11477533" y="1887450"/>
            <a:ext cx="468454" cy="471111"/>
          </a:xfrm>
          <a:prstGeom prst="rect">
            <a:avLst/>
          </a:prstGeom>
        </p:spPr>
      </p:pic>
      <p:sp>
        <p:nvSpPr>
          <p:cNvPr id="90" name="Freeform 89">
            <a:extLst>
              <a:ext uri="{FF2B5EF4-FFF2-40B4-BE49-F238E27FC236}">
                <a16:creationId xmlns:a16="http://schemas.microsoft.com/office/drawing/2014/main" id="{9C9B1D20-183B-9D47-AC78-C8C7D3EFBCFF}"/>
              </a:ext>
            </a:extLst>
          </p:cNvPr>
          <p:cNvSpPr/>
          <p:nvPr/>
        </p:nvSpPr>
        <p:spPr>
          <a:xfrm>
            <a:off x="1229710" y="110359"/>
            <a:ext cx="9348952" cy="236482"/>
          </a:xfrm>
          <a:custGeom>
            <a:avLst/>
            <a:gdLst>
              <a:gd name="connsiteX0" fmla="*/ 0 w 9348952"/>
              <a:gd name="connsiteY0" fmla="*/ 7882 h 236482"/>
              <a:gd name="connsiteX1" fmla="*/ 47297 w 9348952"/>
              <a:gd name="connsiteY1" fmla="*/ 70944 h 236482"/>
              <a:gd name="connsiteX2" fmla="*/ 212835 w 9348952"/>
              <a:gd name="connsiteY2" fmla="*/ 157655 h 236482"/>
              <a:gd name="connsiteX3" fmla="*/ 331076 w 9348952"/>
              <a:gd name="connsiteY3" fmla="*/ 236482 h 236482"/>
              <a:gd name="connsiteX4" fmla="*/ 9348952 w 9348952"/>
              <a:gd name="connsiteY4" fmla="*/ 236482 h 236482"/>
              <a:gd name="connsiteX5" fmla="*/ 9214945 w 9348952"/>
              <a:gd name="connsiteY5" fmla="*/ 141889 h 236482"/>
              <a:gd name="connsiteX6" fmla="*/ 9009993 w 9348952"/>
              <a:gd name="connsiteY6" fmla="*/ 47296 h 236482"/>
              <a:gd name="connsiteX7" fmla="*/ 8852338 w 9348952"/>
              <a:gd name="connsiteY7" fmla="*/ 0 h 236482"/>
              <a:gd name="connsiteX8" fmla="*/ 0 w 9348952"/>
              <a:gd name="connsiteY8" fmla="*/ 7882 h 23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48952" h="236482">
                <a:moveTo>
                  <a:pt x="0" y="7882"/>
                </a:moveTo>
                <a:lnTo>
                  <a:pt x="47297" y="70944"/>
                </a:lnTo>
                <a:lnTo>
                  <a:pt x="212835" y="157655"/>
                </a:lnTo>
                <a:lnTo>
                  <a:pt x="331076" y="236482"/>
                </a:lnTo>
                <a:lnTo>
                  <a:pt x="9348952" y="236482"/>
                </a:lnTo>
                <a:lnTo>
                  <a:pt x="9214945" y="141889"/>
                </a:lnTo>
                <a:lnTo>
                  <a:pt x="9009993" y="47296"/>
                </a:lnTo>
                <a:lnTo>
                  <a:pt x="8852338" y="0"/>
                </a:lnTo>
                <a:lnTo>
                  <a:pt x="0" y="7882"/>
                </a:lnTo>
                <a:close/>
              </a:path>
            </a:pathLst>
          </a:custGeom>
          <a:solidFill>
            <a:srgbClr val="EC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77137AE-AB48-0946-BC59-F319B1E1005C}"/>
              </a:ext>
            </a:extLst>
          </p:cNvPr>
          <p:cNvGrpSpPr/>
          <p:nvPr/>
        </p:nvGrpSpPr>
        <p:grpSpPr>
          <a:xfrm>
            <a:off x="1578268" y="96796"/>
            <a:ext cx="842632" cy="229270"/>
            <a:chOff x="295983" y="2194129"/>
            <a:chExt cx="933213" cy="25391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4EB62D6-4D9A-A048-B37C-6F9480EB9373}"/>
                </a:ext>
              </a:extLst>
            </p:cNvPr>
            <p:cNvSpPr txBox="1"/>
            <p:nvPr/>
          </p:nvSpPr>
          <p:spPr>
            <a:xfrm>
              <a:off x="416153" y="2194129"/>
              <a:ext cx="81304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Raleway" pitchFamily="2" charset="77"/>
                </a:rPr>
                <a:t>Job Steps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957D612-EA19-0141-9695-A15ABF4A1B87}"/>
                </a:ext>
              </a:extLst>
            </p:cNvPr>
            <p:cNvGrpSpPr/>
            <p:nvPr/>
          </p:nvGrpSpPr>
          <p:grpSpPr>
            <a:xfrm rot="10800000" flipH="1">
              <a:off x="295983" y="2274158"/>
              <a:ext cx="145434" cy="121703"/>
              <a:chOff x="-590439" y="2007307"/>
              <a:chExt cx="3224893" cy="1772749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62893B1-2FE5-AB43-89AC-05A9C94C2814}"/>
                  </a:ext>
                </a:extLst>
              </p:cNvPr>
              <p:cNvSpPr/>
              <p:nvPr/>
            </p:nvSpPr>
            <p:spPr>
              <a:xfrm flipV="1">
                <a:off x="-590439" y="2007307"/>
                <a:ext cx="1074964" cy="97530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355840C-3FAD-944F-AEEC-5BAA2A60A13E}"/>
                  </a:ext>
                </a:extLst>
              </p:cNvPr>
              <p:cNvSpPr/>
              <p:nvPr/>
            </p:nvSpPr>
            <p:spPr>
              <a:xfrm flipV="1">
                <a:off x="484525" y="2009734"/>
                <a:ext cx="1074964" cy="1371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BFEE133-ABE5-BB44-A23C-508ABEC8F4E9}"/>
                  </a:ext>
                </a:extLst>
              </p:cNvPr>
              <p:cNvSpPr/>
              <p:nvPr/>
            </p:nvSpPr>
            <p:spPr>
              <a:xfrm flipV="1">
                <a:off x="1559490" y="2009733"/>
                <a:ext cx="1074964" cy="1770323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021AC15D-F4D3-1540-B342-06A3F42632A6}"/>
              </a:ext>
            </a:extLst>
          </p:cNvPr>
          <p:cNvSpPr txBox="1"/>
          <p:nvPr/>
        </p:nvSpPr>
        <p:spPr>
          <a:xfrm>
            <a:off x="4052674" y="-6450"/>
            <a:ext cx="408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A6A6A6"/>
                </a:solidFill>
                <a:latin typeface="Raleway" pitchFamily="2" charset="77"/>
              </a:rPr>
              <a:t>Desired Outcome Statement Canvas</a:t>
            </a:r>
          </a:p>
        </p:txBody>
      </p:sp>
    </p:spTree>
    <p:extLst>
      <p:ext uri="{BB962C8B-B14F-4D97-AF65-F5344CB8AC3E}">
        <p14:creationId xmlns:p14="http://schemas.microsoft.com/office/powerpoint/2010/main" val="238554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DA8D6C4-8578-4A4E-9CB8-0B86428302C4}"/>
              </a:ext>
            </a:extLst>
          </p:cNvPr>
          <p:cNvSpPr/>
          <p:nvPr/>
        </p:nvSpPr>
        <p:spPr>
          <a:xfrm>
            <a:off x="0" y="-6450"/>
            <a:ext cx="12191999" cy="68644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13B6FFF-DA40-DF4A-9134-86B65F5733F4}"/>
              </a:ext>
            </a:extLst>
          </p:cNvPr>
          <p:cNvGrpSpPr/>
          <p:nvPr/>
        </p:nvGrpSpPr>
        <p:grpSpPr>
          <a:xfrm>
            <a:off x="160020" y="90011"/>
            <a:ext cx="11871960" cy="6677978"/>
            <a:chOff x="0" y="0"/>
            <a:chExt cx="12192000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6D2D9A-0AD5-2D46-91FB-FC642AB13D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752" t="50001" r="2651" b="7793"/>
            <a:stretch/>
          </p:blipFill>
          <p:spPr>
            <a:xfrm>
              <a:off x="0" y="1103762"/>
              <a:ext cx="12192000" cy="465047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8EB9925-2B11-8B4C-BBFE-670066E50C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752" t="50000" r="2651" b="31355"/>
            <a:stretch/>
          </p:blipFill>
          <p:spPr>
            <a:xfrm>
              <a:off x="0" y="0"/>
              <a:ext cx="12192000" cy="205443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D5EC3DF-5824-D145-885D-1FF497628A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752" t="76201" r="2651" b="7793"/>
            <a:stretch/>
          </p:blipFill>
          <p:spPr>
            <a:xfrm>
              <a:off x="0" y="5094514"/>
              <a:ext cx="12192000" cy="176348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52FCAE2-FA06-5B41-9BF8-49523DF114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6088" t="56622" r="33451" b="42540"/>
            <a:stretch/>
          </p:blipFill>
          <p:spPr>
            <a:xfrm>
              <a:off x="5165766" y="475014"/>
              <a:ext cx="1781299" cy="335154"/>
            </a:xfrm>
            <a:prstGeom prst="rect">
              <a:avLst/>
            </a:prstGeom>
          </p:spPr>
        </p:pic>
        <p:sp>
          <p:nvSpPr>
            <p:cNvPr id="17" name="Snip Diagonal Corner Rectangle 16">
              <a:extLst>
                <a:ext uri="{FF2B5EF4-FFF2-40B4-BE49-F238E27FC236}">
                  <a16:creationId xmlns:a16="http://schemas.microsoft.com/office/drawing/2014/main" id="{056A0957-1774-E84D-8096-C5597B67F527}"/>
                </a:ext>
              </a:extLst>
            </p:cNvPr>
            <p:cNvSpPr/>
            <p:nvPr/>
          </p:nvSpPr>
          <p:spPr>
            <a:xfrm>
              <a:off x="4296889" y="665466"/>
              <a:ext cx="3550722" cy="5792484"/>
            </a:xfrm>
            <a:prstGeom prst="snip2DiagRect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171DE7F-0DBF-E645-B34B-7ECCD5996C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56855" t="68645" r="34079" b="23919"/>
            <a:stretch/>
          </p:blipFill>
          <p:spPr>
            <a:xfrm>
              <a:off x="5300353" y="1516754"/>
              <a:ext cx="1543793" cy="81939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422B345-EFAB-4048-BF47-1ABF1B769252}"/>
                </a:ext>
              </a:extLst>
            </p:cNvPr>
            <p:cNvSpPr txBox="1"/>
            <p:nvPr/>
          </p:nvSpPr>
          <p:spPr>
            <a:xfrm>
              <a:off x="4618319" y="41168"/>
              <a:ext cx="2917991" cy="338328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A6A6A6"/>
                  </a:solidFill>
                  <a:latin typeface="Raleway" pitchFamily="2" charset="77"/>
                </a:rPr>
                <a:t>Unmet Outcome Canvas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360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0082FBA-5582-3A41-985E-05A68F800BBC}"/>
              </a:ext>
            </a:extLst>
          </p:cNvPr>
          <p:cNvSpPr/>
          <p:nvPr/>
        </p:nvSpPr>
        <p:spPr>
          <a:xfrm>
            <a:off x="0" y="-6450"/>
            <a:ext cx="12191999" cy="6864450"/>
          </a:xfrm>
          <a:prstGeom prst="rect">
            <a:avLst/>
          </a:prstGeom>
          <a:solidFill>
            <a:srgbClr val="ECE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DBBD7E-7F4E-EE4C-B4DF-C17A675AAA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" t="21296" r="1953" b="12222"/>
          <a:stretch/>
        </p:blipFill>
        <p:spPr>
          <a:xfrm>
            <a:off x="0" y="617758"/>
            <a:ext cx="12192000" cy="5955004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1383E096-077C-B24A-9E44-D3AEA71F11E7}"/>
              </a:ext>
            </a:extLst>
          </p:cNvPr>
          <p:cNvSpPr/>
          <p:nvPr/>
        </p:nvSpPr>
        <p:spPr>
          <a:xfrm>
            <a:off x="450937" y="2542784"/>
            <a:ext cx="1503123" cy="2517731"/>
          </a:xfrm>
          <a:custGeom>
            <a:avLst/>
            <a:gdLst>
              <a:gd name="connsiteX0" fmla="*/ 0 w 1503123"/>
              <a:gd name="connsiteY0" fmla="*/ 0 h 2517731"/>
              <a:gd name="connsiteX1" fmla="*/ 0 w 1503123"/>
              <a:gd name="connsiteY1" fmla="*/ 2517731 h 2517731"/>
              <a:gd name="connsiteX2" fmla="*/ 137786 w 1503123"/>
              <a:gd name="connsiteY2" fmla="*/ 2517731 h 2517731"/>
              <a:gd name="connsiteX3" fmla="*/ 1503123 w 1503123"/>
              <a:gd name="connsiteY3" fmla="*/ 1152394 h 2517731"/>
              <a:gd name="connsiteX4" fmla="*/ 1503123 w 1503123"/>
              <a:gd name="connsiteY4" fmla="*/ 175364 h 2517731"/>
              <a:gd name="connsiteX5" fmla="*/ 1164921 w 1503123"/>
              <a:gd name="connsiteY5" fmla="*/ 175364 h 2517731"/>
              <a:gd name="connsiteX6" fmla="*/ 0 w 1503123"/>
              <a:gd name="connsiteY6" fmla="*/ 0 h 251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3123" h="2517731">
                <a:moveTo>
                  <a:pt x="0" y="0"/>
                </a:moveTo>
                <a:lnTo>
                  <a:pt x="0" y="2517731"/>
                </a:lnTo>
                <a:lnTo>
                  <a:pt x="137786" y="2517731"/>
                </a:lnTo>
                <a:lnTo>
                  <a:pt x="1503123" y="1152394"/>
                </a:lnTo>
                <a:lnTo>
                  <a:pt x="1503123" y="175364"/>
                </a:lnTo>
                <a:lnTo>
                  <a:pt x="1164921" y="1753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05B7C5-E992-5843-83D5-2A0E0C858827}"/>
              </a:ext>
            </a:extLst>
          </p:cNvPr>
          <p:cNvSpPr/>
          <p:nvPr/>
        </p:nvSpPr>
        <p:spPr>
          <a:xfrm>
            <a:off x="2956142" y="1390389"/>
            <a:ext cx="1678488" cy="122755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5B53CF-8658-8A45-BD00-CD58475131C8}"/>
              </a:ext>
            </a:extLst>
          </p:cNvPr>
          <p:cNvSpPr/>
          <p:nvPr/>
        </p:nvSpPr>
        <p:spPr>
          <a:xfrm>
            <a:off x="3035473" y="4345487"/>
            <a:ext cx="1678488" cy="122755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1315C-539F-FA4C-AB6A-AEFEB74FE389}"/>
              </a:ext>
            </a:extLst>
          </p:cNvPr>
          <p:cNvSpPr txBox="1"/>
          <p:nvPr/>
        </p:nvSpPr>
        <p:spPr>
          <a:xfrm>
            <a:off x="10580914" y="3061226"/>
            <a:ext cx="820348" cy="4801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ln w="1270">
                  <a:solidFill>
                    <a:srgbClr val="303030"/>
                  </a:solidFill>
                </a:ln>
                <a:solidFill>
                  <a:srgbClr val="303030"/>
                </a:solidFill>
                <a:latin typeface="Raleway" pitchFamily="2" charset="77"/>
              </a:rPr>
              <a:t>Job Steps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6D66E9-81F7-FE4E-823A-157E737E4C5C}"/>
              </a:ext>
            </a:extLst>
          </p:cNvPr>
          <p:cNvSpPr/>
          <p:nvPr/>
        </p:nvSpPr>
        <p:spPr>
          <a:xfrm>
            <a:off x="10175309" y="2815224"/>
            <a:ext cx="1678488" cy="122755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5E7F8BB-0A13-734A-AA09-5C8C8B505159}"/>
              </a:ext>
            </a:extLst>
          </p:cNvPr>
          <p:cNvSpPr/>
          <p:nvPr/>
        </p:nvSpPr>
        <p:spPr>
          <a:xfrm rot="3382866">
            <a:off x="7732735" y="911268"/>
            <a:ext cx="1503123" cy="2517731"/>
          </a:xfrm>
          <a:custGeom>
            <a:avLst/>
            <a:gdLst>
              <a:gd name="connsiteX0" fmla="*/ 0 w 1503123"/>
              <a:gd name="connsiteY0" fmla="*/ 0 h 2517731"/>
              <a:gd name="connsiteX1" fmla="*/ 0 w 1503123"/>
              <a:gd name="connsiteY1" fmla="*/ 2517731 h 2517731"/>
              <a:gd name="connsiteX2" fmla="*/ 137786 w 1503123"/>
              <a:gd name="connsiteY2" fmla="*/ 2517731 h 2517731"/>
              <a:gd name="connsiteX3" fmla="*/ 1503123 w 1503123"/>
              <a:gd name="connsiteY3" fmla="*/ 1152394 h 2517731"/>
              <a:gd name="connsiteX4" fmla="*/ 1503123 w 1503123"/>
              <a:gd name="connsiteY4" fmla="*/ 175364 h 2517731"/>
              <a:gd name="connsiteX5" fmla="*/ 1164921 w 1503123"/>
              <a:gd name="connsiteY5" fmla="*/ 175364 h 2517731"/>
              <a:gd name="connsiteX6" fmla="*/ 0 w 1503123"/>
              <a:gd name="connsiteY6" fmla="*/ 0 h 251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3123" h="2517731">
                <a:moveTo>
                  <a:pt x="0" y="0"/>
                </a:moveTo>
                <a:lnTo>
                  <a:pt x="0" y="2517731"/>
                </a:lnTo>
                <a:lnTo>
                  <a:pt x="137786" y="2517731"/>
                </a:lnTo>
                <a:lnTo>
                  <a:pt x="1503123" y="1152394"/>
                </a:lnTo>
                <a:lnTo>
                  <a:pt x="1503123" y="175364"/>
                </a:lnTo>
                <a:lnTo>
                  <a:pt x="1164921" y="1753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086C2A0B-A500-AB48-9E69-76D67A41DA07}"/>
              </a:ext>
            </a:extLst>
          </p:cNvPr>
          <p:cNvSpPr/>
          <p:nvPr/>
        </p:nvSpPr>
        <p:spPr>
          <a:xfrm rot="17423755">
            <a:off x="7844462" y="3579813"/>
            <a:ext cx="1503123" cy="2517731"/>
          </a:xfrm>
          <a:custGeom>
            <a:avLst/>
            <a:gdLst>
              <a:gd name="connsiteX0" fmla="*/ 0 w 1503123"/>
              <a:gd name="connsiteY0" fmla="*/ 0 h 2517731"/>
              <a:gd name="connsiteX1" fmla="*/ 0 w 1503123"/>
              <a:gd name="connsiteY1" fmla="*/ 2517731 h 2517731"/>
              <a:gd name="connsiteX2" fmla="*/ 137786 w 1503123"/>
              <a:gd name="connsiteY2" fmla="*/ 2517731 h 2517731"/>
              <a:gd name="connsiteX3" fmla="*/ 1503123 w 1503123"/>
              <a:gd name="connsiteY3" fmla="*/ 1152394 h 2517731"/>
              <a:gd name="connsiteX4" fmla="*/ 1503123 w 1503123"/>
              <a:gd name="connsiteY4" fmla="*/ 175364 h 2517731"/>
              <a:gd name="connsiteX5" fmla="*/ 1164921 w 1503123"/>
              <a:gd name="connsiteY5" fmla="*/ 175364 h 2517731"/>
              <a:gd name="connsiteX6" fmla="*/ 0 w 1503123"/>
              <a:gd name="connsiteY6" fmla="*/ 0 h 2517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3123" h="2517731">
                <a:moveTo>
                  <a:pt x="0" y="0"/>
                </a:moveTo>
                <a:lnTo>
                  <a:pt x="0" y="2517731"/>
                </a:lnTo>
                <a:lnTo>
                  <a:pt x="137786" y="2517731"/>
                </a:lnTo>
                <a:lnTo>
                  <a:pt x="1503123" y="1152394"/>
                </a:lnTo>
                <a:lnTo>
                  <a:pt x="1503123" y="175364"/>
                </a:lnTo>
                <a:lnTo>
                  <a:pt x="1164921" y="1753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E70E06-55C9-A942-AC8A-ABF4B3B4A273}"/>
              </a:ext>
            </a:extLst>
          </p:cNvPr>
          <p:cNvSpPr txBox="1"/>
          <p:nvPr/>
        </p:nvSpPr>
        <p:spPr>
          <a:xfrm>
            <a:off x="4642717" y="183032"/>
            <a:ext cx="29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A6A6A6"/>
                </a:solidFill>
                <a:latin typeface="Raleway" pitchFamily="2" charset="77"/>
              </a:rPr>
              <a:t>Value Proposition Canvas</a:t>
            </a:r>
          </a:p>
        </p:txBody>
      </p:sp>
    </p:spTree>
    <p:extLst>
      <p:ext uri="{BB962C8B-B14F-4D97-AF65-F5344CB8AC3E}">
        <p14:creationId xmlns:p14="http://schemas.microsoft.com/office/powerpoint/2010/main" val="1161899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69</Words>
  <Application>Microsoft Macintosh PowerPoint</Application>
  <PresentationFormat>Widescreen</PresentationFormat>
  <Paragraphs>31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Domine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Frederick "Ted" Thayer</dc:creator>
  <cp:lastModifiedBy>Frederick "Ted" Thayer</cp:lastModifiedBy>
  <cp:revision>9</cp:revision>
  <dcterms:created xsi:type="dcterms:W3CDTF">2021-11-07T16:20:29Z</dcterms:created>
  <dcterms:modified xsi:type="dcterms:W3CDTF">2021-11-29T23:10:37Z</dcterms:modified>
</cp:coreProperties>
</file>