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0"/>
  </p:notesMasterIdLst>
  <p:sldIdLst>
    <p:sldId id="258" r:id="rId3"/>
    <p:sldId id="256" r:id="rId4"/>
    <p:sldId id="259" r:id="rId5"/>
    <p:sldId id="266" r:id="rId6"/>
    <p:sldId id="274" r:id="rId7"/>
    <p:sldId id="26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A4F0F-1C99-4596-A182-EC4AC6EB4E4E}">
          <p14:sldIdLst>
            <p14:sldId id="258"/>
            <p14:sldId id="256"/>
            <p14:sldId id="259"/>
            <p14:sldId id="266"/>
            <p14:sldId id="274"/>
            <p14:sldId id="269"/>
            <p14:sldId id="267"/>
          </p14:sldIdLst>
        </p14:section>
        <p14:section name="Untitled Section" id="{C2CE805B-40B0-465E-9F35-32B014B10B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97" d="100"/>
          <a:sy n="97"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8787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Vancouver is a coastal seaport city in western Canada, located in the Lower Mainland region of British Columbia. As the most populous city in the province, the 2016 census recorded 631,486 people in the city, up from 603,502 in 2011. The Greater Vancouver area had a population of 2,463,431 in 2016, making it the third-largest metropolitan area in Canada. Vancouver has the highest population density in Canada, with over 5,400 people per square kilometre, which makes it the fifth-most densely populated city with over 250,000 residents in North America, behind New York City, Guadalajara, San Francisco, and Mexico City. Vancouver is one of the most ethnically and linguistically diverse cities in Canada: 52% of its residents are not native English speakers, 48.9% are native speakers of neither English nor French, and 50.6% of residents belong to visible minority groups.</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University of British Columbia, Langara College, Regent College, Emily Carr University of Art and Design, Vancouver Community College, Columbia College, The Art Institute of Vancouver, Vancouver School of Theology, Carey Theological College, Canadian College, Ashton College, Great Northern Way Campus, St. John's College, University of British Columbia, Native Education College, Educacentre College, The Art Institute of Vancouver, The International Culinary School, CDI College, Vancouver</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98787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Theatre, dance, film and television</a:t>
            </a:r>
          </a:p>
          <a:p>
            <a:pPr marL="171450" indent="-171450">
              <a:buFont typeface="Arial" panose="020B0604020202020204" pitchFamily="34" charset="0"/>
              <a:buChar char="•"/>
            </a:pPr>
            <a:r>
              <a:rPr lang="en-US" dirty="0"/>
              <a:t>Libraries and museums</a:t>
            </a:r>
          </a:p>
          <a:p>
            <a:pPr marL="171450" indent="-171450">
              <a:buFont typeface="Arial" panose="020B0604020202020204" pitchFamily="34" charset="0"/>
              <a:buChar char="•"/>
            </a:pPr>
            <a:r>
              <a:rPr lang="en-US" dirty="0"/>
              <a:t>Visual art</a:t>
            </a:r>
          </a:p>
          <a:p>
            <a:pPr marL="171450" indent="-171450">
              <a:buFont typeface="Arial" panose="020B0604020202020204" pitchFamily="34" charset="0"/>
              <a:buChar char="•"/>
            </a:pPr>
            <a:r>
              <a:rPr lang="en-US" dirty="0"/>
              <a:t>Music and nightlife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85713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Theatre, dance, film and television</a:t>
            </a:r>
          </a:p>
          <a:p>
            <a:pPr marL="171450" indent="-171450">
              <a:buFont typeface="Arial" panose="020B0604020202020204" pitchFamily="34" charset="0"/>
              <a:buChar char="•"/>
            </a:pPr>
            <a:r>
              <a:rPr lang="en-US" dirty="0"/>
              <a:t>Libraries and museums</a:t>
            </a:r>
          </a:p>
          <a:p>
            <a:pPr marL="171450" indent="-171450">
              <a:buFont typeface="Arial" panose="020B0604020202020204" pitchFamily="34" charset="0"/>
              <a:buChar char="•"/>
            </a:pPr>
            <a:r>
              <a:rPr lang="en-US" dirty="0"/>
              <a:t>Visual art</a:t>
            </a:r>
          </a:p>
          <a:p>
            <a:pPr marL="171450" indent="-171450">
              <a:buFont typeface="Arial" panose="020B0604020202020204" pitchFamily="34" charset="0"/>
              <a:buChar char="•"/>
            </a:pPr>
            <a:r>
              <a:rPr lang="en-US" dirty="0"/>
              <a:t>Music and nightlife</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09802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81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Concord_Pacific_Master_Plan_Area.jpg"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creativecommons.org/licenses/by-sa/4.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Vancouve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UBC-Main-Mall2-1650x1050.jp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sa/4.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ommons.wikimedia.org/wiki/File:Inukshuk.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creativecommons.org/licenses/by/2.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Inukshuk.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805" y="640080"/>
            <a:ext cx="3378099" cy="3034857"/>
          </a:xfrm>
        </p:spPr>
        <p:txBody>
          <a:bodyPr anchor="b">
            <a:normAutofit/>
          </a:bodyPr>
          <a:lstStyle/>
          <a:p>
            <a:r>
              <a:rPr lang="en-US" sz="4400"/>
              <a:t>Vancouver</a:t>
            </a:r>
          </a:p>
        </p:txBody>
      </p:sp>
      <p:sp>
        <p:nvSpPr>
          <p:cNvPr id="3" name="Content Placeholder 2"/>
          <p:cNvSpPr>
            <a:spLocks noGrp="1"/>
          </p:cNvSpPr>
          <p:nvPr>
            <p:ph type="subTitle" idx="1"/>
          </p:nvPr>
        </p:nvSpPr>
        <p:spPr>
          <a:xfrm>
            <a:off x="636806" y="3849539"/>
            <a:ext cx="3378098" cy="2367405"/>
          </a:xfrm>
        </p:spPr>
        <p:txBody>
          <a:bodyPr anchor="t">
            <a:normAutofit/>
          </a:bodyPr>
          <a:lstStyle/>
          <a:p>
            <a:pPr algn="r"/>
            <a:r>
              <a:rPr lang="en-US" sz="1600" dirty="0"/>
              <a:t>IBM Data Science Capstone Project</a:t>
            </a:r>
          </a:p>
          <a:p>
            <a:pPr algn="r"/>
            <a:r>
              <a:rPr lang="en-US" sz="1600" dirty="0"/>
              <a:t>- The Battle of Neighborhoods</a:t>
            </a:r>
            <a:endParaRPr sz="1600" dirty="0"/>
          </a:p>
        </p:txBody>
      </p:sp>
      <p:cxnSp>
        <p:nvCxnSpPr>
          <p:cNvPr id="13" name="Straight Connector 12">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rea of the master plan for Yaletown that was worked on after the 86 expo by Arthur Erickson, Barry Downs, et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984" y="1440871"/>
            <a:ext cx="6896936" cy="3977233"/>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Photo</a:t>
            </a:r>
            <a:r>
              <a:rPr lang="en-US" dirty="0"/>
              <a:t> by David G. Gordon / </a:t>
            </a:r>
            <a:r>
              <a:rPr lang="en-US" dirty="0">
                <a:hlinkClick r:id="rId4"/>
              </a:rPr>
              <a:t>CC BY-SA 4.0</a:t>
            </a:r>
          </a:p>
        </p:txBody>
      </p:sp>
    </p:spTree>
    <p:extLst>
      <p:ext uri="{BB962C8B-B14F-4D97-AF65-F5344CB8AC3E}">
        <p14:creationId xmlns:p14="http://schemas.microsoft.com/office/powerpoint/2010/main" val="353700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About Vancouver, Canada</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Vancouver is a coastal seaport city in western Canada, located in the Lower Mainland region of British Columbia. As the most populous city in the province, the 2016 census recorded 631,486 people in the city, up from 603,502 in 2011. The Greater Vancouver area had a population of 2,463,431 in 2016, making it the third-largest metropolitan area in Canada. Vancouver has the highest population density in Canada, with over 5,400 people per square kilometre, which makes it the fifth-most densely populated city with over 250,000 residents in North America, behind New York City, Guadalajara...</a:t>
            </a:r>
          </a:p>
        </p:txBody>
      </p:sp>
      <p:sp>
        <p:nvSpPr>
          <p:cNvPr id="22" name="Content Placeholder 3"/>
          <p:cNvSpPr/>
          <p:nvPr/>
        </p:nvSpPr>
        <p:spPr>
          <a:xfrm>
            <a:off x="6211660" y="1876798"/>
            <a:ext cx="5237389" cy="3283848"/>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Local time: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Pacific Standard Time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Population: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631,486 (2016)</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Area: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44.39 sq miles (115 km²)</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Nearby airport: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Vancouver International Airport, Abbotsford International Airport</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Colleges and universities: </a:t>
            </a:r>
            <a:r>
              <a:rPr lang="en-US" sz="1400" dirty="0">
                <a:solidFill>
                  <a:schemeClr val="tx1">
                    <a:lumMod val="65000"/>
                    <a:lumOff val="35000"/>
                  </a:schemeClr>
                </a:solidFill>
                <a:highlight>
                  <a:srgbClr val="FFFF00"/>
                </a:highlight>
                <a:latin typeface="Segoe UI Semilight" panose="020B0402040204020203" pitchFamily="34" charset="0"/>
                <a:cs typeface="Segoe UI Semilight" panose="020B0402040204020203" pitchFamily="34" charset="0"/>
              </a:rPr>
              <a:t>University of British Columbia</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Langara College, Regent College, Emily Carr University of Art and Design, Vanc...</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Host of: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2010 Winter Olympics</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Mayor: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Kennedy Stewart</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Contents</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n-US" sz="2000" dirty="0"/>
              <a:t>Introduction</a:t>
            </a:r>
          </a:p>
          <a:p>
            <a:endParaRPr lang="en-US" sz="2000" dirty="0"/>
          </a:p>
          <a:p>
            <a:r>
              <a:rPr lang="en-US" sz="2000" dirty="0"/>
              <a:t>Data</a:t>
            </a:r>
          </a:p>
          <a:p>
            <a:endParaRPr lang="en-US" sz="2000" dirty="0"/>
          </a:p>
          <a:p>
            <a:r>
              <a:rPr lang="en-US" sz="2000" dirty="0"/>
              <a:t>Methodology and Results</a:t>
            </a:r>
          </a:p>
          <a:p>
            <a:endParaRPr lang="en-US" sz="2000" dirty="0"/>
          </a:p>
          <a:p>
            <a:r>
              <a:rPr lang="en-US" sz="2000" dirty="0"/>
              <a:t>Conclusion and Discussion</a:t>
            </a:r>
          </a:p>
        </p:txBody>
      </p:sp>
    </p:spTree>
    <p:extLst>
      <p:ext uri="{BB962C8B-B14F-4D97-AF65-F5344CB8AC3E}">
        <p14:creationId xmlns:p14="http://schemas.microsoft.com/office/powerpoint/2010/main" val="162900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a:normAutofit/>
          </a:bodyPr>
          <a:lstStyle/>
          <a:p>
            <a:r>
              <a:rPr lang="en-US" sz="4000" dirty="0"/>
              <a:t>Introduction</a:t>
            </a:r>
          </a:p>
        </p:txBody>
      </p:sp>
      <p:sp>
        <p:nvSpPr>
          <p:cNvPr id="3" name="Content Placeholder 2"/>
          <p:cNvSpPr>
            <a:spLocks noGrp="1"/>
          </p:cNvSpPr>
          <p:nvPr>
            <p:ph idx="1"/>
          </p:nvPr>
        </p:nvSpPr>
        <p:spPr>
          <a:xfrm>
            <a:off x="1024128" y="2286000"/>
            <a:ext cx="3133580" cy="3931920"/>
          </a:xfrm>
        </p:spPr>
        <p:txBody>
          <a:bodyPr>
            <a:normAutofit/>
          </a:bodyPr>
          <a:lstStyle/>
          <a:p>
            <a:r>
              <a:rPr lang="en-US" sz="1600" dirty="0"/>
              <a:t>A new student is moving to Vancouver, Canada to study at University of British Columbia. To help her decide where to live, s/he would like to know which neighborhood has which characteristics and how each neighborhood differs from each other.</a:t>
            </a:r>
          </a:p>
          <a:p>
            <a:r>
              <a:rPr lang="en-US" sz="1600" dirty="0"/>
              <a:t>Other potential interested parties may include real estate agents, housing developers, etc.</a:t>
            </a:r>
            <a:endParaRPr sz="1600" dirty="0"/>
          </a:p>
        </p:txBody>
      </p:sp>
      <p:pic>
        <p:nvPicPr>
          <p:cNvPr id="4" name="Picture 3" descr="한국어: ubc building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42" y="1232330"/>
            <a:ext cx="6909577" cy="4393339"/>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Photo</a:t>
            </a:r>
            <a:r>
              <a:rPr lang="en-US" dirty="0"/>
              <a:t> by u of bc / </a:t>
            </a:r>
            <a:r>
              <a:rPr lang="en-US" dirty="0">
                <a:hlinkClick r:id="rId4"/>
              </a:rPr>
              <a:t>CC BY-SA 4.0</a:t>
            </a:r>
          </a:p>
        </p:txBody>
      </p:sp>
    </p:spTree>
    <p:extLst>
      <p:ext uri="{BB962C8B-B14F-4D97-AF65-F5344CB8AC3E}">
        <p14:creationId xmlns:p14="http://schemas.microsoft.com/office/powerpoint/2010/main" val="251695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a:normAutofit/>
          </a:bodyPr>
          <a:lstStyle/>
          <a:p>
            <a:r>
              <a:rPr lang="en-US" sz="4000" dirty="0"/>
              <a:t>data</a:t>
            </a:r>
          </a:p>
        </p:txBody>
      </p:sp>
      <p:sp>
        <p:nvSpPr>
          <p:cNvPr id="3" name="Content Placeholder 2"/>
          <p:cNvSpPr>
            <a:spLocks noGrp="1"/>
          </p:cNvSpPr>
          <p:nvPr>
            <p:ph idx="1"/>
          </p:nvPr>
        </p:nvSpPr>
        <p:spPr>
          <a:xfrm>
            <a:off x="1024128" y="2286000"/>
            <a:ext cx="3133580" cy="3931920"/>
          </a:xfrm>
        </p:spPr>
        <p:txBody>
          <a:bodyPr>
            <a:normAutofit/>
          </a:bodyPr>
          <a:lstStyle/>
          <a:p>
            <a:r>
              <a:rPr lang="en-US" sz="1600" dirty="0"/>
              <a:t>In courtesy to </a:t>
            </a:r>
            <a:r>
              <a:rPr lang="en-US" sz="1600" dirty="0" err="1"/>
              <a:t>GeoNames</a:t>
            </a:r>
            <a:r>
              <a:rPr lang="en-US" sz="1600" dirty="0"/>
              <a:t> (https://www.geonames.org), a downloadable csv file is available and contains all Canadian postal codes and corresponding geospatial data.</a:t>
            </a:r>
          </a:p>
          <a:p>
            <a:r>
              <a:rPr lang="en-US" sz="1600" dirty="0"/>
              <a:t>We also utilize the Foursquare, which is the location data provider we practiced using in this course, API to explore the neighborhoods and segment them.</a:t>
            </a:r>
          </a:p>
        </p:txBody>
      </p:sp>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Photo</a:t>
            </a:r>
            <a:r>
              <a:rPr lang="en-US" dirty="0"/>
              <a:t> by Peter Graham / </a:t>
            </a:r>
            <a:r>
              <a:rPr lang="en-US" dirty="0">
                <a:hlinkClick r:id="rId4"/>
              </a:rPr>
              <a:t>CC BY 2.0</a:t>
            </a:r>
          </a:p>
        </p:txBody>
      </p:sp>
      <p:pic>
        <p:nvPicPr>
          <p:cNvPr id="6" name="Picture 5">
            <a:extLst>
              <a:ext uri="{FF2B5EF4-FFF2-40B4-BE49-F238E27FC236}">
                <a16:creationId xmlns:a16="http://schemas.microsoft.com/office/drawing/2014/main" id="{FE2D52E3-70E8-49EA-B698-EFDB2887BBB7}"/>
              </a:ext>
            </a:extLst>
          </p:cNvPr>
          <p:cNvPicPr>
            <a:picLocks noChangeAspect="1"/>
          </p:cNvPicPr>
          <p:nvPr/>
        </p:nvPicPr>
        <p:blipFill>
          <a:blip r:embed="rId5"/>
          <a:stretch>
            <a:fillRect/>
          </a:stretch>
        </p:blipFill>
        <p:spPr>
          <a:xfrm>
            <a:off x="5719718" y="2330636"/>
            <a:ext cx="4629150" cy="1057275"/>
          </a:xfrm>
          <a:prstGeom prst="rect">
            <a:avLst/>
          </a:prstGeom>
        </p:spPr>
      </p:pic>
      <p:pic>
        <p:nvPicPr>
          <p:cNvPr id="7" name="Picture 6">
            <a:extLst>
              <a:ext uri="{FF2B5EF4-FFF2-40B4-BE49-F238E27FC236}">
                <a16:creationId xmlns:a16="http://schemas.microsoft.com/office/drawing/2014/main" id="{5D2E7335-9476-43FA-AB23-D8F8BEDC21C9}"/>
              </a:ext>
            </a:extLst>
          </p:cNvPr>
          <p:cNvPicPr>
            <a:picLocks noChangeAspect="1"/>
          </p:cNvPicPr>
          <p:nvPr/>
        </p:nvPicPr>
        <p:blipFill>
          <a:blip r:embed="rId6"/>
          <a:stretch>
            <a:fillRect/>
          </a:stretch>
        </p:blipFill>
        <p:spPr>
          <a:xfrm>
            <a:off x="5840158" y="3864080"/>
            <a:ext cx="4508710" cy="1689421"/>
          </a:xfrm>
          <a:prstGeom prst="rect">
            <a:avLst/>
          </a:prstGeom>
        </p:spPr>
      </p:pic>
    </p:spTree>
    <p:extLst>
      <p:ext uri="{BB962C8B-B14F-4D97-AF65-F5344CB8AC3E}">
        <p14:creationId xmlns:p14="http://schemas.microsoft.com/office/powerpoint/2010/main" val="64245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35433" cy="1499616"/>
          </a:xfrm>
        </p:spPr>
        <p:txBody>
          <a:bodyPr>
            <a:normAutofit/>
          </a:bodyPr>
          <a:lstStyle/>
          <a:p>
            <a:r>
              <a:rPr lang="en-US" dirty="0"/>
              <a:t>Methodology and results</a:t>
            </a:r>
          </a:p>
        </p:txBody>
      </p:sp>
      <p:sp>
        <p:nvSpPr>
          <p:cNvPr id="3" name="Content Placeholder 2"/>
          <p:cNvSpPr>
            <a:spLocks noGrp="1"/>
          </p:cNvSpPr>
          <p:nvPr>
            <p:ph idx="1"/>
          </p:nvPr>
        </p:nvSpPr>
        <p:spPr>
          <a:xfrm>
            <a:off x="1024128" y="2286000"/>
            <a:ext cx="4429615" cy="3931920"/>
          </a:xfrm>
        </p:spPr>
        <p:txBody>
          <a:bodyPr>
            <a:normAutofit fontScale="92500" lnSpcReduction="10000"/>
          </a:bodyPr>
          <a:lstStyle/>
          <a:p>
            <a:r>
              <a:rPr lang="en-US" dirty="0"/>
              <a:t>Top 20 venues within 1000-meter radius of each neighborhood in Greater Vancouver.</a:t>
            </a:r>
          </a:p>
          <a:p>
            <a:r>
              <a:rPr lang="en-US" dirty="0"/>
              <a:t>1,223 venues in 219 unique categories across our target 88 neighborhoods.</a:t>
            </a:r>
          </a:p>
          <a:p>
            <a:r>
              <a:rPr lang="en-US" dirty="0"/>
              <a:t>Ranging from ATM, various types of restaurants, public facilities, to yoga studios, etc.</a:t>
            </a:r>
          </a:p>
          <a:p>
            <a:r>
              <a:rPr lang="en-US" dirty="0"/>
              <a:t>Top 10 venue categories in each neighborhood.</a:t>
            </a:r>
          </a:p>
          <a:p>
            <a:r>
              <a:rPr lang="en-US" dirty="0"/>
              <a:t>k-means clustering to cluster the neighborhoods into 6 clusters.</a:t>
            </a:r>
            <a:endParaRPr dirty="0"/>
          </a:p>
        </p:txBody>
      </p:sp>
      <p:pic>
        <p:nvPicPr>
          <p:cNvPr id="6" name="Picture 5">
            <a:extLst>
              <a:ext uri="{FF2B5EF4-FFF2-40B4-BE49-F238E27FC236}">
                <a16:creationId xmlns:a16="http://schemas.microsoft.com/office/drawing/2014/main" id="{90EE0EA9-E3D4-4CD2-9D0C-9DDD3CE83D7E}"/>
              </a:ext>
            </a:extLst>
          </p:cNvPr>
          <p:cNvPicPr>
            <a:picLocks noChangeAspect="1"/>
          </p:cNvPicPr>
          <p:nvPr/>
        </p:nvPicPr>
        <p:blipFill>
          <a:blip r:embed="rId2"/>
          <a:stretch>
            <a:fillRect/>
          </a:stretch>
        </p:blipFill>
        <p:spPr>
          <a:xfrm>
            <a:off x="6096000" y="2286000"/>
            <a:ext cx="5230821" cy="3931920"/>
          </a:xfrm>
          <a:prstGeom prst="rect">
            <a:avLst/>
          </a:prstGeom>
        </p:spPr>
      </p:pic>
    </p:spTree>
    <p:extLst>
      <p:ext uri="{BB962C8B-B14F-4D97-AF65-F5344CB8AC3E}">
        <p14:creationId xmlns:p14="http://schemas.microsoft.com/office/powerpoint/2010/main" val="19584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a:normAutofit/>
          </a:bodyPr>
          <a:lstStyle/>
          <a:p>
            <a:r>
              <a:rPr lang="en-US" sz="4000" dirty="0"/>
              <a:t>conclusion</a:t>
            </a:r>
          </a:p>
        </p:txBody>
      </p:sp>
      <p:sp>
        <p:nvSpPr>
          <p:cNvPr id="3" name="Content Placeholder 2"/>
          <p:cNvSpPr>
            <a:spLocks noGrp="1"/>
          </p:cNvSpPr>
          <p:nvPr>
            <p:ph idx="1"/>
          </p:nvPr>
        </p:nvSpPr>
        <p:spPr>
          <a:xfrm>
            <a:off x="1024128" y="2286000"/>
            <a:ext cx="3133580" cy="3931920"/>
          </a:xfrm>
        </p:spPr>
        <p:txBody>
          <a:bodyPr>
            <a:normAutofit/>
          </a:bodyPr>
          <a:lstStyle/>
          <a:p>
            <a:r>
              <a:rPr lang="en-US" sz="1600" dirty="0"/>
              <a:t>Neighborhood clustering based on Foursquare venues data effectively display each neighborhood’s venues or lifestyle characteristics.</a:t>
            </a:r>
          </a:p>
          <a:p>
            <a:r>
              <a:rPr lang="en-US" sz="1600" dirty="0"/>
              <a:t>For potential client interest, we could enhance neighborhood segmentation by including other neighborhood-specific socio-economic data. E.g. income level, education level, crime rate, housing prices, etc.</a:t>
            </a:r>
          </a:p>
        </p:txBody>
      </p:sp>
      <p:pic>
        <p:nvPicPr>
          <p:cNvPr id="4" name="Picture 3" descr="An Inukshuk at English Bay, Vancou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42" y="1125808"/>
            <a:ext cx="6909577" cy="4606384"/>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4"/>
              </a:rPr>
              <a:t>Photo</a:t>
            </a:r>
            <a:r>
              <a:rPr lang="en-US" dirty="0"/>
              <a:t> by Peter Graham / </a:t>
            </a:r>
            <a:r>
              <a:rPr lang="en-US" dirty="0">
                <a:hlinkClick r:id="rId5"/>
              </a:rPr>
              <a:t>CC BY 2.0</a:t>
            </a:r>
          </a:p>
        </p:txBody>
      </p:sp>
    </p:spTree>
    <p:extLst>
      <p:ext uri="{BB962C8B-B14F-4D97-AF65-F5344CB8AC3E}">
        <p14:creationId xmlns:p14="http://schemas.microsoft.com/office/powerpoint/2010/main" val="99871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Web9FB3</Template>
  <TotalTime>15</TotalTime>
  <Words>806</Words>
  <Application>Microsoft Office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Calibri</vt:lpstr>
      <vt:lpstr>Segoe UI</vt:lpstr>
      <vt:lpstr>Segoe UI Light</vt:lpstr>
      <vt:lpstr>Segoe UI Semibold</vt:lpstr>
      <vt:lpstr>Segoe UI Semilight</vt:lpstr>
      <vt:lpstr>Tw Cen MT</vt:lpstr>
      <vt:lpstr>Tw Cen MT Condensed</vt:lpstr>
      <vt:lpstr>Wingdings 3</vt:lpstr>
      <vt:lpstr>Integral</vt:lpstr>
      <vt:lpstr>QuickStarter Theme</vt:lpstr>
      <vt:lpstr>Vancouver</vt:lpstr>
      <vt:lpstr>About Vancouver, Canada</vt:lpstr>
      <vt:lpstr>Contents</vt:lpstr>
      <vt:lpstr>Introduction</vt:lpstr>
      <vt:lpstr>data</vt:lpstr>
      <vt:lpstr>Methodology and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Vancouver</dc:title>
  <dc:creator>Ted Wang</dc:creator>
  <cp:lastModifiedBy>Ted Wang</cp:lastModifiedBy>
  <cp:revision>7</cp:revision>
  <dcterms:created xsi:type="dcterms:W3CDTF">2020-05-25T16:17:38Z</dcterms:created>
  <dcterms:modified xsi:type="dcterms:W3CDTF">2020-05-25T16:33:12Z</dcterms:modified>
</cp:coreProperties>
</file>