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7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75"/>
    <p:restoredTop sz="94963"/>
  </p:normalViewPr>
  <p:slideViewPr>
    <p:cSldViewPr snapToGrid="0" snapToObjects="1">
      <p:cViewPr varScale="1">
        <p:scale>
          <a:sx n="129" d="100"/>
          <a:sy n="129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m.com.cn/demo/Tank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hyperlink" Target="https://github.com/mbasso/awesome-wasm#languag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scripten-core/emscripten/blob/main/src/settings.j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8803019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6022A-956D-6C4B-B9EA-DCA134F78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kumimoji="1" lang="en-US" altLang="zh-CN" dirty="0" err="1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Webassembly</a:t>
            </a:r>
            <a:endParaRPr kumimoji="1" lang="zh-CN" altLang="en-US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7F091F-5692-6D45-BD86-6184B551B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浏览器的第四种语言</a:t>
            </a:r>
          </a:p>
        </p:txBody>
      </p:sp>
    </p:spTree>
    <p:extLst>
      <p:ext uri="{BB962C8B-B14F-4D97-AF65-F5344CB8AC3E}">
        <p14:creationId xmlns:p14="http://schemas.microsoft.com/office/powerpoint/2010/main" val="358678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1006A6C-DAE0-8C49-BA0B-3B2B54B71156}"/>
              </a:ext>
            </a:extLst>
          </p:cNvPr>
          <p:cNvSpPr/>
          <p:nvPr/>
        </p:nvSpPr>
        <p:spPr>
          <a:xfrm>
            <a:off x="1175590" y="1189627"/>
            <a:ext cx="9840191" cy="17717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EM_PORT_API(void)</a:t>
            </a:r>
          </a:p>
          <a:p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printString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(char *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str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)</a:t>
            </a:r>
          </a:p>
          <a:p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{</a:t>
            </a:r>
          </a:p>
          <a:p>
            <a:r>
              <a:rPr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 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cout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&lt;&lt; "From 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js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: " &lt;&lt; 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str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&lt;&lt; 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endl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;</a:t>
            </a:r>
          </a:p>
          <a:p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}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1452ACA-01C3-0047-985A-F42FD9BBAF28}"/>
              </a:ext>
            </a:extLst>
          </p:cNvPr>
          <p:cNvSpPr txBox="1">
            <a:spLocks/>
          </p:cNvSpPr>
          <p:nvPr/>
        </p:nvSpPr>
        <p:spPr>
          <a:xfrm>
            <a:off x="913773" y="1018310"/>
            <a:ext cx="10363826" cy="5361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0BC47E-7DD5-A64C-84CC-7BDEF56AE74B}"/>
              </a:ext>
            </a:extLst>
          </p:cNvPr>
          <p:cNvSpPr/>
          <p:nvPr/>
        </p:nvSpPr>
        <p:spPr>
          <a:xfrm>
            <a:off x="1161734" y="3243564"/>
            <a:ext cx="9840191" cy="11206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ptr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= allocateUTF8("Hello, my name is Han 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Meimei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");</a:t>
            </a:r>
          </a:p>
          <a:p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Module._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printString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(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ptr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998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1006A6C-DAE0-8C49-BA0B-3B2B54B71156}"/>
              </a:ext>
            </a:extLst>
          </p:cNvPr>
          <p:cNvSpPr/>
          <p:nvPr/>
        </p:nvSpPr>
        <p:spPr>
          <a:xfrm>
            <a:off x="1175590" y="1615657"/>
            <a:ext cx="9840191" cy="4618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EM_PORT_API(struct 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StructCalc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*)</a:t>
            </a:r>
          </a:p>
          <a:p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createCalculator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()</a:t>
            </a:r>
          </a:p>
          <a:p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{</a:t>
            </a:r>
          </a:p>
          <a:p>
            <a:r>
              <a:rPr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 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Calculator&lt;double&gt; *calculator = new Calculator&lt;double&gt;();</a:t>
            </a:r>
          </a:p>
          <a:p>
            <a:r>
              <a:rPr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 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return (struct 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StructCalc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*)calculator;</a:t>
            </a:r>
          </a:p>
          <a:p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}</a:t>
            </a:r>
          </a:p>
          <a:p>
            <a:b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</a:b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EM_PORT_API(double)</a:t>
            </a:r>
          </a:p>
          <a:p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handleCalculation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(struct 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StructCalc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*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structCalc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, char *infix)</a:t>
            </a:r>
          </a:p>
          <a:p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{</a:t>
            </a:r>
          </a:p>
          <a:p>
            <a:r>
              <a:rPr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 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char Infix[MAX_EXP_LEN], Postfix[MAX_EXP_LEN];</a:t>
            </a:r>
          </a:p>
          <a:p>
            <a:r>
              <a:rPr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 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strcpy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(Infix, infix);</a:t>
            </a:r>
          </a:p>
          <a:p>
            <a:r>
              <a:rPr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 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Calculator&lt;double&gt; *calculator = (Calculator&lt;double&gt; *)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structCalc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;</a:t>
            </a:r>
          </a:p>
          <a:p>
            <a:r>
              <a:rPr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 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calculator-&gt;Infix2Postfix(Infix, Postfix);</a:t>
            </a:r>
          </a:p>
          <a:p>
            <a:r>
              <a:rPr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 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return calculator-&gt;Calculation(Postfix);</a:t>
            </a:r>
          </a:p>
          <a:p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}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1452ACA-01C3-0047-985A-F42FD9BBAF28}"/>
              </a:ext>
            </a:extLst>
          </p:cNvPr>
          <p:cNvSpPr txBox="1">
            <a:spLocks/>
          </p:cNvSpPr>
          <p:nvPr/>
        </p:nvSpPr>
        <p:spPr>
          <a:xfrm>
            <a:off x="913773" y="1018310"/>
            <a:ext cx="10363826" cy="5361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使用</a:t>
            </a:r>
            <a:r>
              <a:rPr kumimoji="1"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</a:t>
            </a:r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接口导出</a:t>
            </a:r>
            <a:r>
              <a:rPr kumimoji="1" lang="en-US" altLang="zh-CN" dirty="0" err="1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c++</a:t>
            </a:r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对象</a:t>
            </a:r>
            <a:endParaRPr kumimoji="1"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9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1006A6C-DAE0-8C49-BA0B-3B2B54B71156}"/>
              </a:ext>
            </a:extLst>
          </p:cNvPr>
          <p:cNvSpPr/>
          <p:nvPr/>
        </p:nvSpPr>
        <p:spPr>
          <a:xfrm>
            <a:off x="1175590" y="1189627"/>
            <a:ext cx="9840191" cy="14392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var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calculator = Module._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createCalculator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();</a:t>
            </a:r>
          </a:p>
          <a:p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var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express = "1+2";</a:t>
            </a:r>
          </a:p>
          <a:p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var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result = Module._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handleCalculation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(calculator, allocateUTF8(express));</a:t>
            </a:r>
          </a:p>
          <a:p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console.log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(result);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1452ACA-01C3-0047-985A-F42FD9BBAF28}"/>
              </a:ext>
            </a:extLst>
          </p:cNvPr>
          <p:cNvSpPr txBox="1">
            <a:spLocks/>
          </p:cNvSpPr>
          <p:nvPr/>
        </p:nvSpPr>
        <p:spPr>
          <a:xfrm>
            <a:off x="913773" y="1018310"/>
            <a:ext cx="10363826" cy="5361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7617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B2C7F-EDAE-6A40-8941-1108F730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知名库的应用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3DA41A-6C43-3A4D-85B7-B44D6C314B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err="1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Ffmpeg</a:t>
            </a:r>
            <a:endParaRPr kumimoji="1"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kumimoji="1" lang="en-US" altLang="zh-CN" dirty="0" err="1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opencv</a:t>
            </a:r>
            <a:endParaRPr kumimoji="1"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kumimoji="1"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Unity</a:t>
            </a:r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endParaRPr kumimoji="1"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pPr marL="0" indent="0">
              <a:buNone/>
            </a:pPr>
            <a:r>
              <a:rPr kumimoji="1" lang="en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  <a:hlinkClick r:id="rId2"/>
              </a:rPr>
              <a:t>	</a:t>
            </a:r>
            <a:r>
              <a:rPr kumimoji="1" lang="en" altLang="zh-CN" dirty="0">
                <a:latin typeface="Yuanti SC" panose="02010600040101010101" pitchFamily="2" charset="-122"/>
                <a:ea typeface="Yuanti SC" panose="02010600040101010101" pitchFamily="2" charset="-122"/>
                <a:cs typeface="Yuppy SC" panose="020F0603040207020204" pitchFamily="34" charset="-122"/>
                <a:hlinkClick r:id="rId2"/>
              </a:rPr>
              <a:t>https://www.wasm.com.cn/demo/Tanks/</a:t>
            </a:r>
            <a:endParaRPr kumimoji="1" lang="en" altLang="zh-CN" dirty="0">
              <a:latin typeface="Yuanti SC" panose="02010600040101010101" pitchFamily="2" charset="-122"/>
              <a:ea typeface="Yuanti SC" panose="02010600040101010101" pitchFamily="2" charset="-122"/>
              <a:cs typeface="Yuppy SC" panose="020F0603040207020204" pitchFamily="34" charset="-122"/>
            </a:endParaRPr>
          </a:p>
          <a:p>
            <a:endParaRPr kumimoji="1" lang="en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kumimoji="1" lang="en" altLang="zh-CN" dirty="0" err="1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Deepfakes</a:t>
            </a:r>
            <a:r>
              <a:rPr kumimoji="1" lang="en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/</a:t>
            </a:r>
            <a:r>
              <a:rPr kumimoji="1" lang="en" altLang="zh-CN" dirty="0" err="1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faceswap</a:t>
            </a:r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kumimoji="1"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?</a:t>
            </a:r>
            <a:endParaRPr kumimoji="1" lang="en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82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4AB9D-46E9-A749-838F-C9D1FFBA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386928"/>
          </a:xfrm>
        </p:spPr>
        <p:txBody>
          <a:bodyPr/>
          <a:lstStyle/>
          <a:p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其他语言可以生成</a:t>
            </a:r>
            <a:r>
              <a:rPr kumimoji="1" lang="en-US" altLang="zh-CN" dirty="0" err="1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webassembly</a:t>
            </a:r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2DB64-CE10-9845-A984-22FF5859E1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4665522"/>
            <a:ext cx="10363826" cy="1530926"/>
          </a:xfrm>
        </p:spPr>
        <p:txBody>
          <a:bodyPr/>
          <a:lstStyle/>
          <a:p>
            <a:r>
              <a:rPr kumimoji="1"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Python</a:t>
            </a:r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、</a:t>
            </a:r>
            <a:r>
              <a:rPr kumimoji="1"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go</a:t>
            </a:r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、</a:t>
            </a:r>
            <a:r>
              <a:rPr kumimoji="1"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rust</a:t>
            </a:r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、</a:t>
            </a:r>
            <a:r>
              <a:rPr kumimoji="1"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typescript</a:t>
            </a:r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、</a:t>
            </a:r>
            <a:r>
              <a:rPr kumimoji="1" lang="en-US" altLang="zh-CN" dirty="0" err="1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koltlin</a:t>
            </a:r>
            <a:endParaRPr kumimoji="1"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kumimoji="1" lang="en" altLang="zh-CN" dirty="0">
                <a:latin typeface="Yuanti SC" panose="02010600040101010101" pitchFamily="2" charset="-122"/>
                <a:ea typeface="Yuanti SC" panose="02010600040101010101" pitchFamily="2" charset="-122"/>
                <a:cs typeface="Yuppy SC" panose="020F0603040207020204" pitchFamily="34" charset="-122"/>
                <a:hlinkClick r:id="rId2"/>
              </a:rPr>
              <a:t>https://</a:t>
            </a:r>
            <a:r>
              <a:rPr kumimoji="1" lang="en" altLang="zh-CN" dirty="0" err="1">
                <a:latin typeface="Yuanti SC" panose="02010600040101010101" pitchFamily="2" charset="-122"/>
                <a:ea typeface="Yuanti SC" panose="02010600040101010101" pitchFamily="2" charset="-122"/>
                <a:cs typeface="Yuppy SC" panose="020F0603040207020204" pitchFamily="34" charset="-122"/>
                <a:hlinkClick r:id="rId2"/>
              </a:rPr>
              <a:t>github.com</a:t>
            </a:r>
            <a:r>
              <a:rPr kumimoji="1" lang="en" altLang="zh-CN" dirty="0">
                <a:latin typeface="Yuanti SC" panose="02010600040101010101" pitchFamily="2" charset="-122"/>
                <a:ea typeface="Yuanti SC" panose="02010600040101010101" pitchFamily="2" charset="-122"/>
                <a:cs typeface="Yuppy SC" panose="020F0603040207020204" pitchFamily="34" charset="-122"/>
                <a:hlinkClick r:id="rId2"/>
              </a:rPr>
              <a:t>/</a:t>
            </a:r>
            <a:r>
              <a:rPr kumimoji="1" lang="en" altLang="zh-CN" dirty="0" err="1">
                <a:latin typeface="Yuanti SC" panose="02010600040101010101" pitchFamily="2" charset="-122"/>
                <a:ea typeface="Yuanti SC" panose="02010600040101010101" pitchFamily="2" charset="-122"/>
                <a:cs typeface="Yuppy SC" panose="020F0603040207020204" pitchFamily="34" charset="-122"/>
                <a:hlinkClick r:id="rId2"/>
              </a:rPr>
              <a:t>mbasso</a:t>
            </a:r>
            <a:r>
              <a:rPr kumimoji="1" lang="en" altLang="zh-CN" dirty="0">
                <a:latin typeface="Yuanti SC" panose="02010600040101010101" pitchFamily="2" charset="-122"/>
                <a:ea typeface="Yuanti SC" panose="02010600040101010101" pitchFamily="2" charset="-122"/>
                <a:cs typeface="Yuppy SC" panose="020F0603040207020204" pitchFamily="34" charset="-122"/>
                <a:hlinkClick r:id="rId2"/>
              </a:rPr>
              <a:t>/</a:t>
            </a:r>
            <a:r>
              <a:rPr kumimoji="1" lang="en" altLang="zh-CN" dirty="0" err="1">
                <a:latin typeface="Yuanti SC" panose="02010600040101010101" pitchFamily="2" charset="-122"/>
                <a:ea typeface="Yuanti SC" panose="02010600040101010101" pitchFamily="2" charset="-122"/>
                <a:cs typeface="Yuppy SC" panose="020F0603040207020204" pitchFamily="34" charset="-122"/>
                <a:hlinkClick r:id="rId2"/>
              </a:rPr>
              <a:t>awesome-wasm#languages</a:t>
            </a:r>
            <a:endParaRPr kumimoji="1" lang="zh-CN" altLang="en-US" dirty="0">
              <a:latin typeface="Yuanti SC" panose="02010600040101010101" pitchFamily="2" charset="-122"/>
              <a:ea typeface="Yuanti SC" panose="02010600040101010101" pitchFamily="2" charset="-122"/>
              <a:cs typeface="Yuppy SC" panose="020F0603040207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3BDE3C-3713-404D-969F-707DBCF0E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936" y="1922318"/>
            <a:ext cx="5749502" cy="21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0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8CFEB-C483-9348-ACDD-EDF502CE82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14400"/>
            <a:ext cx="10363826" cy="48768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zh-CN" altLang="en-US" sz="8000" dirty="0">
                <a:latin typeface="Baoli SC" panose="02010600040101010101" pitchFamily="2" charset="-122"/>
                <a:ea typeface="Baoli SC" panose="02010600040101010101" pitchFamily="2" charset="-122"/>
                <a:cs typeface="Yuppy SC" panose="020F0603040207020204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95235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0045E-FF45-D941-9437-0943A4ED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起源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AB6E4-90F8-2B46-AEA0-CE257DF79E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09355"/>
            <a:ext cx="10363826" cy="3775363"/>
          </a:xfrm>
        </p:spPr>
        <p:txBody>
          <a:bodyPr/>
          <a:lstStyle/>
          <a:p>
            <a:r>
              <a:rPr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1995 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年，</a:t>
            </a:r>
            <a:r>
              <a:rPr lang="en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Brendan </a:t>
            </a:r>
            <a:r>
              <a:rPr lang="en" altLang="zh-CN" dirty="0" err="1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Eich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用了不到 </a:t>
            </a:r>
            <a:r>
              <a:rPr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10 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天就创建了 </a:t>
            </a:r>
            <a:r>
              <a:rPr lang="en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JavaScript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。</a:t>
            </a:r>
            <a:endParaRPr lang="en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2008 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年，</a:t>
            </a:r>
            <a:r>
              <a:rPr lang="en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Chrome 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内部的 </a:t>
            </a:r>
            <a:r>
              <a:rPr lang="en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JavaScript 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引擎</a:t>
            </a:r>
            <a:r>
              <a:rPr lang="en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V8 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，革命性进步是对 </a:t>
            </a:r>
            <a:r>
              <a:rPr lang="en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JavaScript 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的即时（</a:t>
            </a:r>
            <a:r>
              <a:rPr lang="en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JIT</a:t>
            </a:r>
            <a:r>
              <a:rPr lang="zh-CN" altLang="e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）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编译。</a:t>
            </a:r>
            <a:endParaRPr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2015 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年，</a:t>
            </a:r>
            <a:r>
              <a:rPr lang="en" altLang="zh-CN" dirty="0" err="1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WebAssembly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首次发布，并提供了一个运行在 </a:t>
            </a:r>
            <a:r>
              <a:rPr lang="en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Unity 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下的游戏的小型演示。</a:t>
            </a:r>
            <a:endParaRPr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2019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年</a:t>
            </a:r>
            <a:r>
              <a:rPr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12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月</a:t>
            </a:r>
            <a:r>
              <a:rPr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5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日，</a:t>
            </a:r>
            <a:r>
              <a:rPr lang="en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W3C 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正式宣布 </a:t>
            </a:r>
            <a:r>
              <a:rPr lang="en" altLang="zh-CN" dirty="0" err="1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WebAssembly</a:t>
            </a:r>
            <a:r>
              <a:rPr lang="en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 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成为继 </a:t>
            </a:r>
            <a:r>
              <a:rPr lang="en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HTML</a:t>
            </a:r>
            <a:r>
              <a:rPr lang="zh-CN" altLang="e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、</a:t>
            </a:r>
            <a:r>
              <a:rPr lang="en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CSS 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和 </a:t>
            </a:r>
            <a:r>
              <a:rPr lang="en" altLang="zh-CN" dirty="0" err="1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Javascipt</a:t>
            </a:r>
            <a:r>
              <a:rPr lang="en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之后的第四大标准</a:t>
            </a:r>
            <a:r>
              <a:rPr lang="en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Web</a:t>
            </a:r>
            <a:r>
              <a:rPr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语言。</a:t>
            </a:r>
            <a:endParaRPr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endParaRPr kumimoji="1" lang="zh-CN" altLang="en-US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487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98063-599B-D845-BAF4-FDE3FA88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06374"/>
          </a:xfrm>
        </p:spPr>
        <p:txBody>
          <a:bodyPr/>
          <a:lstStyle/>
          <a:p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快速开始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B364A-B742-B74B-9284-DEC9B7E790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10592"/>
            <a:ext cx="10363826" cy="2161308"/>
          </a:xfrm>
        </p:spPr>
        <p:txBody>
          <a:bodyPr/>
          <a:lstStyle/>
          <a:p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安装</a:t>
            </a:r>
            <a:r>
              <a:rPr kumimoji="1" lang="en" altLang="zh-CN" dirty="0" err="1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Emscripten</a:t>
            </a:r>
            <a:endParaRPr kumimoji="1" lang="en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kumimoji="1" lang="zh-CN" altLang="e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确保</a:t>
            </a:r>
            <a:r>
              <a:rPr kumimoji="1"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python</a:t>
            </a:r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已安装，</a:t>
            </a:r>
            <a:endParaRPr kumimoji="1"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1706AA-2B17-8046-A0B6-2835D6F1FACD}"/>
              </a:ext>
            </a:extLst>
          </p:cNvPr>
          <p:cNvSpPr/>
          <p:nvPr/>
        </p:nvSpPr>
        <p:spPr>
          <a:xfrm>
            <a:off x="1226127" y="2716966"/>
            <a:ext cx="9954492" cy="7793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git clone https://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github.com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/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juj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/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emsdk.git</a:t>
            </a:r>
            <a:endParaRPr kumimoji="1" lang="zh-CN" altLang="en-US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FC86261-8C2C-6C46-ADDF-90243752E8BD}"/>
              </a:ext>
            </a:extLst>
          </p:cNvPr>
          <p:cNvSpPr txBox="1">
            <a:spLocks/>
          </p:cNvSpPr>
          <p:nvPr/>
        </p:nvSpPr>
        <p:spPr>
          <a:xfrm>
            <a:off x="913774" y="3771900"/>
            <a:ext cx="10363826" cy="2161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Mac</a:t>
            </a:r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kumimoji="1"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Linux</a:t>
            </a:r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环境</a:t>
            </a:r>
            <a:endParaRPr kumimoji="1"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172E4A-140D-EF4A-8EDF-8DD12F33A415}"/>
              </a:ext>
            </a:extLst>
          </p:cNvPr>
          <p:cNvSpPr/>
          <p:nvPr/>
        </p:nvSpPr>
        <p:spPr>
          <a:xfrm>
            <a:off x="1226127" y="4374314"/>
            <a:ext cx="9954492" cy="15588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./</a:t>
            </a:r>
            <a:r>
              <a:rPr kumimoji="1"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emsdk</a:t>
            </a:r>
            <a:r>
              <a:rPr kumimoji="1"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update</a:t>
            </a:r>
          </a:p>
          <a:p>
            <a:r>
              <a:rPr kumimoji="1"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./</a:t>
            </a:r>
            <a:r>
              <a:rPr kumimoji="1"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emsdk</a:t>
            </a:r>
            <a:r>
              <a:rPr kumimoji="1"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install latest</a:t>
            </a:r>
          </a:p>
          <a:p>
            <a:r>
              <a:rPr kumimoji="1"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./</a:t>
            </a:r>
            <a:r>
              <a:rPr kumimoji="1"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emsdk</a:t>
            </a:r>
            <a:r>
              <a:rPr kumimoji="1"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activate latest</a:t>
            </a:r>
          </a:p>
          <a:p>
            <a:r>
              <a:rPr kumimoji="1"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source ./</a:t>
            </a:r>
            <a:r>
              <a:rPr kumimoji="1"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emsdk_env.sh</a:t>
            </a:r>
            <a:endParaRPr kumimoji="1" lang="zh-CN" altLang="en-US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449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2B413DC-323F-BA4A-932B-3E09E359579F}"/>
              </a:ext>
            </a:extLst>
          </p:cNvPr>
          <p:cNvSpPr txBox="1">
            <a:spLocks/>
          </p:cNvSpPr>
          <p:nvPr/>
        </p:nvSpPr>
        <p:spPr>
          <a:xfrm>
            <a:off x="920700" y="787164"/>
            <a:ext cx="10363826" cy="2161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Windows</a:t>
            </a:r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环境</a:t>
            </a:r>
            <a:endParaRPr kumimoji="1"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A758FF-123B-AA4E-AB05-ED51A4E5C30D}"/>
              </a:ext>
            </a:extLst>
          </p:cNvPr>
          <p:cNvSpPr/>
          <p:nvPr/>
        </p:nvSpPr>
        <p:spPr>
          <a:xfrm>
            <a:off x="1233053" y="1389578"/>
            <a:ext cx="9954492" cy="14445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./</a:t>
            </a:r>
            <a:r>
              <a:rPr kumimoji="1"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emsdk</a:t>
            </a:r>
            <a:r>
              <a:rPr kumimoji="1"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update</a:t>
            </a:r>
          </a:p>
          <a:p>
            <a:r>
              <a:rPr kumimoji="1"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./</a:t>
            </a:r>
            <a:r>
              <a:rPr kumimoji="1"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emsdk</a:t>
            </a:r>
            <a:r>
              <a:rPr kumimoji="1"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install latest</a:t>
            </a:r>
          </a:p>
          <a:p>
            <a:r>
              <a:rPr kumimoji="1"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./</a:t>
            </a:r>
            <a:r>
              <a:rPr kumimoji="1"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emsdk</a:t>
            </a:r>
            <a:r>
              <a:rPr kumimoji="1"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activate latest</a:t>
            </a:r>
          </a:p>
          <a:p>
            <a:r>
              <a:rPr kumimoji="1"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source ./</a:t>
            </a:r>
            <a:r>
              <a:rPr kumimoji="1"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emsdk_env.sh</a:t>
            </a:r>
            <a:endParaRPr kumimoji="1" lang="zh-CN" altLang="en-US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81FEF98-40C4-224D-B800-84B35C975893}"/>
              </a:ext>
            </a:extLst>
          </p:cNvPr>
          <p:cNvSpPr txBox="1">
            <a:spLocks/>
          </p:cNvSpPr>
          <p:nvPr/>
        </p:nvSpPr>
        <p:spPr>
          <a:xfrm>
            <a:off x="913774" y="3157026"/>
            <a:ext cx="10363826" cy="163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Docker</a:t>
            </a:r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环境</a:t>
            </a:r>
            <a:endParaRPr kumimoji="1"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CE0D47B-B8AB-6443-8847-BAFF5BF4C744}"/>
              </a:ext>
            </a:extLst>
          </p:cNvPr>
          <p:cNvSpPr/>
          <p:nvPr/>
        </p:nvSpPr>
        <p:spPr>
          <a:xfrm>
            <a:off x="1226127" y="3759440"/>
            <a:ext cx="9954492" cy="7068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docker run --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rm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-it -v `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pwd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`:/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src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apiaryio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/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emcc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emcc</a:t>
            </a:r>
            <a:endParaRPr kumimoji="1" lang="zh-CN" altLang="en-US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F9D8655-042D-CE40-A51C-A733632A6564}"/>
              </a:ext>
            </a:extLst>
          </p:cNvPr>
          <p:cNvSpPr txBox="1">
            <a:spLocks/>
          </p:cNvSpPr>
          <p:nvPr/>
        </p:nvSpPr>
        <p:spPr>
          <a:xfrm>
            <a:off x="913774" y="4992755"/>
            <a:ext cx="10363826" cy="1894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校验安装</a:t>
            </a:r>
            <a:endParaRPr kumimoji="1"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FBC378-0756-1C4E-967A-02EBF8F71E14}"/>
              </a:ext>
            </a:extLst>
          </p:cNvPr>
          <p:cNvSpPr/>
          <p:nvPr/>
        </p:nvSpPr>
        <p:spPr>
          <a:xfrm>
            <a:off x="1226127" y="5595169"/>
            <a:ext cx="9954492" cy="8038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e</a:t>
            </a:r>
            <a:r>
              <a:rPr kumimoji="1"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m</a:t>
            </a:r>
            <a:r>
              <a:rPr kumimoji="1" lang="en-US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cc</a:t>
            </a:r>
            <a:r>
              <a:rPr kumimoji="1"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kumimoji="1" lang="en-US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-v</a:t>
            </a:r>
            <a:endParaRPr kumimoji="1" lang="zh-CN" altLang="en-US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2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047C5-E4DF-2E48-8873-CAECB4D9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52262"/>
            <a:ext cx="10364451" cy="867380"/>
          </a:xfrm>
        </p:spPr>
        <p:txBody>
          <a:bodyPr/>
          <a:lstStyle/>
          <a:p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性能比较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08E777-B488-7248-B978-6CE97D8D86A2}"/>
              </a:ext>
            </a:extLst>
          </p:cNvPr>
          <p:cNvSpPr/>
          <p:nvPr/>
        </p:nvSpPr>
        <p:spPr>
          <a:xfrm>
            <a:off x="1194954" y="1859712"/>
            <a:ext cx="9840191" cy="24525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int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fib(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int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n)</a:t>
            </a:r>
          </a:p>
          <a:p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{</a:t>
            </a:r>
          </a:p>
          <a:p>
            <a:r>
              <a:rPr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 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if (n == 1 || n == 2)</a:t>
            </a:r>
          </a:p>
          <a:p>
            <a:r>
              <a:rPr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 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{</a:t>
            </a:r>
          </a:p>
          <a:p>
            <a:r>
              <a:rPr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   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return 1;</a:t>
            </a:r>
          </a:p>
          <a:p>
            <a:r>
              <a:rPr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 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}</a:t>
            </a:r>
          </a:p>
          <a:p>
            <a:r>
              <a:rPr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 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return fib(n - 2) + fib(n - 1);</a:t>
            </a:r>
          </a:p>
          <a:p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};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3E155DD-E889-704F-B097-8A959F1582B4}"/>
              </a:ext>
            </a:extLst>
          </p:cNvPr>
          <p:cNvSpPr txBox="1">
            <a:spLocks/>
          </p:cNvSpPr>
          <p:nvPr/>
        </p:nvSpPr>
        <p:spPr>
          <a:xfrm>
            <a:off x="914400" y="1361208"/>
            <a:ext cx="10363826" cy="3169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斐波那契数列</a:t>
            </a:r>
            <a:endParaRPr kumimoji="1"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B343B61-3595-6C44-8656-F9427932ABD9}"/>
              </a:ext>
            </a:extLst>
          </p:cNvPr>
          <p:cNvSpPr txBox="1">
            <a:spLocks/>
          </p:cNvSpPr>
          <p:nvPr/>
        </p:nvSpPr>
        <p:spPr>
          <a:xfrm>
            <a:off x="913775" y="4558141"/>
            <a:ext cx="10364451" cy="2154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函数导出</a:t>
            </a:r>
            <a:endParaRPr kumimoji="1"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36059E-C7D1-9649-AB4D-A77B38CC5EFE}"/>
              </a:ext>
            </a:extLst>
          </p:cNvPr>
          <p:cNvSpPr/>
          <p:nvPr/>
        </p:nvSpPr>
        <p:spPr>
          <a:xfrm>
            <a:off x="1215736" y="5039330"/>
            <a:ext cx="9819409" cy="15588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zh-CN" dirty="0">
                <a:latin typeface="Yuanti SC" panose="02010600040101010101" pitchFamily="2" charset="-122"/>
                <a:ea typeface="Yuanti SC" panose="02010600040101010101" pitchFamily="2" charset="-122"/>
                <a:cs typeface="Yuppy SC" panose="020F0603040207020204" pitchFamily="34" charset="-122"/>
              </a:rPr>
              <a:t>EM_PORT_API(</a:t>
            </a:r>
            <a:r>
              <a:rPr kumimoji="1" lang="en" altLang="zh-CN" dirty="0" err="1">
                <a:latin typeface="Yuanti SC" panose="02010600040101010101" pitchFamily="2" charset="-122"/>
                <a:ea typeface="Yuanti SC" panose="02010600040101010101" pitchFamily="2" charset="-122"/>
                <a:cs typeface="Yuppy SC" panose="020F0603040207020204" pitchFamily="34" charset="-122"/>
              </a:rPr>
              <a:t>int</a:t>
            </a:r>
            <a:r>
              <a:rPr kumimoji="1" lang="en" altLang="zh-CN" dirty="0">
                <a:latin typeface="Yuanti SC" panose="02010600040101010101" pitchFamily="2" charset="-122"/>
                <a:ea typeface="Yuanti SC" panose="02010600040101010101" pitchFamily="2" charset="-122"/>
                <a:cs typeface="Yuppy SC" panose="020F0603040207020204" pitchFamily="34" charset="-122"/>
              </a:rPr>
              <a:t>)</a:t>
            </a:r>
          </a:p>
          <a:p>
            <a:r>
              <a:rPr kumimoji="1" lang="en" altLang="zh-CN" dirty="0" err="1">
                <a:latin typeface="Yuanti SC" panose="02010600040101010101" pitchFamily="2" charset="-122"/>
                <a:ea typeface="Yuanti SC" panose="02010600040101010101" pitchFamily="2" charset="-122"/>
                <a:cs typeface="Yuppy SC" panose="020F0603040207020204" pitchFamily="34" charset="-122"/>
              </a:rPr>
              <a:t>fibo</a:t>
            </a:r>
            <a:r>
              <a:rPr kumimoji="1" lang="en" altLang="zh-CN" dirty="0">
                <a:latin typeface="Yuanti SC" panose="02010600040101010101" pitchFamily="2" charset="-122"/>
                <a:ea typeface="Yuanti SC" panose="02010600040101010101" pitchFamily="2" charset="-122"/>
                <a:cs typeface="Yuppy SC" panose="020F0603040207020204" pitchFamily="34" charset="-122"/>
              </a:rPr>
              <a:t>(</a:t>
            </a:r>
            <a:r>
              <a:rPr kumimoji="1" lang="en" altLang="zh-CN" dirty="0" err="1">
                <a:latin typeface="Yuanti SC" panose="02010600040101010101" pitchFamily="2" charset="-122"/>
                <a:ea typeface="Yuanti SC" panose="02010600040101010101" pitchFamily="2" charset="-122"/>
                <a:cs typeface="Yuppy SC" panose="020F0603040207020204" pitchFamily="34" charset="-122"/>
              </a:rPr>
              <a:t>int</a:t>
            </a:r>
            <a:r>
              <a:rPr kumimoji="1" lang="en" altLang="zh-CN" dirty="0">
                <a:latin typeface="Yuanti SC" panose="02010600040101010101" pitchFamily="2" charset="-122"/>
                <a:ea typeface="Yuanti SC" panose="02010600040101010101" pitchFamily="2" charset="-122"/>
                <a:cs typeface="Yuppy SC" panose="020F0603040207020204" pitchFamily="34" charset="-122"/>
              </a:rPr>
              <a:t> n)</a:t>
            </a:r>
          </a:p>
          <a:p>
            <a:r>
              <a:rPr kumimoji="1" lang="en" altLang="zh-CN" dirty="0">
                <a:latin typeface="Yuanti SC" panose="02010600040101010101" pitchFamily="2" charset="-122"/>
                <a:ea typeface="Yuanti SC" panose="02010600040101010101" pitchFamily="2" charset="-122"/>
                <a:cs typeface="Yuppy SC" panose="020F0603040207020204" pitchFamily="34" charset="-122"/>
              </a:rPr>
              <a:t>{</a:t>
            </a:r>
          </a:p>
          <a:p>
            <a:r>
              <a:rPr kumimoji="1" lang="en" altLang="zh-CN" dirty="0">
                <a:latin typeface="Yuanti SC" panose="02010600040101010101" pitchFamily="2" charset="-122"/>
                <a:ea typeface="Yuanti SC" panose="02010600040101010101" pitchFamily="2" charset="-122"/>
                <a:cs typeface="Yuppy SC" panose="020F0603040207020204" pitchFamily="34" charset="-122"/>
              </a:rPr>
              <a:t>  return fib(n);</a:t>
            </a:r>
          </a:p>
          <a:p>
            <a:r>
              <a:rPr kumimoji="1" lang="en" altLang="zh-CN" dirty="0">
                <a:latin typeface="Yuanti SC" panose="02010600040101010101" pitchFamily="2" charset="-122"/>
                <a:ea typeface="Yuanti SC" panose="02010600040101010101" pitchFamily="2" charset="-122"/>
                <a:cs typeface="Yuppy SC" panose="020F0603040207020204" pitchFamily="34" charset="-122"/>
              </a:rPr>
              <a:t>};</a:t>
            </a:r>
            <a:endParaRPr kumimoji="1" lang="zh-CN" altLang="en-US" dirty="0">
              <a:latin typeface="Yuanti SC" panose="02010600040101010101" pitchFamily="2" charset="-122"/>
              <a:ea typeface="Yuanti SC" panose="02010600040101010101" pitchFamily="2" charset="-122"/>
              <a:cs typeface="Yuppy SC" panose="020F0603040207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00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EBE503D-9C7C-A944-A154-CD01CE9DC2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86437"/>
            <a:ext cx="10363826" cy="1207382"/>
          </a:xfrm>
        </p:spPr>
        <p:txBody>
          <a:bodyPr/>
          <a:lstStyle/>
          <a:p>
            <a:endParaRPr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743DC27-7D3A-534F-A54E-CA6F4A46F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048447"/>
              </p:ext>
            </p:extLst>
          </p:nvPr>
        </p:nvGraphicFramePr>
        <p:xfrm>
          <a:off x="1059873" y="4870256"/>
          <a:ext cx="10131135" cy="1073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227">
                  <a:extLst>
                    <a:ext uri="{9D8B030D-6E8A-4147-A177-3AD203B41FA5}">
                      <a16:colId xmlns:a16="http://schemas.microsoft.com/office/drawing/2014/main" val="3678159442"/>
                    </a:ext>
                  </a:extLst>
                </a:gridCol>
                <a:gridCol w="2026227">
                  <a:extLst>
                    <a:ext uri="{9D8B030D-6E8A-4147-A177-3AD203B41FA5}">
                      <a16:colId xmlns:a16="http://schemas.microsoft.com/office/drawing/2014/main" val="954680264"/>
                    </a:ext>
                  </a:extLst>
                </a:gridCol>
                <a:gridCol w="2026227">
                  <a:extLst>
                    <a:ext uri="{9D8B030D-6E8A-4147-A177-3AD203B41FA5}">
                      <a16:colId xmlns:a16="http://schemas.microsoft.com/office/drawing/2014/main" val="795961936"/>
                    </a:ext>
                  </a:extLst>
                </a:gridCol>
                <a:gridCol w="2026227">
                  <a:extLst>
                    <a:ext uri="{9D8B030D-6E8A-4147-A177-3AD203B41FA5}">
                      <a16:colId xmlns:a16="http://schemas.microsoft.com/office/drawing/2014/main" val="3445717316"/>
                    </a:ext>
                  </a:extLst>
                </a:gridCol>
                <a:gridCol w="2026227">
                  <a:extLst>
                    <a:ext uri="{9D8B030D-6E8A-4147-A177-3AD203B41FA5}">
                      <a16:colId xmlns:a16="http://schemas.microsoft.com/office/drawing/2014/main" val="3270893592"/>
                    </a:ext>
                  </a:extLst>
                </a:gridCol>
              </a:tblGrid>
              <a:tr h="532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0" kern="1200" dirty="0">
                          <a:solidFill>
                            <a:schemeClr val="lt1"/>
                          </a:solidFill>
                          <a:effectLst/>
                          <a:latin typeface="Yuppy SC" panose="020F0603040207020204" pitchFamily="34" charset="-122"/>
                          <a:ea typeface="Yuppy SC" panose="020F0603040207020204" pitchFamily="34" charset="-122"/>
                          <a:cs typeface="Yuppy SC" panose="020F0603040207020204" pitchFamily="34" charset="-122"/>
                        </a:rPr>
                        <a:t>web </a:t>
                      </a:r>
                      <a:r>
                        <a:rPr lang="en" altLang="zh-CN" sz="1800" b="0" kern="1200" dirty="0" err="1">
                          <a:solidFill>
                            <a:schemeClr val="lt1"/>
                          </a:solidFill>
                          <a:effectLst/>
                          <a:latin typeface="Yuppy SC" panose="020F0603040207020204" pitchFamily="34" charset="-122"/>
                          <a:ea typeface="Yuppy SC" panose="020F0603040207020204" pitchFamily="34" charset="-122"/>
                          <a:cs typeface="Yuppy SC" panose="020F0603040207020204" pitchFamily="34" charset="-122"/>
                        </a:rPr>
                        <a:t>js</a:t>
                      </a:r>
                      <a:endParaRPr lang="en" altLang="zh-CN" sz="1800" b="0" kern="1200" dirty="0">
                        <a:solidFill>
                          <a:schemeClr val="lt1"/>
                        </a:solidFill>
                        <a:effectLst/>
                        <a:latin typeface="Yuppy SC" panose="020F0603040207020204" pitchFamily="34" charset="-122"/>
                        <a:ea typeface="Yuppy SC" panose="020F0603040207020204" pitchFamily="34" charset="-122"/>
                        <a:cs typeface="Yuppy SC" panose="020F0603040207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0" kern="1200" dirty="0">
                          <a:solidFill>
                            <a:schemeClr val="lt1"/>
                          </a:solidFill>
                          <a:effectLst/>
                          <a:latin typeface="Yuppy SC" panose="020F0603040207020204" pitchFamily="34" charset="-122"/>
                          <a:ea typeface="Yuppy SC" panose="020F0603040207020204" pitchFamily="34" charset="-122"/>
                          <a:cs typeface="Yuppy SC" panose="020F0603040207020204" pitchFamily="34" charset="-122"/>
                        </a:rPr>
                        <a:t>web </a:t>
                      </a:r>
                      <a:r>
                        <a:rPr lang="en" altLang="zh-CN" sz="1800" b="0" kern="1200" dirty="0" err="1">
                          <a:solidFill>
                            <a:schemeClr val="lt1"/>
                          </a:solidFill>
                          <a:effectLst/>
                          <a:latin typeface="Yuppy SC" panose="020F0603040207020204" pitchFamily="34" charset="-122"/>
                          <a:ea typeface="Yuppy SC" panose="020F0603040207020204" pitchFamily="34" charset="-122"/>
                          <a:cs typeface="Yuppy SC" panose="020F0603040207020204" pitchFamily="34" charset="-122"/>
                        </a:rPr>
                        <a:t>wasm</a:t>
                      </a:r>
                      <a:endParaRPr lang="en" altLang="zh-CN" sz="1800" b="0" kern="1200" dirty="0">
                        <a:solidFill>
                          <a:schemeClr val="lt1"/>
                        </a:solidFill>
                        <a:effectLst/>
                        <a:latin typeface="Yuppy SC" panose="020F0603040207020204" pitchFamily="34" charset="-122"/>
                        <a:ea typeface="Yuppy SC" panose="020F0603040207020204" pitchFamily="34" charset="-122"/>
                        <a:cs typeface="Yuppy SC" panose="020F0603040207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0" kern="1200" dirty="0">
                          <a:solidFill>
                            <a:schemeClr val="lt1"/>
                          </a:solidFill>
                          <a:effectLst/>
                          <a:latin typeface="Yuppy SC" panose="020F0603040207020204" pitchFamily="34" charset="-122"/>
                          <a:ea typeface="Yuppy SC" panose="020F0603040207020204" pitchFamily="34" charset="-122"/>
                          <a:cs typeface="Yuppy SC" panose="020F0603040207020204" pitchFamily="34" charset="-122"/>
                        </a:rPr>
                        <a:t>node </a:t>
                      </a:r>
                      <a:r>
                        <a:rPr lang="en" altLang="zh-CN" sz="1800" b="0" kern="1200" dirty="0" err="1">
                          <a:solidFill>
                            <a:schemeClr val="lt1"/>
                          </a:solidFill>
                          <a:effectLst/>
                          <a:latin typeface="Yuppy SC" panose="020F0603040207020204" pitchFamily="34" charset="-122"/>
                          <a:ea typeface="Yuppy SC" panose="020F0603040207020204" pitchFamily="34" charset="-122"/>
                          <a:cs typeface="Yuppy SC" panose="020F0603040207020204" pitchFamily="34" charset="-122"/>
                        </a:rPr>
                        <a:t>js</a:t>
                      </a:r>
                      <a:endParaRPr lang="en" altLang="zh-CN" sz="1800" b="0" kern="1200" dirty="0">
                        <a:solidFill>
                          <a:schemeClr val="lt1"/>
                        </a:solidFill>
                        <a:effectLst/>
                        <a:latin typeface="Yuppy SC" panose="020F0603040207020204" pitchFamily="34" charset="-122"/>
                        <a:ea typeface="Yuppy SC" panose="020F0603040207020204" pitchFamily="34" charset="-122"/>
                        <a:cs typeface="Yuppy SC" panose="020F0603040207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0" kern="1200" dirty="0">
                          <a:solidFill>
                            <a:schemeClr val="lt1"/>
                          </a:solidFill>
                          <a:effectLst/>
                          <a:latin typeface="Yuppy SC" panose="020F0603040207020204" pitchFamily="34" charset="-122"/>
                          <a:ea typeface="Yuppy SC" panose="020F0603040207020204" pitchFamily="34" charset="-122"/>
                          <a:cs typeface="Yuppy SC" panose="020F0603040207020204" pitchFamily="34" charset="-122"/>
                        </a:rPr>
                        <a:t>node </a:t>
                      </a:r>
                      <a:r>
                        <a:rPr lang="en" altLang="zh-CN" sz="1800" b="0" kern="1200" dirty="0" err="1">
                          <a:solidFill>
                            <a:schemeClr val="lt1"/>
                          </a:solidFill>
                          <a:effectLst/>
                          <a:latin typeface="Yuppy SC" panose="020F0603040207020204" pitchFamily="34" charset="-122"/>
                          <a:ea typeface="Yuppy SC" panose="020F0603040207020204" pitchFamily="34" charset="-122"/>
                          <a:cs typeface="Yuppy SC" panose="020F0603040207020204" pitchFamily="34" charset="-122"/>
                        </a:rPr>
                        <a:t>wasm</a:t>
                      </a:r>
                      <a:endParaRPr lang="en" altLang="zh-CN" sz="1800" b="0" kern="1200" dirty="0">
                        <a:solidFill>
                          <a:schemeClr val="lt1"/>
                        </a:solidFill>
                        <a:effectLst/>
                        <a:latin typeface="Yuppy SC" panose="020F0603040207020204" pitchFamily="34" charset="-122"/>
                        <a:ea typeface="Yuppy SC" panose="020F0603040207020204" pitchFamily="34" charset="-122"/>
                        <a:cs typeface="Yuppy SC" panose="020F0603040207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0" kern="1200" dirty="0" err="1">
                          <a:solidFill>
                            <a:schemeClr val="lt1"/>
                          </a:solidFill>
                          <a:effectLst/>
                          <a:latin typeface="Yuppy SC" panose="020F0603040207020204" pitchFamily="34" charset="-122"/>
                          <a:ea typeface="Yuppy SC" panose="020F0603040207020204" pitchFamily="34" charset="-122"/>
                          <a:cs typeface="Yuppy SC" panose="020F0603040207020204" pitchFamily="34" charset="-122"/>
                        </a:rPr>
                        <a:t>c++</a:t>
                      </a:r>
                      <a:r>
                        <a:rPr lang="en" altLang="zh-CN" sz="1800" b="0" kern="1200" dirty="0">
                          <a:solidFill>
                            <a:schemeClr val="lt1"/>
                          </a:solidFill>
                          <a:effectLst/>
                          <a:latin typeface="Yuppy SC" panose="020F0603040207020204" pitchFamily="34" charset="-122"/>
                          <a:ea typeface="Yuppy SC" panose="020F0603040207020204" pitchFamily="34" charset="-122"/>
                          <a:cs typeface="Yuppy SC" panose="020F0603040207020204" pitchFamily="34" charset="-122"/>
                        </a:rPr>
                        <a:t> native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807289"/>
                  </a:ext>
                </a:extLst>
              </a:tr>
              <a:tr h="540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0" kern="1200" dirty="0">
                          <a:solidFill>
                            <a:schemeClr val="dk1"/>
                          </a:solidFill>
                          <a:effectLst/>
                          <a:latin typeface="Yuppy SC" panose="020F0603040207020204" pitchFamily="34" charset="-122"/>
                          <a:ea typeface="Yuppy SC" panose="020F0603040207020204" pitchFamily="34" charset="-122"/>
                          <a:cs typeface="Yuppy SC" panose="020F0603040207020204" pitchFamily="34" charset="-122"/>
                        </a:rPr>
                        <a:t>1000ms+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0" kern="1200" dirty="0">
                          <a:solidFill>
                            <a:schemeClr val="dk1"/>
                          </a:solidFill>
                          <a:effectLst/>
                          <a:latin typeface="Yuppy SC" panose="020F0603040207020204" pitchFamily="34" charset="-122"/>
                          <a:ea typeface="Yuppy SC" panose="020F0603040207020204" pitchFamily="34" charset="-122"/>
                          <a:cs typeface="Yuppy SC" panose="020F0603040207020204" pitchFamily="34" charset="-122"/>
                        </a:rPr>
                        <a:t>600ms+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0" kern="1200" dirty="0">
                          <a:solidFill>
                            <a:schemeClr val="dk1"/>
                          </a:solidFill>
                          <a:effectLst/>
                          <a:latin typeface="Yuppy SC" panose="020F0603040207020204" pitchFamily="34" charset="-122"/>
                          <a:ea typeface="Yuppy SC" panose="020F0603040207020204" pitchFamily="34" charset="-122"/>
                          <a:cs typeface="Yuppy SC" panose="020F0603040207020204" pitchFamily="34" charset="-122"/>
                        </a:rPr>
                        <a:t>1000ms+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0" kern="1200" dirty="0">
                          <a:solidFill>
                            <a:schemeClr val="dk1"/>
                          </a:solidFill>
                          <a:effectLst/>
                          <a:latin typeface="Yuppy SC" panose="020F0603040207020204" pitchFamily="34" charset="-122"/>
                          <a:ea typeface="Yuppy SC" panose="020F0603040207020204" pitchFamily="34" charset="-122"/>
                          <a:cs typeface="Yuppy SC" panose="020F0603040207020204" pitchFamily="34" charset="-122"/>
                        </a:rPr>
                        <a:t>400ms+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0" kern="1200" dirty="0">
                          <a:solidFill>
                            <a:schemeClr val="dk1"/>
                          </a:solidFill>
                          <a:effectLst/>
                          <a:latin typeface="Yuppy SC" panose="020F0603040207020204" pitchFamily="34" charset="-122"/>
                          <a:ea typeface="Yuppy SC" panose="020F0603040207020204" pitchFamily="34" charset="-122"/>
                          <a:cs typeface="Yuppy SC" panose="020F0603040207020204" pitchFamily="34" charset="-122"/>
                        </a:rPr>
                        <a:t>200ms+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71335"/>
                  </a:ext>
                </a:extLst>
              </a:tr>
            </a:tbl>
          </a:graphicData>
        </a:graphic>
      </p:graphicFrame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3631373-AE02-F346-81AF-C842F5DDA556}"/>
              </a:ext>
            </a:extLst>
          </p:cNvPr>
          <p:cNvSpPr txBox="1">
            <a:spLocks/>
          </p:cNvSpPr>
          <p:nvPr/>
        </p:nvSpPr>
        <p:spPr>
          <a:xfrm>
            <a:off x="913774" y="831274"/>
            <a:ext cx="10363826" cy="163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生成 </a:t>
            </a:r>
            <a:r>
              <a:rPr kumimoji="1" lang="en-US" altLang="zh-CN" dirty="0" err="1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wasm</a:t>
            </a:r>
            <a:endParaRPr kumimoji="1"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CC8656-5F41-A14F-A198-9E3EEDE32B52}"/>
              </a:ext>
            </a:extLst>
          </p:cNvPr>
          <p:cNvSpPr/>
          <p:nvPr/>
        </p:nvSpPr>
        <p:spPr>
          <a:xfrm>
            <a:off x="1059873" y="1433688"/>
            <a:ext cx="10120746" cy="7068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emcc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fib.emscripten.cpp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-s WASM=1 -s SIDE_MODULE=1 -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Os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-o 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fib.wasm</a:t>
            </a:r>
            <a:endParaRPr lang="en" altLang="zh-CN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A0B6791A-8BDD-854C-A8C0-09B72A71DB32}"/>
              </a:ext>
            </a:extLst>
          </p:cNvPr>
          <p:cNvSpPr txBox="1">
            <a:spLocks/>
          </p:cNvSpPr>
          <p:nvPr/>
        </p:nvSpPr>
        <p:spPr>
          <a:xfrm>
            <a:off x="1059873" y="2430459"/>
            <a:ext cx="10363826" cy="1207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endParaRPr kumimoji="1" lang="en-US" altLang="zh-CN"/>
          </a:p>
          <a:p>
            <a:endParaRPr kumimoji="1"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6829233-F240-8549-85A8-C9101D5C2003}"/>
              </a:ext>
            </a:extLst>
          </p:cNvPr>
          <p:cNvSpPr txBox="1">
            <a:spLocks/>
          </p:cNvSpPr>
          <p:nvPr/>
        </p:nvSpPr>
        <p:spPr>
          <a:xfrm>
            <a:off x="913774" y="2492803"/>
            <a:ext cx="10363826" cy="1767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to </a:t>
            </a:r>
            <a:r>
              <a:rPr kumimoji="1" lang="en" altLang="zh-CN" dirty="0" err="1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Wasm</a:t>
            </a:r>
            <a:r>
              <a:rPr kumimoji="1" lang="en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(-s WASM=1 - default), or to JavaScript (-s WASM=0)</a:t>
            </a:r>
          </a:p>
          <a:p>
            <a:r>
              <a:rPr kumimoji="1"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SIDE_MODULE</a:t>
            </a:r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kumimoji="1"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=</a:t>
            </a:r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kumimoji="1"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1</a:t>
            </a:r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导出所有函数，</a:t>
            </a:r>
            <a:r>
              <a:rPr kumimoji="1"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2</a:t>
            </a:r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只导出声明导出的函数</a:t>
            </a:r>
            <a:endParaRPr kumimoji="1"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  <a:p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  <a:cs typeface="Yuppy SC" panose="020F0603040207020204" pitchFamily="34" charset="-122"/>
                <a:hlinkClick r:id="rId2"/>
              </a:rPr>
              <a:t>https://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  <a:cs typeface="Yuppy SC" panose="020F0603040207020204" pitchFamily="34" charset="-122"/>
                <a:hlinkClick r:id="rId2"/>
              </a:rPr>
              <a:t>github.com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  <a:cs typeface="Yuppy SC" panose="020F0603040207020204" pitchFamily="34" charset="-122"/>
                <a:hlinkClick r:id="rId2"/>
              </a:rPr>
              <a:t>/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  <a:cs typeface="Yuppy SC" panose="020F0603040207020204" pitchFamily="34" charset="-122"/>
                <a:hlinkClick r:id="rId2"/>
              </a:rPr>
              <a:t>emscripten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  <a:cs typeface="Yuppy SC" panose="020F0603040207020204" pitchFamily="34" charset="-122"/>
                <a:hlinkClick r:id="rId2"/>
              </a:rPr>
              <a:t>-core/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  <a:cs typeface="Yuppy SC" panose="020F0603040207020204" pitchFamily="34" charset="-122"/>
                <a:hlinkClick r:id="rId2"/>
              </a:rPr>
              <a:t>emscripten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  <a:cs typeface="Yuppy SC" panose="020F0603040207020204" pitchFamily="34" charset="-122"/>
                <a:hlinkClick r:id="rId2"/>
              </a:rPr>
              <a:t>/blob/main/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  <a:cs typeface="Yuppy SC" panose="020F0603040207020204" pitchFamily="34" charset="-122"/>
                <a:hlinkClick r:id="rId2"/>
              </a:rPr>
              <a:t>src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  <a:cs typeface="Yuppy SC" panose="020F0603040207020204" pitchFamily="34" charset="-122"/>
                <a:hlinkClick r:id="rId2"/>
              </a:rPr>
              <a:t>/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  <a:cs typeface="Yuppy SC" panose="020F0603040207020204" pitchFamily="34" charset="-122"/>
                <a:hlinkClick r:id="rId2"/>
              </a:rPr>
              <a:t>settings.js</a:t>
            </a:r>
            <a:endParaRPr lang="en" altLang="zh-CN" dirty="0">
              <a:latin typeface="Yuanti SC" panose="02010600040101010101" pitchFamily="2" charset="-122"/>
              <a:ea typeface="Yuanti SC" panose="02010600040101010101" pitchFamily="2" charset="-122"/>
              <a:cs typeface="Yuppy SC" panose="020F0603040207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172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369A7EF-EF30-7345-B4AB-EE343887D30B}"/>
              </a:ext>
            </a:extLst>
          </p:cNvPr>
          <p:cNvSpPr/>
          <p:nvPr/>
        </p:nvSpPr>
        <p:spPr>
          <a:xfrm>
            <a:off x="1194954" y="1351721"/>
            <a:ext cx="9840191" cy="49198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#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ifndef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EM_PORT_API</a:t>
            </a:r>
          </a:p>
          <a:p>
            <a:r>
              <a:rPr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 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#if defined(__EMSCRIPTEN__)</a:t>
            </a:r>
          </a:p>
          <a:p>
            <a:r>
              <a:rPr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   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#include &lt;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emscripten.h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&gt;</a:t>
            </a:r>
          </a:p>
          <a:p>
            <a:r>
              <a:rPr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   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#if defined(__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cplusplus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)</a:t>
            </a:r>
          </a:p>
          <a:p>
            <a:r>
              <a:rPr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     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#define EM_PORT_API(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rettype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) extern "C" 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rettype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EMSCRIPTEN_KEEPALIVE</a:t>
            </a:r>
          </a:p>
          <a:p>
            <a:r>
              <a:rPr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   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#else</a:t>
            </a:r>
          </a:p>
          <a:p>
            <a:r>
              <a:rPr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     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#define EM_PORT_API(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rettype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) 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rettype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EMSCRIPTEN_KEEPALIVE</a:t>
            </a:r>
          </a:p>
          <a:p>
            <a:r>
              <a:rPr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   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#endif</a:t>
            </a:r>
          </a:p>
          <a:p>
            <a:r>
              <a:rPr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 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#else</a:t>
            </a:r>
          </a:p>
          <a:p>
            <a:r>
              <a:rPr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   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#if defined(__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cplusplus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)</a:t>
            </a:r>
          </a:p>
          <a:p>
            <a:r>
              <a:rPr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     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#define EM_PORT_API(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rettype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) extern "C" 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rettype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EMSCRIPTEN_KEEPALIVE</a:t>
            </a:r>
          </a:p>
          <a:p>
            <a:r>
              <a:rPr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   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#else</a:t>
            </a:r>
          </a:p>
          <a:p>
            <a:r>
              <a:rPr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     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#define EM_PORT_API(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rettype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) 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rettype</a:t>
            </a:r>
            <a:endParaRPr lang="en" altLang="zh-CN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r>
              <a:rPr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   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#endif</a:t>
            </a:r>
          </a:p>
          <a:p>
            <a:r>
              <a:rPr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 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#endif</a:t>
            </a:r>
          </a:p>
          <a:p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#endif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89638EA-1A7C-6442-8C6F-7DFE8EA5CC2B}"/>
              </a:ext>
            </a:extLst>
          </p:cNvPr>
          <p:cNvSpPr txBox="1">
            <a:spLocks/>
          </p:cNvSpPr>
          <p:nvPr/>
        </p:nvSpPr>
        <p:spPr>
          <a:xfrm>
            <a:off x="914400" y="725100"/>
            <a:ext cx="10363826" cy="5884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宏定义</a:t>
            </a:r>
            <a:endParaRPr kumimoji="1"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23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07D8E-9E6F-824F-B4AA-2F531C9DB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36210"/>
          </a:xfrm>
        </p:spPr>
        <p:txBody>
          <a:bodyPr/>
          <a:lstStyle/>
          <a:p>
            <a:r>
              <a:rPr kumimoji="1"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0.1+0.2!=0.3?</a:t>
            </a:r>
            <a:endParaRPr kumimoji="1" lang="zh-CN" altLang="en-US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C9FB1-4632-EC40-8F26-29B8053FFB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79421"/>
            <a:ext cx="10363826" cy="561107"/>
          </a:xfrm>
        </p:spPr>
        <p:txBody>
          <a:bodyPr/>
          <a:lstStyle/>
          <a:p>
            <a:r>
              <a:rPr kumimoji="1" lang="en" altLang="zh-CN" dirty="0">
                <a:latin typeface="Yuanti SC" panose="02010600040101010101" pitchFamily="2" charset="-122"/>
                <a:ea typeface="Yuanti SC" panose="02010600040101010101" pitchFamily="2" charset="-122"/>
                <a:hlinkClick r:id="rId2"/>
              </a:rPr>
              <a:t>https://</a:t>
            </a:r>
            <a:r>
              <a:rPr kumimoji="1" lang="en" altLang="zh-CN" dirty="0" err="1">
                <a:latin typeface="Yuanti SC" panose="02010600040101010101" pitchFamily="2" charset="-122"/>
                <a:ea typeface="Yuanti SC" panose="02010600040101010101" pitchFamily="2" charset="-122"/>
                <a:hlinkClick r:id="rId2"/>
              </a:rPr>
              <a:t>zhuanlan.zhihu.com</a:t>
            </a:r>
            <a:r>
              <a:rPr kumimoji="1" lang="en" altLang="zh-CN" dirty="0">
                <a:latin typeface="Yuanti SC" panose="02010600040101010101" pitchFamily="2" charset="-122"/>
                <a:ea typeface="Yuanti SC" panose="02010600040101010101" pitchFamily="2" charset="-122"/>
                <a:hlinkClick r:id="rId2"/>
              </a:rPr>
              <a:t>/p/88030191</a:t>
            </a:r>
            <a:endParaRPr kumimoji="1" lang="zh-CN" altLang="en-US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B894E7-9C92-5948-8132-46EBE9493573}"/>
              </a:ext>
            </a:extLst>
          </p:cNvPr>
          <p:cNvSpPr/>
          <p:nvPr/>
        </p:nvSpPr>
        <p:spPr>
          <a:xfrm>
            <a:off x="1185982" y="2306784"/>
            <a:ext cx="9819409" cy="16417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EM_PORT_API(double)</a:t>
            </a:r>
          </a:p>
          <a:p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add(double a, double b)</a:t>
            </a:r>
          </a:p>
          <a:p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{</a:t>
            </a:r>
          </a:p>
          <a:p>
            <a:r>
              <a:rPr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 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return a + b;</a:t>
            </a:r>
          </a:p>
          <a:p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}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8F22769-8E5F-F240-AD06-BDD80A9105E5}"/>
              </a:ext>
            </a:extLst>
          </p:cNvPr>
          <p:cNvSpPr txBox="1">
            <a:spLocks/>
          </p:cNvSpPr>
          <p:nvPr/>
        </p:nvSpPr>
        <p:spPr>
          <a:xfrm>
            <a:off x="913773" y="4218713"/>
            <a:ext cx="10363826" cy="163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计算器能否解决这个问题</a:t>
            </a:r>
            <a:r>
              <a:rPr kumimoji="1"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?</a:t>
            </a:r>
          </a:p>
          <a:p>
            <a:r>
              <a:rPr kumimoji="1" lang="en-US" altLang="zh-CN" dirty="0" err="1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Js</a:t>
            </a:r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与 </a:t>
            </a:r>
            <a:r>
              <a:rPr kumimoji="1"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</a:t>
            </a:r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的参数传递</a:t>
            </a:r>
            <a:r>
              <a:rPr kumimoji="1"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?</a:t>
            </a:r>
          </a:p>
          <a:p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如何使用</a:t>
            </a:r>
            <a:r>
              <a:rPr kumimoji="1"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</a:t>
            </a:r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接口导出</a:t>
            </a:r>
            <a:r>
              <a:rPr kumimoji="1" lang="en-US" altLang="zh-CN" dirty="0" err="1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c++</a:t>
            </a:r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对象</a:t>
            </a:r>
            <a:r>
              <a:rPr kumimoji="1"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1456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1006A6C-DAE0-8C49-BA0B-3B2B54B71156}"/>
              </a:ext>
            </a:extLst>
          </p:cNvPr>
          <p:cNvSpPr/>
          <p:nvPr/>
        </p:nvSpPr>
        <p:spPr>
          <a:xfrm>
            <a:off x="1175590" y="1615658"/>
            <a:ext cx="9840191" cy="2031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EM_PORT_API(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const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char *)</a:t>
            </a:r>
          </a:p>
          <a:p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getString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()</a:t>
            </a:r>
          </a:p>
          <a:p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{</a:t>
            </a:r>
          </a:p>
          <a:p>
            <a:r>
              <a:rPr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 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static 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const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char 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str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[] = "Hello, my name is Li Lei";</a:t>
            </a:r>
          </a:p>
          <a:p>
            <a:r>
              <a:rPr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 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return 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str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;</a:t>
            </a:r>
          </a:p>
          <a:p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}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1452ACA-01C3-0047-985A-F42FD9BBAF28}"/>
              </a:ext>
            </a:extLst>
          </p:cNvPr>
          <p:cNvSpPr txBox="1">
            <a:spLocks/>
          </p:cNvSpPr>
          <p:nvPr/>
        </p:nvSpPr>
        <p:spPr>
          <a:xfrm>
            <a:off x="913773" y="1018310"/>
            <a:ext cx="10363826" cy="4987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Js</a:t>
            </a:r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与 </a:t>
            </a:r>
            <a:r>
              <a:rPr kumimoji="1" lang="en-US" altLang="zh-CN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</a:t>
            </a:r>
            <a:r>
              <a:rPr kumimoji="1" lang="zh-CN" altLang="en-US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 的参数传递</a:t>
            </a:r>
            <a:endParaRPr kumimoji="1" lang="en-US" altLang="zh-CN" dirty="0">
              <a:latin typeface="Yuppy SC" panose="020F0603040207020204" pitchFamily="34" charset="-122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0BC47E-7DD5-A64C-84CC-7BDEF56AE74B}"/>
              </a:ext>
            </a:extLst>
          </p:cNvPr>
          <p:cNvSpPr/>
          <p:nvPr/>
        </p:nvSpPr>
        <p:spPr>
          <a:xfrm>
            <a:off x="1161734" y="3950152"/>
            <a:ext cx="9840191" cy="11206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var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ptr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= Module._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getString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();</a:t>
            </a:r>
          </a:p>
          <a:p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var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str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 = UTF8ToString(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ptr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);</a:t>
            </a:r>
          </a:p>
          <a:p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console.log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("From 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wasm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:", </a:t>
            </a:r>
            <a:r>
              <a:rPr lang="en" altLang="zh-CN" dirty="0" err="1">
                <a:latin typeface="Yuanti SC" panose="02010600040101010101" pitchFamily="2" charset="-122"/>
                <a:ea typeface="Yuanti SC" panose="02010600040101010101" pitchFamily="2" charset="-122"/>
              </a:rPr>
              <a:t>str</a:t>
            </a:r>
            <a:r>
              <a:rPr lang="en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029794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1595</TotalTime>
  <Words>740</Words>
  <Application>Microsoft Macintosh PowerPoint</Application>
  <PresentationFormat>宽屏</PresentationFormat>
  <Paragraphs>133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Baoli SC</vt:lpstr>
      <vt:lpstr>Yuanti SC</vt:lpstr>
      <vt:lpstr>Yuppy SC</vt:lpstr>
      <vt:lpstr>Arial</vt:lpstr>
      <vt:lpstr>Tw Cen MT</vt:lpstr>
      <vt:lpstr>水滴</vt:lpstr>
      <vt:lpstr>Webassembly</vt:lpstr>
      <vt:lpstr>起源</vt:lpstr>
      <vt:lpstr>快速开始</vt:lpstr>
      <vt:lpstr>PowerPoint 演示文稿</vt:lpstr>
      <vt:lpstr>性能比较</vt:lpstr>
      <vt:lpstr>PowerPoint 演示文稿</vt:lpstr>
      <vt:lpstr>PowerPoint 演示文稿</vt:lpstr>
      <vt:lpstr>0.1+0.2!=0.3?</vt:lpstr>
      <vt:lpstr>PowerPoint 演示文稿</vt:lpstr>
      <vt:lpstr>PowerPoint 演示文稿</vt:lpstr>
      <vt:lpstr>PowerPoint 演示文稿</vt:lpstr>
      <vt:lpstr>PowerPoint 演示文稿</vt:lpstr>
      <vt:lpstr>知名库的应用</vt:lpstr>
      <vt:lpstr>其他语言可以生成webassembly吗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Webassembly</dc:title>
  <dc:creator>Microsoft Office User</dc:creator>
  <cp:lastModifiedBy>Microsoft Office User</cp:lastModifiedBy>
  <cp:revision>102</cp:revision>
  <dcterms:created xsi:type="dcterms:W3CDTF">2022-01-09T13:51:49Z</dcterms:created>
  <dcterms:modified xsi:type="dcterms:W3CDTF">2022-01-14T08:00:06Z</dcterms:modified>
</cp:coreProperties>
</file>