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70" r:id="rId6"/>
    <p:sldId id="264" r:id="rId7"/>
    <p:sldId id="265" r:id="rId8"/>
    <p:sldId id="266" r:id="rId9"/>
    <p:sldId id="268" r:id="rId10"/>
    <p:sldId id="269" r:id="rId11"/>
    <p:sldId id="271" r:id="rId12"/>
    <p:sldId id="272" r:id="rId13"/>
    <p:sldId id="262" r:id="rId14"/>
    <p:sldId id="273" r:id="rId15"/>
    <p:sldId id="274" r:id="rId16"/>
    <p:sldId id="275" r:id="rId17"/>
    <p:sldId id="276" r:id="rId18"/>
    <p:sldId id="277" r:id="rId19"/>
    <p:sldId id="279"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wodros Jemberu Tilaye" initials="TJT" lastIdx="1" clrIdx="0">
    <p:extLst>
      <p:ext uri="{19B8F6BF-5375-455C-9EA6-DF929625EA0E}">
        <p15:presenceInfo xmlns:p15="http://schemas.microsoft.com/office/powerpoint/2012/main" userId="5b83ada88f950d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62CB-A1B9-49DC-9F87-8CDE90291F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67F146-093F-4CD2-BFB3-6D1D4DF55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AA1761-8098-41F1-BAD5-2D5CF1CE6648}"/>
              </a:ext>
            </a:extLst>
          </p:cNvPr>
          <p:cNvSpPr>
            <a:spLocks noGrp="1"/>
          </p:cNvSpPr>
          <p:nvPr>
            <p:ph type="dt" sz="half" idx="10"/>
          </p:nvPr>
        </p:nvSpPr>
        <p:spPr/>
        <p:txBody>
          <a:bodyPr/>
          <a:lstStyle/>
          <a:p>
            <a:fld id="{901507AA-4308-4FDA-8668-BB6B3F80BA60}" type="datetimeFigureOut">
              <a:rPr lang="en-US" smtClean="0"/>
              <a:t>12/21/2019</a:t>
            </a:fld>
            <a:endParaRPr lang="en-US"/>
          </a:p>
        </p:txBody>
      </p:sp>
      <p:sp>
        <p:nvSpPr>
          <p:cNvPr id="5" name="Footer Placeholder 4">
            <a:extLst>
              <a:ext uri="{FF2B5EF4-FFF2-40B4-BE49-F238E27FC236}">
                <a16:creationId xmlns:a16="http://schemas.microsoft.com/office/drawing/2014/main" id="{D7C30BDC-CE23-4113-84BA-D3FAC9175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8B7A4B-083D-4738-969A-CF45890CC9DC}"/>
              </a:ext>
            </a:extLst>
          </p:cNvPr>
          <p:cNvSpPr>
            <a:spLocks noGrp="1"/>
          </p:cNvSpPr>
          <p:nvPr>
            <p:ph type="sldNum" sz="quarter" idx="12"/>
          </p:nvPr>
        </p:nvSpPr>
        <p:spPr/>
        <p:txBody>
          <a:bodyPr/>
          <a:lstStyle/>
          <a:p>
            <a:fld id="{2BBA2130-B883-498B-B849-CE51DFA5B480}" type="slidenum">
              <a:rPr lang="en-US" smtClean="0"/>
              <a:t>‹#›</a:t>
            </a:fld>
            <a:endParaRPr lang="en-US"/>
          </a:p>
        </p:txBody>
      </p:sp>
    </p:spTree>
    <p:extLst>
      <p:ext uri="{BB962C8B-B14F-4D97-AF65-F5344CB8AC3E}">
        <p14:creationId xmlns:p14="http://schemas.microsoft.com/office/powerpoint/2010/main" val="2752416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0A397-3FCF-4CDC-8ABD-BC5E537111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8F8AA8-26AC-442F-B547-5B51C75E32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6E723-ADE9-4179-A30B-795024DE2462}"/>
              </a:ext>
            </a:extLst>
          </p:cNvPr>
          <p:cNvSpPr>
            <a:spLocks noGrp="1"/>
          </p:cNvSpPr>
          <p:nvPr>
            <p:ph type="dt" sz="half" idx="10"/>
          </p:nvPr>
        </p:nvSpPr>
        <p:spPr/>
        <p:txBody>
          <a:bodyPr/>
          <a:lstStyle/>
          <a:p>
            <a:fld id="{901507AA-4308-4FDA-8668-BB6B3F80BA60}" type="datetimeFigureOut">
              <a:rPr lang="en-US" smtClean="0"/>
              <a:t>12/21/2019</a:t>
            </a:fld>
            <a:endParaRPr lang="en-US"/>
          </a:p>
        </p:txBody>
      </p:sp>
      <p:sp>
        <p:nvSpPr>
          <p:cNvPr id="5" name="Footer Placeholder 4">
            <a:extLst>
              <a:ext uri="{FF2B5EF4-FFF2-40B4-BE49-F238E27FC236}">
                <a16:creationId xmlns:a16="http://schemas.microsoft.com/office/drawing/2014/main" id="{56DD2C49-6BFE-4D1A-88EE-0998365D7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61FF3-20AA-4D1B-B9D1-060472251B44}"/>
              </a:ext>
            </a:extLst>
          </p:cNvPr>
          <p:cNvSpPr>
            <a:spLocks noGrp="1"/>
          </p:cNvSpPr>
          <p:nvPr>
            <p:ph type="sldNum" sz="quarter" idx="12"/>
          </p:nvPr>
        </p:nvSpPr>
        <p:spPr/>
        <p:txBody>
          <a:bodyPr/>
          <a:lstStyle/>
          <a:p>
            <a:fld id="{2BBA2130-B883-498B-B849-CE51DFA5B480}" type="slidenum">
              <a:rPr lang="en-US" smtClean="0"/>
              <a:t>‹#›</a:t>
            </a:fld>
            <a:endParaRPr lang="en-US"/>
          </a:p>
        </p:txBody>
      </p:sp>
    </p:spTree>
    <p:extLst>
      <p:ext uri="{BB962C8B-B14F-4D97-AF65-F5344CB8AC3E}">
        <p14:creationId xmlns:p14="http://schemas.microsoft.com/office/powerpoint/2010/main" val="1321875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3CE091-2DB3-469F-A2BA-0AD2C9C6F0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60AF35-7481-4173-BA8C-582E3838B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59DBA-73FE-45F3-A609-3BF3F4CF47EB}"/>
              </a:ext>
            </a:extLst>
          </p:cNvPr>
          <p:cNvSpPr>
            <a:spLocks noGrp="1"/>
          </p:cNvSpPr>
          <p:nvPr>
            <p:ph type="dt" sz="half" idx="10"/>
          </p:nvPr>
        </p:nvSpPr>
        <p:spPr/>
        <p:txBody>
          <a:bodyPr/>
          <a:lstStyle/>
          <a:p>
            <a:fld id="{901507AA-4308-4FDA-8668-BB6B3F80BA60}" type="datetimeFigureOut">
              <a:rPr lang="en-US" smtClean="0"/>
              <a:t>12/21/2019</a:t>
            </a:fld>
            <a:endParaRPr lang="en-US"/>
          </a:p>
        </p:txBody>
      </p:sp>
      <p:sp>
        <p:nvSpPr>
          <p:cNvPr id="5" name="Footer Placeholder 4">
            <a:extLst>
              <a:ext uri="{FF2B5EF4-FFF2-40B4-BE49-F238E27FC236}">
                <a16:creationId xmlns:a16="http://schemas.microsoft.com/office/drawing/2014/main" id="{00FC5243-8B19-4E17-BEC0-F6DE6FC8D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315071-95D6-414D-B72C-BE2F47B8B0E2}"/>
              </a:ext>
            </a:extLst>
          </p:cNvPr>
          <p:cNvSpPr>
            <a:spLocks noGrp="1"/>
          </p:cNvSpPr>
          <p:nvPr>
            <p:ph type="sldNum" sz="quarter" idx="12"/>
          </p:nvPr>
        </p:nvSpPr>
        <p:spPr/>
        <p:txBody>
          <a:bodyPr/>
          <a:lstStyle/>
          <a:p>
            <a:fld id="{2BBA2130-B883-498B-B849-CE51DFA5B480}" type="slidenum">
              <a:rPr lang="en-US" smtClean="0"/>
              <a:t>‹#›</a:t>
            </a:fld>
            <a:endParaRPr lang="en-US"/>
          </a:p>
        </p:txBody>
      </p:sp>
    </p:spTree>
    <p:extLst>
      <p:ext uri="{BB962C8B-B14F-4D97-AF65-F5344CB8AC3E}">
        <p14:creationId xmlns:p14="http://schemas.microsoft.com/office/powerpoint/2010/main" val="2167265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BD428-BB7E-4DCA-BAE4-3C9B2CFCA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3CAB5F-99AB-4004-B3FB-1FC32E9385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57983-9709-4626-8BE3-25C4F6586797}"/>
              </a:ext>
            </a:extLst>
          </p:cNvPr>
          <p:cNvSpPr>
            <a:spLocks noGrp="1"/>
          </p:cNvSpPr>
          <p:nvPr>
            <p:ph type="dt" sz="half" idx="10"/>
          </p:nvPr>
        </p:nvSpPr>
        <p:spPr/>
        <p:txBody>
          <a:bodyPr/>
          <a:lstStyle/>
          <a:p>
            <a:fld id="{901507AA-4308-4FDA-8668-BB6B3F80BA60}" type="datetimeFigureOut">
              <a:rPr lang="en-US" smtClean="0"/>
              <a:t>12/21/2019</a:t>
            </a:fld>
            <a:endParaRPr lang="en-US"/>
          </a:p>
        </p:txBody>
      </p:sp>
      <p:sp>
        <p:nvSpPr>
          <p:cNvPr id="5" name="Footer Placeholder 4">
            <a:extLst>
              <a:ext uri="{FF2B5EF4-FFF2-40B4-BE49-F238E27FC236}">
                <a16:creationId xmlns:a16="http://schemas.microsoft.com/office/drawing/2014/main" id="{9D7E4CD7-0E39-4953-8250-DF1D8CF0B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A2892-F02E-445B-A679-562EE8E4E3AC}"/>
              </a:ext>
            </a:extLst>
          </p:cNvPr>
          <p:cNvSpPr>
            <a:spLocks noGrp="1"/>
          </p:cNvSpPr>
          <p:nvPr>
            <p:ph type="sldNum" sz="quarter" idx="12"/>
          </p:nvPr>
        </p:nvSpPr>
        <p:spPr/>
        <p:txBody>
          <a:bodyPr/>
          <a:lstStyle/>
          <a:p>
            <a:fld id="{2BBA2130-B883-498B-B849-CE51DFA5B480}" type="slidenum">
              <a:rPr lang="en-US" smtClean="0"/>
              <a:t>‹#›</a:t>
            </a:fld>
            <a:endParaRPr lang="en-US"/>
          </a:p>
        </p:txBody>
      </p:sp>
    </p:spTree>
    <p:extLst>
      <p:ext uri="{BB962C8B-B14F-4D97-AF65-F5344CB8AC3E}">
        <p14:creationId xmlns:p14="http://schemas.microsoft.com/office/powerpoint/2010/main" val="246116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1FAAE-EC11-4C8E-A335-6E89D9F090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578C90-7D56-4467-A58F-7EC98097CA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F1B265-18AD-47DC-AA3E-4759D823BDA3}"/>
              </a:ext>
            </a:extLst>
          </p:cNvPr>
          <p:cNvSpPr>
            <a:spLocks noGrp="1"/>
          </p:cNvSpPr>
          <p:nvPr>
            <p:ph type="dt" sz="half" idx="10"/>
          </p:nvPr>
        </p:nvSpPr>
        <p:spPr/>
        <p:txBody>
          <a:bodyPr/>
          <a:lstStyle/>
          <a:p>
            <a:fld id="{901507AA-4308-4FDA-8668-BB6B3F80BA60}" type="datetimeFigureOut">
              <a:rPr lang="en-US" smtClean="0"/>
              <a:t>12/21/2019</a:t>
            </a:fld>
            <a:endParaRPr lang="en-US"/>
          </a:p>
        </p:txBody>
      </p:sp>
      <p:sp>
        <p:nvSpPr>
          <p:cNvPr id="5" name="Footer Placeholder 4">
            <a:extLst>
              <a:ext uri="{FF2B5EF4-FFF2-40B4-BE49-F238E27FC236}">
                <a16:creationId xmlns:a16="http://schemas.microsoft.com/office/drawing/2014/main" id="{BC5CAFB8-1FCB-4F59-95FF-9C328E919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3C05E-A893-4532-8F91-0402C5E43A9C}"/>
              </a:ext>
            </a:extLst>
          </p:cNvPr>
          <p:cNvSpPr>
            <a:spLocks noGrp="1"/>
          </p:cNvSpPr>
          <p:nvPr>
            <p:ph type="sldNum" sz="quarter" idx="12"/>
          </p:nvPr>
        </p:nvSpPr>
        <p:spPr/>
        <p:txBody>
          <a:bodyPr/>
          <a:lstStyle/>
          <a:p>
            <a:fld id="{2BBA2130-B883-498B-B849-CE51DFA5B480}" type="slidenum">
              <a:rPr lang="en-US" smtClean="0"/>
              <a:t>‹#›</a:t>
            </a:fld>
            <a:endParaRPr lang="en-US"/>
          </a:p>
        </p:txBody>
      </p:sp>
    </p:spTree>
    <p:extLst>
      <p:ext uri="{BB962C8B-B14F-4D97-AF65-F5344CB8AC3E}">
        <p14:creationId xmlns:p14="http://schemas.microsoft.com/office/powerpoint/2010/main" val="88746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355F7-7D4F-4222-A1E0-8ED45DE97C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B8C788-5D9C-42A0-93EC-91EE24CB18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FC3632-B559-4C90-8C19-6EDD0F3C29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219362-929B-4508-899E-4CE707F783CC}"/>
              </a:ext>
            </a:extLst>
          </p:cNvPr>
          <p:cNvSpPr>
            <a:spLocks noGrp="1"/>
          </p:cNvSpPr>
          <p:nvPr>
            <p:ph type="dt" sz="half" idx="10"/>
          </p:nvPr>
        </p:nvSpPr>
        <p:spPr/>
        <p:txBody>
          <a:bodyPr/>
          <a:lstStyle/>
          <a:p>
            <a:fld id="{901507AA-4308-4FDA-8668-BB6B3F80BA60}" type="datetimeFigureOut">
              <a:rPr lang="en-US" smtClean="0"/>
              <a:t>12/21/2019</a:t>
            </a:fld>
            <a:endParaRPr lang="en-US"/>
          </a:p>
        </p:txBody>
      </p:sp>
      <p:sp>
        <p:nvSpPr>
          <p:cNvPr id="6" name="Footer Placeholder 5">
            <a:extLst>
              <a:ext uri="{FF2B5EF4-FFF2-40B4-BE49-F238E27FC236}">
                <a16:creationId xmlns:a16="http://schemas.microsoft.com/office/drawing/2014/main" id="{31EC63CB-76A9-4BA6-BCA3-1707D7EDB6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106274-2F9A-4C2D-B4E6-009AC540E46A}"/>
              </a:ext>
            </a:extLst>
          </p:cNvPr>
          <p:cNvSpPr>
            <a:spLocks noGrp="1"/>
          </p:cNvSpPr>
          <p:nvPr>
            <p:ph type="sldNum" sz="quarter" idx="12"/>
          </p:nvPr>
        </p:nvSpPr>
        <p:spPr/>
        <p:txBody>
          <a:bodyPr/>
          <a:lstStyle/>
          <a:p>
            <a:fld id="{2BBA2130-B883-498B-B849-CE51DFA5B480}" type="slidenum">
              <a:rPr lang="en-US" smtClean="0"/>
              <a:t>‹#›</a:t>
            </a:fld>
            <a:endParaRPr lang="en-US"/>
          </a:p>
        </p:txBody>
      </p:sp>
    </p:spTree>
    <p:extLst>
      <p:ext uri="{BB962C8B-B14F-4D97-AF65-F5344CB8AC3E}">
        <p14:creationId xmlns:p14="http://schemas.microsoft.com/office/powerpoint/2010/main" val="108914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FCD85-8C72-4601-AFBD-D3A7FD2056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DFBE88-23E4-4E98-B29F-275153653C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23971-2AD5-4B7C-AC88-2F7AD6AF0E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4A6808-2252-416C-8BE3-31AE9353F5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527EB5-ADCC-46BF-A162-94BCDB60A0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DDB768-86BC-4236-BCD4-41E30CBD989F}"/>
              </a:ext>
            </a:extLst>
          </p:cNvPr>
          <p:cNvSpPr>
            <a:spLocks noGrp="1"/>
          </p:cNvSpPr>
          <p:nvPr>
            <p:ph type="dt" sz="half" idx="10"/>
          </p:nvPr>
        </p:nvSpPr>
        <p:spPr/>
        <p:txBody>
          <a:bodyPr/>
          <a:lstStyle/>
          <a:p>
            <a:fld id="{901507AA-4308-4FDA-8668-BB6B3F80BA60}" type="datetimeFigureOut">
              <a:rPr lang="en-US" smtClean="0"/>
              <a:t>12/21/2019</a:t>
            </a:fld>
            <a:endParaRPr lang="en-US"/>
          </a:p>
        </p:txBody>
      </p:sp>
      <p:sp>
        <p:nvSpPr>
          <p:cNvPr id="8" name="Footer Placeholder 7">
            <a:extLst>
              <a:ext uri="{FF2B5EF4-FFF2-40B4-BE49-F238E27FC236}">
                <a16:creationId xmlns:a16="http://schemas.microsoft.com/office/drawing/2014/main" id="{83AB308D-5D7F-4857-91CC-950CEA33B4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C966C5-F6CF-4A19-AEDC-856D09D5418A}"/>
              </a:ext>
            </a:extLst>
          </p:cNvPr>
          <p:cNvSpPr>
            <a:spLocks noGrp="1"/>
          </p:cNvSpPr>
          <p:nvPr>
            <p:ph type="sldNum" sz="quarter" idx="12"/>
          </p:nvPr>
        </p:nvSpPr>
        <p:spPr/>
        <p:txBody>
          <a:bodyPr/>
          <a:lstStyle/>
          <a:p>
            <a:fld id="{2BBA2130-B883-498B-B849-CE51DFA5B480}" type="slidenum">
              <a:rPr lang="en-US" smtClean="0"/>
              <a:t>‹#›</a:t>
            </a:fld>
            <a:endParaRPr lang="en-US"/>
          </a:p>
        </p:txBody>
      </p:sp>
    </p:spTree>
    <p:extLst>
      <p:ext uri="{BB962C8B-B14F-4D97-AF65-F5344CB8AC3E}">
        <p14:creationId xmlns:p14="http://schemas.microsoft.com/office/powerpoint/2010/main" val="2995867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8F153-B508-4059-88F0-3D20203AF9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319D30-AC76-4094-8D4C-74B7C2EE5910}"/>
              </a:ext>
            </a:extLst>
          </p:cNvPr>
          <p:cNvSpPr>
            <a:spLocks noGrp="1"/>
          </p:cNvSpPr>
          <p:nvPr>
            <p:ph type="dt" sz="half" idx="10"/>
          </p:nvPr>
        </p:nvSpPr>
        <p:spPr/>
        <p:txBody>
          <a:bodyPr/>
          <a:lstStyle/>
          <a:p>
            <a:fld id="{901507AA-4308-4FDA-8668-BB6B3F80BA60}" type="datetimeFigureOut">
              <a:rPr lang="en-US" smtClean="0"/>
              <a:t>12/21/2019</a:t>
            </a:fld>
            <a:endParaRPr lang="en-US"/>
          </a:p>
        </p:txBody>
      </p:sp>
      <p:sp>
        <p:nvSpPr>
          <p:cNvPr id="4" name="Footer Placeholder 3">
            <a:extLst>
              <a:ext uri="{FF2B5EF4-FFF2-40B4-BE49-F238E27FC236}">
                <a16:creationId xmlns:a16="http://schemas.microsoft.com/office/drawing/2014/main" id="{6DCEDE09-6566-4F51-91B6-C59C2C9D33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6D479A-BA6A-4320-8913-C0CA45ABD457}"/>
              </a:ext>
            </a:extLst>
          </p:cNvPr>
          <p:cNvSpPr>
            <a:spLocks noGrp="1"/>
          </p:cNvSpPr>
          <p:nvPr>
            <p:ph type="sldNum" sz="quarter" idx="12"/>
          </p:nvPr>
        </p:nvSpPr>
        <p:spPr/>
        <p:txBody>
          <a:bodyPr/>
          <a:lstStyle/>
          <a:p>
            <a:fld id="{2BBA2130-B883-498B-B849-CE51DFA5B480}" type="slidenum">
              <a:rPr lang="en-US" smtClean="0"/>
              <a:t>‹#›</a:t>
            </a:fld>
            <a:endParaRPr lang="en-US"/>
          </a:p>
        </p:txBody>
      </p:sp>
    </p:spTree>
    <p:extLst>
      <p:ext uri="{BB962C8B-B14F-4D97-AF65-F5344CB8AC3E}">
        <p14:creationId xmlns:p14="http://schemas.microsoft.com/office/powerpoint/2010/main" val="3724998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058486-97D0-47D0-AD2C-300392390667}"/>
              </a:ext>
            </a:extLst>
          </p:cNvPr>
          <p:cNvSpPr>
            <a:spLocks noGrp="1"/>
          </p:cNvSpPr>
          <p:nvPr>
            <p:ph type="dt" sz="half" idx="10"/>
          </p:nvPr>
        </p:nvSpPr>
        <p:spPr/>
        <p:txBody>
          <a:bodyPr/>
          <a:lstStyle/>
          <a:p>
            <a:fld id="{901507AA-4308-4FDA-8668-BB6B3F80BA60}" type="datetimeFigureOut">
              <a:rPr lang="en-US" smtClean="0"/>
              <a:t>12/21/2019</a:t>
            </a:fld>
            <a:endParaRPr lang="en-US"/>
          </a:p>
        </p:txBody>
      </p:sp>
      <p:sp>
        <p:nvSpPr>
          <p:cNvPr id="3" name="Footer Placeholder 2">
            <a:extLst>
              <a:ext uri="{FF2B5EF4-FFF2-40B4-BE49-F238E27FC236}">
                <a16:creationId xmlns:a16="http://schemas.microsoft.com/office/drawing/2014/main" id="{A2607924-15E0-423F-BFE3-DC6B237D83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CDD430-C7EC-4289-B5CF-41BFDC6C89EE}"/>
              </a:ext>
            </a:extLst>
          </p:cNvPr>
          <p:cNvSpPr>
            <a:spLocks noGrp="1"/>
          </p:cNvSpPr>
          <p:nvPr>
            <p:ph type="sldNum" sz="quarter" idx="12"/>
          </p:nvPr>
        </p:nvSpPr>
        <p:spPr/>
        <p:txBody>
          <a:bodyPr/>
          <a:lstStyle/>
          <a:p>
            <a:fld id="{2BBA2130-B883-498B-B849-CE51DFA5B480}" type="slidenum">
              <a:rPr lang="en-US" smtClean="0"/>
              <a:t>‹#›</a:t>
            </a:fld>
            <a:endParaRPr lang="en-US"/>
          </a:p>
        </p:txBody>
      </p:sp>
    </p:spTree>
    <p:extLst>
      <p:ext uri="{BB962C8B-B14F-4D97-AF65-F5344CB8AC3E}">
        <p14:creationId xmlns:p14="http://schemas.microsoft.com/office/powerpoint/2010/main" val="3150411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ABDCF-7319-4850-93D5-6420559CFC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73268D-89CA-48A8-907B-380A698D0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E17E9E-06EE-4821-AB76-ABB512E8F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5FD99D-470F-4968-AB65-9441621D7E86}"/>
              </a:ext>
            </a:extLst>
          </p:cNvPr>
          <p:cNvSpPr>
            <a:spLocks noGrp="1"/>
          </p:cNvSpPr>
          <p:nvPr>
            <p:ph type="dt" sz="half" idx="10"/>
          </p:nvPr>
        </p:nvSpPr>
        <p:spPr/>
        <p:txBody>
          <a:bodyPr/>
          <a:lstStyle/>
          <a:p>
            <a:fld id="{901507AA-4308-4FDA-8668-BB6B3F80BA60}" type="datetimeFigureOut">
              <a:rPr lang="en-US" smtClean="0"/>
              <a:t>12/21/2019</a:t>
            </a:fld>
            <a:endParaRPr lang="en-US"/>
          </a:p>
        </p:txBody>
      </p:sp>
      <p:sp>
        <p:nvSpPr>
          <p:cNvPr id="6" name="Footer Placeholder 5">
            <a:extLst>
              <a:ext uri="{FF2B5EF4-FFF2-40B4-BE49-F238E27FC236}">
                <a16:creationId xmlns:a16="http://schemas.microsoft.com/office/drawing/2014/main" id="{EB37590F-05F9-45EA-958A-66215A698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19A05A-FDBA-457B-9F0E-596880BE1272}"/>
              </a:ext>
            </a:extLst>
          </p:cNvPr>
          <p:cNvSpPr>
            <a:spLocks noGrp="1"/>
          </p:cNvSpPr>
          <p:nvPr>
            <p:ph type="sldNum" sz="quarter" idx="12"/>
          </p:nvPr>
        </p:nvSpPr>
        <p:spPr/>
        <p:txBody>
          <a:bodyPr/>
          <a:lstStyle/>
          <a:p>
            <a:fld id="{2BBA2130-B883-498B-B849-CE51DFA5B480}" type="slidenum">
              <a:rPr lang="en-US" smtClean="0"/>
              <a:t>‹#›</a:t>
            </a:fld>
            <a:endParaRPr lang="en-US"/>
          </a:p>
        </p:txBody>
      </p:sp>
    </p:spTree>
    <p:extLst>
      <p:ext uri="{BB962C8B-B14F-4D97-AF65-F5344CB8AC3E}">
        <p14:creationId xmlns:p14="http://schemas.microsoft.com/office/powerpoint/2010/main" val="39302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2E2C-7E72-4DFA-82BC-18B7A179DA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1287D5-9763-45C9-8F7D-36EFA0FA6D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6DAAA0-627E-4813-A4FD-F82FB420A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1B1445-A2F6-4B4F-AEC4-483AFADEEBE9}"/>
              </a:ext>
            </a:extLst>
          </p:cNvPr>
          <p:cNvSpPr>
            <a:spLocks noGrp="1"/>
          </p:cNvSpPr>
          <p:nvPr>
            <p:ph type="dt" sz="half" idx="10"/>
          </p:nvPr>
        </p:nvSpPr>
        <p:spPr/>
        <p:txBody>
          <a:bodyPr/>
          <a:lstStyle/>
          <a:p>
            <a:fld id="{901507AA-4308-4FDA-8668-BB6B3F80BA60}" type="datetimeFigureOut">
              <a:rPr lang="en-US" smtClean="0"/>
              <a:t>12/21/2019</a:t>
            </a:fld>
            <a:endParaRPr lang="en-US"/>
          </a:p>
        </p:txBody>
      </p:sp>
      <p:sp>
        <p:nvSpPr>
          <p:cNvPr id="6" name="Footer Placeholder 5">
            <a:extLst>
              <a:ext uri="{FF2B5EF4-FFF2-40B4-BE49-F238E27FC236}">
                <a16:creationId xmlns:a16="http://schemas.microsoft.com/office/drawing/2014/main" id="{B81D9639-77B8-49B0-A1DA-5F922BF6B7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CC435-8DD1-4F45-8A15-3D6CB425AF85}"/>
              </a:ext>
            </a:extLst>
          </p:cNvPr>
          <p:cNvSpPr>
            <a:spLocks noGrp="1"/>
          </p:cNvSpPr>
          <p:nvPr>
            <p:ph type="sldNum" sz="quarter" idx="12"/>
          </p:nvPr>
        </p:nvSpPr>
        <p:spPr/>
        <p:txBody>
          <a:bodyPr/>
          <a:lstStyle/>
          <a:p>
            <a:fld id="{2BBA2130-B883-498B-B849-CE51DFA5B480}" type="slidenum">
              <a:rPr lang="en-US" smtClean="0"/>
              <a:t>‹#›</a:t>
            </a:fld>
            <a:endParaRPr lang="en-US"/>
          </a:p>
        </p:txBody>
      </p:sp>
    </p:spTree>
    <p:extLst>
      <p:ext uri="{BB962C8B-B14F-4D97-AF65-F5344CB8AC3E}">
        <p14:creationId xmlns:p14="http://schemas.microsoft.com/office/powerpoint/2010/main" val="220591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38EC02-FBBD-4965-A63A-03FC02F177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90D674-84E6-41C5-BBF0-95928B62FD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F11C9-9354-4B50-9513-C0BCBEF2A4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507AA-4308-4FDA-8668-BB6B3F80BA60}" type="datetimeFigureOut">
              <a:rPr lang="en-US" smtClean="0"/>
              <a:t>12/21/2019</a:t>
            </a:fld>
            <a:endParaRPr lang="en-US"/>
          </a:p>
        </p:txBody>
      </p:sp>
      <p:sp>
        <p:nvSpPr>
          <p:cNvPr id="5" name="Footer Placeholder 4">
            <a:extLst>
              <a:ext uri="{FF2B5EF4-FFF2-40B4-BE49-F238E27FC236}">
                <a16:creationId xmlns:a16="http://schemas.microsoft.com/office/drawing/2014/main" id="{969BA543-921A-4D54-A40B-1755B5DC91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3AFE44-76EC-4D15-B65E-69A395C0F4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A2130-B883-498B-B849-CE51DFA5B480}" type="slidenum">
              <a:rPr lang="en-US" smtClean="0"/>
              <a:t>‹#›</a:t>
            </a:fld>
            <a:endParaRPr lang="en-US"/>
          </a:p>
        </p:txBody>
      </p:sp>
    </p:spTree>
    <p:extLst>
      <p:ext uri="{BB962C8B-B14F-4D97-AF65-F5344CB8AC3E}">
        <p14:creationId xmlns:p14="http://schemas.microsoft.com/office/powerpoint/2010/main" val="2411701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atalog.data.gov/dataset/tiger-line-shapefile-2017-nation-u-s-current-state-and-equivalent-national" TargetMode="External"/><Relationship Id="rId2" Type="http://schemas.openxmlformats.org/officeDocument/2006/relationships/hyperlink" Target="https://opendata.dc.gov/" TargetMode="External"/><Relationship Id="rId1" Type="http://schemas.openxmlformats.org/officeDocument/2006/relationships/slideLayout" Target="../slideLayouts/slideLayout2.xml"/><Relationship Id="rId5" Type="http://schemas.openxmlformats.org/officeDocument/2006/relationships/hyperlink" Target="https://www.mapbox.com/" TargetMode="External"/><Relationship Id="rId4" Type="http://schemas.openxmlformats.org/officeDocument/2006/relationships/hyperlink" Target="https://foursquar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foursquar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0">
            <a:extLst>
              <a:ext uri="{FF2B5EF4-FFF2-40B4-BE49-F238E27FC236}">
                <a16:creationId xmlns:a16="http://schemas.microsoft.com/office/drawing/2014/main" id="{450771F8-6447-4A8F-9554-AB2DC8987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5BDA1-3924-4497-9F5A-77D520800E2B}"/>
              </a:ext>
            </a:extLst>
          </p:cNvPr>
          <p:cNvSpPr>
            <a:spLocks noGrp="1"/>
          </p:cNvSpPr>
          <p:nvPr>
            <p:ph type="ctrTitle"/>
          </p:nvPr>
        </p:nvSpPr>
        <p:spPr>
          <a:xfrm>
            <a:off x="159658" y="2432716"/>
            <a:ext cx="4721340" cy="1173302"/>
          </a:xfrm>
        </p:spPr>
        <p:txBody>
          <a:bodyPr>
            <a:normAutofit fontScale="90000"/>
          </a:bodyPr>
          <a:lstStyle/>
          <a:p>
            <a:r>
              <a:rPr lang="en-US" sz="4000" dirty="0"/>
              <a:t>Capstone – The Battle of Neighborhoods</a:t>
            </a:r>
          </a:p>
        </p:txBody>
      </p:sp>
      <p:sp>
        <p:nvSpPr>
          <p:cNvPr id="33" name="Rectangle 32">
            <a:extLst>
              <a:ext uri="{FF2B5EF4-FFF2-40B4-BE49-F238E27FC236}">
                <a16:creationId xmlns:a16="http://schemas.microsoft.com/office/drawing/2014/main" id="{3276E0C7-D588-440B-8F4A-876392DB7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436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7D859EF-0C2A-487B-A0C6-A8276E48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5" y="576038"/>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97A0CD68-B753-402D-94DC-47F85869AA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4022" y="766170"/>
            <a:ext cx="5485578" cy="2742789"/>
          </a:xfrm>
          <a:prstGeom prst="rect">
            <a:avLst/>
          </a:prstGeom>
        </p:spPr>
      </p:pic>
      <p:sp>
        <p:nvSpPr>
          <p:cNvPr id="37" name="Rectangle 36">
            <a:extLst>
              <a:ext uri="{FF2B5EF4-FFF2-40B4-BE49-F238E27FC236}">
                <a16:creationId xmlns:a16="http://schemas.microsoft.com/office/drawing/2014/main" id="{EDB19A81-C621-40A1-87E0-015F982C4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214110"/>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8C88EF9-EB79-4273-9666-FEC4E6F7C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607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172FED6-CB73-4C4D-8945-73F40D413F30}"/>
              </a:ext>
            </a:extLst>
          </p:cNvPr>
          <p:cNvSpPr txBox="1"/>
          <p:nvPr/>
        </p:nvSpPr>
        <p:spPr>
          <a:xfrm>
            <a:off x="5688131" y="3613409"/>
            <a:ext cx="6141677" cy="1323439"/>
          </a:xfrm>
          <a:prstGeom prst="rect">
            <a:avLst/>
          </a:prstGeom>
          <a:noFill/>
        </p:spPr>
        <p:txBody>
          <a:bodyPr wrap="square" rtlCol="0">
            <a:spAutoFit/>
          </a:bodyPr>
          <a:lstStyle/>
          <a:p>
            <a:pPr algn="ctr"/>
            <a:r>
              <a:rPr lang="en-US" sz="4000" dirty="0"/>
              <a:t>Food Venues Analysis: The case of Washington DC </a:t>
            </a:r>
          </a:p>
        </p:txBody>
      </p:sp>
    </p:spTree>
    <p:extLst>
      <p:ext uri="{BB962C8B-B14F-4D97-AF65-F5344CB8AC3E}">
        <p14:creationId xmlns:p14="http://schemas.microsoft.com/office/powerpoint/2010/main" val="2327546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9840621B-9D21-4954-9C74-1EA4A113E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290512"/>
            <a:ext cx="4800600" cy="5305425"/>
          </a:xfrm>
          <a:prstGeom prst="rect">
            <a:avLst/>
          </a:prstGeom>
        </p:spPr>
      </p:pic>
      <p:sp>
        <p:nvSpPr>
          <p:cNvPr id="6" name="TextBox 5">
            <a:extLst>
              <a:ext uri="{FF2B5EF4-FFF2-40B4-BE49-F238E27FC236}">
                <a16:creationId xmlns:a16="http://schemas.microsoft.com/office/drawing/2014/main" id="{37499B19-3A3A-4A76-8802-BA685386B801}"/>
              </a:ext>
            </a:extLst>
          </p:cNvPr>
          <p:cNvSpPr txBox="1"/>
          <p:nvPr/>
        </p:nvSpPr>
        <p:spPr>
          <a:xfrm>
            <a:off x="5864224" y="417512"/>
            <a:ext cx="5299075" cy="830997"/>
          </a:xfrm>
          <a:prstGeom prst="rect">
            <a:avLst/>
          </a:prstGeom>
          <a:solidFill>
            <a:schemeClr val="accent1">
              <a:lumMod val="20000"/>
              <a:lumOff val="80000"/>
            </a:schemeClr>
          </a:solidFill>
        </p:spPr>
        <p:txBody>
          <a:bodyPr wrap="square" rtlCol="0">
            <a:spAutoFit/>
          </a:bodyPr>
          <a:lstStyle/>
          <a:p>
            <a:r>
              <a:rPr lang="en-US" sz="2400" dirty="0"/>
              <a:t>Sample snippets showing how dataset are arranged in Foursquare database</a:t>
            </a:r>
          </a:p>
        </p:txBody>
      </p:sp>
      <p:pic>
        <p:nvPicPr>
          <p:cNvPr id="7" name="Picture 6" descr="A screenshot of a cell phone&#10;&#10;Description automatically generated">
            <a:extLst>
              <a:ext uri="{FF2B5EF4-FFF2-40B4-BE49-F238E27FC236}">
                <a16:creationId xmlns:a16="http://schemas.microsoft.com/office/drawing/2014/main" id="{2DF90974-3DCA-44AF-81E1-5B53FCC23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500" y="1471613"/>
            <a:ext cx="5734050" cy="5095875"/>
          </a:xfrm>
          <a:prstGeom prst="rect">
            <a:avLst/>
          </a:prstGeom>
        </p:spPr>
      </p:pic>
      <p:sp>
        <p:nvSpPr>
          <p:cNvPr id="8" name="Rectangle 7">
            <a:extLst>
              <a:ext uri="{FF2B5EF4-FFF2-40B4-BE49-F238E27FC236}">
                <a16:creationId xmlns:a16="http://schemas.microsoft.com/office/drawing/2014/main" id="{8F0500B1-867F-4BC2-AB52-2361F8E90C8B}"/>
              </a:ext>
            </a:extLst>
          </p:cNvPr>
          <p:cNvSpPr/>
          <p:nvPr/>
        </p:nvSpPr>
        <p:spPr>
          <a:xfrm>
            <a:off x="575981" y="5620047"/>
            <a:ext cx="5734050" cy="461665"/>
          </a:xfrm>
          <a:prstGeom prst="rect">
            <a:avLst/>
          </a:prstGeom>
        </p:spPr>
        <p:txBody>
          <a:bodyPr wrap="square">
            <a:spAutoFit/>
          </a:bodyPr>
          <a:lstStyle/>
          <a:p>
            <a:r>
              <a:rPr lang="en-US" sz="2400" dirty="0"/>
              <a:t>Images were extracted from Foursquare</a:t>
            </a:r>
          </a:p>
        </p:txBody>
      </p:sp>
    </p:spTree>
    <p:extLst>
      <p:ext uri="{BB962C8B-B14F-4D97-AF65-F5344CB8AC3E}">
        <p14:creationId xmlns:p14="http://schemas.microsoft.com/office/powerpoint/2010/main" val="74413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0E979B-A438-4759-856E-1336E39E0686}"/>
              </a:ext>
            </a:extLst>
          </p:cNvPr>
          <p:cNvSpPr txBox="1"/>
          <p:nvPr/>
        </p:nvSpPr>
        <p:spPr>
          <a:xfrm>
            <a:off x="755104" y="210327"/>
            <a:ext cx="3884131" cy="923330"/>
          </a:xfrm>
          <a:prstGeom prst="rect">
            <a:avLst/>
          </a:prstGeom>
          <a:solidFill>
            <a:schemeClr val="accent1">
              <a:lumMod val="20000"/>
              <a:lumOff val="80000"/>
            </a:schemeClr>
          </a:solidFill>
        </p:spPr>
        <p:txBody>
          <a:bodyPr wrap="square" rtlCol="0">
            <a:spAutoFit/>
          </a:bodyPr>
          <a:lstStyle/>
          <a:p>
            <a:r>
              <a:rPr lang="en-US" sz="5400" dirty="0">
                <a:latin typeface="+mj-lt"/>
                <a:ea typeface="+mj-ea"/>
                <a:cs typeface="+mj-cs"/>
              </a:rPr>
              <a:t>Methodology</a:t>
            </a:r>
          </a:p>
        </p:txBody>
      </p:sp>
      <p:sp>
        <p:nvSpPr>
          <p:cNvPr id="2" name="TextBox 1">
            <a:extLst>
              <a:ext uri="{FF2B5EF4-FFF2-40B4-BE49-F238E27FC236}">
                <a16:creationId xmlns:a16="http://schemas.microsoft.com/office/drawing/2014/main" id="{8A2B59B9-F662-44BF-B5A1-01D8EB31A21F}"/>
              </a:ext>
            </a:extLst>
          </p:cNvPr>
          <p:cNvSpPr txBox="1"/>
          <p:nvPr/>
        </p:nvSpPr>
        <p:spPr>
          <a:xfrm>
            <a:off x="755104" y="1472720"/>
            <a:ext cx="4698031" cy="4154984"/>
          </a:xfrm>
          <a:prstGeom prst="rect">
            <a:avLst/>
          </a:prstGeom>
          <a:noFill/>
          <a:ln>
            <a:solidFill>
              <a:schemeClr val="accent1"/>
            </a:solidFill>
          </a:ln>
        </p:spPr>
        <p:txBody>
          <a:bodyPr wrap="square" rtlCol="0">
            <a:spAutoFit/>
          </a:bodyPr>
          <a:lstStyle/>
          <a:p>
            <a:pPr marL="742950" indent="-742950">
              <a:buFont typeface="+mj-lt"/>
              <a:buAutoNum type="arabicPeriod"/>
            </a:pPr>
            <a:r>
              <a:rPr lang="en-US" sz="2400" b="1" i="1" dirty="0"/>
              <a:t>Exploratory data analysis</a:t>
            </a:r>
          </a:p>
          <a:p>
            <a:pPr marL="800100" lvl="1" indent="-342900">
              <a:buFont typeface="Arial" panose="020B0604020202020204" pitchFamily="34" charset="0"/>
              <a:buChar char="•"/>
            </a:pPr>
            <a:r>
              <a:rPr lang="en-US" sz="2400" dirty="0"/>
              <a:t>Food venues dataframe will be manipulated and restaurant dataframe will be produced</a:t>
            </a:r>
          </a:p>
          <a:p>
            <a:pPr marL="800100" lvl="1" indent="-342900">
              <a:buFont typeface="Arial" panose="020B0604020202020204" pitchFamily="34" charset="0"/>
              <a:buChar char="•"/>
            </a:pPr>
            <a:r>
              <a:rPr lang="en-US" sz="2400" dirty="0"/>
              <a:t> Both food venues and restaurant </a:t>
            </a:r>
            <a:r>
              <a:rPr lang="en-US" sz="2400" dirty="0" err="1"/>
              <a:t>dataframes</a:t>
            </a:r>
            <a:r>
              <a:rPr lang="en-US" sz="2400" dirty="0"/>
              <a:t> will be grouped according to their category.</a:t>
            </a:r>
          </a:p>
          <a:p>
            <a:pPr marL="800100" lvl="1" indent="-342900">
              <a:buFont typeface="Arial" panose="020B0604020202020204" pitchFamily="34" charset="0"/>
              <a:buChar char="•"/>
            </a:pPr>
            <a:r>
              <a:rPr lang="en-US" sz="2400" dirty="0"/>
              <a:t>The results will be visualized using matplotlib bar charts </a:t>
            </a:r>
          </a:p>
        </p:txBody>
      </p:sp>
      <p:sp>
        <p:nvSpPr>
          <p:cNvPr id="5" name="TextBox 4">
            <a:extLst>
              <a:ext uri="{FF2B5EF4-FFF2-40B4-BE49-F238E27FC236}">
                <a16:creationId xmlns:a16="http://schemas.microsoft.com/office/drawing/2014/main" id="{CC1D053B-69CA-440D-8D32-6D3985841036}"/>
              </a:ext>
            </a:extLst>
          </p:cNvPr>
          <p:cNvSpPr txBox="1"/>
          <p:nvPr/>
        </p:nvSpPr>
        <p:spPr>
          <a:xfrm>
            <a:off x="5976730" y="1133657"/>
            <a:ext cx="4698031" cy="5262979"/>
          </a:xfrm>
          <a:prstGeom prst="rect">
            <a:avLst/>
          </a:prstGeom>
          <a:noFill/>
          <a:ln>
            <a:solidFill>
              <a:schemeClr val="accent1"/>
            </a:solidFill>
          </a:ln>
        </p:spPr>
        <p:txBody>
          <a:bodyPr wrap="square" rtlCol="0">
            <a:spAutoFit/>
          </a:bodyPr>
          <a:lstStyle/>
          <a:p>
            <a:pPr marL="457200" indent="-457200">
              <a:buFont typeface="+mj-lt"/>
              <a:buAutoNum type="arabicPeriod" startAt="2"/>
            </a:pPr>
            <a:r>
              <a:rPr lang="en-US" sz="2400" b="1" i="1" dirty="0"/>
              <a:t>American restaurant data analysis</a:t>
            </a:r>
          </a:p>
          <a:p>
            <a:pPr marL="800100" lvl="1" indent="-342900">
              <a:buFont typeface="Arial" panose="020B0604020202020204" pitchFamily="34" charset="0"/>
              <a:buChar char="•"/>
            </a:pPr>
            <a:r>
              <a:rPr lang="en-US" sz="2400" dirty="0"/>
              <a:t>During this stage of analysis folium visualizing tool will be used</a:t>
            </a:r>
          </a:p>
          <a:p>
            <a:pPr marL="800100" lvl="1" indent="-342900">
              <a:buFont typeface="Arial" panose="020B0604020202020204" pitchFamily="34" charset="0"/>
              <a:buChar char="•"/>
            </a:pPr>
            <a:r>
              <a:rPr lang="en-US" sz="2400" dirty="0"/>
              <a:t> Restaurant number distribution will be visualized using folium heat map plot</a:t>
            </a:r>
          </a:p>
          <a:p>
            <a:pPr marL="800100" lvl="1" indent="-342900">
              <a:buFont typeface="Arial" panose="020B0604020202020204" pitchFamily="34" charset="0"/>
              <a:buChar char="•"/>
            </a:pPr>
            <a:r>
              <a:rPr lang="en-US" sz="2400" dirty="0"/>
              <a:t> American restaurant density distribution will be visualized using folium heat map </a:t>
            </a:r>
          </a:p>
          <a:p>
            <a:pPr marL="800100" lvl="1" indent="-342900">
              <a:buFont typeface="Arial" panose="020B0604020202020204" pitchFamily="34" charset="0"/>
              <a:buChar char="•"/>
            </a:pPr>
            <a:r>
              <a:rPr lang="en-US" sz="2400" dirty="0"/>
              <a:t> Regions of low distribution of restaurants will be identified visually</a:t>
            </a:r>
          </a:p>
        </p:txBody>
      </p:sp>
      <p:sp>
        <p:nvSpPr>
          <p:cNvPr id="6" name="TextBox 5">
            <a:extLst>
              <a:ext uri="{FF2B5EF4-FFF2-40B4-BE49-F238E27FC236}">
                <a16:creationId xmlns:a16="http://schemas.microsoft.com/office/drawing/2014/main" id="{FEDFCEA0-C60A-469B-87D7-95648C06F9CB}"/>
              </a:ext>
            </a:extLst>
          </p:cNvPr>
          <p:cNvSpPr txBox="1"/>
          <p:nvPr/>
        </p:nvSpPr>
        <p:spPr>
          <a:xfrm>
            <a:off x="10674761" y="6136286"/>
            <a:ext cx="1517239" cy="523220"/>
          </a:xfrm>
          <a:prstGeom prst="rect">
            <a:avLst/>
          </a:prstGeom>
          <a:noFill/>
        </p:spPr>
        <p:txBody>
          <a:bodyPr wrap="square" rtlCol="0">
            <a:spAutoFit/>
          </a:bodyPr>
          <a:lstStyle/>
          <a:p>
            <a:r>
              <a:rPr lang="en-US" sz="2800" dirty="0"/>
              <a:t>cont’d …</a:t>
            </a:r>
          </a:p>
        </p:txBody>
      </p:sp>
    </p:spTree>
    <p:extLst>
      <p:ext uri="{BB962C8B-B14F-4D97-AF65-F5344CB8AC3E}">
        <p14:creationId xmlns:p14="http://schemas.microsoft.com/office/powerpoint/2010/main" val="2751625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93519F-6303-4C00-99AD-E090F55D6B49}"/>
              </a:ext>
            </a:extLst>
          </p:cNvPr>
          <p:cNvSpPr txBox="1"/>
          <p:nvPr/>
        </p:nvSpPr>
        <p:spPr>
          <a:xfrm>
            <a:off x="755104" y="210327"/>
            <a:ext cx="3884131" cy="923330"/>
          </a:xfrm>
          <a:prstGeom prst="rect">
            <a:avLst/>
          </a:prstGeom>
          <a:solidFill>
            <a:schemeClr val="accent1">
              <a:lumMod val="20000"/>
              <a:lumOff val="80000"/>
            </a:schemeClr>
          </a:solidFill>
        </p:spPr>
        <p:txBody>
          <a:bodyPr wrap="square" rtlCol="0">
            <a:spAutoFit/>
          </a:bodyPr>
          <a:lstStyle/>
          <a:p>
            <a:r>
              <a:rPr lang="en-US" sz="5400" dirty="0">
                <a:latin typeface="+mj-lt"/>
                <a:ea typeface="+mj-ea"/>
                <a:cs typeface="+mj-cs"/>
              </a:rPr>
              <a:t>Methodology</a:t>
            </a:r>
          </a:p>
        </p:txBody>
      </p:sp>
      <p:sp>
        <p:nvSpPr>
          <p:cNvPr id="5" name="TextBox 4">
            <a:extLst>
              <a:ext uri="{FF2B5EF4-FFF2-40B4-BE49-F238E27FC236}">
                <a16:creationId xmlns:a16="http://schemas.microsoft.com/office/drawing/2014/main" id="{DFE00913-FFBE-4D4D-9727-F36EC60E3FB7}"/>
              </a:ext>
            </a:extLst>
          </p:cNvPr>
          <p:cNvSpPr txBox="1"/>
          <p:nvPr/>
        </p:nvSpPr>
        <p:spPr>
          <a:xfrm>
            <a:off x="10495992" y="0"/>
            <a:ext cx="1696008" cy="520700"/>
          </a:xfrm>
          <a:prstGeom prst="rect">
            <a:avLst/>
          </a:prstGeom>
          <a:noFill/>
        </p:spPr>
        <p:txBody>
          <a:bodyPr wrap="square" rtlCol="0">
            <a:spAutoFit/>
          </a:bodyPr>
          <a:lstStyle/>
          <a:p>
            <a:r>
              <a:rPr lang="en-US" sz="2800" dirty="0"/>
              <a:t>… cont’d</a:t>
            </a:r>
          </a:p>
        </p:txBody>
      </p:sp>
      <p:sp>
        <p:nvSpPr>
          <p:cNvPr id="6" name="TextBox 5">
            <a:extLst>
              <a:ext uri="{FF2B5EF4-FFF2-40B4-BE49-F238E27FC236}">
                <a16:creationId xmlns:a16="http://schemas.microsoft.com/office/drawing/2014/main" id="{EFD39747-F4BE-4B0F-B6D4-B22E4AE96259}"/>
              </a:ext>
            </a:extLst>
          </p:cNvPr>
          <p:cNvSpPr txBox="1"/>
          <p:nvPr/>
        </p:nvSpPr>
        <p:spPr>
          <a:xfrm>
            <a:off x="755104" y="1472720"/>
            <a:ext cx="4698031" cy="4893647"/>
          </a:xfrm>
          <a:prstGeom prst="rect">
            <a:avLst/>
          </a:prstGeom>
          <a:noFill/>
          <a:ln>
            <a:solidFill>
              <a:schemeClr val="accent1"/>
            </a:solidFill>
          </a:ln>
        </p:spPr>
        <p:txBody>
          <a:bodyPr wrap="square" rtlCol="0">
            <a:spAutoFit/>
          </a:bodyPr>
          <a:lstStyle/>
          <a:p>
            <a:pPr marL="742950" indent="-742950">
              <a:buFont typeface="+mj-lt"/>
              <a:buAutoNum type="arabicPeriod" startAt="3"/>
            </a:pPr>
            <a:r>
              <a:rPr lang="en-US" sz="2400" b="1" i="1" dirty="0"/>
              <a:t>Finding optimal locations for opening new American restaurant</a:t>
            </a:r>
          </a:p>
          <a:p>
            <a:pPr marL="800100" lvl="1" indent="-342900">
              <a:buFont typeface="Arial" panose="020B0604020202020204" pitchFamily="34" charset="0"/>
              <a:buChar char="•"/>
            </a:pPr>
            <a:r>
              <a:rPr lang="en-US" sz="2400" dirty="0"/>
              <a:t>New neighborhoods having radius of 100 meters will be generated within 2000 meters of radius from the center </a:t>
            </a:r>
          </a:p>
          <a:p>
            <a:pPr marL="800100" lvl="1" indent="-342900">
              <a:buFont typeface="Arial" panose="020B0604020202020204" pitchFamily="34" charset="0"/>
              <a:buChar char="•"/>
            </a:pPr>
            <a:r>
              <a:rPr lang="en-US" sz="2400" dirty="0"/>
              <a:t> Addresses of each neighborhood generated will be obtained using reverse geocoding method by calling Mapbox API.</a:t>
            </a:r>
          </a:p>
        </p:txBody>
      </p:sp>
      <p:sp>
        <p:nvSpPr>
          <p:cNvPr id="7" name="TextBox 6">
            <a:extLst>
              <a:ext uri="{FF2B5EF4-FFF2-40B4-BE49-F238E27FC236}">
                <a16:creationId xmlns:a16="http://schemas.microsoft.com/office/drawing/2014/main" id="{E6A716CB-FF04-4E45-97E9-360B29B2931B}"/>
              </a:ext>
            </a:extLst>
          </p:cNvPr>
          <p:cNvSpPr txBox="1"/>
          <p:nvPr/>
        </p:nvSpPr>
        <p:spPr>
          <a:xfrm>
            <a:off x="5623343" y="1494890"/>
            <a:ext cx="4698031" cy="4154984"/>
          </a:xfrm>
          <a:prstGeom prst="rect">
            <a:avLst/>
          </a:prstGeom>
          <a:noFill/>
          <a:ln>
            <a:solidFill>
              <a:schemeClr val="accent1"/>
            </a:solidFill>
          </a:ln>
        </p:spPr>
        <p:txBody>
          <a:bodyPr wrap="square" rtlCol="0">
            <a:spAutoFit/>
          </a:bodyPr>
          <a:lstStyle/>
          <a:p>
            <a:pPr marL="800100" lvl="1" indent="-342900">
              <a:buFont typeface="Arial" panose="020B0604020202020204" pitchFamily="34" charset="0"/>
              <a:buChar char="•"/>
            </a:pPr>
            <a:r>
              <a:rPr lang="en-US" sz="2400" dirty="0"/>
              <a:t> Number of restaurants lied within 250 meters of radius from the center of each neighborhood generated will be counted and stored in a dataframe</a:t>
            </a:r>
          </a:p>
          <a:p>
            <a:pPr marL="800100" lvl="1" indent="-342900">
              <a:buFont typeface="Arial" panose="020B0604020202020204" pitchFamily="34" charset="0"/>
              <a:buChar char="•"/>
            </a:pPr>
            <a:r>
              <a:rPr lang="en-US" sz="2400" dirty="0"/>
              <a:t> Distance of the closest American restaurant from center of each neighborhood will be calculated and stored in a dataframe </a:t>
            </a:r>
          </a:p>
        </p:txBody>
      </p:sp>
      <p:sp>
        <p:nvSpPr>
          <p:cNvPr id="8" name="TextBox 7">
            <a:extLst>
              <a:ext uri="{FF2B5EF4-FFF2-40B4-BE49-F238E27FC236}">
                <a16:creationId xmlns:a16="http://schemas.microsoft.com/office/drawing/2014/main" id="{CC2194B2-D936-4061-AA66-7BBDAB132FBE}"/>
              </a:ext>
            </a:extLst>
          </p:cNvPr>
          <p:cNvSpPr txBox="1"/>
          <p:nvPr/>
        </p:nvSpPr>
        <p:spPr>
          <a:xfrm>
            <a:off x="10495992" y="5997035"/>
            <a:ext cx="1089268" cy="369332"/>
          </a:xfrm>
          <a:prstGeom prst="rect">
            <a:avLst/>
          </a:prstGeom>
          <a:noFill/>
        </p:spPr>
        <p:txBody>
          <a:bodyPr wrap="square" rtlCol="0">
            <a:spAutoFit/>
          </a:bodyPr>
          <a:lstStyle/>
          <a:p>
            <a:r>
              <a:rPr lang="en-US" dirty="0"/>
              <a:t>Cont’d …</a:t>
            </a:r>
          </a:p>
        </p:txBody>
      </p:sp>
    </p:spTree>
    <p:extLst>
      <p:ext uri="{BB962C8B-B14F-4D97-AF65-F5344CB8AC3E}">
        <p14:creationId xmlns:p14="http://schemas.microsoft.com/office/powerpoint/2010/main" val="932860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10CFA9-8D50-4E1C-A47B-D32124D9FEC3}"/>
              </a:ext>
            </a:extLst>
          </p:cNvPr>
          <p:cNvSpPr txBox="1"/>
          <p:nvPr/>
        </p:nvSpPr>
        <p:spPr>
          <a:xfrm>
            <a:off x="755104" y="210327"/>
            <a:ext cx="3884131" cy="923330"/>
          </a:xfrm>
          <a:prstGeom prst="rect">
            <a:avLst/>
          </a:prstGeom>
          <a:solidFill>
            <a:schemeClr val="accent1">
              <a:lumMod val="20000"/>
              <a:lumOff val="80000"/>
            </a:schemeClr>
          </a:solidFill>
        </p:spPr>
        <p:txBody>
          <a:bodyPr wrap="square" rtlCol="0">
            <a:spAutoFit/>
          </a:bodyPr>
          <a:lstStyle/>
          <a:p>
            <a:r>
              <a:rPr lang="en-US" sz="5400" dirty="0">
                <a:latin typeface="+mj-lt"/>
                <a:ea typeface="+mj-ea"/>
                <a:cs typeface="+mj-cs"/>
              </a:rPr>
              <a:t>Methodology</a:t>
            </a:r>
          </a:p>
        </p:txBody>
      </p:sp>
      <p:sp>
        <p:nvSpPr>
          <p:cNvPr id="6" name="TextBox 5">
            <a:extLst>
              <a:ext uri="{FF2B5EF4-FFF2-40B4-BE49-F238E27FC236}">
                <a16:creationId xmlns:a16="http://schemas.microsoft.com/office/drawing/2014/main" id="{A2A6F796-1F6A-44E0-8910-4BCA706192E3}"/>
              </a:ext>
            </a:extLst>
          </p:cNvPr>
          <p:cNvSpPr txBox="1"/>
          <p:nvPr/>
        </p:nvSpPr>
        <p:spPr>
          <a:xfrm>
            <a:off x="755104" y="1472720"/>
            <a:ext cx="4698031" cy="4524315"/>
          </a:xfrm>
          <a:prstGeom prst="rect">
            <a:avLst/>
          </a:prstGeom>
          <a:noFill/>
          <a:ln>
            <a:solidFill>
              <a:schemeClr val="accent1"/>
            </a:solidFill>
          </a:ln>
        </p:spPr>
        <p:txBody>
          <a:bodyPr wrap="square" rtlCol="0">
            <a:spAutoFit/>
          </a:bodyPr>
          <a:lstStyle/>
          <a:p>
            <a:pPr marL="800100" lvl="1" indent="-342900">
              <a:buFont typeface="Arial" panose="020B0604020202020204" pitchFamily="34" charset="0"/>
              <a:buChar char="•"/>
            </a:pPr>
            <a:r>
              <a:rPr lang="en-US" sz="2400" dirty="0"/>
              <a:t> Neighborhoods having less than 2 restaurants in 250 meters of radius from their respective center will be kept </a:t>
            </a:r>
          </a:p>
          <a:p>
            <a:pPr marL="800100" lvl="1" indent="-342900">
              <a:buFont typeface="Arial" panose="020B0604020202020204" pitchFamily="34" charset="0"/>
              <a:buChar char="•"/>
            </a:pPr>
            <a:r>
              <a:rPr lang="en-US" sz="2400" dirty="0"/>
              <a:t> The locations selected above were further subjected to a test condition. Those locations where the closest American restaurant is not in 400 meters  radius will be identified as potential locations </a:t>
            </a:r>
          </a:p>
        </p:txBody>
      </p:sp>
      <p:sp>
        <p:nvSpPr>
          <p:cNvPr id="7" name="TextBox 6">
            <a:extLst>
              <a:ext uri="{FF2B5EF4-FFF2-40B4-BE49-F238E27FC236}">
                <a16:creationId xmlns:a16="http://schemas.microsoft.com/office/drawing/2014/main" id="{C2BB320D-7370-420A-8212-9C41D46D41F8}"/>
              </a:ext>
            </a:extLst>
          </p:cNvPr>
          <p:cNvSpPr txBox="1"/>
          <p:nvPr/>
        </p:nvSpPr>
        <p:spPr>
          <a:xfrm>
            <a:off x="5592519" y="1472720"/>
            <a:ext cx="4698031" cy="4154984"/>
          </a:xfrm>
          <a:prstGeom prst="rect">
            <a:avLst/>
          </a:prstGeom>
          <a:noFill/>
          <a:ln>
            <a:solidFill>
              <a:schemeClr val="accent1"/>
            </a:solidFill>
          </a:ln>
        </p:spPr>
        <p:txBody>
          <a:bodyPr wrap="square" rtlCol="0">
            <a:spAutoFit/>
          </a:bodyPr>
          <a:lstStyle/>
          <a:p>
            <a:pPr marL="800100" lvl="1" indent="-342900">
              <a:buFont typeface="Arial" panose="020B0604020202020204" pitchFamily="34" charset="0"/>
              <a:buChar char="•"/>
            </a:pPr>
            <a:r>
              <a:rPr lang="en-US" sz="2400" dirty="0"/>
              <a:t> These potential locations will be clustered using k-means algorithm and their centers will be identified</a:t>
            </a:r>
          </a:p>
          <a:p>
            <a:pPr marL="800100" lvl="1" indent="-342900">
              <a:buFont typeface="Arial" panose="020B0604020202020204" pitchFamily="34" charset="0"/>
              <a:buChar char="•"/>
            </a:pPr>
            <a:r>
              <a:rPr lang="en-US" sz="2400" dirty="0"/>
              <a:t> Addresses for these cluster centers will be obtained using reverse geocoding technique  by using Mapbox API</a:t>
            </a:r>
          </a:p>
          <a:p>
            <a:pPr marL="800100" lvl="1" indent="-342900">
              <a:buFont typeface="Arial" panose="020B0604020202020204" pitchFamily="34" charset="0"/>
              <a:buChar char="•"/>
            </a:pPr>
            <a:r>
              <a:rPr lang="en-US" sz="2400" dirty="0"/>
              <a:t> Distance will be calculated from White House to each cluster's centers </a:t>
            </a:r>
          </a:p>
        </p:txBody>
      </p:sp>
    </p:spTree>
    <p:extLst>
      <p:ext uri="{BB962C8B-B14F-4D97-AF65-F5344CB8AC3E}">
        <p14:creationId xmlns:p14="http://schemas.microsoft.com/office/powerpoint/2010/main" val="1667506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3E435C12-3D55-4483-93E0-2D5F1BE19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784" y="1671663"/>
            <a:ext cx="7231052" cy="4791075"/>
          </a:xfrm>
          <a:prstGeom prst="rect">
            <a:avLst/>
          </a:prstGeom>
        </p:spPr>
      </p:pic>
      <p:sp>
        <p:nvSpPr>
          <p:cNvPr id="4" name="TextBox 3">
            <a:extLst>
              <a:ext uri="{FF2B5EF4-FFF2-40B4-BE49-F238E27FC236}">
                <a16:creationId xmlns:a16="http://schemas.microsoft.com/office/drawing/2014/main" id="{830CC559-D5F7-40CE-961C-3FD425B9BEF4}"/>
              </a:ext>
            </a:extLst>
          </p:cNvPr>
          <p:cNvSpPr txBox="1"/>
          <p:nvPr/>
        </p:nvSpPr>
        <p:spPr>
          <a:xfrm>
            <a:off x="457153" y="292520"/>
            <a:ext cx="6724483" cy="923330"/>
          </a:xfrm>
          <a:prstGeom prst="rect">
            <a:avLst/>
          </a:prstGeom>
          <a:solidFill>
            <a:schemeClr val="accent1">
              <a:lumMod val="20000"/>
              <a:lumOff val="80000"/>
            </a:schemeClr>
          </a:solidFill>
        </p:spPr>
        <p:txBody>
          <a:bodyPr wrap="square" rtlCol="0">
            <a:spAutoFit/>
          </a:bodyPr>
          <a:lstStyle/>
          <a:p>
            <a:r>
              <a:rPr lang="en-US" sz="5400" dirty="0">
                <a:latin typeface="+mj-lt"/>
                <a:ea typeface="+mj-ea"/>
                <a:cs typeface="+mj-cs"/>
              </a:rPr>
              <a:t>Results and Discussions</a:t>
            </a:r>
          </a:p>
        </p:txBody>
      </p:sp>
      <p:sp>
        <p:nvSpPr>
          <p:cNvPr id="2" name="TextBox 1">
            <a:extLst>
              <a:ext uri="{FF2B5EF4-FFF2-40B4-BE49-F238E27FC236}">
                <a16:creationId xmlns:a16="http://schemas.microsoft.com/office/drawing/2014/main" id="{7CE6C057-8F51-4122-B5F7-DC77B865DF88}"/>
              </a:ext>
            </a:extLst>
          </p:cNvPr>
          <p:cNvSpPr txBox="1"/>
          <p:nvPr/>
        </p:nvSpPr>
        <p:spPr>
          <a:xfrm>
            <a:off x="8229602" y="522650"/>
            <a:ext cx="3697354" cy="5940088"/>
          </a:xfrm>
          <a:prstGeom prst="rect">
            <a:avLst/>
          </a:prstGeom>
          <a:noFill/>
          <a:ln>
            <a:solidFill>
              <a:srgbClr val="0070C0"/>
            </a:solidFill>
          </a:ln>
        </p:spPr>
        <p:txBody>
          <a:bodyPr wrap="square" rtlCol="0">
            <a:spAutoFit/>
          </a:bodyPr>
          <a:lstStyle/>
          <a:p>
            <a:pPr marL="285750" indent="-285750">
              <a:buFont typeface="Arial" panose="020B0604020202020204" pitchFamily="34" charset="0"/>
              <a:buChar char="•"/>
            </a:pPr>
            <a:r>
              <a:rPr lang="en-US" sz="2000" dirty="0"/>
              <a:t>Sandwich Place is the number one most populated food venue in Washington DC and followed by food truck, American restaurant and Pizza place. </a:t>
            </a:r>
          </a:p>
          <a:p>
            <a:pPr marL="285750" indent="-285750">
              <a:buFont typeface="Arial" panose="020B0604020202020204" pitchFamily="34" charset="0"/>
              <a:buChar char="•"/>
            </a:pPr>
            <a:r>
              <a:rPr lang="en-US" sz="2000" dirty="0"/>
              <a:t> The restaurants variety ranges from South America to Asia and from Africa to Europe spanning all over the entire world.</a:t>
            </a:r>
          </a:p>
          <a:p>
            <a:pPr marL="285750" indent="-285750">
              <a:buFont typeface="Arial" panose="020B0604020202020204" pitchFamily="34" charset="0"/>
              <a:buChar char="•"/>
            </a:pPr>
            <a:r>
              <a:rPr lang="en-US" sz="2000" dirty="0"/>
              <a:t> Among the exotic restaurants Chinese restaurant is the most common and followed by Mexican, Italian and Indian restaurants.</a:t>
            </a:r>
          </a:p>
          <a:p>
            <a:pPr marL="285750" indent="-285750">
              <a:buFont typeface="Arial" panose="020B0604020202020204" pitchFamily="34" charset="0"/>
              <a:buChar char="•"/>
            </a:pPr>
            <a:r>
              <a:rPr lang="en-US" sz="2000" dirty="0"/>
              <a:t> By far American restaurants are the most populated restaurants in DC</a:t>
            </a:r>
          </a:p>
        </p:txBody>
      </p:sp>
    </p:spTree>
    <p:extLst>
      <p:ext uri="{BB962C8B-B14F-4D97-AF65-F5344CB8AC3E}">
        <p14:creationId xmlns:p14="http://schemas.microsoft.com/office/powerpoint/2010/main" val="3571742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9C7C7451-C393-4860-B008-1C33C67BD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12" y="1762032"/>
            <a:ext cx="7324725" cy="4781550"/>
          </a:xfrm>
          <a:prstGeom prst="rect">
            <a:avLst/>
          </a:prstGeom>
        </p:spPr>
      </p:pic>
      <p:sp>
        <p:nvSpPr>
          <p:cNvPr id="3" name="TextBox 2">
            <a:extLst>
              <a:ext uri="{FF2B5EF4-FFF2-40B4-BE49-F238E27FC236}">
                <a16:creationId xmlns:a16="http://schemas.microsoft.com/office/drawing/2014/main" id="{31B93740-AD2D-4EBB-A831-273E02EFFE45}"/>
              </a:ext>
            </a:extLst>
          </p:cNvPr>
          <p:cNvSpPr txBox="1"/>
          <p:nvPr/>
        </p:nvSpPr>
        <p:spPr>
          <a:xfrm>
            <a:off x="457153" y="292520"/>
            <a:ext cx="6724483" cy="923330"/>
          </a:xfrm>
          <a:prstGeom prst="rect">
            <a:avLst/>
          </a:prstGeom>
          <a:solidFill>
            <a:schemeClr val="accent1">
              <a:lumMod val="20000"/>
              <a:lumOff val="80000"/>
            </a:schemeClr>
          </a:solidFill>
        </p:spPr>
        <p:txBody>
          <a:bodyPr wrap="square" rtlCol="0">
            <a:spAutoFit/>
          </a:bodyPr>
          <a:lstStyle/>
          <a:p>
            <a:r>
              <a:rPr lang="en-US" sz="5400" dirty="0">
                <a:latin typeface="+mj-lt"/>
                <a:ea typeface="+mj-ea"/>
                <a:cs typeface="+mj-cs"/>
              </a:rPr>
              <a:t>Results and Discussions</a:t>
            </a:r>
          </a:p>
        </p:txBody>
      </p:sp>
      <p:sp>
        <p:nvSpPr>
          <p:cNvPr id="2" name="TextBox 1">
            <a:extLst>
              <a:ext uri="{FF2B5EF4-FFF2-40B4-BE49-F238E27FC236}">
                <a16:creationId xmlns:a16="http://schemas.microsoft.com/office/drawing/2014/main" id="{F7484B3E-2345-4649-A754-39284D1ED632}"/>
              </a:ext>
            </a:extLst>
          </p:cNvPr>
          <p:cNvSpPr txBox="1"/>
          <p:nvPr/>
        </p:nvSpPr>
        <p:spPr>
          <a:xfrm>
            <a:off x="7792278" y="1215850"/>
            <a:ext cx="3816627" cy="5016758"/>
          </a:xfrm>
          <a:prstGeom prst="rect">
            <a:avLst/>
          </a:prstGeom>
          <a:noFill/>
          <a:ln>
            <a:solidFill>
              <a:srgbClr val="0070C0"/>
            </a:solidFill>
          </a:ln>
        </p:spPr>
        <p:txBody>
          <a:bodyPr wrap="square" rtlCol="0">
            <a:spAutoFit/>
          </a:bodyPr>
          <a:lstStyle/>
          <a:p>
            <a:pPr marL="285750" indent="-285750">
              <a:buFont typeface="Arial" panose="020B0604020202020204" pitchFamily="34" charset="0"/>
              <a:buChar char="•"/>
            </a:pPr>
            <a:r>
              <a:rPr lang="en-US" dirty="0"/>
              <a:t> </a:t>
            </a:r>
            <a:r>
              <a:rPr lang="en-US" sz="2000" dirty="0"/>
              <a:t>Food venues were filtered out to fit the conventional definition of restaurant criteria and the result was categorized plotted as shown in the bar plot</a:t>
            </a:r>
          </a:p>
          <a:p>
            <a:pPr marL="285750" indent="-285750">
              <a:buFont typeface="Arial" panose="020B0604020202020204" pitchFamily="34" charset="0"/>
              <a:buChar char="•"/>
            </a:pPr>
            <a:r>
              <a:rPr lang="en-US" sz="2000" dirty="0"/>
              <a:t>Among the restaurants American restaurant is the number one most populated restaurant in Washington DC and followed by Chinese restaurant</a:t>
            </a:r>
          </a:p>
          <a:p>
            <a:pPr marL="285750" indent="-285750">
              <a:buFont typeface="Arial" panose="020B0604020202020204" pitchFamily="34" charset="0"/>
              <a:buChar char="•"/>
            </a:pPr>
            <a:r>
              <a:rPr lang="en-US" sz="2000" dirty="0"/>
              <a:t> Mexican and Italian restaurants trailed third and fourth</a:t>
            </a:r>
          </a:p>
          <a:p>
            <a:pPr marL="285750" indent="-285750">
              <a:buFont typeface="Arial" panose="020B0604020202020204" pitchFamily="34" charset="0"/>
              <a:buChar char="•"/>
            </a:pPr>
            <a:r>
              <a:rPr lang="en-US" sz="2000" dirty="0"/>
              <a:t> A lot of restaurants have single or couple of venues in Washington DC area</a:t>
            </a:r>
          </a:p>
        </p:txBody>
      </p:sp>
    </p:spTree>
    <p:extLst>
      <p:ext uri="{BB962C8B-B14F-4D97-AF65-F5344CB8AC3E}">
        <p14:creationId xmlns:p14="http://schemas.microsoft.com/office/powerpoint/2010/main" val="2023872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63451C17-24FA-4AE4-9DFC-7FD7933AE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256" y="190286"/>
            <a:ext cx="5943600" cy="6210300"/>
          </a:xfrm>
          <a:prstGeom prst="rect">
            <a:avLst/>
          </a:prstGeom>
        </p:spPr>
      </p:pic>
      <p:sp>
        <p:nvSpPr>
          <p:cNvPr id="3" name="TextBox 2">
            <a:extLst>
              <a:ext uri="{FF2B5EF4-FFF2-40B4-BE49-F238E27FC236}">
                <a16:creationId xmlns:a16="http://schemas.microsoft.com/office/drawing/2014/main" id="{E805F9FD-192F-44EE-A00B-AD301036CD23}"/>
              </a:ext>
            </a:extLst>
          </p:cNvPr>
          <p:cNvSpPr txBox="1"/>
          <p:nvPr/>
        </p:nvSpPr>
        <p:spPr>
          <a:xfrm>
            <a:off x="5320701" y="190286"/>
            <a:ext cx="6724483" cy="923330"/>
          </a:xfrm>
          <a:prstGeom prst="rect">
            <a:avLst/>
          </a:prstGeom>
          <a:solidFill>
            <a:schemeClr val="accent1">
              <a:lumMod val="20000"/>
              <a:lumOff val="80000"/>
            </a:schemeClr>
          </a:solidFill>
        </p:spPr>
        <p:txBody>
          <a:bodyPr wrap="square" rtlCol="0">
            <a:spAutoFit/>
          </a:bodyPr>
          <a:lstStyle/>
          <a:p>
            <a:r>
              <a:rPr lang="en-US" sz="5400" dirty="0">
                <a:latin typeface="+mj-lt"/>
                <a:ea typeface="+mj-ea"/>
                <a:cs typeface="+mj-cs"/>
              </a:rPr>
              <a:t>Results and Discussions</a:t>
            </a:r>
          </a:p>
        </p:txBody>
      </p:sp>
      <p:sp>
        <p:nvSpPr>
          <p:cNvPr id="2" name="TextBox 1">
            <a:extLst>
              <a:ext uri="{FF2B5EF4-FFF2-40B4-BE49-F238E27FC236}">
                <a16:creationId xmlns:a16="http://schemas.microsoft.com/office/drawing/2014/main" id="{CBDAC9A5-79EB-478B-8200-6AF30D926897}"/>
              </a:ext>
            </a:extLst>
          </p:cNvPr>
          <p:cNvSpPr txBox="1"/>
          <p:nvPr/>
        </p:nvSpPr>
        <p:spPr>
          <a:xfrm>
            <a:off x="7152767" y="1556498"/>
            <a:ext cx="4386470" cy="4401205"/>
          </a:xfrm>
          <a:prstGeom prst="rect">
            <a:avLst/>
          </a:prstGeom>
          <a:noFill/>
          <a:ln>
            <a:solidFill>
              <a:srgbClr val="0070C0"/>
            </a:solidFill>
          </a:ln>
        </p:spPr>
        <p:txBody>
          <a:bodyPr wrap="square" rtlCol="0">
            <a:spAutoFit/>
          </a:bodyPr>
          <a:lstStyle/>
          <a:p>
            <a:pPr marL="285750" indent="-285750">
              <a:buFont typeface="Arial" panose="020B0604020202020204" pitchFamily="34" charset="0"/>
              <a:buChar char="•"/>
            </a:pPr>
            <a:r>
              <a:rPr lang="en-US" sz="2000" dirty="0"/>
              <a:t> Restaurants distribution was plotted as folium heat map as shown </a:t>
            </a:r>
          </a:p>
          <a:p>
            <a:pPr marL="285750" indent="-285750">
              <a:buFont typeface="Arial" panose="020B0604020202020204" pitchFamily="34" charset="0"/>
              <a:buChar char="•"/>
            </a:pPr>
            <a:r>
              <a:rPr lang="en-US" sz="2000" dirty="0"/>
              <a:t> The heat map shows most of the restaurants are distributed with in 4000 meters of radius range from the centroid</a:t>
            </a:r>
          </a:p>
          <a:p>
            <a:pPr marL="285750" indent="-285750">
              <a:buFont typeface="Arial" panose="020B0604020202020204" pitchFamily="34" charset="0"/>
              <a:buChar char="•"/>
            </a:pPr>
            <a:r>
              <a:rPr lang="en-US" sz="2000" dirty="0"/>
              <a:t> Areas of highest density of restaurants are West, North West and South West of Washington DC</a:t>
            </a:r>
          </a:p>
          <a:p>
            <a:pPr marL="285750" indent="-285750">
              <a:buFont typeface="Arial" panose="020B0604020202020204" pitchFamily="34" charset="0"/>
              <a:buChar char="•"/>
            </a:pPr>
            <a:r>
              <a:rPr lang="en-US" sz="2000" dirty="0"/>
              <a:t> In fact most of the restaurants are found in Cluster 1,2 3, 4, 5, 6, 7 and 8</a:t>
            </a:r>
          </a:p>
          <a:p>
            <a:pPr marL="285750" indent="-285750">
              <a:buFont typeface="Arial" panose="020B0604020202020204" pitchFamily="34" charset="0"/>
              <a:buChar char="•"/>
            </a:pPr>
            <a:r>
              <a:rPr lang="en-US" sz="2000" dirty="0"/>
              <a:t> The actual folium multi layered heat map shows restaurants distribution in the actual neighborhoods</a:t>
            </a:r>
          </a:p>
        </p:txBody>
      </p:sp>
    </p:spTree>
    <p:extLst>
      <p:ext uri="{BB962C8B-B14F-4D97-AF65-F5344CB8AC3E}">
        <p14:creationId xmlns:p14="http://schemas.microsoft.com/office/powerpoint/2010/main" val="2481482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map&#10;&#10;Description automatically generated">
            <a:extLst>
              <a:ext uri="{FF2B5EF4-FFF2-40B4-BE49-F238E27FC236}">
                <a16:creationId xmlns:a16="http://schemas.microsoft.com/office/drawing/2014/main" id="{4A2712EA-A41B-4196-95F1-3A5BF44FB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680" y="417067"/>
            <a:ext cx="5867400" cy="6229350"/>
          </a:xfrm>
          <a:prstGeom prst="rect">
            <a:avLst/>
          </a:prstGeom>
        </p:spPr>
      </p:pic>
      <p:sp>
        <p:nvSpPr>
          <p:cNvPr id="3" name="TextBox 2">
            <a:extLst>
              <a:ext uri="{FF2B5EF4-FFF2-40B4-BE49-F238E27FC236}">
                <a16:creationId xmlns:a16="http://schemas.microsoft.com/office/drawing/2014/main" id="{D8CB21EE-DEAD-45F5-9C16-2BF0BE862E00}"/>
              </a:ext>
            </a:extLst>
          </p:cNvPr>
          <p:cNvSpPr txBox="1"/>
          <p:nvPr/>
        </p:nvSpPr>
        <p:spPr>
          <a:xfrm>
            <a:off x="5201431" y="417067"/>
            <a:ext cx="6724483" cy="923330"/>
          </a:xfrm>
          <a:prstGeom prst="rect">
            <a:avLst/>
          </a:prstGeom>
          <a:solidFill>
            <a:schemeClr val="accent1">
              <a:lumMod val="20000"/>
              <a:lumOff val="80000"/>
            </a:schemeClr>
          </a:solidFill>
        </p:spPr>
        <p:txBody>
          <a:bodyPr wrap="square" rtlCol="0">
            <a:spAutoFit/>
          </a:bodyPr>
          <a:lstStyle/>
          <a:p>
            <a:r>
              <a:rPr lang="en-US" sz="5400" dirty="0">
                <a:latin typeface="+mj-lt"/>
                <a:ea typeface="+mj-ea"/>
                <a:cs typeface="+mj-cs"/>
              </a:rPr>
              <a:t>Results and Discussions</a:t>
            </a:r>
          </a:p>
        </p:txBody>
      </p:sp>
      <p:sp>
        <p:nvSpPr>
          <p:cNvPr id="2" name="TextBox 1">
            <a:extLst>
              <a:ext uri="{FF2B5EF4-FFF2-40B4-BE49-F238E27FC236}">
                <a16:creationId xmlns:a16="http://schemas.microsoft.com/office/drawing/2014/main" id="{1C953958-43ED-479A-B5DD-755F1788C52F}"/>
              </a:ext>
            </a:extLst>
          </p:cNvPr>
          <p:cNvSpPr txBox="1"/>
          <p:nvPr/>
        </p:nvSpPr>
        <p:spPr>
          <a:xfrm>
            <a:off x="7222434" y="1685082"/>
            <a:ext cx="4303885" cy="4708981"/>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sz="2000" dirty="0"/>
              <a:t>American restaurants density distribution was plotted on folium heat map as shown </a:t>
            </a:r>
          </a:p>
          <a:p>
            <a:pPr marL="285750" indent="-285750">
              <a:buFont typeface="Arial" panose="020B0604020202020204" pitchFamily="34" charset="0"/>
              <a:buChar char="•"/>
            </a:pPr>
            <a:r>
              <a:rPr lang="en-US" sz="2000" dirty="0"/>
              <a:t> American restaurant represents less than 16.5 percent of the total restaurants. It is evident from the map above the density of American restaurants is low</a:t>
            </a:r>
          </a:p>
          <a:p>
            <a:pPr marL="285750" indent="-285750">
              <a:buFont typeface="Arial" panose="020B0604020202020204" pitchFamily="34" charset="0"/>
              <a:buChar char="•"/>
            </a:pPr>
            <a:r>
              <a:rPr lang="en-US" sz="2000" dirty="0"/>
              <a:t> From restaurant heat map low concentration of restaurants observed along east, north east and south east areas</a:t>
            </a:r>
          </a:p>
          <a:p>
            <a:pPr marL="285750" indent="-285750">
              <a:buFont typeface="Arial" panose="020B0604020202020204" pitchFamily="34" charset="0"/>
              <a:buChar char="•"/>
            </a:pPr>
            <a:r>
              <a:rPr lang="en-US" sz="2000" dirty="0"/>
              <a:t> Most of restaurant activities are limited within 4000 meters distance range from the center</a:t>
            </a:r>
          </a:p>
        </p:txBody>
      </p:sp>
    </p:spTree>
    <p:extLst>
      <p:ext uri="{BB962C8B-B14F-4D97-AF65-F5344CB8AC3E}">
        <p14:creationId xmlns:p14="http://schemas.microsoft.com/office/powerpoint/2010/main" val="1615123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map&#10;&#10;Description automatically generated">
            <a:extLst>
              <a:ext uri="{FF2B5EF4-FFF2-40B4-BE49-F238E27FC236}">
                <a16:creationId xmlns:a16="http://schemas.microsoft.com/office/drawing/2014/main" id="{057BEB2F-4E7C-45B6-B4D1-45FCA343E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125" y="618161"/>
            <a:ext cx="5191125" cy="5334000"/>
          </a:xfrm>
          <a:prstGeom prst="rect">
            <a:avLst/>
          </a:prstGeom>
        </p:spPr>
      </p:pic>
      <p:sp>
        <p:nvSpPr>
          <p:cNvPr id="3" name="TextBox 2">
            <a:extLst>
              <a:ext uri="{FF2B5EF4-FFF2-40B4-BE49-F238E27FC236}">
                <a16:creationId xmlns:a16="http://schemas.microsoft.com/office/drawing/2014/main" id="{8480F8CD-99A6-4C72-A91D-27D456C3AA97}"/>
              </a:ext>
            </a:extLst>
          </p:cNvPr>
          <p:cNvSpPr txBox="1"/>
          <p:nvPr/>
        </p:nvSpPr>
        <p:spPr>
          <a:xfrm>
            <a:off x="5241187" y="444174"/>
            <a:ext cx="6724483" cy="923330"/>
          </a:xfrm>
          <a:prstGeom prst="rect">
            <a:avLst/>
          </a:prstGeom>
          <a:solidFill>
            <a:schemeClr val="accent1">
              <a:lumMod val="20000"/>
              <a:lumOff val="80000"/>
            </a:schemeClr>
          </a:solidFill>
        </p:spPr>
        <p:txBody>
          <a:bodyPr wrap="square" rtlCol="0">
            <a:spAutoFit/>
          </a:bodyPr>
          <a:lstStyle/>
          <a:p>
            <a:r>
              <a:rPr lang="en-US" sz="5400" dirty="0">
                <a:latin typeface="+mj-lt"/>
                <a:ea typeface="+mj-ea"/>
                <a:cs typeface="+mj-cs"/>
              </a:rPr>
              <a:t>Results and Discussions</a:t>
            </a:r>
          </a:p>
        </p:txBody>
      </p:sp>
      <p:sp>
        <p:nvSpPr>
          <p:cNvPr id="2" name="TextBox 1">
            <a:extLst>
              <a:ext uri="{FF2B5EF4-FFF2-40B4-BE49-F238E27FC236}">
                <a16:creationId xmlns:a16="http://schemas.microsoft.com/office/drawing/2014/main" id="{6A5C99EB-5E14-4EF7-82F0-6597E2A55BE4}"/>
              </a:ext>
            </a:extLst>
          </p:cNvPr>
          <p:cNvSpPr txBox="1"/>
          <p:nvPr/>
        </p:nvSpPr>
        <p:spPr>
          <a:xfrm>
            <a:off x="6334539" y="1881809"/>
            <a:ext cx="5254336" cy="2862322"/>
          </a:xfrm>
          <a:prstGeom prst="rect">
            <a:avLst/>
          </a:prstGeom>
          <a:noFill/>
          <a:ln>
            <a:solidFill>
              <a:schemeClr val="accent5">
                <a:lumMod val="75000"/>
              </a:schemeClr>
            </a:solidFill>
          </a:ln>
        </p:spPr>
        <p:txBody>
          <a:bodyPr wrap="square" rtlCol="0">
            <a:spAutoFit/>
          </a:bodyPr>
          <a:lstStyle/>
          <a:p>
            <a:pPr marL="285750" indent="-285750">
              <a:buFont typeface="Arial" panose="020B0604020202020204" pitchFamily="34" charset="0"/>
              <a:buChar char="•"/>
            </a:pPr>
            <a:r>
              <a:rPr lang="en-US" sz="2000" dirty="0"/>
              <a:t> The map shows potential areas for opening new American restaurant</a:t>
            </a:r>
          </a:p>
          <a:p>
            <a:pPr marL="285750" indent="-285750">
              <a:buFont typeface="Arial" panose="020B0604020202020204" pitchFamily="34" charset="0"/>
              <a:buChar char="•"/>
            </a:pPr>
            <a:r>
              <a:rPr lang="en-US" sz="2000" dirty="0"/>
              <a:t> These areas are located in 2000 meters of radius range from the center of Washington DC</a:t>
            </a:r>
          </a:p>
          <a:p>
            <a:pPr marL="285750" indent="-285750">
              <a:buFont typeface="Arial" panose="020B0604020202020204" pitchFamily="34" charset="0"/>
              <a:buChar char="•"/>
            </a:pPr>
            <a:r>
              <a:rPr lang="en-US" sz="2000" dirty="0"/>
              <a:t>Each of those locations has no more than two restaurants in radius of 250m</a:t>
            </a:r>
          </a:p>
          <a:p>
            <a:pPr marL="285750" indent="-285750">
              <a:buFont typeface="Arial" panose="020B0604020202020204" pitchFamily="34" charset="0"/>
              <a:buChar char="•"/>
            </a:pPr>
            <a:r>
              <a:rPr lang="en-US" sz="2000" dirty="0"/>
              <a:t> No American restaurant is to be found in 400 meters of radius from the center </a:t>
            </a:r>
          </a:p>
        </p:txBody>
      </p:sp>
    </p:spTree>
    <p:extLst>
      <p:ext uri="{BB962C8B-B14F-4D97-AF65-F5344CB8AC3E}">
        <p14:creationId xmlns:p14="http://schemas.microsoft.com/office/powerpoint/2010/main" val="3814437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8D8EE6DF-56F0-4415-A449-E75466605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54" y="447675"/>
            <a:ext cx="6262894" cy="5962650"/>
          </a:xfrm>
          <a:prstGeom prst="rect">
            <a:avLst/>
          </a:prstGeom>
        </p:spPr>
      </p:pic>
      <p:sp>
        <p:nvSpPr>
          <p:cNvPr id="3" name="TextBox 2">
            <a:extLst>
              <a:ext uri="{FF2B5EF4-FFF2-40B4-BE49-F238E27FC236}">
                <a16:creationId xmlns:a16="http://schemas.microsoft.com/office/drawing/2014/main" id="{2F542AED-E9E4-47DA-8EA6-6E607BCA7931}"/>
              </a:ext>
            </a:extLst>
          </p:cNvPr>
          <p:cNvSpPr txBox="1"/>
          <p:nvPr/>
        </p:nvSpPr>
        <p:spPr>
          <a:xfrm>
            <a:off x="5467517" y="232139"/>
            <a:ext cx="6724483" cy="923330"/>
          </a:xfrm>
          <a:prstGeom prst="rect">
            <a:avLst/>
          </a:prstGeom>
          <a:solidFill>
            <a:schemeClr val="accent1">
              <a:lumMod val="20000"/>
              <a:lumOff val="80000"/>
            </a:schemeClr>
          </a:solidFill>
        </p:spPr>
        <p:txBody>
          <a:bodyPr wrap="square" rtlCol="0">
            <a:spAutoFit/>
          </a:bodyPr>
          <a:lstStyle/>
          <a:p>
            <a:r>
              <a:rPr lang="en-US" sz="5400" dirty="0">
                <a:latin typeface="+mj-lt"/>
                <a:ea typeface="+mj-ea"/>
                <a:cs typeface="+mj-cs"/>
              </a:rPr>
              <a:t>Results and Discussions</a:t>
            </a:r>
          </a:p>
        </p:txBody>
      </p:sp>
      <p:sp>
        <p:nvSpPr>
          <p:cNvPr id="2" name="TextBox 1">
            <a:extLst>
              <a:ext uri="{FF2B5EF4-FFF2-40B4-BE49-F238E27FC236}">
                <a16:creationId xmlns:a16="http://schemas.microsoft.com/office/drawing/2014/main" id="{AD2DC92F-C30C-4A5D-9A57-65FA6E625260}"/>
              </a:ext>
            </a:extLst>
          </p:cNvPr>
          <p:cNvSpPr txBox="1"/>
          <p:nvPr/>
        </p:nvSpPr>
        <p:spPr>
          <a:xfrm>
            <a:off x="7659757" y="1696278"/>
            <a:ext cx="3975652" cy="3477875"/>
          </a:xfrm>
          <a:prstGeom prst="rect">
            <a:avLst/>
          </a:prstGeom>
          <a:noFill/>
          <a:ln>
            <a:solidFill>
              <a:srgbClr val="0070C0"/>
            </a:solidFill>
          </a:ln>
        </p:spPr>
        <p:txBody>
          <a:bodyPr wrap="square" rtlCol="0">
            <a:spAutoFit/>
          </a:bodyPr>
          <a:lstStyle/>
          <a:p>
            <a:pPr marL="285750" indent="-285750">
              <a:buFont typeface="Arial" panose="020B0604020202020204" pitchFamily="34" charset="0"/>
              <a:buChar char="•"/>
            </a:pPr>
            <a:r>
              <a:rPr lang="en-US" sz="2000" dirty="0"/>
              <a:t> Further narrowing the location detected 10 clusters were created based on k-means algorithm</a:t>
            </a:r>
          </a:p>
          <a:p>
            <a:pPr marL="285750" indent="-285750">
              <a:buFont typeface="Arial" panose="020B0604020202020204" pitchFamily="34" charset="0"/>
              <a:buChar char="•"/>
            </a:pPr>
            <a:r>
              <a:rPr lang="en-US" sz="2000" dirty="0"/>
              <a:t> The folium map shows 10 clustered regions where the centers were found from k-mean algorithm</a:t>
            </a:r>
          </a:p>
          <a:p>
            <a:pPr marL="285750" indent="-285750">
              <a:buFont typeface="Arial" panose="020B0604020202020204" pitchFamily="34" charset="0"/>
              <a:buChar char="•"/>
            </a:pPr>
            <a:r>
              <a:rPr lang="en-US" sz="2000" dirty="0"/>
              <a:t> The addresses of each clusters was also obtained by calling Mapbox API</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82753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11CF-9D6B-4C85-8BA4-B99BC682A267}"/>
              </a:ext>
            </a:extLst>
          </p:cNvPr>
          <p:cNvSpPr>
            <a:spLocks noGrp="1"/>
          </p:cNvSpPr>
          <p:nvPr>
            <p:ph type="title"/>
          </p:nvPr>
        </p:nvSpPr>
        <p:spPr>
          <a:xfrm>
            <a:off x="612913" y="338621"/>
            <a:ext cx="3985591" cy="907084"/>
          </a:xfrm>
          <a:solidFill>
            <a:schemeClr val="accent5">
              <a:lumMod val="20000"/>
              <a:lumOff val="80000"/>
            </a:schemeClr>
          </a:solidFill>
        </p:spPr>
        <p:txBody>
          <a:bodyPr>
            <a:normAutofit/>
          </a:bodyPr>
          <a:lstStyle/>
          <a:p>
            <a:r>
              <a:rPr lang="en-US" sz="5400" dirty="0"/>
              <a:t>Introduction  </a:t>
            </a:r>
          </a:p>
        </p:txBody>
      </p:sp>
      <p:sp>
        <p:nvSpPr>
          <p:cNvPr id="4" name="TextBox 3">
            <a:extLst>
              <a:ext uri="{FF2B5EF4-FFF2-40B4-BE49-F238E27FC236}">
                <a16:creationId xmlns:a16="http://schemas.microsoft.com/office/drawing/2014/main" id="{BB31F14D-A7CF-4C30-AF2F-0CF10CFB5502}"/>
              </a:ext>
            </a:extLst>
          </p:cNvPr>
          <p:cNvSpPr txBox="1"/>
          <p:nvPr/>
        </p:nvSpPr>
        <p:spPr>
          <a:xfrm>
            <a:off x="612913" y="1590261"/>
            <a:ext cx="6612835" cy="2308324"/>
          </a:xfrm>
          <a:prstGeom prst="rect">
            <a:avLst/>
          </a:prstGeom>
          <a:noFill/>
          <a:ln>
            <a:solidFill>
              <a:srgbClr val="0070C0"/>
            </a:solidFill>
          </a:ln>
        </p:spPr>
        <p:txBody>
          <a:bodyPr wrap="square" rtlCol="0">
            <a:spAutoFit/>
          </a:bodyPr>
          <a:lstStyle/>
          <a:p>
            <a:r>
              <a:rPr lang="en-US" sz="2400" b="1" i="1" dirty="0"/>
              <a:t>Washington DC Background</a:t>
            </a:r>
          </a:p>
          <a:p>
            <a:pPr marL="800100" lvl="1" indent="-342900">
              <a:buFont typeface="Wingdings" panose="05000000000000000000" pitchFamily="2" charset="2"/>
              <a:buChar char="ü"/>
            </a:pPr>
            <a:r>
              <a:rPr lang="en-US" sz="2400" dirty="0"/>
              <a:t> The capital city of the United States</a:t>
            </a:r>
          </a:p>
          <a:p>
            <a:pPr marL="800100" lvl="1" indent="-342900">
              <a:buFont typeface="Wingdings" panose="05000000000000000000" pitchFamily="2" charset="2"/>
              <a:buChar char="ü"/>
            </a:pPr>
            <a:r>
              <a:rPr lang="en-US" sz="2400" dirty="0"/>
              <a:t> In 2018 US census bureau estimated more than 702,000 people live in the city</a:t>
            </a:r>
          </a:p>
          <a:p>
            <a:pPr marL="800100" lvl="1" indent="-342900">
              <a:buFont typeface="Wingdings" panose="05000000000000000000" pitchFamily="2" charset="2"/>
              <a:buChar char="ü"/>
            </a:pPr>
            <a:r>
              <a:rPr lang="en-US" sz="2400" dirty="0"/>
              <a:t> Annually receives more than 20 million visitors. Most of them are internally</a:t>
            </a:r>
          </a:p>
        </p:txBody>
      </p:sp>
      <p:sp>
        <p:nvSpPr>
          <p:cNvPr id="6" name="TextBox 5">
            <a:extLst>
              <a:ext uri="{FF2B5EF4-FFF2-40B4-BE49-F238E27FC236}">
                <a16:creationId xmlns:a16="http://schemas.microsoft.com/office/drawing/2014/main" id="{103FCDF1-8483-40CA-B840-991C3C90FD4C}"/>
              </a:ext>
            </a:extLst>
          </p:cNvPr>
          <p:cNvSpPr txBox="1"/>
          <p:nvPr/>
        </p:nvSpPr>
        <p:spPr>
          <a:xfrm>
            <a:off x="612913" y="4482909"/>
            <a:ext cx="6468718" cy="1569660"/>
          </a:xfrm>
          <a:prstGeom prst="rect">
            <a:avLst/>
          </a:prstGeom>
          <a:noFill/>
          <a:ln>
            <a:solidFill>
              <a:schemeClr val="accent5">
                <a:lumMod val="75000"/>
              </a:schemeClr>
            </a:solidFill>
          </a:ln>
        </p:spPr>
        <p:txBody>
          <a:bodyPr wrap="square" rtlCol="0">
            <a:spAutoFit/>
          </a:bodyPr>
          <a:lstStyle/>
          <a:p>
            <a:r>
              <a:rPr lang="en-US" sz="2400" b="1" i="1" dirty="0"/>
              <a:t>Restaurants Background </a:t>
            </a:r>
          </a:p>
          <a:p>
            <a:pPr marL="800100" lvl="1" indent="-342900">
              <a:buFont typeface="Wingdings" panose="05000000000000000000" pitchFamily="2" charset="2"/>
              <a:buChar char="ü"/>
            </a:pPr>
            <a:r>
              <a:rPr lang="en-US" sz="2400" dirty="0"/>
              <a:t> In 2018 the restaurant industry's estimated total sale was $4.4 billion with 2,447 eating and drinking locations in the District</a:t>
            </a:r>
          </a:p>
        </p:txBody>
      </p:sp>
      <p:sp>
        <p:nvSpPr>
          <p:cNvPr id="10" name="TextBox 9">
            <a:extLst>
              <a:ext uri="{FF2B5EF4-FFF2-40B4-BE49-F238E27FC236}">
                <a16:creationId xmlns:a16="http://schemas.microsoft.com/office/drawing/2014/main" id="{5D56EFE6-05EC-419D-8EC9-B338EAA2157D}"/>
              </a:ext>
            </a:extLst>
          </p:cNvPr>
          <p:cNvSpPr txBox="1"/>
          <p:nvPr/>
        </p:nvSpPr>
        <p:spPr>
          <a:xfrm>
            <a:off x="7621657" y="1590261"/>
            <a:ext cx="4439478" cy="4524315"/>
          </a:xfrm>
          <a:prstGeom prst="rect">
            <a:avLst/>
          </a:prstGeom>
          <a:noFill/>
          <a:ln>
            <a:solidFill>
              <a:schemeClr val="accent1"/>
            </a:solidFill>
          </a:ln>
        </p:spPr>
        <p:txBody>
          <a:bodyPr wrap="square" rtlCol="0">
            <a:spAutoFit/>
          </a:bodyPr>
          <a:lstStyle/>
          <a:p>
            <a:r>
              <a:rPr lang="en-US" sz="2400" b="1" i="1" dirty="0"/>
              <a:t>Prospects</a:t>
            </a:r>
          </a:p>
          <a:p>
            <a:pPr marL="800100" lvl="1" indent="-342900">
              <a:buFont typeface="Wingdings" panose="05000000000000000000" pitchFamily="2" charset="2"/>
              <a:buChar char="ü"/>
            </a:pPr>
            <a:r>
              <a:rPr lang="en-US" sz="2400" dirty="0"/>
              <a:t> Visitors number is increasing each year</a:t>
            </a:r>
          </a:p>
          <a:p>
            <a:pPr marL="800100" lvl="1" indent="-342900">
              <a:buFont typeface="Wingdings" panose="05000000000000000000" pitchFamily="2" charset="2"/>
              <a:buChar char="ü"/>
            </a:pPr>
            <a:r>
              <a:rPr lang="en-US" sz="2400" dirty="0"/>
              <a:t> Number of workforce entering the city by day is expanding</a:t>
            </a:r>
          </a:p>
          <a:p>
            <a:pPr marL="800100" lvl="1" indent="-342900">
              <a:buFont typeface="Wingdings" panose="05000000000000000000" pitchFamily="2" charset="2"/>
              <a:buChar char="ü"/>
            </a:pPr>
            <a:r>
              <a:rPr lang="en-US" sz="2400" dirty="0"/>
              <a:t> City’s expanding economy each year and high consumer’s outlook push restaurant industry to expand </a:t>
            </a:r>
          </a:p>
          <a:p>
            <a:pPr marL="800100" lvl="1" indent="-342900">
              <a:buFont typeface="Wingdings" panose="05000000000000000000" pitchFamily="2" charset="2"/>
              <a:buChar char="ü"/>
            </a:pPr>
            <a:endParaRPr lang="en-US" sz="2400" dirty="0"/>
          </a:p>
        </p:txBody>
      </p:sp>
    </p:spTree>
    <p:extLst>
      <p:ext uri="{BB962C8B-B14F-4D97-AF65-F5344CB8AC3E}">
        <p14:creationId xmlns:p14="http://schemas.microsoft.com/office/powerpoint/2010/main" val="430853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29D179-0C11-4DF0-8C7B-436161BC39B8}"/>
              </a:ext>
            </a:extLst>
          </p:cNvPr>
          <p:cNvSpPr txBox="1"/>
          <p:nvPr/>
        </p:nvSpPr>
        <p:spPr>
          <a:xfrm>
            <a:off x="277301" y="240973"/>
            <a:ext cx="3583499" cy="934683"/>
          </a:xfrm>
          <a:prstGeom prst="rect">
            <a:avLst/>
          </a:prstGeom>
          <a:solidFill>
            <a:schemeClr val="accent1">
              <a:lumMod val="20000"/>
              <a:lumOff val="80000"/>
            </a:schemeClr>
          </a:solidFill>
        </p:spPr>
        <p:txBody>
          <a:bodyPr wrap="square" rtlCol="0">
            <a:spAutoFit/>
          </a:bodyPr>
          <a:lstStyle/>
          <a:p>
            <a:r>
              <a:rPr lang="en-US" sz="5400" dirty="0">
                <a:latin typeface="+mj-lt"/>
                <a:ea typeface="+mj-ea"/>
                <a:cs typeface="+mj-cs"/>
              </a:rPr>
              <a:t>Conclusions</a:t>
            </a:r>
          </a:p>
        </p:txBody>
      </p:sp>
      <p:sp>
        <p:nvSpPr>
          <p:cNvPr id="2" name="TextBox 1">
            <a:extLst>
              <a:ext uri="{FF2B5EF4-FFF2-40B4-BE49-F238E27FC236}">
                <a16:creationId xmlns:a16="http://schemas.microsoft.com/office/drawing/2014/main" id="{1185B4E5-3ECD-4A2D-B741-D6A8ADA30B5F}"/>
              </a:ext>
            </a:extLst>
          </p:cNvPr>
          <p:cNvSpPr txBox="1"/>
          <p:nvPr/>
        </p:nvSpPr>
        <p:spPr>
          <a:xfrm>
            <a:off x="725714" y="1408607"/>
            <a:ext cx="4688115" cy="5016758"/>
          </a:xfrm>
          <a:prstGeom prst="rect">
            <a:avLst/>
          </a:prstGeom>
          <a:noFill/>
          <a:ln>
            <a:solidFill>
              <a:srgbClr val="FF0000"/>
            </a:solidFill>
          </a:ln>
        </p:spPr>
        <p:txBody>
          <a:bodyPr wrap="square" rtlCol="0">
            <a:spAutoFit/>
          </a:bodyPr>
          <a:lstStyle/>
          <a:p>
            <a:pPr marL="285750" indent="-285750">
              <a:buFont typeface="Arial" panose="020B0604020202020204" pitchFamily="34" charset="0"/>
              <a:buChar char="•"/>
            </a:pPr>
            <a:r>
              <a:rPr lang="en-US" sz="2000" dirty="0"/>
              <a:t> The main purpose of this study was to detect optimum locations for opening American restaurant in Washington DC</a:t>
            </a:r>
          </a:p>
          <a:p>
            <a:pPr marL="285750" indent="-285750">
              <a:buFont typeface="Arial" panose="020B0604020202020204" pitchFamily="34" charset="0"/>
              <a:buChar char="•"/>
            </a:pPr>
            <a:r>
              <a:rPr lang="en-US" sz="2000" dirty="0"/>
              <a:t> The 10 narrowed locations obtained are located in Clusters 3,7,8,21,23 and 25 whose natural neighborhoods can be easily identified from the interactive map generated</a:t>
            </a:r>
          </a:p>
          <a:p>
            <a:pPr marL="285750" indent="-285750">
              <a:buFont typeface="Arial" panose="020B0604020202020204" pitchFamily="34" charset="0"/>
              <a:buChar char="•"/>
            </a:pPr>
            <a:r>
              <a:rPr lang="en-US" sz="2000" dirty="0"/>
              <a:t> Parallelly some basic exploratory analysis were done on food venues located in Washington DC</a:t>
            </a:r>
          </a:p>
          <a:p>
            <a:pPr marL="285750" indent="-285750">
              <a:buFont typeface="Arial" panose="020B0604020202020204" pitchFamily="34" charset="0"/>
              <a:buChar char="•"/>
            </a:pPr>
            <a:r>
              <a:rPr lang="en-US" sz="2000" dirty="0"/>
              <a:t> The study reveals some restaurants have got only one or couple of venues</a:t>
            </a:r>
          </a:p>
          <a:p>
            <a:pPr marL="285750" indent="-285750">
              <a:buFont typeface="Arial" panose="020B0604020202020204" pitchFamily="34" charset="0"/>
              <a:buChar char="•"/>
            </a:pPr>
            <a:r>
              <a:rPr lang="en-US" sz="2000" dirty="0"/>
              <a:t>many locations of the city food venues were hardly to find specially as we go further from center</a:t>
            </a:r>
          </a:p>
        </p:txBody>
      </p:sp>
      <p:sp>
        <p:nvSpPr>
          <p:cNvPr id="6" name="TextBox 5">
            <a:extLst>
              <a:ext uri="{FF2B5EF4-FFF2-40B4-BE49-F238E27FC236}">
                <a16:creationId xmlns:a16="http://schemas.microsoft.com/office/drawing/2014/main" id="{9843A005-0AFF-479D-B872-762440D7F2AA}"/>
              </a:ext>
            </a:extLst>
          </p:cNvPr>
          <p:cNvSpPr txBox="1"/>
          <p:nvPr/>
        </p:nvSpPr>
        <p:spPr>
          <a:xfrm>
            <a:off x="5987144" y="529541"/>
            <a:ext cx="4688115" cy="5940088"/>
          </a:xfrm>
          <a:prstGeom prst="rect">
            <a:avLst/>
          </a:prstGeom>
          <a:noFill/>
          <a:ln>
            <a:solidFill>
              <a:srgbClr val="FF0000"/>
            </a:solidFill>
          </a:ln>
        </p:spPr>
        <p:txBody>
          <a:bodyPr wrap="square" rtlCol="0">
            <a:spAutoFit/>
          </a:bodyPr>
          <a:lstStyle/>
          <a:p>
            <a:pPr marL="285750" indent="-285750">
              <a:buFont typeface="Arial" panose="020B0604020202020204" pitchFamily="34" charset="0"/>
              <a:buChar char="•"/>
            </a:pPr>
            <a:r>
              <a:rPr lang="en-US" sz="2000" dirty="0"/>
              <a:t> This study shows sandwich places, food trucks and pizza places are the three most popular food venues in Washington DC. Most of them as the rest of food venues are populated near the center of the city</a:t>
            </a:r>
          </a:p>
          <a:p>
            <a:pPr marL="285750" indent="-285750">
              <a:buFont typeface="Arial" panose="020B0604020202020204" pitchFamily="34" charset="0"/>
              <a:buChar char="•"/>
            </a:pPr>
            <a:r>
              <a:rPr lang="en-US" sz="2000" dirty="0"/>
              <a:t> Final decision on optimal restaurant location will be made by stakeholders based on specific characteristics of neighborhoods and locations in every recommended zone</a:t>
            </a:r>
          </a:p>
          <a:p>
            <a:pPr marL="285750" indent="-285750">
              <a:buFont typeface="Arial" panose="020B0604020202020204" pitchFamily="34" charset="0"/>
              <a:buChar char="•"/>
            </a:pPr>
            <a:r>
              <a:rPr lang="en-US" sz="2000" dirty="0"/>
              <a:t> Additional factors considered for deciding the final location are: attractiveness of each location (proximity to park or water), levels of noise / proximity to major roads, parking garages availability, prices, crime rate, social and economic dynamics of every neighborhood</a:t>
            </a:r>
          </a:p>
        </p:txBody>
      </p:sp>
    </p:spTree>
    <p:extLst>
      <p:ext uri="{BB962C8B-B14F-4D97-AF65-F5344CB8AC3E}">
        <p14:creationId xmlns:p14="http://schemas.microsoft.com/office/powerpoint/2010/main" val="318666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BB85C6B-28A8-4CF1-A822-194A5911962E}"/>
              </a:ext>
            </a:extLst>
          </p:cNvPr>
          <p:cNvSpPr txBox="1"/>
          <p:nvPr/>
        </p:nvSpPr>
        <p:spPr>
          <a:xfrm>
            <a:off x="482600" y="342900"/>
            <a:ext cx="4279900" cy="923330"/>
          </a:xfrm>
          <a:prstGeom prst="rect">
            <a:avLst/>
          </a:prstGeom>
          <a:solidFill>
            <a:schemeClr val="accent1">
              <a:lumMod val="20000"/>
              <a:lumOff val="80000"/>
            </a:schemeClr>
          </a:solidFill>
        </p:spPr>
        <p:txBody>
          <a:bodyPr wrap="square" rtlCol="0">
            <a:spAutoFit/>
          </a:bodyPr>
          <a:lstStyle/>
          <a:p>
            <a:r>
              <a:rPr lang="en-US" sz="5400" dirty="0">
                <a:latin typeface="+mj-lt"/>
                <a:ea typeface="+mj-ea"/>
                <a:cs typeface="+mj-cs"/>
              </a:rPr>
              <a:t>Business plan</a:t>
            </a:r>
          </a:p>
        </p:txBody>
      </p:sp>
      <p:sp>
        <p:nvSpPr>
          <p:cNvPr id="10" name="TextBox 9">
            <a:extLst>
              <a:ext uri="{FF2B5EF4-FFF2-40B4-BE49-F238E27FC236}">
                <a16:creationId xmlns:a16="http://schemas.microsoft.com/office/drawing/2014/main" id="{ABE22DCB-F636-4F41-9A8D-600D4B358D0A}"/>
              </a:ext>
            </a:extLst>
          </p:cNvPr>
          <p:cNvSpPr txBox="1"/>
          <p:nvPr/>
        </p:nvSpPr>
        <p:spPr>
          <a:xfrm>
            <a:off x="482600" y="1358586"/>
            <a:ext cx="4279900" cy="1077218"/>
          </a:xfrm>
          <a:prstGeom prst="rect">
            <a:avLst/>
          </a:prstGeom>
          <a:noFill/>
          <a:ln>
            <a:solidFill>
              <a:srgbClr val="FF0000"/>
            </a:solidFill>
          </a:ln>
        </p:spPr>
        <p:txBody>
          <a:bodyPr wrap="square" rtlCol="0">
            <a:spAutoFit/>
          </a:bodyPr>
          <a:lstStyle/>
          <a:p>
            <a:r>
              <a:rPr lang="en-US" sz="3200" dirty="0"/>
              <a:t>In this study three major tasks were conducted</a:t>
            </a:r>
          </a:p>
        </p:txBody>
      </p:sp>
      <p:sp>
        <p:nvSpPr>
          <p:cNvPr id="13" name="TextBox 12">
            <a:extLst>
              <a:ext uri="{FF2B5EF4-FFF2-40B4-BE49-F238E27FC236}">
                <a16:creationId xmlns:a16="http://schemas.microsoft.com/office/drawing/2014/main" id="{8ABB0FDC-7B8A-4E02-818B-4674C36D4CDE}"/>
              </a:ext>
            </a:extLst>
          </p:cNvPr>
          <p:cNvSpPr txBox="1"/>
          <p:nvPr/>
        </p:nvSpPr>
        <p:spPr>
          <a:xfrm>
            <a:off x="482600" y="2528160"/>
            <a:ext cx="3887694" cy="1200329"/>
          </a:xfrm>
          <a:prstGeom prst="rect">
            <a:avLst/>
          </a:prstGeom>
          <a:noFill/>
          <a:ln>
            <a:solidFill>
              <a:srgbClr val="FF0000"/>
            </a:solidFill>
          </a:ln>
        </p:spPr>
        <p:txBody>
          <a:bodyPr wrap="square" rtlCol="0">
            <a:spAutoFit/>
          </a:bodyPr>
          <a:lstStyle/>
          <a:p>
            <a:pPr marL="457200" indent="-457200">
              <a:buFont typeface="+mj-lt"/>
              <a:buAutoNum type="arabicPeriod"/>
            </a:pPr>
            <a:r>
              <a:rPr lang="en-US" sz="2400" dirty="0"/>
              <a:t>Exploratory statistical analysis of food venues in Washington DC</a:t>
            </a:r>
          </a:p>
        </p:txBody>
      </p:sp>
      <p:sp>
        <p:nvSpPr>
          <p:cNvPr id="14" name="TextBox 13">
            <a:extLst>
              <a:ext uri="{FF2B5EF4-FFF2-40B4-BE49-F238E27FC236}">
                <a16:creationId xmlns:a16="http://schemas.microsoft.com/office/drawing/2014/main" id="{71BA6B26-1271-4644-AA7A-8674368CDF9C}"/>
              </a:ext>
            </a:extLst>
          </p:cNvPr>
          <p:cNvSpPr txBox="1"/>
          <p:nvPr/>
        </p:nvSpPr>
        <p:spPr>
          <a:xfrm>
            <a:off x="482600" y="3820845"/>
            <a:ext cx="4573494" cy="1200329"/>
          </a:xfrm>
          <a:prstGeom prst="rect">
            <a:avLst/>
          </a:prstGeom>
          <a:noFill/>
          <a:ln>
            <a:solidFill>
              <a:srgbClr val="FF0000"/>
            </a:solidFill>
          </a:ln>
        </p:spPr>
        <p:txBody>
          <a:bodyPr wrap="square" rtlCol="0">
            <a:spAutoFit/>
          </a:bodyPr>
          <a:lstStyle/>
          <a:p>
            <a:pPr marL="457200" indent="-457200">
              <a:buFont typeface="+mj-lt"/>
              <a:buAutoNum type="arabicPeriod" startAt="2"/>
            </a:pPr>
            <a:r>
              <a:rPr lang="en-US" sz="2400" dirty="0"/>
              <a:t>Exploratory statistical analysis of restaurant distribution in Washington DC</a:t>
            </a:r>
          </a:p>
        </p:txBody>
      </p:sp>
      <p:sp>
        <p:nvSpPr>
          <p:cNvPr id="15" name="TextBox 14">
            <a:extLst>
              <a:ext uri="{FF2B5EF4-FFF2-40B4-BE49-F238E27FC236}">
                <a16:creationId xmlns:a16="http://schemas.microsoft.com/office/drawing/2014/main" id="{8C489990-BBD1-43F6-BC35-AB1A41C5CD6E}"/>
              </a:ext>
            </a:extLst>
          </p:cNvPr>
          <p:cNvSpPr txBox="1"/>
          <p:nvPr/>
        </p:nvSpPr>
        <p:spPr>
          <a:xfrm>
            <a:off x="482599" y="5113530"/>
            <a:ext cx="4279899" cy="1200329"/>
          </a:xfrm>
          <a:prstGeom prst="rect">
            <a:avLst/>
          </a:prstGeom>
          <a:noFill/>
          <a:ln>
            <a:solidFill>
              <a:srgbClr val="FF0000"/>
            </a:solidFill>
          </a:ln>
        </p:spPr>
        <p:txBody>
          <a:bodyPr wrap="square" rtlCol="0">
            <a:spAutoFit/>
          </a:bodyPr>
          <a:lstStyle/>
          <a:p>
            <a:pPr marL="457200" indent="-457200">
              <a:buFont typeface="+mj-lt"/>
              <a:buAutoNum type="arabicPeriod" startAt="3"/>
            </a:pPr>
            <a:r>
              <a:rPr lang="en-US" sz="2400" dirty="0"/>
              <a:t>Finding optimal locations for opening American restaurant in the city</a:t>
            </a:r>
          </a:p>
        </p:txBody>
      </p:sp>
      <p:sp>
        <p:nvSpPr>
          <p:cNvPr id="17" name="TextBox 16">
            <a:extLst>
              <a:ext uri="{FF2B5EF4-FFF2-40B4-BE49-F238E27FC236}">
                <a16:creationId xmlns:a16="http://schemas.microsoft.com/office/drawing/2014/main" id="{DD82D9F7-D91D-4BE1-AA1C-B5A419D8124E}"/>
              </a:ext>
            </a:extLst>
          </p:cNvPr>
          <p:cNvSpPr txBox="1"/>
          <p:nvPr/>
        </p:nvSpPr>
        <p:spPr>
          <a:xfrm>
            <a:off x="5540188" y="1844823"/>
            <a:ext cx="5900270" cy="523220"/>
          </a:xfrm>
          <a:prstGeom prst="rect">
            <a:avLst/>
          </a:prstGeom>
          <a:noFill/>
          <a:ln>
            <a:solidFill>
              <a:schemeClr val="accent5">
                <a:lumMod val="75000"/>
              </a:schemeClr>
            </a:solidFill>
          </a:ln>
        </p:spPr>
        <p:txBody>
          <a:bodyPr wrap="square" rtlCol="0">
            <a:spAutoFit/>
          </a:bodyPr>
          <a:lstStyle/>
          <a:p>
            <a:r>
              <a:rPr lang="en-US" sz="2800" dirty="0"/>
              <a:t>Criterion for choosing optimal location</a:t>
            </a:r>
          </a:p>
        </p:txBody>
      </p:sp>
      <p:sp>
        <p:nvSpPr>
          <p:cNvPr id="18" name="TextBox 17">
            <a:extLst>
              <a:ext uri="{FF2B5EF4-FFF2-40B4-BE49-F238E27FC236}">
                <a16:creationId xmlns:a16="http://schemas.microsoft.com/office/drawing/2014/main" id="{4D60E1AF-52A7-42DB-8221-CD8ADA8DBA6B}"/>
              </a:ext>
            </a:extLst>
          </p:cNvPr>
          <p:cNvSpPr txBox="1"/>
          <p:nvPr/>
        </p:nvSpPr>
        <p:spPr>
          <a:xfrm>
            <a:off x="5540188" y="2528160"/>
            <a:ext cx="5900270" cy="830997"/>
          </a:xfrm>
          <a:prstGeom prst="rect">
            <a:avLst/>
          </a:prstGeom>
          <a:noFill/>
          <a:ln>
            <a:solidFill>
              <a:schemeClr val="accent5">
                <a:lumMod val="75000"/>
              </a:schemeClr>
            </a:solidFill>
          </a:ln>
        </p:spPr>
        <p:txBody>
          <a:bodyPr wrap="square" rtlCol="0">
            <a:spAutoFit/>
          </a:bodyPr>
          <a:lstStyle/>
          <a:p>
            <a:pPr marL="514350" indent="-514350">
              <a:buFont typeface="+mj-lt"/>
              <a:buAutoNum type="romanUcPeriod"/>
            </a:pPr>
            <a:r>
              <a:rPr lang="en-US" sz="2400" dirty="0"/>
              <a:t>The area is not populated with many restaurants</a:t>
            </a:r>
          </a:p>
        </p:txBody>
      </p:sp>
      <p:sp>
        <p:nvSpPr>
          <p:cNvPr id="19" name="TextBox 18">
            <a:extLst>
              <a:ext uri="{FF2B5EF4-FFF2-40B4-BE49-F238E27FC236}">
                <a16:creationId xmlns:a16="http://schemas.microsoft.com/office/drawing/2014/main" id="{96F29D3C-392D-4C22-A6C6-093265D4A642}"/>
              </a:ext>
            </a:extLst>
          </p:cNvPr>
          <p:cNvSpPr txBox="1"/>
          <p:nvPr/>
        </p:nvSpPr>
        <p:spPr>
          <a:xfrm>
            <a:off x="5661212" y="3590012"/>
            <a:ext cx="5900270" cy="461665"/>
          </a:xfrm>
          <a:prstGeom prst="rect">
            <a:avLst/>
          </a:prstGeom>
          <a:noFill/>
          <a:ln>
            <a:solidFill>
              <a:schemeClr val="accent5">
                <a:lumMod val="75000"/>
              </a:schemeClr>
            </a:solidFill>
          </a:ln>
        </p:spPr>
        <p:txBody>
          <a:bodyPr wrap="square" rtlCol="0">
            <a:spAutoFit/>
          </a:bodyPr>
          <a:lstStyle/>
          <a:p>
            <a:pPr marL="514350" indent="-514350">
              <a:buFont typeface="+mj-lt"/>
              <a:buAutoNum type="romanUcPeriod" startAt="2"/>
            </a:pPr>
            <a:r>
              <a:rPr lang="en-US" sz="2400" dirty="0"/>
              <a:t>Close to the center of Washington D.C </a:t>
            </a:r>
          </a:p>
        </p:txBody>
      </p:sp>
      <p:sp>
        <p:nvSpPr>
          <p:cNvPr id="20" name="TextBox 19">
            <a:extLst>
              <a:ext uri="{FF2B5EF4-FFF2-40B4-BE49-F238E27FC236}">
                <a16:creationId xmlns:a16="http://schemas.microsoft.com/office/drawing/2014/main" id="{E631CA2C-9F49-4C7B-8E73-28908E31A9BD}"/>
              </a:ext>
            </a:extLst>
          </p:cNvPr>
          <p:cNvSpPr txBox="1"/>
          <p:nvPr/>
        </p:nvSpPr>
        <p:spPr>
          <a:xfrm>
            <a:off x="5540188" y="4276387"/>
            <a:ext cx="5900270" cy="830997"/>
          </a:xfrm>
          <a:prstGeom prst="rect">
            <a:avLst/>
          </a:prstGeom>
          <a:noFill/>
          <a:ln>
            <a:solidFill>
              <a:schemeClr val="accent5">
                <a:lumMod val="75000"/>
              </a:schemeClr>
            </a:solidFill>
          </a:ln>
        </p:spPr>
        <p:txBody>
          <a:bodyPr wrap="square" rtlCol="0">
            <a:spAutoFit/>
          </a:bodyPr>
          <a:lstStyle/>
          <a:p>
            <a:pPr marL="514350" indent="-514350">
              <a:buFont typeface="+mj-lt"/>
              <a:buAutoNum type="romanUcPeriod" startAt="3"/>
            </a:pPr>
            <a:r>
              <a:rPr lang="en-US" sz="2400" dirty="0"/>
              <a:t>No American restaurant exists in a certain distance range</a:t>
            </a:r>
          </a:p>
        </p:txBody>
      </p:sp>
    </p:spTree>
    <p:extLst>
      <p:ext uri="{BB962C8B-B14F-4D97-AF65-F5344CB8AC3E}">
        <p14:creationId xmlns:p14="http://schemas.microsoft.com/office/powerpoint/2010/main" val="159873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E939CB-3FB8-4FCC-A93D-AD4D69022997}"/>
              </a:ext>
            </a:extLst>
          </p:cNvPr>
          <p:cNvSpPr txBox="1"/>
          <p:nvPr/>
        </p:nvSpPr>
        <p:spPr>
          <a:xfrm>
            <a:off x="407895" y="544779"/>
            <a:ext cx="4643721" cy="923330"/>
          </a:xfrm>
          <a:prstGeom prst="rect">
            <a:avLst/>
          </a:prstGeom>
          <a:solidFill>
            <a:schemeClr val="accent1">
              <a:lumMod val="20000"/>
              <a:lumOff val="80000"/>
            </a:schemeClr>
          </a:solidFill>
        </p:spPr>
        <p:txBody>
          <a:bodyPr wrap="square" rtlCol="0">
            <a:spAutoFit/>
          </a:bodyPr>
          <a:lstStyle/>
          <a:p>
            <a:r>
              <a:rPr lang="en-US" sz="5400" dirty="0">
                <a:latin typeface="+mj-lt"/>
                <a:ea typeface="+mj-ea"/>
                <a:cs typeface="+mj-cs"/>
              </a:rPr>
              <a:t>Data sources</a:t>
            </a:r>
          </a:p>
        </p:txBody>
      </p:sp>
      <p:sp>
        <p:nvSpPr>
          <p:cNvPr id="5" name="TextBox 4">
            <a:extLst>
              <a:ext uri="{FF2B5EF4-FFF2-40B4-BE49-F238E27FC236}">
                <a16:creationId xmlns:a16="http://schemas.microsoft.com/office/drawing/2014/main" id="{C854B574-2509-4EDD-B843-4BB2A911A596}"/>
              </a:ext>
            </a:extLst>
          </p:cNvPr>
          <p:cNvSpPr txBox="1"/>
          <p:nvPr/>
        </p:nvSpPr>
        <p:spPr>
          <a:xfrm>
            <a:off x="286871" y="3217050"/>
            <a:ext cx="6293223" cy="1569660"/>
          </a:xfrm>
          <a:prstGeom prst="rect">
            <a:avLst/>
          </a:prstGeom>
          <a:noFill/>
          <a:ln>
            <a:solidFill>
              <a:srgbClr val="FF0000"/>
            </a:solidFill>
          </a:ln>
        </p:spPr>
        <p:txBody>
          <a:bodyPr wrap="square" rtlCol="0">
            <a:spAutoFit/>
          </a:bodyPr>
          <a:lstStyle/>
          <a:p>
            <a:r>
              <a:rPr lang="en-US" sz="2400" b="1" i="1" dirty="0">
                <a:hlinkClick r:id="rId2"/>
              </a:rPr>
              <a:t>Washington DC Government’s open data portal</a:t>
            </a:r>
            <a:endParaRPr lang="en-US" sz="2400" dirty="0"/>
          </a:p>
          <a:p>
            <a:pPr marL="914400" lvl="1" indent="-457200">
              <a:buFont typeface="Wingdings" panose="05000000000000000000" pitchFamily="2" charset="2"/>
              <a:buChar char="ü"/>
            </a:pPr>
            <a:r>
              <a:rPr lang="en-US" sz="2400" dirty="0"/>
              <a:t>The city’s neighborhood’s are arranged in Clusters. The clusters boundary and its geometry was retrieved from this portal</a:t>
            </a:r>
          </a:p>
        </p:txBody>
      </p:sp>
      <p:sp>
        <p:nvSpPr>
          <p:cNvPr id="6" name="TextBox 5">
            <a:extLst>
              <a:ext uri="{FF2B5EF4-FFF2-40B4-BE49-F238E27FC236}">
                <a16:creationId xmlns:a16="http://schemas.microsoft.com/office/drawing/2014/main" id="{C3ED7134-3FC9-4283-83EC-EA670F725498}"/>
              </a:ext>
            </a:extLst>
          </p:cNvPr>
          <p:cNvSpPr txBox="1"/>
          <p:nvPr/>
        </p:nvSpPr>
        <p:spPr>
          <a:xfrm>
            <a:off x="407895" y="1714331"/>
            <a:ext cx="5468470" cy="1200329"/>
          </a:xfrm>
          <a:prstGeom prst="rect">
            <a:avLst/>
          </a:prstGeom>
          <a:noFill/>
          <a:ln>
            <a:solidFill>
              <a:srgbClr val="FF0000"/>
            </a:solidFill>
          </a:ln>
        </p:spPr>
        <p:txBody>
          <a:bodyPr wrap="square" rtlCol="0">
            <a:spAutoFit/>
          </a:bodyPr>
          <a:lstStyle/>
          <a:p>
            <a:r>
              <a:rPr lang="en-US" sz="2400" b="1" i="1" dirty="0">
                <a:hlinkClick r:id="rId3"/>
              </a:rPr>
              <a:t>US Government’s open data portal</a:t>
            </a:r>
            <a:endParaRPr lang="en-US" sz="2400" b="1" i="1" dirty="0"/>
          </a:p>
          <a:p>
            <a:pPr marL="914400" lvl="1" indent="-457200">
              <a:buFont typeface="Wingdings" panose="05000000000000000000" pitchFamily="2" charset="2"/>
              <a:buChar char="ü"/>
            </a:pPr>
            <a:r>
              <a:rPr lang="en-US" sz="2400" b="1" i="1" dirty="0"/>
              <a:t> </a:t>
            </a:r>
            <a:r>
              <a:rPr lang="en-US" sz="2400" dirty="0"/>
              <a:t>Geospatial data of US and its states was retrieved from it</a:t>
            </a:r>
            <a:endParaRPr lang="en-US" sz="2400" b="1" i="1" dirty="0"/>
          </a:p>
        </p:txBody>
      </p:sp>
      <p:sp>
        <p:nvSpPr>
          <p:cNvPr id="7" name="TextBox 6">
            <a:extLst>
              <a:ext uri="{FF2B5EF4-FFF2-40B4-BE49-F238E27FC236}">
                <a16:creationId xmlns:a16="http://schemas.microsoft.com/office/drawing/2014/main" id="{9151BC7E-81AB-45CC-B764-11D30507F2C4}"/>
              </a:ext>
            </a:extLst>
          </p:cNvPr>
          <p:cNvSpPr txBox="1"/>
          <p:nvPr/>
        </p:nvSpPr>
        <p:spPr>
          <a:xfrm>
            <a:off x="286871" y="5032932"/>
            <a:ext cx="6293223" cy="1200329"/>
          </a:xfrm>
          <a:prstGeom prst="rect">
            <a:avLst/>
          </a:prstGeom>
          <a:noFill/>
          <a:ln>
            <a:solidFill>
              <a:srgbClr val="FF0000"/>
            </a:solidFill>
          </a:ln>
        </p:spPr>
        <p:txBody>
          <a:bodyPr wrap="square" rtlCol="0">
            <a:spAutoFit/>
          </a:bodyPr>
          <a:lstStyle/>
          <a:p>
            <a:r>
              <a:rPr lang="en-US" sz="2400" b="1" i="1" dirty="0">
                <a:hlinkClick r:id="rId4"/>
              </a:rPr>
              <a:t>Foursquare </a:t>
            </a:r>
            <a:r>
              <a:rPr lang="en-US" sz="2400" b="1" dirty="0">
                <a:hlinkClick r:id="rId4"/>
              </a:rPr>
              <a:t>location data and intelligence API</a:t>
            </a:r>
            <a:endParaRPr lang="en-US" sz="2400" b="1" dirty="0"/>
          </a:p>
          <a:p>
            <a:pPr marL="914400" lvl="1" indent="-457200">
              <a:buFont typeface="Wingdings" panose="05000000000000000000" pitchFamily="2" charset="2"/>
              <a:buChar char="ü"/>
            </a:pPr>
            <a:r>
              <a:rPr lang="en-US" sz="2400" dirty="0"/>
              <a:t>Food venues dataset in the city was obtained from it</a:t>
            </a:r>
          </a:p>
        </p:txBody>
      </p:sp>
      <p:sp>
        <p:nvSpPr>
          <p:cNvPr id="9" name="TextBox 8">
            <a:extLst>
              <a:ext uri="{FF2B5EF4-FFF2-40B4-BE49-F238E27FC236}">
                <a16:creationId xmlns:a16="http://schemas.microsoft.com/office/drawing/2014/main" id="{3E093099-283D-4869-A149-6835DE72B58E}"/>
              </a:ext>
            </a:extLst>
          </p:cNvPr>
          <p:cNvSpPr txBox="1"/>
          <p:nvPr/>
        </p:nvSpPr>
        <p:spPr>
          <a:xfrm>
            <a:off x="6754904" y="2009734"/>
            <a:ext cx="4948517" cy="1569660"/>
          </a:xfrm>
          <a:prstGeom prst="rect">
            <a:avLst/>
          </a:prstGeom>
          <a:noFill/>
          <a:ln>
            <a:solidFill>
              <a:srgbClr val="FF0000"/>
            </a:solidFill>
          </a:ln>
        </p:spPr>
        <p:txBody>
          <a:bodyPr wrap="square" rtlCol="0">
            <a:spAutoFit/>
          </a:bodyPr>
          <a:lstStyle/>
          <a:p>
            <a:r>
              <a:rPr lang="en-US" sz="2400" b="1" i="1" dirty="0">
                <a:hlinkClick r:id="rId5"/>
              </a:rPr>
              <a:t>Mapbox</a:t>
            </a:r>
            <a:r>
              <a:rPr lang="en-US" sz="2400" dirty="0">
                <a:hlinkClick r:id="rId5"/>
              </a:rPr>
              <a:t> reverse geocoding API</a:t>
            </a:r>
            <a:endParaRPr lang="en-US" sz="2400" dirty="0"/>
          </a:p>
          <a:p>
            <a:pPr marL="1257300" lvl="2" indent="-342900">
              <a:buFont typeface="Wingdings" panose="05000000000000000000" pitchFamily="2" charset="2"/>
              <a:buChar char="ü"/>
            </a:pPr>
            <a:r>
              <a:rPr lang="en-US" sz="2400" dirty="0"/>
              <a:t> Reverse geocoding (finding area addresses) was done using this API</a:t>
            </a:r>
          </a:p>
        </p:txBody>
      </p:sp>
      <p:sp>
        <p:nvSpPr>
          <p:cNvPr id="10" name="TextBox 9">
            <a:extLst>
              <a:ext uri="{FF2B5EF4-FFF2-40B4-BE49-F238E27FC236}">
                <a16:creationId xmlns:a16="http://schemas.microsoft.com/office/drawing/2014/main" id="{D20FC345-85D1-4ED6-BE22-2C920883E491}"/>
              </a:ext>
            </a:extLst>
          </p:cNvPr>
          <p:cNvSpPr txBox="1"/>
          <p:nvPr/>
        </p:nvSpPr>
        <p:spPr>
          <a:xfrm>
            <a:off x="6754904" y="4063436"/>
            <a:ext cx="4948517" cy="1569660"/>
          </a:xfrm>
          <a:prstGeom prst="rect">
            <a:avLst/>
          </a:prstGeom>
          <a:noFill/>
          <a:ln>
            <a:solidFill>
              <a:srgbClr val="FF0000"/>
            </a:solidFill>
          </a:ln>
        </p:spPr>
        <p:txBody>
          <a:bodyPr wrap="square" rtlCol="0">
            <a:spAutoFit/>
          </a:bodyPr>
          <a:lstStyle/>
          <a:p>
            <a:r>
              <a:rPr lang="en-US" sz="2400" b="1" i="1" u="sng" dirty="0">
                <a:solidFill>
                  <a:schemeClr val="accent5">
                    <a:lumMod val="75000"/>
                  </a:schemeClr>
                </a:solidFill>
              </a:rPr>
              <a:t>Candidate neighborhoods generated algorithmically</a:t>
            </a:r>
            <a:endParaRPr lang="en-US" sz="2400" u="sng" dirty="0">
              <a:solidFill>
                <a:schemeClr val="accent5">
                  <a:lumMod val="75000"/>
                </a:schemeClr>
              </a:solidFill>
            </a:endParaRPr>
          </a:p>
          <a:p>
            <a:pPr marL="1257300" lvl="2" indent="-342900">
              <a:buFont typeface="Wingdings" panose="05000000000000000000" pitchFamily="2" charset="2"/>
              <a:buChar char="ü"/>
            </a:pPr>
            <a:r>
              <a:rPr lang="en-US" sz="2400" dirty="0"/>
              <a:t> Grids were generated throughout Washington DC </a:t>
            </a:r>
          </a:p>
        </p:txBody>
      </p:sp>
    </p:spTree>
    <p:extLst>
      <p:ext uri="{BB962C8B-B14F-4D97-AF65-F5344CB8AC3E}">
        <p14:creationId xmlns:p14="http://schemas.microsoft.com/office/powerpoint/2010/main" val="198048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EAC9E0-61DF-41C8-B2D2-9D4BC5DFABB6}"/>
              </a:ext>
            </a:extLst>
          </p:cNvPr>
          <p:cNvSpPr txBox="1"/>
          <p:nvPr/>
        </p:nvSpPr>
        <p:spPr>
          <a:xfrm>
            <a:off x="430308" y="389965"/>
            <a:ext cx="5903257" cy="923330"/>
          </a:xfrm>
          <a:prstGeom prst="rect">
            <a:avLst/>
          </a:prstGeom>
          <a:solidFill>
            <a:schemeClr val="accent1">
              <a:lumMod val="20000"/>
              <a:lumOff val="80000"/>
            </a:schemeClr>
          </a:solidFill>
        </p:spPr>
        <p:txBody>
          <a:bodyPr wrap="square" rtlCol="0">
            <a:spAutoFit/>
          </a:bodyPr>
          <a:lstStyle/>
          <a:p>
            <a:r>
              <a:rPr lang="en-US" sz="5400" dirty="0">
                <a:latin typeface="+mj-lt"/>
                <a:ea typeface="+mj-ea"/>
                <a:cs typeface="+mj-cs"/>
              </a:rPr>
              <a:t>Data collection steps</a:t>
            </a:r>
          </a:p>
        </p:txBody>
      </p:sp>
      <p:sp>
        <p:nvSpPr>
          <p:cNvPr id="3" name="TextBox 2">
            <a:extLst>
              <a:ext uri="{FF2B5EF4-FFF2-40B4-BE49-F238E27FC236}">
                <a16:creationId xmlns:a16="http://schemas.microsoft.com/office/drawing/2014/main" id="{7D6BAAA9-70DB-41B7-8040-021C21D9ECD2}"/>
              </a:ext>
            </a:extLst>
          </p:cNvPr>
          <p:cNvSpPr txBox="1"/>
          <p:nvPr/>
        </p:nvSpPr>
        <p:spPr>
          <a:xfrm>
            <a:off x="430308" y="1465729"/>
            <a:ext cx="5325033" cy="4893647"/>
          </a:xfrm>
          <a:prstGeom prst="rect">
            <a:avLst/>
          </a:prstGeom>
          <a:noFill/>
          <a:ln>
            <a:solidFill>
              <a:srgbClr val="FF0000"/>
            </a:solidFill>
          </a:ln>
        </p:spPr>
        <p:txBody>
          <a:bodyPr wrap="square" rtlCol="0">
            <a:spAutoFit/>
          </a:bodyPr>
          <a:lstStyle/>
          <a:p>
            <a:pPr marL="342900" indent="-342900">
              <a:buFont typeface="+mj-lt"/>
              <a:buAutoNum type="arabicPeriod"/>
            </a:pPr>
            <a:r>
              <a:rPr lang="en-US" sz="2400" b="1" i="1" dirty="0"/>
              <a:t>Candidate neighborhoods generation</a:t>
            </a:r>
          </a:p>
          <a:p>
            <a:pPr marL="800100" lvl="1" indent="-342900">
              <a:buFont typeface="Wingdings" panose="05000000000000000000" pitchFamily="2" charset="2"/>
              <a:buChar char="ü"/>
            </a:pPr>
            <a:r>
              <a:rPr lang="en-US" sz="2400" dirty="0"/>
              <a:t> Generated throughout the city</a:t>
            </a:r>
          </a:p>
          <a:p>
            <a:pPr marL="800100" lvl="1" indent="-342900">
              <a:buFont typeface="Wingdings" panose="05000000000000000000" pitchFamily="2" charset="2"/>
              <a:buChar char="ü"/>
            </a:pPr>
            <a:r>
              <a:rPr lang="en-US" sz="2400" dirty="0"/>
              <a:t> Circular shape of radius of 300 meters</a:t>
            </a:r>
          </a:p>
          <a:p>
            <a:pPr marL="800100" lvl="1" indent="-342900">
              <a:buFont typeface="Wingdings" panose="05000000000000000000" pitchFamily="2" charset="2"/>
              <a:buChar char="ü"/>
            </a:pPr>
            <a:r>
              <a:rPr lang="en-US" sz="2400" dirty="0"/>
              <a:t> Square grid objects were used to generate </a:t>
            </a:r>
          </a:p>
          <a:p>
            <a:pPr marL="800100" lvl="1" indent="-342900">
              <a:buFont typeface="Wingdings" panose="05000000000000000000" pitchFamily="2" charset="2"/>
              <a:buChar char="ü"/>
            </a:pPr>
            <a:r>
              <a:rPr lang="en-US" sz="2400" dirty="0"/>
              <a:t> The grids were first produced inside a rectangular object  that completely contained Washington DC map</a:t>
            </a:r>
          </a:p>
          <a:p>
            <a:pPr marL="800100" lvl="1" indent="-342900">
              <a:buFont typeface="Wingdings" panose="05000000000000000000" pitchFamily="2" charset="2"/>
              <a:buChar char="ü"/>
            </a:pPr>
            <a:r>
              <a:rPr lang="en-US" sz="2400" dirty="0"/>
              <a:t> All the grids fall inside Washington DC were selected for further analysis</a:t>
            </a:r>
          </a:p>
        </p:txBody>
      </p:sp>
      <p:sp>
        <p:nvSpPr>
          <p:cNvPr id="10" name="TextBox 9">
            <a:extLst>
              <a:ext uri="{FF2B5EF4-FFF2-40B4-BE49-F238E27FC236}">
                <a16:creationId xmlns:a16="http://schemas.microsoft.com/office/drawing/2014/main" id="{8BB26165-EE8E-482B-A56E-3B030C86527C}"/>
              </a:ext>
            </a:extLst>
          </p:cNvPr>
          <p:cNvSpPr txBox="1"/>
          <p:nvPr/>
        </p:nvSpPr>
        <p:spPr>
          <a:xfrm>
            <a:off x="6096000" y="1465729"/>
            <a:ext cx="5468470" cy="4524315"/>
          </a:xfrm>
          <a:prstGeom prst="rect">
            <a:avLst/>
          </a:prstGeom>
          <a:noFill/>
          <a:ln>
            <a:solidFill>
              <a:srgbClr val="FF0000"/>
            </a:solidFill>
          </a:ln>
        </p:spPr>
        <p:txBody>
          <a:bodyPr wrap="square" rtlCol="0">
            <a:spAutoFit/>
          </a:bodyPr>
          <a:lstStyle/>
          <a:p>
            <a:pPr marL="457200" indent="-457200">
              <a:buFont typeface="+mj-lt"/>
              <a:buAutoNum type="arabicPeriod" startAt="2"/>
            </a:pPr>
            <a:r>
              <a:rPr lang="en-US" sz="2400" dirty="0"/>
              <a:t> </a:t>
            </a:r>
            <a:r>
              <a:rPr lang="en-US" sz="2400" b="1" i="1" dirty="0"/>
              <a:t>Mapbox reverse geocoding</a:t>
            </a:r>
          </a:p>
          <a:p>
            <a:pPr marL="800100" lvl="1" indent="-342900">
              <a:buFont typeface="Wingdings" panose="05000000000000000000" pitchFamily="2" charset="2"/>
              <a:buChar char="ü"/>
            </a:pPr>
            <a:r>
              <a:rPr lang="en-US" sz="2400" dirty="0"/>
              <a:t>During </a:t>
            </a:r>
            <a:r>
              <a:rPr lang="en-US" sz="2400" b="1" i="1" dirty="0"/>
              <a:t> </a:t>
            </a:r>
            <a:r>
              <a:rPr lang="en-US" sz="2400" dirty="0"/>
              <a:t>this step addresses for each center of neighborhoods were obtained</a:t>
            </a:r>
          </a:p>
          <a:p>
            <a:pPr marL="800100" lvl="1" indent="-342900">
              <a:buFont typeface="Wingdings" panose="05000000000000000000" pitchFamily="2" charset="2"/>
              <a:buChar char="ü"/>
            </a:pPr>
            <a:r>
              <a:rPr lang="en-US" sz="2400" dirty="0"/>
              <a:t> Mapbox reverse geocoding was used to convert latitude/longitude coordinate systems to physical addresses.</a:t>
            </a:r>
          </a:p>
          <a:p>
            <a:pPr marL="800100" lvl="1" indent="-342900">
              <a:buFont typeface="Wingdings" panose="05000000000000000000" pitchFamily="2" charset="2"/>
              <a:buChar char="ü"/>
            </a:pPr>
            <a:r>
              <a:rPr lang="en-US" sz="2400" dirty="0"/>
              <a:t> In order to access datasets from Mapbox, latitude/longitude information and Mapbox key are required</a:t>
            </a:r>
          </a:p>
        </p:txBody>
      </p:sp>
    </p:spTree>
    <p:extLst>
      <p:ext uri="{BB962C8B-B14F-4D97-AF65-F5344CB8AC3E}">
        <p14:creationId xmlns:p14="http://schemas.microsoft.com/office/powerpoint/2010/main" val="119957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map&#10;&#10;Description automatically generated">
            <a:extLst>
              <a:ext uri="{FF2B5EF4-FFF2-40B4-BE49-F238E27FC236}">
                <a16:creationId xmlns:a16="http://schemas.microsoft.com/office/drawing/2014/main" id="{AF4CFB41-58B5-49B4-9136-C43F2E97B7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0800" y="188687"/>
            <a:ext cx="9840686" cy="6669314"/>
          </a:xfrm>
        </p:spPr>
      </p:pic>
      <p:sp>
        <p:nvSpPr>
          <p:cNvPr id="7" name="TextBox 6">
            <a:extLst>
              <a:ext uri="{FF2B5EF4-FFF2-40B4-BE49-F238E27FC236}">
                <a16:creationId xmlns:a16="http://schemas.microsoft.com/office/drawing/2014/main" id="{E068D067-25A2-4CE5-A91A-6204105E801F}"/>
              </a:ext>
            </a:extLst>
          </p:cNvPr>
          <p:cNvSpPr txBox="1"/>
          <p:nvPr/>
        </p:nvSpPr>
        <p:spPr>
          <a:xfrm>
            <a:off x="0" y="1113970"/>
            <a:ext cx="3570513" cy="1323439"/>
          </a:xfrm>
          <a:prstGeom prst="rect">
            <a:avLst/>
          </a:prstGeom>
          <a:solidFill>
            <a:schemeClr val="accent1">
              <a:lumMod val="20000"/>
              <a:lumOff val="80000"/>
            </a:schemeClr>
          </a:solidFill>
        </p:spPr>
        <p:txBody>
          <a:bodyPr wrap="square" rtlCol="0">
            <a:spAutoFit/>
          </a:bodyPr>
          <a:lstStyle/>
          <a:p>
            <a:r>
              <a:rPr lang="en-US" sz="2000" dirty="0">
                <a:solidFill>
                  <a:srgbClr val="0070C0"/>
                </a:solidFill>
              </a:rPr>
              <a:t>Grids were generated inside the rectangular object. Only grids lied inside Washington DC were selected</a:t>
            </a:r>
          </a:p>
        </p:txBody>
      </p:sp>
      <p:sp>
        <p:nvSpPr>
          <p:cNvPr id="8" name="TextBox 7">
            <a:extLst>
              <a:ext uri="{FF2B5EF4-FFF2-40B4-BE49-F238E27FC236}">
                <a16:creationId xmlns:a16="http://schemas.microsoft.com/office/drawing/2014/main" id="{1714D652-9054-4639-9854-93DE98E3CB84}"/>
              </a:ext>
            </a:extLst>
          </p:cNvPr>
          <p:cNvSpPr txBox="1"/>
          <p:nvPr/>
        </p:nvSpPr>
        <p:spPr>
          <a:xfrm>
            <a:off x="4013841" y="5961427"/>
            <a:ext cx="3570513" cy="707886"/>
          </a:xfrm>
          <a:prstGeom prst="rect">
            <a:avLst/>
          </a:prstGeom>
          <a:solidFill>
            <a:schemeClr val="accent1">
              <a:lumMod val="40000"/>
              <a:lumOff val="60000"/>
            </a:schemeClr>
          </a:solidFill>
        </p:spPr>
        <p:txBody>
          <a:bodyPr wrap="square" rtlCol="0">
            <a:spAutoFit/>
          </a:bodyPr>
          <a:lstStyle/>
          <a:p>
            <a:r>
              <a:rPr lang="en-US" sz="2000" dirty="0">
                <a:solidFill>
                  <a:srgbClr val="0070C0"/>
                </a:solidFill>
              </a:rPr>
              <a:t>Geographical centroid was used as center of Washington DC</a:t>
            </a:r>
          </a:p>
        </p:txBody>
      </p:sp>
      <p:sp>
        <p:nvSpPr>
          <p:cNvPr id="2" name="TextBox 1">
            <a:extLst>
              <a:ext uri="{FF2B5EF4-FFF2-40B4-BE49-F238E27FC236}">
                <a16:creationId xmlns:a16="http://schemas.microsoft.com/office/drawing/2014/main" id="{FF9C0EA8-6262-4C82-AC06-B5B9AB884D94}"/>
              </a:ext>
            </a:extLst>
          </p:cNvPr>
          <p:cNvSpPr txBox="1"/>
          <p:nvPr/>
        </p:nvSpPr>
        <p:spPr>
          <a:xfrm>
            <a:off x="89220" y="170860"/>
            <a:ext cx="4697933" cy="769441"/>
          </a:xfrm>
          <a:prstGeom prst="rect">
            <a:avLst/>
          </a:prstGeom>
          <a:solidFill>
            <a:schemeClr val="accent1">
              <a:lumMod val="20000"/>
              <a:lumOff val="80000"/>
            </a:schemeClr>
          </a:solidFill>
        </p:spPr>
        <p:txBody>
          <a:bodyPr wrap="square" rtlCol="0">
            <a:spAutoFit/>
          </a:bodyPr>
          <a:lstStyle/>
          <a:p>
            <a:r>
              <a:rPr lang="en-US" sz="4400" dirty="0"/>
              <a:t>Folium visualization</a:t>
            </a:r>
          </a:p>
        </p:txBody>
      </p:sp>
    </p:spTree>
    <p:extLst>
      <p:ext uri="{BB962C8B-B14F-4D97-AF65-F5344CB8AC3E}">
        <p14:creationId xmlns:p14="http://schemas.microsoft.com/office/powerpoint/2010/main" val="3904017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AD1682-ECE0-4510-BC8F-ECA667FD1221}"/>
              </a:ext>
            </a:extLst>
          </p:cNvPr>
          <p:cNvSpPr txBox="1"/>
          <p:nvPr/>
        </p:nvSpPr>
        <p:spPr>
          <a:xfrm>
            <a:off x="-1843314" y="-1088571"/>
            <a:ext cx="3439885" cy="646331"/>
          </a:xfrm>
          <a:prstGeom prst="rect">
            <a:avLst/>
          </a:prstGeom>
          <a:solidFill>
            <a:schemeClr val="accent6">
              <a:lumMod val="20000"/>
              <a:lumOff val="80000"/>
            </a:schemeClr>
          </a:solidFill>
        </p:spPr>
        <p:txBody>
          <a:bodyPr wrap="square" rtlCol="0">
            <a:spAutoFit/>
          </a:bodyPr>
          <a:lstStyle/>
          <a:p>
            <a:r>
              <a:rPr lang="en-US" dirty="0">
                <a:solidFill>
                  <a:srgbClr val="0070C0"/>
                </a:solidFill>
              </a:rPr>
              <a:t>Grids generated throughout the rectangular object</a:t>
            </a:r>
          </a:p>
        </p:txBody>
      </p:sp>
      <p:sp>
        <p:nvSpPr>
          <p:cNvPr id="7" name="TextBox 6">
            <a:extLst>
              <a:ext uri="{FF2B5EF4-FFF2-40B4-BE49-F238E27FC236}">
                <a16:creationId xmlns:a16="http://schemas.microsoft.com/office/drawing/2014/main" id="{6083B6E3-2336-4D92-84AD-6E0BDD8FBC62}"/>
              </a:ext>
            </a:extLst>
          </p:cNvPr>
          <p:cNvSpPr txBox="1"/>
          <p:nvPr/>
        </p:nvSpPr>
        <p:spPr>
          <a:xfrm>
            <a:off x="9847943" y="8628743"/>
            <a:ext cx="3439885" cy="646331"/>
          </a:xfrm>
          <a:prstGeom prst="rect">
            <a:avLst/>
          </a:prstGeom>
          <a:solidFill>
            <a:schemeClr val="accent6">
              <a:lumMod val="20000"/>
              <a:lumOff val="80000"/>
            </a:schemeClr>
          </a:solidFill>
        </p:spPr>
        <p:txBody>
          <a:bodyPr wrap="square" rtlCol="0">
            <a:spAutoFit/>
          </a:bodyPr>
          <a:lstStyle/>
          <a:p>
            <a:r>
              <a:rPr lang="en-US" dirty="0">
                <a:solidFill>
                  <a:srgbClr val="0070C0"/>
                </a:solidFill>
              </a:rPr>
              <a:t>We need only those grids contained inside DC map</a:t>
            </a:r>
          </a:p>
        </p:txBody>
      </p:sp>
      <p:pic>
        <p:nvPicPr>
          <p:cNvPr id="11" name="Content Placeholder 10" descr="A picture containing text, map&#10;&#10;Description automatically generated">
            <a:extLst>
              <a:ext uri="{FF2B5EF4-FFF2-40B4-BE49-F238E27FC236}">
                <a16:creationId xmlns:a16="http://schemas.microsoft.com/office/drawing/2014/main" id="{4DF5A4AF-36CB-498D-A79A-C23C7A3AA0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7885" y="192314"/>
            <a:ext cx="6836230" cy="6473372"/>
          </a:xfrm>
        </p:spPr>
      </p:pic>
      <p:sp>
        <p:nvSpPr>
          <p:cNvPr id="12" name="TextBox 11">
            <a:extLst>
              <a:ext uri="{FF2B5EF4-FFF2-40B4-BE49-F238E27FC236}">
                <a16:creationId xmlns:a16="http://schemas.microsoft.com/office/drawing/2014/main" id="{5B2D0116-DCB7-4890-9DAB-EB196595BDA7}"/>
              </a:ext>
            </a:extLst>
          </p:cNvPr>
          <p:cNvSpPr txBox="1"/>
          <p:nvPr/>
        </p:nvSpPr>
        <p:spPr>
          <a:xfrm>
            <a:off x="253999" y="653143"/>
            <a:ext cx="2685143" cy="923330"/>
          </a:xfrm>
          <a:prstGeom prst="rect">
            <a:avLst/>
          </a:prstGeom>
          <a:solidFill>
            <a:schemeClr val="accent6">
              <a:lumMod val="20000"/>
              <a:lumOff val="80000"/>
            </a:schemeClr>
          </a:solidFill>
        </p:spPr>
        <p:txBody>
          <a:bodyPr wrap="square" rtlCol="0">
            <a:spAutoFit/>
          </a:bodyPr>
          <a:lstStyle/>
          <a:p>
            <a:r>
              <a:rPr lang="en-US" dirty="0">
                <a:solidFill>
                  <a:srgbClr val="0070C0"/>
                </a:solidFill>
              </a:rPr>
              <a:t>Red dot are grids generated throughout the rectangular object</a:t>
            </a:r>
          </a:p>
        </p:txBody>
      </p:sp>
      <p:sp>
        <p:nvSpPr>
          <p:cNvPr id="13" name="TextBox 12">
            <a:extLst>
              <a:ext uri="{FF2B5EF4-FFF2-40B4-BE49-F238E27FC236}">
                <a16:creationId xmlns:a16="http://schemas.microsoft.com/office/drawing/2014/main" id="{57DD71B4-DD4B-4109-A39D-B74CE527AAA8}"/>
              </a:ext>
            </a:extLst>
          </p:cNvPr>
          <p:cNvSpPr txBox="1"/>
          <p:nvPr/>
        </p:nvSpPr>
        <p:spPr>
          <a:xfrm>
            <a:off x="9332686" y="5435601"/>
            <a:ext cx="2685143" cy="923330"/>
          </a:xfrm>
          <a:prstGeom prst="rect">
            <a:avLst/>
          </a:prstGeom>
          <a:solidFill>
            <a:schemeClr val="accent6">
              <a:lumMod val="20000"/>
              <a:lumOff val="80000"/>
            </a:schemeClr>
          </a:solidFill>
        </p:spPr>
        <p:txBody>
          <a:bodyPr wrap="square" rtlCol="0">
            <a:spAutoFit/>
          </a:bodyPr>
          <a:lstStyle/>
          <a:p>
            <a:r>
              <a:rPr lang="en-US" dirty="0">
                <a:solidFill>
                  <a:srgbClr val="0070C0"/>
                </a:solidFill>
              </a:rPr>
              <a:t>However we only need the grids contained inside Washington DC map</a:t>
            </a:r>
          </a:p>
        </p:txBody>
      </p:sp>
      <p:sp>
        <p:nvSpPr>
          <p:cNvPr id="14" name="TextBox 13">
            <a:extLst>
              <a:ext uri="{FF2B5EF4-FFF2-40B4-BE49-F238E27FC236}">
                <a16:creationId xmlns:a16="http://schemas.microsoft.com/office/drawing/2014/main" id="{7CB5289C-0978-4800-87E3-ABB0029F0AF4}"/>
              </a:ext>
            </a:extLst>
          </p:cNvPr>
          <p:cNvSpPr txBox="1"/>
          <p:nvPr/>
        </p:nvSpPr>
        <p:spPr>
          <a:xfrm>
            <a:off x="116114" y="4717143"/>
            <a:ext cx="3149600" cy="1200329"/>
          </a:xfrm>
          <a:prstGeom prst="rect">
            <a:avLst/>
          </a:prstGeom>
          <a:solidFill>
            <a:schemeClr val="accent6">
              <a:lumMod val="20000"/>
              <a:lumOff val="80000"/>
            </a:schemeClr>
          </a:solidFill>
        </p:spPr>
        <p:txBody>
          <a:bodyPr wrap="square" rtlCol="0">
            <a:spAutoFit/>
          </a:bodyPr>
          <a:lstStyle/>
          <a:p>
            <a:r>
              <a:rPr lang="en-US" dirty="0">
                <a:solidFill>
                  <a:srgbClr val="0070C0"/>
                </a:solidFill>
              </a:rPr>
              <a:t>The geometry of Washington DC was extracted from the geometry of US containing all the states geometry</a:t>
            </a:r>
          </a:p>
        </p:txBody>
      </p:sp>
      <p:sp>
        <p:nvSpPr>
          <p:cNvPr id="8" name="TextBox 7">
            <a:extLst>
              <a:ext uri="{FF2B5EF4-FFF2-40B4-BE49-F238E27FC236}">
                <a16:creationId xmlns:a16="http://schemas.microsoft.com/office/drawing/2014/main" id="{7E54AD5E-7BE6-49D8-ADA7-7FFF1EFEF94E}"/>
              </a:ext>
            </a:extLst>
          </p:cNvPr>
          <p:cNvSpPr txBox="1"/>
          <p:nvPr/>
        </p:nvSpPr>
        <p:spPr>
          <a:xfrm>
            <a:off x="253999" y="2671856"/>
            <a:ext cx="2685143" cy="923330"/>
          </a:xfrm>
          <a:prstGeom prst="rect">
            <a:avLst/>
          </a:prstGeom>
          <a:solidFill>
            <a:schemeClr val="accent6">
              <a:lumMod val="20000"/>
              <a:lumOff val="80000"/>
            </a:schemeClr>
          </a:solidFill>
        </p:spPr>
        <p:txBody>
          <a:bodyPr wrap="square" rtlCol="0">
            <a:spAutoFit/>
          </a:bodyPr>
          <a:lstStyle/>
          <a:p>
            <a:r>
              <a:rPr lang="en-US" dirty="0">
                <a:solidFill>
                  <a:srgbClr val="0070C0"/>
                </a:solidFill>
              </a:rPr>
              <a:t>1216 grids were generated inside the rectangular object</a:t>
            </a:r>
          </a:p>
        </p:txBody>
      </p:sp>
    </p:spTree>
    <p:extLst>
      <p:ext uri="{BB962C8B-B14F-4D97-AF65-F5344CB8AC3E}">
        <p14:creationId xmlns:p14="http://schemas.microsoft.com/office/powerpoint/2010/main" val="3503564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blue background&#10;&#10;Description automatically generated">
            <a:extLst>
              <a:ext uri="{FF2B5EF4-FFF2-40B4-BE49-F238E27FC236}">
                <a16:creationId xmlns:a16="http://schemas.microsoft.com/office/drawing/2014/main" id="{1235EEF1-7E88-49F5-B26E-9F6A9DC56D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171" y="0"/>
            <a:ext cx="7010399" cy="6676571"/>
          </a:xfrm>
        </p:spPr>
      </p:pic>
      <p:sp>
        <p:nvSpPr>
          <p:cNvPr id="6" name="TextBox 5">
            <a:extLst>
              <a:ext uri="{FF2B5EF4-FFF2-40B4-BE49-F238E27FC236}">
                <a16:creationId xmlns:a16="http://schemas.microsoft.com/office/drawing/2014/main" id="{0CD13E27-580D-4DDB-9B7C-2C34B7292044}"/>
              </a:ext>
            </a:extLst>
          </p:cNvPr>
          <p:cNvSpPr txBox="1"/>
          <p:nvPr/>
        </p:nvSpPr>
        <p:spPr>
          <a:xfrm>
            <a:off x="130629" y="391886"/>
            <a:ext cx="2467428" cy="1477328"/>
          </a:xfrm>
          <a:prstGeom prst="rect">
            <a:avLst/>
          </a:prstGeom>
          <a:solidFill>
            <a:schemeClr val="accent1">
              <a:lumMod val="20000"/>
              <a:lumOff val="80000"/>
            </a:schemeClr>
          </a:solidFill>
        </p:spPr>
        <p:txBody>
          <a:bodyPr wrap="square" rtlCol="0">
            <a:spAutoFit/>
          </a:bodyPr>
          <a:lstStyle/>
          <a:p>
            <a:r>
              <a:rPr lang="en-US" dirty="0">
                <a:solidFill>
                  <a:srgbClr val="0070C0"/>
                </a:solidFill>
              </a:rPr>
              <a:t>The blue dots are centers of candidate neighborhoods we are interested in further analysis</a:t>
            </a:r>
          </a:p>
        </p:txBody>
      </p:sp>
      <p:sp>
        <p:nvSpPr>
          <p:cNvPr id="8" name="TextBox 7">
            <a:extLst>
              <a:ext uri="{FF2B5EF4-FFF2-40B4-BE49-F238E27FC236}">
                <a16:creationId xmlns:a16="http://schemas.microsoft.com/office/drawing/2014/main" id="{9222DE84-19A0-470A-9766-6BB58EEB74EF}"/>
              </a:ext>
            </a:extLst>
          </p:cNvPr>
          <p:cNvSpPr txBox="1"/>
          <p:nvPr/>
        </p:nvSpPr>
        <p:spPr>
          <a:xfrm>
            <a:off x="9216570" y="5450115"/>
            <a:ext cx="2786744" cy="923330"/>
          </a:xfrm>
          <a:prstGeom prst="rect">
            <a:avLst/>
          </a:prstGeom>
          <a:solidFill>
            <a:schemeClr val="accent1">
              <a:lumMod val="20000"/>
              <a:lumOff val="80000"/>
            </a:schemeClr>
          </a:solidFill>
        </p:spPr>
        <p:txBody>
          <a:bodyPr wrap="square" rtlCol="0">
            <a:spAutoFit/>
          </a:bodyPr>
          <a:lstStyle/>
          <a:p>
            <a:r>
              <a:rPr lang="en-US" dirty="0">
                <a:solidFill>
                  <a:srgbClr val="0070C0"/>
                </a:solidFill>
              </a:rPr>
              <a:t>Among the 1216 grids only 496 are contained inside Washington DC map</a:t>
            </a:r>
          </a:p>
        </p:txBody>
      </p:sp>
    </p:spTree>
    <p:extLst>
      <p:ext uri="{BB962C8B-B14F-4D97-AF65-F5344CB8AC3E}">
        <p14:creationId xmlns:p14="http://schemas.microsoft.com/office/powerpoint/2010/main" val="1130427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A8FA08-228C-4BEF-9D79-09EA214C98FA}"/>
              </a:ext>
            </a:extLst>
          </p:cNvPr>
          <p:cNvSpPr txBox="1"/>
          <p:nvPr/>
        </p:nvSpPr>
        <p:spPr>
          <a:xfrm>
            <a:off x="495300" y="219075"/>
            <a:ext cx="5029200" cy="1200329"/>
          </a:xfrm>
          <a:prstGeom prst="rect">
            <a:avLst/>
          </a:prstGeom>
          <a:noFill/>
          <a:ln>
            <a:solidFill>
              <a:srgbClr val="FF0000"/>
            </a:solidFill>
          </a:ln>
        </p:spPr>
        <p:txBody>
          <a:bodyPr wrap="square" rtlCol="0">
            <a:spAutoFit/>
          </a:bodyPr>
          <a:lstStyle/>
          <a:p>
            <a:pPr marL="342900" indent="-342900">
              <a:buFont typeface="+mj-lt"/>
              <a:buAutoNum type="arabicPeriod" startAt="3"/>
            </a:pPr>
            <a:r>
              <a:rPr lang="en-US" sz="2400" dirty="0"/>
              <a:t> </a:t>
            </a:r>
            <a:r>
              <a:rPr lang="en-US" sz="2400" dirty="0">
                <a:hlinkClick r:id="rId2"/>
              </a:rPr>
              <a:t>Foursquare</a:t>
            </a:r>
            <a:r>
              <a:rPr lang="en-US" sz="2400" dirty="0"/>
              <a:t>: Food venues located in Washington DC were collected by calling API from </a:t>
            </a:r>
            <a:r>
              <a:rPr lang="en-US" sz="2400" dirty="0">
                <a:hlinkClick r:id="rId2"/>
              </a:rPr>
              <a:t>Foursquare.com</a:t>
            </a:r>
            <a:endParaRPr lang="en-US" sz="2400" dirty="0"/>
          </a:p>
        </p:txBody>
      </p:sp>
      <p:sp>
        <p:nvSpPr>
          <p:cNvPr id="11" name="TextBox 10">
            <a:extLst>
              <a:ext uri="{FF2B5EF4-FFF2-40B4-BE49-F238E27FC236}">
                <a16:creationId xmlns:a16="http://schemas.microsoft.com/office/drawing/2014/main" id="{B26C0F98-A27E-4D90-9798-D467F4FB0A79}"/>
              </a:ext>
            </a:extLst>
          </p:cNvPr>
          <p:cNvSpPr txBox="1"/>
          <p:nvPr/>
        </p:nvSpPr>
        <p:spPr>
          <a:xfrm>
            <a:off x="6191249" y="1154134"/>
            <a:ext cx="5124450" cy="3416320"/>
          </a:xfrm>
          <a:prstGeom prst="rect">
            <a:avLst/>
          </a:prstGeom>
          <a:noFill/>
          <a:ln>
            <a:solidFill>
              <a:srgbClr val="FF0000"/>
            </a:solidFill>
          </a:ln>
        </p:spPr>
        <p:txBody>
          <a:bodyPr wrap="square" rtlCol="0">
            <a:spAutoFit/>
          </a:bodyPr>
          <a:lstStyle/>
          <a:p>
            <a:r>
              <a:rPr lang="en-US" sz="2400" dirty="0"/>
              <a:t>Required information for retrieving food venues dataset in a certain neighborhood are:</a:t>
            </a:r>
          </a:p>
          <a:p>
            <a:pPr marL="742950" lvl="1" indent="-285750">
              <a:buFont typeface="Wingdings" panose="05000000000000000000" pitchFamily="2" charset="2"/>
              <a:buChar char="ü"/>
            </a:pPr>
            <a:r>
              <a:rPr lang="en-US" sz="2400" dirty="0"/>
              <a:t> Radius of the candidate neighborhood</a:t>
            </a:r>
          </a:p>
          <a:p>
            <a:pPr marL="742950" lvl="1" indent="-285750">
              <a:buFont typeface="Wingdings" panose="05000000000000000000" pitchFamily="2" charset="2"/>
              <a:buChar char="ü"/>
            </a:pPr>
            <a:r>
              <a:rPr lang="en-US" sz="2400" dirty="0"/>
              <a:t> Latitude/Longitude of the center</a:t>
            </a:r>
          </a:p>
          <a:p>
            <a:pPr marL="742950" lvl="1" indent="-285750">
              <a:buFont typeface="Wingdings" panose="05000000000000000000" pitchFamily="2" charset="2"/>
              <a:buChar char="ü"/>
            </a:pPr>
            <a:r>
              <a:rPr lang="en-US" sz="2400" dirty="0"/>
              <a:t> Food venue ID</a:t>
            </a:r>
          </a:p>
          <a:p>
            <a:pPr marL="742950" lvl="1" indent="-285750">
              <a:buFont typeface="Wingdings" panose="05000000000000000000" pitchFamily="2" charset="2"/>
              <a:buChar char="ü"/>
            </a:pPr>
            <a:r>
              <a:rPr lang="en-US" sz="2400" dirty="0"/>
              <a:t> Client secrete and client id obtained from Foursquare</a:t>
            </a:r>
          </a:p>
        </p:txBody>
      </p:sp>
      <p:grpSp>
        <p:nvGrpSpPr>
          <p:cNvPr id="14" name="Group 13">
            <a:extLst>
              <a:ext uri="{FF2B5EF4-FFF2-40B4-BE49-F238E27FC236}">
                <a16:creationId xmlns:a16="http://schemas.microsoft.com/office/drawing/2014/main" id="{9CC242AA-CB6A-43AD-B447-13836CF90663}"/>
              </a:ext>
            </a:extLst>
          </p:cNvPr>
          <p:cNvGrpSpPr/>
          <p:nvPr/>
        </p:nvGrpSpPr>
        <p:grpSpPr>
          <a:xfrm>
            <a:off x="1932383" y="1944985"/>
            <a:ext cx="1859756" cy="1695450"/>
            <a:chOff x="3633787" y="2752725"/>
            <a:chExt cx="1859756" cy="1695450"/>
          </a:xfrm>
        </p:grpSpPr>
        <p:sp>
          <p:nvSpPr>
            <p:cNvPr id="6" name="Oval 5">
              <a:extLst>
                <a:ext uri="{FF2B5EF4-FFF2-40B4-BE49-F238E27FC236}">
                  <a16:creationId xmlns:a16="http://schemas.microsoft.com/office/drawing/2014/main" id="{7FE18C4B-5D88-4D2D-A3B6-94A7A32C3B94}"/>
                </a:ext>
              </a:extLst>
            </p:cNvPr>
            <p:cNvSpPr/>
            <p:nvPr/>
          </p:nvSpPr>
          <p:spPr>
            <a:xfrm>
              <a:off x="3633787" y="2752725"/>
              <a:ext cx="1800225" cy="1695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00783928-839B-45D0-852F-43AD129FE38D}"/>
                </a:ext>
              </a:extLst>
            </p:cNvPr>
            <p:cNvCxnSpPr>
              <a:endCxn id="6" idx="5"/>
            </p:cNvCxnSpPr>
            <p:nvPr/>
          </p:nvCxnSpPr>
          <p:spPr>
            <a:xfrm>
              <a:off x="4529137" y="3528954"/>
              <a:ext cx="641238" cy="67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428684-47E7-4DCF-AB56-8A1150D5EBD6}"/>
                </a:ext>
              </a:extLst>
            </p:cNvPr>
            <p:cNvSpPr txBox="1"/>
            <p:nvPr/>
          </p:nvSpPr>
          <p:spPr>
            <a:xfrm>
              <a:off x="4707730" y="3459718"/>
              <a:ext cx="785813" cy="369332"/>
            </a:xfrm>
            <a:prstGeom prst="rect">
              <a:avLst/>
            </a:prstGeom>
            <a:noFill/>
          </p:spPr>
          <p:txBody>
            <a:bodyPr wrap="square" rtlCol="0">
              <a:spAutoFit/>
            </a:bodyPr>
            <a:lstStyle/>
            <a:p>
              <a:r>
                <a:rPr lang="en-US" dirty="0"/>
                <a:t>R</a:t>
              </a:r>
            </a:p>
          </p:txBody>
        </p:sp>
      </p:grpSp>
      <p:sp>
        <p:nvSpPr>
          <p:cNvPr id="13" name="TextBox 12">
            <a:extLst>
              <a:ext uri="{FF2B5EF4-FFF2-40B4-BE49-F238E27FC236}">
                <a16:creationId xmlns:a16="http://schemas.microsoft.com/office/drawing/2014/main" id="{763C8EBD-E9DA-4C3F-B94A-D9C5C4791FE9}"/>
              </a:ext>
            </a:extLst>
          </p:cNvPr>
          <p:cNvSpPr txBox="1"/>
          <p:nvPr/>
        </p:nvSpPr>
        <p:spPr>
          <a:xfrm>
            <a:off x="438149" y="4291878"/>
            <a:ext cx="4848225" cy="1569660"/>
          </a:xfrm>
          <a:prstGeom prst="rect">
            <a:avLst/>
          </a:prstGeom>
          <a:noFill/>
          <a:ln>
            <a:solidFill>
              <a:srgbClr val="FF0000"/>
            </a:solidFill>
          </a:ln>
        </p:spPr>
        <p:txBody>
          <a:bodyPr wrap="square" rtlCol="0">
            <a:spAutoFit/>
          </a:bodyPr>
          <a:lstStyle/>
          <a:p>
            <a:r>
              <a:rPr lang="en-US" sz="2400" dirty="0"/>
              <a:t>To obtain restaurants throughout Washington DC Foursquare API will be called for all 1217 candidate neighborhoods generated </a:t>
            </a:r>
          </a:p>
        </p:txBody>
      </p:sp>
      <p:sp>
        <p:nvSpPr>
          <p:cNvPr id="15" name="TextBox 14">
            <a:extLst>
              <a:ext uri="{FF2B5EF4-FFF2-40B4-BE49-F238E27FC236}">
                <a16:creationId xmlns:a16="http://schemas.microsoft.com/office/drawing/2014/main" id="{07B9C6D0-7FE1-4305-9B9D-5ABF943DCBF1}"/>
              </a:ext>
            </a:extLst>
          </p:cNvPr>
          <p:cNvSpPr txBox="1"/>
          <p:nvPr/>
        </p:nvSpPr>
        <p:spPr>
          <a:xfrm>
            <a:off x="6191249" y="4955684"/>
            <a:ext cx="5124450" cy="1200329"/>
          </a:xfrm>
          <a:prstGeom prst="rect">
            <a:avLst/>
          </a:prstGeom>
          <a:noFill/>
          <a:ln>
            <a:solidFill>
              <a:srgbClr val="FF0000"/>
            </a:solidFill>
          </a:ln>
        </p:spPr>
        <p:txBody>
          <a:bodyPr wrap="square" rtlCol="0">
            <a:spAutoFit/>
          </a:bodyPr>
          <a:lstStyle/>
          <a:p>
            <a:r>
              <a:rPr lang="en-US" sz="2400" dirty="0"/>
              <a:t>The dataset obtained will be sorted out according to their type and stored into a dataframe object and saved</a:t>
            </a:r>
          </a:p>
        </p:txBody>
      </p:sp>
    </p:spTree>
    <p:extLst>
      <p:ext uri="{BB962C8B-B14F-4D97-AF65-F5344CB8AC3E}">
        <p14:creationId xmlns:p14="http://schemas.microsoft.com/office/powerpoint/2010/main" val="991471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TotalTime>
  <Words>1516</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Capstone – The Battle of Neighborhoods</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Tewodros Jemberu Tilaye</dc:creator>
  <cp:lastModifiedBy>Tewodros Jemberu Tilaye</cp:lastModifiedBy>
  <cp:revision>81</cp:revision>
  <dcterms:created xsi:type="dcterms:W3CDTF">2019-12-20T11:39:58Z</dcterms:created>
  <dcterms:modified xsi:type="dcterms:W3CDTF">2019-12-21T09:53:32Z</dcterms:modified>
</cp:coreProperties>
</file>