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sldImg"/>
          </p:nvPr>
        </p:nvSpPr>
        <p:spPr>
          <a:prstGeom prst="rect">
            <a:avLst/>
          </a:prstGeom>
        </p:spPr>
        <p:txBody>
          <a:bodyPr/>
          <a:lstStyle/>
          <a:p>
            <a:pPr lvl="0"/>
          </a:p>
        </p:txBody>
      </p:sp>
      <p:sp>
        <p:nvSpPr>
          <p:cNvPr id="35" name="Shape 35"/>
          <p:cNvSpPr/>
          <p:nvPr>
            <p:ph type="body" sz="quarter" idx="1"/>
          </p:nvPr>
        </p:nvSpPr>
        <p:spPr>
          <a:prstGeom prst="rect">
            <a:avLst/>
          </a:prstGeom>
        </p:spPr>
        <p:txBody>
          <a:bodyPr/>
          <a:lstStyle/>
          <a:p>
            <a:pPr lvl="0">
              <a:defRPr sz="1800"/>
            </a:pPr>
            <a:r>
              <a:rPr sz="2200"/>
              <a:t>- Something we use in CFPS is a tool called ansible</a:t>
            </a:r>
            <a:endParaRPr sz="2200"/>
          </a:p>
          <a:p>
            <a:pPr lvl="0">
              <a:defRPr sz="1800"/>
            </a:pPr>
            <a:r>
              <a:rPr sz="2200"/>
              <a:t>- In a nuthshell, Ansible is a simple and easy to use task automation.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sldImg"/>
          </p:nvPr>
        </p:nvSpPr>
        <p:spPr>
          <a:prstGeom prst="rect">
            <a:avLst/>
          </a:prstGeom>
        </p:spPr>
        <p:txBody>
          <a:bodyPr/>
          <a:lstStyle/>
          <a:p>
            <a:pPr lvl="0"/>
          </a:p>
        </p:txBody>
      </p:sp>
      <p:sp>
        <p:nvSpPr>
          <p:cNvPr id="84" name="Shape 84"/>
          <p:cNvSpPr/>
          <p:nvPr>
            <p:ph type="body" sz="quarter" idx="1"/>
          </p:nvPr>
        </p:nvSpPr>
        <p:spPr>
          <a:prstGeom prst="rect">
            <a:avLst/>
          </a:prstGeom>
        </p:spPr>
        <p:txBody>
          <a:bodyPr/>
          <a:lstStyle/>
          <a:p>
            <a:pPr lvl="0" marL="257342" indent="-257342">
              <a:buSzPct val="75000"/>
              <a:buChar char="-"/>
              <a:defRPr sz="1800"/>
            </a:pPr>
            <a:r>
              <a:rPr sz="2200"/>
              <a:t>So this is a simple command I can run an arbitrary shell command and get my servers to talk to me.</a:t>
            </a:r>
            <a:endParaRPr sz="2200"/>
          </a:p>
          <a:p>
            <a:pPr lvl="0" marL="257342" indent="-257342">
              <a:buSzPct val="75000"/>
              <a:buChar char="-"/>
              <a:defRPr sz="1800"/>
            </a:pPr>
            <a:r>
              <a:rPr sz="2200"/>
              <a:t>So the ansible command consists of a minimum of 2 parameters:</a:t>
            </a:r>
            <a:endParaRPr sz="2200"/>
          </a:p>
          <a:p>
            <a:pPr lvl="1" marL="701842" indent="-257342">
              <a:buSzPct val="75000"/>
              <a:buChar char="-"/>
              <a:defRPr sz="1800"/>
            </a:pPr>
            <a:r>
              <a:rPr sz="2200"/>
              <a:t>ansible needs to know which hosts you want to target with this operation</a:t>
            </a:r>
            <a:endParaRPr sz="2200"/>
          </a:p>
          <a:p>
            <a:pPr lvl="2" marL="1146342" indent="-257342">
              <a:buSzPct val="75000"/>
              <a:buChar char="-"/>
              <a:defRPr sz="1800"/>
            </a:pPr>
            <a:r>
              <a:rPr sz="2200"/>
              <a:t>In this case, I’m saying “all”, meaning all the servers I’ve listed in the inventory</a:t>
            </a:r>
            <a:endParaRPr sz="2200"/>
          </a:p>
          <a:p>
            <a:pPr lvl="1" marL="701842" indent="-257342">
              <a:buSzPct val="75000"/>
              <a:buChar char="-"/>
              <a:defRPr sz="1800"/>
            </a:pPr>
            <a:r>
              <a:rPr sz="2200"/>
              <a:t>which module I want to run, and any module arguments required by that module</a:t>
            </a:r>
            <a:endParaRPr sz="2200"/>
          </a:p>
          <a:p>
            <a:pPr lvl="2" marL="1146342" indent="-257342">
              <a:buSzPct val="75000"/>
              <a:buChar char="-"/>
              <a:defRPr sz="1800"/>
            </a:pPr>
            <a:r>
              <a:rPr sz="2200"/>
              <a:t>in this case, I’m telling ansible to run the shell module.</a:t>
            </a:r>
            <a:endParaRPr sz="2200"/>
          </a:p>
          <a:p>
            <a:pPr lvl="3" marL="1590842" indent="-257342">
              <a:buSzPct val="75000"/>
              <a:buChar char="-"/>
              <a:defRPr sz="1800"/>
            </a:pPr>
            <a:r>
              <a:rPr sz="2200"/>
              <a:t>the -a indicates module parameters, in this case I’m merely giving it a string to be executed</a:t>
            </a:r>
            <a:endParaRPr sz="2200"/>
          </a:p>
          <a:p>
            <a:pPr lvl="0" marL="257342" indent="-257342">
              <a:buSzPct val="75000"/>
              <a:buChar char="-"/>
              <a:defRPr sz="1800"/>
            </a:pPr>
            <a:r>
              <a:rPr sz="2200"/>
              <a:t>The “-u vagrant” is the user on the remote nodes</a:t>
            </a:r>
            <a:endParaRPr sz="2200"/>
          </a:p>
          <a:p>
            <a:pPr lvl="0" marL="257342" indent="-257342">
              <a:buSzPct val="75000"/>
              <a:buChar char="-"/>
              <a:defRPr sz="1800"/>
            </a:pPr>
            <a:r>
              <a:rPr sz="2200"/>
              <a:t>The “-i ansible_hosts” tells ansible which inventory file to use. In this case I’m explicitly telling it to use the one in the current directory, but by default, if you don’t specify this, ansible will look in your /etc/ansible/hosts. This value can be configured in your ansible config.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lvl="0"/>
          </a:p>
        </p:txBody>
      </p:sp>
      <p:sp>
        <p:nvSpPr>
          <p:cNvPr id="89" name="Shape 89"/>
          <p:cNvSpPr/>
          <p:nvPr>
            <p:ph type="body" sz="quarter" idx="1"/>
          </p:nvPr>
        </p:nvSpPr>
        <p:spPr>
          <a:prstGeom prst="rect">
            <a:avLst/>
          </a:prstGeom>
        </p:spPr>
        <p:txBody>
          <a:bodyPr/>
          <a:lstStyle/>
          <a:p>
            <a:pPr lvl="0" marL="257342" indent="-257342">
              <a:buSzPct val="75000"/>
              <a:buChar char="-"/>
              <a:defRPr sz="1800"/>
            </a:pPr>
            <a:r>
              <a:rPr sz="2200"/>
              <a:t>Another module I can use is called ping, which is probably previous obvious what it does.</a:t>
            </a:r>
            <a:endParaRPr sz="2200"/>
          </a:p>
          <a:p>
            <a:pPr lvl="0" marL="257342" indent="-257342">
              <a:buSzPct val="75000"/>
              <a:buChar char="-"/>
              <a:defRPr sz="1800"/>
            </a:pPr>
            <a:r>
              <a:rPr sz="2200"/>
              <a:t>It doesn’t take any parameters</a:t>
            </a:r>
            <a:endParaRPr sz="2200"/>
          </a:p>
          <a:p>
            <a:pPr lvl="0" marL="257342" indent="-257342">
              <a:buSzPct val="75000"/>
              <a:buChar char="-"/>
              <a:defRPr sz="1800"/>
            </a:pPr>
            <a:r>
              <a:rPr sz="2200"/>
              <a:t>And in this case it successfully received an acknowledgement from the server with a “pong”</a:t>
            </a:r>
            <a:endParaRPr sz="2200"/>
          </a:p>
          <a:p>
            <a:pPr lvl="1" marL="701842" indent="-257342">
              <a:buSzPct val="75000"/>
              <a:buChar char="-"/>
              <a:defRPr sz="1800"/>
            </a:pPr>
            <a:r>
              <a:rPr sz="2200"/>
              <a:t>Note that this is actually not the ping command, its an SSH connection test</a:t>
            </a:r>
            <a:endParaRPr sz="2200"/>
          </a:p>
          <a:p>
            <a:pPr lvl="1" marL="701842" indent="-257342">
              <a:buSzPct val="75000"/>
              <a:buChar char="-"/>
              <a:defRPr sz="1800"/>
            </a:pPr>
            <a:r>
              <a:rPr sz="2200"/>
              <a:t>Note the “changed” here, we’ll see this come up and I’ll explain it more fully in a minute but this is part of the mechanism that ansible uses to ensure idempotency.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lvl="0"/>
          </a:p>
        </p:txBody>
      </p:sp>
      <p:sp>
        <p:nvSpPr>
          <p:cNvPr id="94" name="Shape 94"/>
          <p:cNvSpPr/>
          <p:nvPr>
            <p:ph type="body" sz="quarter" idx="1"/>
          </p:nvPr>
        </p:nvSpPr>
        <p:spPr>
          <a:prstGeom prst="rect">
            <a:avLst/>
          </a:prstGeom>
        </p:spPr>
        <p:txBody>
          <a:bodyPr/>
          <a:lstStyle/>
          <a:p>
            <a:pPr lvl="0" marL="257342" indent="-257342">
              <a:buSzPct val="75000"/>
              <a:buChar char="-"/>
              <a:defRPr sz="1800"/>
            </a:pPr>
            <a:r>
              <a:rPr sz="2200"/>
              <a:t>This is an example of a simple ansible playbook</a:t>
            </a:r>
            <a:endParaRPr sz="2200"/>
          </a:p>
          <a:p>
            <a:pPr lvl="0" marL="257342" indent="-257342">
              <a:buSzPct val="75000"/>
              <a:buChar char="-"/>
              <a:defRPr sz="1800"/>
            </a:pPr>
            <a:r>
              <a:rPr sz="2200"/>
              <a:t>Like we saw on the command line, we have a host specification (which again I could have put all)</a:t>
            </a:r>
            <a:endParaRPr sz="2200"/>
          </a:p>
          <a:p>
            <a:pPr lvl="0" marL="257342" indent="-257342">
              <a:buSzPct val="75000"/>
              <a:buChar char="-"/>
              <a:defRPr sz="1800"/>
            </a:pPr>
            <a:r>
              <a:rPr sz="2200"/>
              <a:t>and we have a list of tasks that we’re telling ansible to run</a:t>
            </a:r>
            <a:endParaRPr sz="2200"/>
          </a:p>
          <a:p>
            <a:pPr lvl="0" marL="257342" indent="-257342">
              <a:buSzPct val="75000"/>
              <a:buChar char="-"/>
              <a:defRPr sz="1800"/>
            </a:pPr>
            <a:r>
              <a:rPr sz="2200"/>
              <a:t>We have 3tasks:</a:t>
            </a:r>
            <a:endParaRPr sz="2200"/>
          </a:p>
          <a:p>
            <a:pPr lvl="1" marL="701842" indent="-257342">
              <a:buSzPct val="75000"/>
              <a:buChar char="-"/>
              <a:defRPr sz="1800"/>
            </a:pPr>
            <a:r>
              <a:rPr sz="2200"/>
              <a:t>we have a shell task just like we saw earlier</a:t>
            </a:r>
            <a:endParaRPr sz="2200"/>
          </a:p>
          <a:p>
            <a:pPr lvl="2" marL="1146342" indent="-257342">
              <a:buSzPct val="75000"/>
              <a:buChar char="-"/>
              <a:defRPr sz="1800"/>
            </a:pPr>
            <a:r>
              <a:rPr sz="2200"/>
              <a:t>but we have a key called register, which will take out the output of the module and put it in a variable called ‘reply’</a:t>
            </a:r>
            <a:endParaRPr sz="2200"/>
          </a:p>
          <a:p>
            <a:pPr lvl="1" marL="701842" indent="-257342">
              <a:buSzPct val="75000"/>
              <a:buChar char="-"/>
              <a:defRPr sz="1800"/>
            </a:pPr>
            <a:r>
              <a:rPr sz="2200"/>
              <a:t>We have a new module called ‘debug’ we’re using to output the value of the ‘reply’ variable</a:t>
            </a:r>
            <a:endParaRPr sz="2200"/>
          </a:p>
          <a:p>
            <a:pPr lvl="1" marL="701842" indent="-257342">
              <a:buSzPct val="75000"/>
              <a:buChar char="-"/>
              <a:defRPr sz="1800"/>
            </a:pPr>
            <a:r>
              <a:rPr sz="2200"/>
              <a:t>and another new module called yum which will try and install git using yum</a:t>
            </a:r>
            <a:endParaRPr sz="2200"/>
          </a:p>
          <a:p>
            <a:pPr lvl="2" marL="1146342" indent="-257342">
              <a:buSzPct val="75000"/>
              <a:buChar char="-"/>
              <a:defRPr sz="1800"/>
            </a:pPr>
            <a:r>
              <a:rPr sz="2200"/>
              <a:t>the state key indicates how we want ansible to establish the state of this task</a:t>
            </a:r>
            <a:endParaRPr sz="2200"/>
          </a:p>
          <a:p>
            <a:pPr lvl="3" marL="1590842" indent="-257342">
              <a:buSzPct val="75000"/>
              <a:buChar char="-"/>
              <a:defRPr sz="1800"/>
            </a:pPr>
            <a:r>
              <a:rPr sz="2200"/>
              <a:t>in this case, we’re telling it to install the latest version of git. Each successive run will check to determine whether the latest is installed, and update if necessary and signal a change. Otherwise it’ll leave it alone and signal no change.</a:t>
            </a:r>
            <a:endParaRPr sz="2200"/>
          </a:p>
          <a:p>
            <a:pPr lvl="3" marL="1590842" indent="-257342">
              <a:buSzPct val="75000"/>
              <a:buChar char="-"/>
              <a:defRPr sz="1800"/>
            </a:pPr>
            <a:r>
              <a:rPr sz="2200"/>
              <a:t>There are other states, such as “present” which I believe will ensure that git, regardless of version, is installed, or other states such as “removed” which as it implies will ensure git does not exist on the system</a:t>
            </a:r>
            <a:endParaRPr sz="2200"/>
          </a:p>
          <a:p>
            <a:pPr lvl="2" marL="1146342" indent="-257342">
              <a:buSzPct val="75000"/>
              <a:buChar char="-"/>
              <a:defRPr sz="1800"/>
            </a:pPr>
            <a:r>
              <a:rPr sz="2200"/>
              <a:t>become as you can see is whether to elevate privileges to sudo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lvl="0"/>
          </a:p>
        </p:txBody>
      </p:sp>
      <p:sp>
        <p:nvSpPr>
          <p:cNvPr id="99" name="Shape 99"/>
          <p:cNvSpPr/>
          <p:nvPr>
            <p:ph type="body" sz="quarter" idx="1"/>
          </p:nvPr>
        </p:nvSpPr>
        <p:spPr>
          <a:prstGeom prst="rect">
            <a:avLst/>
          </a:prstGeom>
        </p:spPr>
        <p:txBody>
          <a:bodyPr/>
          <a:lstStyle/>
          <a:p>
            <a:pPr lvl="0" marL="257342" indent="-257342">
              <a:buSzPct val="75000"/>
              <a:buChar char="-"/>
              <a:defRPr sz="1800"/>
            </a:pPr>
            <a:r>
              <a:rPr sz="2200"/>
              <a:t>So when I run this, this is the output I get.</a:t>
            </a:r>
            <a:endParaRPr sz="2200"/>
          </a:p>
          <a:p>
            <a:pPr lvl="0" marL="257342" indent="-257342">
              <a:buSzPct val="75000"/>
              <a:buChar char="-"/>
              <a:defRPr sz="1800"/>
            </a:pPr>
            <a:r>
              <a:rPr sz="2200"/>
              <a:t>The shell module doesn’t understand whether anything changed, so it always reports “changed”</a:t>
            </a:r>
            <a:endParaRPr sz="2200"/>
          </a:p>
          <a:p>
            <a:pPr lvl="0" marL="257342" indent="-257342">
              <a:buSzPct val="75000"/>
              <a:buChar char="-"/>
              <a:defRPr sz="1800"/>
            </a:pPr>
            <a:r>
              <a:rPr sz="2200"/>
              <a:t>It looks like our git installation succeeded</a:t>
            </a:r>
            <a:endParaRPr sz="2200"/>
          </a:p>
          <a:p>
            <a:pPr lvl="0" marL="257342" indent="-257342">
              <a:buSzPct val="75000"/>
              <a:buChar char="-"/>
              <a:defRPr sz="1800"/>
            </a:pPr>
            <a:r>
              <a:rPr sz="2200"/>
              <a:t>So in total we have 4tasks which succeeded, 2 reported as changed, and nothing failed. Awesome.</a:t>
            </a:r>
            <a:endParaRPr sz="2200"/>
          </a:p>
          <a:p>
            <a:pPr lvl="0" marL="257342" indent="-257342">
              <a:buSzPct val="75000"/>
              <a:buChar char="-"/>
              <a:defRPr sz="1800"/>
            </a:pPr>
            <a:r>
              <a:rPr sz="2200"/>
              <a:t>Now if I run this again…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lvl="0"/>
          </a:p>
        </p:txBody>
      </p:sp>
      <p:sp>
        <p:nvSpPr>
          <p:cNvPr id="104" name="Shape 104"/>
          <p:cNvSpPr/>
          <p:nvPr>
            <p:ph type="body" sz="quarter" idx="1"/>
          </p:nvPr>
        </p:nvSpPr>
        <p:spPr>
          <a:prstGeom prst="rect">
            <a:avLst/>
          </a:prstGeom>
        </p:spPr>
        <p:txBody>
          <a:bodyPr/>
          <a:lstStyle>
            <a:lvl1pPr marL="257342" indent="-257342">
              <a:buSzPct val="75000"/>
              <a:buChar char="-"/>
            </a:lvl1pPr>
          </a:lstStyle>
          <a:p>
            <a:pPr lvl="0">
              <a:defRPr sz="1800"/>
            </a:pPr>
            <a:r>
              <a:rPr sz="2200"/>
              <a:t>This time ansible detected that git was already installed, is the latest version, and so did not change anything. The system remains exactly the same.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sldImg"/>
          </p:nvPr>
        </p:nvSpPr>
        <p:spPr>
          <a:prstGeom prst="rect">
            <a:avLst/>
          </a:prstGeom>
        </p:spPr>
        <p:txBody>
          <a:bodyPr/>
          <a:lstStyle/>
          <a:p>
            <a:pPr lvl="0"/>
          </a:p>
        </p:txBody>
      </p:sp>
      <p:sp>
        <p:nvSpPr>
          <p:cNvPr id="40" name="Shape 40"/>
          <p:cNvSpPr/>
          <p:nvPr>
            <p:ph type="body" sz="quarter" idx="1"/>
          </p:nvPr>
        </p:nvSpPr>
        <p:spPr>
          <a:prstGeom prst="rect">
            <a:avLst/>
          </a:prstGeom>
        </p:spPr>
        <p:txBody>
          <a:bodyPr/>
          <a:lstStyle/>
          <a:p>
            <a:pPr lvl="0">
              <a:defRPr sz="1800"/>
            </a:pPr>
            <a:r>
              <a:rPr sz="2200"/>
              <a:t>- It was created by a former RedHat engineer named Michael DeHaan back in 2012, and it is written entirely in python. It quickly gained popularity and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sldImg"/>
          </p:nvPr>
        </p:nvSpPr>
        <p:spPr>
          <a:prstGeom prst="rect">
            <a:avLst/>
          </a:prstGeom>
        </p:spPr>
        <p:txBody>
          <a:bodyPr/>
          <a:lstStyle/>
          <a:p>
            <a:pPr lvl="0"/>
          </a:p>
        </p:txBody>
      </p:sp>
      <p:sp>
        <p:nvSpPr>
          <p:cNvPr id="46" name="Shape 46"/>
          <p:cNvSpPr/>
          <p:nvPr>
            <p:ph type="body" sz="quarter" idx="1"/>
          </p:nvPr>
        </p:nvSpPr>
        <p:spPr>
          <a:prstGeom prst="rect">
            <a:avLst/>
          </a:prstGeom>
        </p:spPr>
        <p:txBody>
          <a:bodyPr/>
          <a:lstStyle/>
          <a:p>
            <a:pPr lvl="0" marL="257342" indent="-257342">
              <a:buSzPct val="75000"/>
              <a:buChar char="-"/>
              <a:defRPr sz="1800"/>
            </a:pPr>
            <a:r>
              <a:rPr sz="2200"/>
              <a:t>by around December 2013 it seemed to surpass most of its major competitors on Github.</a:t>
            </a:r>
            <a:endParaRPr sz="2200"/>
          </a:p>
          <a:p>
            <a:pPr lvl="0" marL="257342" indent="-257342">
              <a:buSzPct val="75000"/>
              <a:buChar char="-"/>
              <a:defRPr sz="1800"/>
            </a:pPr>
            <a:r>
              <a:rPr sz="2200"/>
              <a:t>I believe Michael DeHaan said in his presentation at PyCon in 2014 that they were one of the Top 5 in terms of contributors on github.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sldImg"/>
          </p:nvPr>
        </p:nvSpPr>
        <p:spPr>
          <a:prstGeom prst="rect">
            <a:avLst/>
          </a:prstGeom>
        </p:spPr>
        <p:txBody>
          <a:bodyPr/>
          <a:lstStyle/>
          <a:p>
            <a:pPr lvl="0"/>
          </a:p>
        </p:txBody>
      </p:sp>
      <p:sp>
        <p:nvSpPr>
          <p:cNvPr id="51" name="Shape 51"/>
          <p:cNvSpPr/>
          <p:nvPr>
            <p:ph type="body" sz="quarter" idx="1"/>
          </p:nvPr>
        </p:nvSpPr>
        <p:spPr>
          <a:prstGeom prst="rect">
            <a:avLst/>
          </a:prstGeom>
        </p:spPr>
        <p:txBody>
          <a:bodyPr/>
          <a:lstStyle/>
          <a:p>
            <a:pPr lvl="0">
              <a:defRPr sz="1800"/>
            </a:pPr>
            <a:r>
              <a:rPr sz="2200"/>
              <a:t>- Even on Stack overflow, it was gaining popularity, surpassing SaltStack. Compared to other automation frameworks like Chef and Puppet it still had a long way to go but this is mainly due to the fact that Chef and Puppet are older.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sldImg"/>
          </p:nvPr>
        </p:nvSpPr>
        <p:spPr>
          <a:prstGeom prst="rect">
            <a:avLst/>
          </a:prstGeom>
        </p:spPr>
        <p:txBody>
          <a:bodyPr/>
          <a:lstStyle/>
          <a:p>
            <a:pPr lvl="0"/>
          </a:p>
        </p:txBody>
      </p:sp>
      <p:sp>
        <p:nvSpPr>
          <p:cNvPr id="57" name="Shape 57"/>
          <p:cNvSpPr/>
          <p:nvPr>
            <p:ph type="body" sz="quarter" idx="1"/>
          </p:nvPr>
        </p:nvSpPr>
        <p:spPr>
          <a:prstGeom prst="rect">
            <a:avLst/>
          </a:prstGeom>
        </p:spPr>
        <p:txBody>
          <a:bodyPr/>
          <a:lstStyle/>
          <a:p>
            <a:pPr lvl="0" marL="257342" indent="-257342">
              <a:buSzPct val="75000"/>
              <a:buChar char="-"/>
              <a:defRPr sz="1800"/>
            </a:pPr>
            <a:r>
              <a:rPr sz="2200"/>
              <a:t>If you’re curious, the name comes from Orson Scott Card’s Ender’s Game series.</a:t>
            </a:r>
            <a:endParaRPr sz="2200"/>
          </a:p>
          <a:p>
            <a:pPr lvl="0" marL="257342" indent="-257342">
              <a:buSzPct val="75000"/>
              <a:buChar char="-"/>
              <a:defRPr sz="1800"/>
            </a:pPr>
            <a:r>
              <a:rPr sz="2200"/>
              <a:t>All that can be found on wikipedia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lvl="0"/>
          </a:p>
        </p:txBody>
      </p:sp>
      <p:sp>
        <p:nvSpPr>
          <p:cNvPr id="62" name="Shape 62"/>
          <p:cNvSpPr/>
          <p:nvPr>
            <p:ph type="body" sz="quarter" idx="1"/>
          </p:nvPr>
        </p:nvSpPr>
        <p:spPr>
          <a:prstGeom prst="rect">
            <a:avLst/>
          </a:prstGeom>
        </p:spPr>
        <p:txBody>
          <a:bodyPr/>
          <a:lstStyle/>
          <a:p>
            <a:pPr lvl="0" marL="257342" indent="-257342">
              <a:buSzPct val="75000"/>
              <a:buChar char="-"/>
              <a:defRPr sz="1800"/>
            </a:pPr>
            <a:r>
              <a:rPr sz="2200"/>
              <a:t>So what is ansible?</a:t>
            </a:r>
            <a:endParaRPr sz="2200"/>
          </a:p>
          <a:p>
            <a:pPr lvl="0" marL="257342" indent="-257342">
              <a:buSzPct val="75000"/>
              <a:buChar char="-"/>
              <a:defRPr sz="1800"/>
            </a:pPr>
            <a:r>
              <a:rPr sz="2200"/>
              <a:t>As I said Ansible is a task automation tool.</a:t>
            </a:r>
            <a:endParaRPr sz="2200"/>
          </a:p>
          <a:p>
            <a:pPr lvl="0" marL="257342" indent="-257342">
              <a:buSzPct val="75000"/>
              <a:buChar char="-"/>
              <a:defRPr sz="1800"/>
            </a:pPr>
            <a:r>
              <a:rPr sz="2200"/>
              <a:t>Its chiefly geared towards application deployment and configuration management.</a:t>
            </a:r>
            <a:endParaRPr sz="2200"/>
          </a:p>
          <a:p>
            <a:pPr lvl="1" marL="701842" indent="-257342">
              <a:buSzPct val="75000"/>
              <a:buChar char="-"/>
              <a:defRPr sz="1800"/>
            </a:pPr>
            <a:r>
              <a:rPr sz="2200"/>
              <a:t>We have a system, an application of some kind such as a web application, it has services &amp; dependencies that need to be installed, set up, configured</a:t>
            </a:r>
            <a:endParaRPr sz="2200"/>
          </a:p>
          <a:p>
            <a:pPr lvl="1" marL="701842" indent="-257342">
              <a:buSzPct val="75000"/>
              <a:buChar char="-"/>
              <a:defRPr sz="1800"/>
            </a:pPr>
            <a:r>
              <a:rPr sz="2200"/>
              <a:t>We want to make sure this is all done safely and consistently</a:t>
            </a:r>
            <a:endParaRPr sz="2200"/>
          </a:p>
          <a:p>
            <a:pPr lvl="1" marL="701842" indent="-257342">
              <a:buSzPct val="75000"/>
              <a:buChar char="-"/>
              <a:defRPr sz="1800"/>
            </a:pPr>
            <a:r>
              <a:rPr sz="2200"/>
              <a:t>And we need this to operate over multiple machines, and components on different machines need to be specifically orchestrated</a:t>
            </a:r>
            <a:endParaRPr sz="2200"/>
          </a:p>
          <a:p>
            <a:pPr lvl="1" marL="701842" indent="-257342">
              <a:buSzPct val="75000"/>
              <a:buChar char="-"/>
              <a:defRPr sz="1800"/>
            </a:pPr>
            <a:r>
              <a:rPr sz="2200"/>
              <a:t>We want to do this with a minimal of hassle and effort. As Michael DeHaan said in his presentation, “writing automation shouldn’t be your day job”</a:t>
            </a:r>
            <a:endParaRPr sz="2200"/>
          </a:p>
          <a:p>
            <a:pPr lvl="0" marL="257342" indent="-257342">
              <a:buSzPct val="75000"/>
              <a:buChar char="-"/>
              <a:defRPr sz="1800"/>
            </a:pPr>
            <a:r>
              <a:rPr sz="2200"/>
              <a:t>We also want to be able to updated all our machines with zero downtime</a:t>
            </a:r>
            <a:endParaRPr sz="2200"/>
          </a:p>
          <a:p>
            <a:pPr lvl="1" marL="701842" indent="-257342">
              <a:buSzPct val="75000"/>
              <a:buChar char="-"/>
              <a:defRPr sz="1800"/>
            </a:pPr>
            <a:r>
              <a:rPr sz="2200"/>
              <a:t>That’s something ansible can handle with rolling updates</a:t>
            </a:r>
            <a:endParaRPr sz="2200"/>
          </a:p>
          <a:p>
            <a:pPr lvl="1" marL="701842" indent="-257342">
              <a:buSzPct val="75000"/>
              <a:buChar char="-"/>
              <a:defRPr sz="1800"/>
            </a:pPr>
            <a:r>
              <a:rPr sz="2200"/>
              <a:t>You can tell ansible to update your machines in batches so there’s no disruption of service</a:t>
            </a:r>
            <a:endParaRPr sz="2200"/>
          </a:p>
          <a:p>
            <a:pPr lvl="0" marL="257342" indent="-257342">
              <a:buSzPct val="75000"/>
              <a:buChar char="-"/>
              <a:defRPr sz="1800"/>
            </a:pPr>
            <a:r>
              <a:rPr sz="2200"/>
              <a:t>We also want to execute the odd task here and there as needed</a:t>
            </a:r>
            <a:endParaRPr sz="2200"/>
          </a:p>
          <a:p>
            <a:pPr lvl="1" marL="701842" indent="-257342">
              <a:buSzPct val="75000"/>
              <a:buChar char="-"/>
              <a:defRPr sz="1800"/>
            </a:pPr>
            <a:r>
              <a:rPr sz="2200"/>
              <a:t>Ansible works just fine with random ad-hoc tasks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lvl="0"/>
          </a:p>
        </p:txBody>
      </p:sp>
      <p:sp>
        <p:nvSpPr>
          <p:cNvPr id="67" name="Shape 67"/>
          <p:cNvSpPr/>
          <p:nvPr>
            <p:ph type="body" sz="quarter" idx="1"/>
          </p:nvPr>
        </p:nvSpPr>
        <p:spPr>
          <a:prstGeom prst="rect">
            <a:avLst/>
          </a:prstGeom>
        </p:spPr>
        <p:txBody>
          <a:bodyPr/>
          <a:lstStyle/>
          <a:p>
            <a:pPr lvl="0" marL="257342" indent="-257342">
              <a:buSzPct val="75000"/>
              <a:buChar char="-"/>
              <a:defRPr sz="1800"/>
            </a:pPr>
            <a:r>
              <a:rPr sz="2200"/>
              <a:t>One of the major ways it differs from other task automation tools is that it operates over SSH as a transport mechanism to deploy small self-contained packages, called modules, that handle the execution of tasks.</a:t>
            </a:r>
            <a:endParaRPr sz="2200"/>
          </a:p>
          <a:p>
            <a:pPr lvl="1" marL="701842" indent="-257342">
              <a:buSzPct val="75000"/>
              <a:buChar char="-"/>
              <a:defRPr sz="1800"/>
            </a:pPr>
            <a:r>
              <a:rPr sz="2200"/>
              <a:t>Ansible does not directly run commands through SSH, it executes the module to handle the task</a:t>
            </a:r>
            <a:endParaRPr sz="2200"/>
          </a:p>
          <a:p>
            <a:pPr lvl="0" marL="257342" indent="-257342">
              <a:buSzPct val="75000"/>
              <a:buChar char="-"/>
              <a:defRPr sz="1800"/>
            </a:pPr>
            <a:r>
              <a:rPr sz="2200"/>
              <a:t>Ansible is agentless. </a:t>
            </a:r>
            <a:endParaRPr sz="2200"/>
          </a:p>
          <a:p>
            <a:pPr lvl="1" marL="701842" indent="-257342">
              <a:buSzPct val="75000"/>
              <a:buChar char="-"/>
              <a:defRPr sz="1800"/>
            </a:pPr>
            <a:r>
              <a:rPr sz="2200"/>
              <a:t>There’s no software to install on the target node. </a:t>
            </a:r>
            <a:endParaRPr sz="2200"/>
          </a:p>
          <a:p>
            <a:pPr lvl="1" marL="701842" indent="-257342">
              <a:buSzPct val="75000"/>
              <a:buChar char="-"/>
              <a:defRPr sz="1800"/>
            </a:pPr>
            <a:r>
              <a:rPr sz="2200"/>
              <a:t>There’s no need for a cumbersome management system. </a:t>
            </a:r>
            <a:endParaRPr sz="2200"/>
          </a:p>
          <a:p>
            <a:pPr lvl="1" marL="701842" indent="-257342">
              <a:buSzPct val="75000"/>
              <a:buChar char="-"/>
              <a:defRPr sz="1800"/>
            </a:pPr>
            <a:r>
              <a:rPr sz="2200"/>
              <a:t>There are no daemons that operate on the node consuming resources.</a:t>
            </a:r>
            <a:endParaRPr sz="2200"/>
          </a:p>
          <a:p>
            <a:pPr lvl="0" marL="257342" indent="-257342">
              <a:buSzPct val="75000"/>
              <a:buChar char="-"/>
              <a:defRPr sz="1800"/>
            </a:pPr>
            <a:r>
              <a:rPr sz="2200"/>
              <a:t>Ansible playbooks, which I’ll get to later, are written in YAML, which is a very simple, syntactically light human-readable data format</a:t>
            </a:r>
            <a:endParaRPr sz="2200"/>
          </a:p>
          <a:p>
            <a:pPr lvl="1" marL="701842" indent="-257342">
              <a:buSzPct val="75000"/>
              <a:buChar char="-"/>
              <a:defRPr sz="1800"/>
            </a:pPr>
            <a:r>
              <a:rPr sz="2200"/>
              <a:t>this means that ansible playbooks are easily auditable by people without significant, or even any programming experience</a:t>
            </a:r>
            <a:endParaRPr sz="2200"/>
          </a:p>
          <a:p>
            <a:pPr lvl="0" marL="257342" indent="-257342">
              <a:buSzPct val="75000"/>
              <a:buChar char="-"/>
              <a:defRPr sz="1800"/>
            </a:pPr>
            <a:r>
              <a:rPr sz="2200"/>
              <a:t>And as I said before, ansible operates using a library of modules that are transported to the target node and executed.</a:t>
            </a:r>
            <a:endParaRPr sz="2200"/>
          </a:p>
          <a:p>
            <a:pPr lvl="1" marL="701842" indent="-257342">
              <a:buSzPct val="75000"/>
              <a:buChar char="-"/>
              <a:defRPr sz="1800"/>
            </a:pPr>
            <a:r>
              <a:rPr sz="2200"/>
              <a:t>At last count, there are currently 463 modules, everything from package installers like yum, apt, django app configuration, database configuration like postgres and mysql, nginx, even modules for handling raw shell command execution.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sldImg"/>
          </p:nvPr>
        </p:nvSpPr>
        <p:spPr>
          <a:prstGeom prst="rect">
            <a:avLst/>
          </a:prstGeom>
        </p:spPr>
        <p:txBody>
          <a:bodyPr/>
          <a:lstStyle/>
          <a:p>
            <a:pPr lvl="0"/>
          </a:p>
        </p:txBody>
      </p:sp>
      <p:sp>
        <p:nvSpPr>
          <p:cNvPr id="72" name="Shape 72"/>
          <p:cNvSpPr/>
          <p:nvPr>
            <p:ph type="body" sz="quarter" idx="1"/>
          </p:nvPr>
        </p:nvSpPr>
        <p:spPr>
          <a:prstGeom prst="rect">
            <a:avLst/>
          </a:prstGeom>
        </p:spPr>
        <p:txBody>
          <a:bodyPr/>
          <a:lstStyle/>
          <a:p>
            <a:pPr lvl="0" marL="257342" indent="-257342">
              <a:buSzPct val="75000"/>
              <a:buChar char="-"/>
              <a:defRPr sz="1800"/>
            </a:pPr>
            <a:r>
              <a:rPr sz="2200"/>
              <a:t>Another awesome feature of ansible is this idea of Idempotency, which in a nutshell means that ansible will bring your system up to the state described by your playbook, and will remain in that state even after multiple runs of your command or playbook</a:t>
            </a:r>
            <a:endParaRPr sz="2200"/>
          </a:p>
          <a:p>
            <a:pPr lvl="0" marL="257342" indent="-257342">
              <a:buSzPct val="75000"/>
              <a:buChar char="-"/>
              <a:defRPr sz="1800"/>
            </a:pPr>
            <a:r>
              <a:rPr sz="2200"/>
              <a:t>When you change your playbook and rerun, only that which needs changing will execute, and your system will update to this new state</a:t>
            </a:r>
            <a:endParaRPr sz="2200"/>
          </a:p>
          <a:p>
            <a:pPr lvl="0" marL="257342" indent="-257342">
              <a:buSzPct val="75000"/>
              <a:buChar char="-"/>
              <a:defRPr sz="1800"/>
            </a:pPr>
            <a:r>
              <a:rPr sz="2200"/>
              <a:t>For each task that ansible will run, it’ll perform a check to determine whether it needs to execute the task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sldImg"/>
          </p:nvPr>
        </p:nvSpPr>
        <p:spPr>
          <a:prstGeom prst="rect">
            <a:avLst/>
          </a:prstGeom>
        </p:spPr>
        <p:txBody>
          <a:bodyPr/>
          <a:lstStyle/>
          <a:p>
            <a:pPr lvl="0"/>
          </a:p>
        </p:txBody>
      </p:sp>
      <p:sp>
        <p:nvSpPr>
          <p:cNvPr id="79" name="Shape 79"/>
          <p:cNvSpPr/>
          <p:nvPr>
            <p:ph type="body" sz="quarter" idx="1"/>
          </p:nvPr>
        </p:nvSpPr>
        <p:spPr>
          <a:prstGeom prst="rect">
            <a:avLst/>
          </a:prstGeom>
        </p:spPr>
        <p:txBody>
          <a:bodyPr/>
          <a:lstStyle/>
          <a:p>
            <a:pPr lvl="0" marL="257342" indent="-257342">
              <a:buSzPct val="75000"/>
              <a:buChar char="-"/>
              <a:defRPr sz="1800"/>
            </a:pPr>
            <a:r>
              <a:rPr sz="2200"/>
              <a:t>Ansible has something called an “inventory” which is just a simple INI file, which describes all of the nodes ansible is going to need to know about.</a:t>
            </a:r>
            <a:endParaRPr sz="2200"/>
          </a:p>
          <a:p>
            <a:pPr lvl="0" marL="257342" indent="-257342">
              <a:buSzPct val="75000"/>
              <a:buChar char="-"/>
              <a:defRPr sz="1800"/>
            </a:pPr>
            <a:r>
              <a:rPr sz="2200"/>
              <a:t>I have 2 servers in this case, they’re VMs I started up using Vagrant which Lee will talk about later.</a:t>
            </a:r>
            <a:endParaRPr sz="2200"/>
          </a:p>
          <a:p>
            <a:pPr lvl="0" marL="257342" indent="-257342">
              <a:buSzPct val="75000"/>
              <a:buChar char="-"/>
              <a:defRPr sz="1800"/>
            </a:pPr>
            <a:r>
              <a:rPr sz="2200"/>
              <a:t>and I’m specifying the user for both nodes which in this case they’re the same, and I can actually specify the user from the command line if I want, but this might be how you would handle a scenario in which you had a lot of nodes that had different users, and wanted to call a single playbook or command to operate on all of them at once.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glenjarvis/ansible_tutorial/tree/develop/src/roles_examples"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alaxy.ansible.com/" TargetMode="External"/><Relationship Id="rId3" Type="http://schemas.openxmlformats.org/officeDocument/2006/relationships/image" Target="../media/image3.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youtube.com/watch?v=Qi0AhK7PMCI" TargetMode="External"/><Relationship Id="rId3" Type="http://schemas.openxmlformats.org/officeDocument/2006/relationships/hyperlink" Target="http://docs.ansible.com/" TargetMode="External"/><Relationship Id="rId4" Type="http://schemas.openxmlformats.org/officeDocument/2006/relationships/hyperlink" Target="https://github.com/jcalazan/ansible-django-stack" TargetMode="External"/><Relationship Id="rId5" Type="http://schemas.openxmlformats.org/officeDocument/2006/relationships/hyperlink" Target="https://github.com/teeg82/ansible_presentation"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Ansible</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Task Automation for Fun and Profit</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sz="1800">
                <a:solidFill>
                  <a:srgbClr val="000000"/>
                </a:solidFill>
              </a:defRPr>
            </a:pPr>
            <a:r>
              <a:rPr sz="8000">
                <a:solidFill>
                  <a:srgbClr val="FFFFFF"/>
                </a:solidFill>
              </a:rPr>
              <a:t>The Ansible Inventory</a:t>
            </a:r>
          </a:p>
        </p:txBody>
      </p:sp>
      <p:pic>
        <p:nvPicPr>
          <p:cNvPr id="77" name="inventory.png"/>
          <p:cNvPicPr/>
          <p:nvPr/>
        </p:nvPicPr>
        <p:blipFill>
          <a:blip r:embed="rId3">
            <a:extLst/>
          </a:blip>
          <a:stretch>
            <a:fillRect/>
          </a:stretch>
        </p:blipFill>
        <p:spPr>
          <a:xfrm>
            <a:off x="349621" y="3713889"/>
            <a:ext cx="12305558" cy="4053022"/>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lvl1pPr defTabSz="490727">
              <a:defRPr sz="6719"/>
            </a:lvl1pPr>
          </a:lstStyle>
          <a:p>
            <a:pPr lvl="0">
              <a:defRPr sz="1800">
                <a:solidFill>
                  <a:srgbClr val="000000"/>
                </a:solidFill>
              </a:defRPr>
            </a:pPr>
            <a:r>
              <a:rPr sz="6719">
                <a:solidFill>
                  <a:srgbClr val="FFFFFF"/>
                </a:solidFill>
              </a:rPr>
              <a:t>Executing Ansible Commands</a:t>
            </a:r>
          </a:p>
        </p:txBody>
      </p:sp>
      <p:pic>
        <p:nvPicPr>
          <p:cNvPr id="82" name="example_command01.png"/>
          <p:cNvPicPr/>
          <p:nvPr/>
        </p:nvPicPr>
        <p:blipFill>
          <a:blip r:embed="rId3">
            <a:extLst/>
          </a:blip>
          <a:stretch>
            <a:fillRect/>
          </a:stretch>
        </p:blipFill>
        <p:spPr>
          <a:xfrm>
            <a:off x="-1" y="4931955"/>
            <a:ext cx="13004801" cy="1616890"/>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lvl1pPr defTabSz="490727">
              <a:defRPr sz="6719"/>
            </a:lvl1pPr>
          </a:lstStyle>
          <a:p>
            <a:pPr lvl="0">
              <a:defRPr sz="1800">
                <a:solidFill>
                  <a:srgbClr val="000000"/>
                </a:solidFill>
              </a:defRPr>
            </a:pPr>
            <a:r>
              <a:rPr sz="6719">
                <a:solidFill>
                  <a:srgbClr val="FFFFFF"/>
                </a:solidFill>
              </a:rPr>
              <a:t>Executing Ansible Commands</a:t>
            </a:r>
          </a:p>
        </p:txBody>
      </p:sp>
      <p:pic>
        <p:nvPicPr>
          <p:cNvPr id="87" name="example_command02.png"/>
          <p:cNvPicPr/>
          <p:nvPr/>
        </p:nvPicPr>
        <p:blipFill>
          <a:blip r:embed="rId3">
            <a:extLst/>
          </a:blip>
          <a:stretch>
            <a:fillRect/>
          </a:stretch>
        </p:blipFill>
        <p:spPr>
          <a:xfrm>
            <a:off x="-1" y="4920044"/>
            <a:ext cx="13004801" cy="1640712"/>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lvl="0">
              <a:defRPr sz="1800">
                <a:solidFill>
                  <a:srgbClr val="000000"/>
                </a:solidFill>
              </a:defRPr>
            </a:pPr>
            <a:r>
              <a:rPr sz="8000">
                <a:solidFill>
                  <a:srgbClr val="FFFFFF"/>
                </a:solidFill>
              </a:rPr>
              <a:t>Ansible Playbooks</a:t>
            </a:r>
          </a:p>
        </p:txBody>
      </p:sp>
      <p:pic>
        <p:nvPicPr>
          <p:cNvPr id="92" name="playbook_example01.png"/>
          <p:cNvPicPr/>
          <p:nvPr/>
        </p:nvPicPr>
        <p:blipFill>
          <a:blip r:embed="rId3">
            <a:extLst/>
          </a:blip>
          <a:stretch>
            <a:fillRect/>
          </a:stretch>
        </p:blipFill>
        <p:spPr>
          <a:xfrm>
            <a:off x="1482085" y="1886421"/>
            <a:ext cx="10040630" cy="7707958"/>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solidFill>
                  <a:srgbClr val="000000"/>
                </a:solidFill>
              </a:defRPr>
            </a:pPr>
            <a:r>
              <a:rPr sz="8000">
                <a:solidFill>
                  <a:srgbClr val="FFFFFF"/>
                </a:solidFill>
              </a:rPr>
              <a:t>Ansible Playbooks</a:t>
            </a:r>
          </a:p>
        </p:txBody>
      </p:sp>
      <p:pic>
        <p:nvPicPr>
          <p:cNvPr id="97" name="example01_command1.png"/>
          <p:cNvPicPr/>
          <p:nvPr/>
        </p:nvPicPr>
        <p:blipFill>
          <a:blip r:embed="rId3">
            <a:extLst/>
          </a:blip>
          <a:stretch>
            <a:fillRect/>
          </a:stretch>
        </p:blipFill>
        <p:spPr>
          <a:xfrm>
            <a:off x="1962356" y="1812977"/>
            <a:ext cx="9080088" cy="7854846"/>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sz="1800">
                <a:solidFill>
                  <a:srgbClr val="000000"/>
                </a:solidFill>
              </a:defRPr>
            </a:pPr>
            <a:r>
              <a:rPr sz="8000">
                <a:solidFill>
                  <a:srgbClr val="FFFFFF"/>
                </a:solidFill>
              </a:rPr>
              <a:t>Ansible Playbooks</a:t>
            </a:r>
          </a:p>
        </p:txBody>
      </p:sp>
      <p:pic>
        <p:nvPicPr>
          <p:cNvPr id="102" name="example01_command2.png"/>
          <p:cNvPicPr/>
          <p:nvPr/>
        </p:nvPicPr>
        <p:blipFill>
          <a:blip r:embed="rId3">
            <a:extLst/>
          </a:blip>
          <a:stretch>
            <a:fillRect/>
          </a:stretch>
        </p:blipFill>
        <p:spPr>
          <a:xfrm>
            <a:off x="1982287" y="1856659"/>
            <a:ext cx="9040226" cy="7767482"/>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952500" y="3797300"/>
            <a:ext cx="11099800" cy="2159000"/>
          </a:xfrm>
          <a:prstGeom prst="rect">
            <a:avLst/>
          </a:prstGeom>
        </p:spPr>
        <p:txBody>
          <a:bodyPr/>
          <a:lstStyle/>
          <a:p>
            <a:pPr lvl="0">
              <a:defRPr sz="1800">
                <a:solidFill>
                  <a:srgbClr val="000000"/>
                </a:solidFill>
              </a:defRPr>
            </a:pPr>
            <a:r>
              <a:rPr sz="8000">
                <a:solidFill>
                  <a:srgbClr val="FFFFFF"/>
                </a:solidFill>
              </a:rPr>
              <a:t>More examples!</a:t>
            </a:r>
          </a:p>
        </p:txBody>
      </p:sp>
      <p:sp>
        <p:nvSpPr>
          <p:cNvPr id="107" name="Shape 107"/>
          <p:cNvSpPr/>
          <p:nvPr>
            <p:ph type="body" idx="1"/>
          </p:nvPr>
        </p:nvSpPr>
        <p:spPr>
          <a:xfrm>
            <a:off x="952500" y="4201706"/>
            <a:ext cx="11099801" cy="5488394"/>
          </a:xfrm>
          <a:prstGeom prst="rect">
            <a:avLst/>
          </a:prstGeom>
        </p:spPr>
        <p:txBody>
          <a:bodyPr/>
          <a:lstStyle/>
          <a:p>
            <a:pPr lvl="0">
              <a:defRPr sz="1800">
                <a:solidFill>
                  <a:srgbClr val="000000"/>
                </a:solidFill>
              </a:defRPr>
            </a:pPr>
            <a:r>
              <a:rPr sz="3800" u="sng">
                <a:solidFill>
                  <a:srgbClr val="FFFFFF"/>
                </a:solidFill>
                <a:hlinkClick r:id="rId2" invalidUrl="" action="" tgtFrame="" tooltip="" history="1" highlightClick="0" endSnd="0"/>
              </a:rPr>
              <a:t>https://github.com/glenjarvis/ansible_tutorial/tree/develop/src/roles_examples</a:t>
            </a:r>
            <a:endParaRPr sz="3800">
              <a:solidFill>
                <a:srgbClr val="FFFFFF"/>
              </a:solidFill>
            </a:endParaRPr>
          </a:p>
          <a:p>
            <a:pPr lvl="0">
              <a:defRPr sz="1800">
                <a:solidFill>
                  <a:srgbClr val="000000"/>
                </a:solidFill>
              </a:defRPr>
            </a:pPr>
            <a:r>
              <a:rPr sz="3800">
                <a:solidFill>
                  <a:srgbClr val="FFFFFF"/>
                </a:solidFill>
              </a:rPr>
              <a:t>https://github.com/teeg82/ansible_presentation</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9" name="xmjni.jpg"/>
          <p:cNvPicPr/>
          <p:nvPr/>
        </p:nvPicPr>
        <p:blipFill>
          <a:blip r:embed="rId2">
            <a:extLst/>
          </a:blip>
          <a:stretch>
            <a:fillRect/>
          </a:stretch>
        </p:blipFill>
        <p:spPr>
          <a:xfrm>
            <a:off x="1627782" y="3684587"/>
            <a:ext cx="9749236" cy="5479071"/>
          </a:xfrm>
          <a:prstGeom prst="rect">
            <a:avLst/>
          </a:prstGeom>
          <a:ln w="12700">
            <a:miter lim="400000"/>
          </a:ln>
        </p:spPr>
      </p:pic>
      <p:sp>
        <p:nvSpPr>
          <p:cNvPr id="110" name="Shape 110"/>
          <p:cNvSpPr/>
          <p:nvPr/>
        </p:nvSpPr>
        <p:spPr>
          <a:xfrm>
            <a:off x="952500" y="1828800"/>
            <a:ext cx="11099800" cy="153387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marL="444500" indent="-444500" algn="l">
              <a:spcBef>
                <a:spcPts val="4200"/>
              </a:spcBef>
              <a:buSzPct val="75000"/>
              <a:buChar char="•"/>
              <a:defRPr sz="3800"/>
            </a:lvl1pPr>
          </a:lstStyle>
          <a:p>
            <a:pPr lvl="0">
              <a:defRPr sz="1800">
                <a:solidFill>
                  <a:srgbClr val="000000"/>
                </a:solidFill>
              </a:defRPr>
            </a:pPr>
            <a:r>
              <a:rPr sz="3800">
                <a:solidFill>
                  <a:srgbClr val="FFFFFF"/>
                </a:solidFill>
              </a:rPr>
              <a:t>Commercial product providing GUI wrapper for ansible features</a:t>
            </a:r>
          </a:p>
        </p:txBody>
      </p:sp>
      <p:sp>
        <p:nvSpPr>
          <p:cNvPr id="111" name="Shape 11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Ansible Tower</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body" idx="1"/>
          </p:nvPr>
        </p:nvSpPr>
        <p:spPr>
          <a:xfrm>
            <a:off x="952500" y="3388906"/>
            <a:ext cx="11099800" cy="5488394"/>
          </a:xfrm>
          <a:prstGeom prst="rect">
            <a:avLst/>
          </a:prstGeom>
        </p:spPr>
        <p:txBody>
          <a:bodyPr/>
          <a:lstStyle/>
          <a:p>
            <a:pPr lvl="0">
              <a:defRPr sz="1800">
                <a:solidFill>
                  <a:srgbClr val="000000"/>
                </a:solidFill>
              </a:defRPr>
            </a:pPr>
            <a:r>
              <a:rPr sz="3800" u="sng">
                <a:solidFill>
                  <a:srgbClr val="FFFFFF"/>
                </a:solidFill>
                <a:hlinkClick r:id="rId2" invalidUrl="" action="" tgtFrame="" tooltip="" history="1" highlightClick="0" endSnd="0"/>
              </a:rPr>
              <a:t>https://galaxy.ansible.com/</a:t>
            </a:r>
            <a:endParaRPr sz="3800">
              <a:solidFill>
                <a:srgbClr val="FFFFFF"/>
              </a:solidFill>
            </a:endParaRPr>
          </a:p>
          <a:p>
            <a:pPr lvl="0">
              <a:defRPr sz="1800">
                <a:solidFill>
                  <a:srgbClr val="000000"/>
                </a:solidFill>
              </a:defRPr>
            </a:pPr>
            <a:r>
              <a:rPr sz="3800">
                <a:solidFill>
                  <a:srgbClr val="FFFFFF"/>
                </a:solidFill>
              </a:rPr>
              <a:t>Repo containing large amount of ansible roles</a:t>
            </a:r>
          </a:p>
        </p:txBody>
      </p:sp>
      <p:pic>
        <p:nvPicPr>
          <p:cNvPr id="114" name="galaxy-bg.jpg"/>
          <p:cNvPicPr/>
          <p:nvPr/>
        </p:nvPicPr>
        <p:blipFill>
          <a:blip r:embed="rId3">
            <a:extLst/>
          </a:blip>
          <a:stretch>
            <a:fillRect/>
          </a:stretch>
        </p:blipFill>
        <p:spPr>
          <a:xfrm>
            <a:off x="-1" y="53129"/>
            <a:ext cx="13004801" cy="3207851"/>
          </a:xfrm>
          <a:prstGeom prst="rect">
            <a:avLst/>
          </a:prstGeom>
          <a:ln w="12700">
            <a:miter lim="400000"/>
          </a:ln>
        </p:spPr>
      </p:pic>
      <p:sp>
        <p:nvSpPr>
          <p:cNvPr id="115" name="Shape 115"/>
          <p:cNvSpPr/>
          <p:nvPr>
            <p:ph type="title"/>
          </p:nvPr>
        </p:nvSpPr>
        <p:spPr>
          <a:xfrm>
            <a:off x="952499" y="577554"/>
            <a:ext cx="11099801" cy="2159001"/>
          </a:xfrm>
          <a:prstGeom prst="rect">
            <a:avLst/>
          </a:prstGeom>
        </p:spPr>
        <p:txBody>
          <a:bodyPr/>
          <a:lstStyle/>
          <a:p>
            <a:pPr lvl="0">
              <a:defRPr sz="1800">
                <a:solidFill>
                  <a:srgbClr val="000000"/>
                </a:solidFill>
              </a:defRPr>
            </a:pPr>
            <a:r>
              <a:rPr sz="8000">
                <a:solidFill>
                  <a:srgbClr val="FFFFFF"/>
                </a:solidFill>
              </a:rPr>
              <a:t>Ansible Galaxy</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lvl="1">
              <a:defRPr sz="1800">
                <a:solidFill>
                  <a:srgbClr val="000000"/>
                </a:solidFill>
              </a:defRPr>
            </a:pPr>
            <a:r>
              <a:rPr sz="8000">
                <a:solidFill>
                  <a:srgbClr val="FFFFFF"/>
                </a:solidFill>
              </a:rPr>
              <a:t>Resources</a:t>
            </a:r>
          </a:p>
        </p:txBody>
      </p:sp>
      <p:sp>
        <p:nvSpPr>
          <p:cNvPr id="118" name="Shape 118"/>
          <p:cNvSpPr/>
          <p:nvPr>
            <p:ph type="body" idx="1"/>
          </p:nvPr>
        </p:nvSpPr>
        <p:spPr>
          <a:prstGeom prst="rect">
            <a:avLst/>
          </a:prstGeom>
        </p:spPr>
        <p:txBody>
          <a:bodyPr/>
          <a:lstStyle/>
          <a:p>
            <a:pPr lvl="0" marL="324485" indent="-324485" defTabSz="426466">
              <a:spcBef>
                <a:spcPts val="3000"/>
              </a:spcBef>
              <a:defRPr sz="1800">
                <a:solidFill>
                  <a:srgbClr val="000000"/>
                </a:solidFill>
              </a:defRPr>
            </a:pPr>
            <a:r>
              <a:rPr sz="2774">
                <a:solidFill>
                  <a:srgbClr val="FFFFFF"/>
                </a:solidFill>
              </a:rPr>
              <a:t>Michael DeHaan’s PyCon 2014 youtube presentation:</a:t>
            </a:r>
            <a:endParaRPr sz="2774">
              <a:solidFill>
                <a:srgbClr val="FFFFFF"/>
              </a:solidFill>
            </a:endParaRPr>
          </a:p>
          <a:p>
            <a:pPr lvl="1" marL="648970" indent="-324485" defTabSz="426466">
              <a:spcBef>
                <a:spcPts val="3000"/>
              </a:spcBef>
              <a:defRPr sz="1800">
                <a:solidFill>
                  <a:srgbClr val="000000"/>
                </a:solidFill>
              </a:defRPr>
            </a:pPr>
            <a:r>
              <a:rPr sz="2774" u="sng">
                <a:solidFill>
                  <a:srgbClr val="FFFFFF"/>
                </a:solidFill>
                <a:hlinkClick r:id="rId2" invalidUrl="" action="" tgtFrame="" tooltip="" history="1" highlightClick="0" endSnd="0"/>
              </a:rPr>
              <a:t>www.youtube.com/watch?v=Qi0AhK7PMCI</a:t>
            </a:r>
            <a:endParaRPr sz="2774">
              <a:solidFill>
                <a:srgbClr val="FFFFFF"/>
              </a:solidFill>
            </a:endParaRPr>
          </a:p>
          <a:p>
            <a:pPr lvl="0" marL="324485" indent="-324485" defTabSz="426466">
              <a:spcBef>
                <a:spcPts val="3000"/>
              </a:spcBef>
              <a:defRPr sz="1800">
                <a:solidFill>
                  <a:srgbClr val="000000"/>
                </a:solidFill>
              </a:defRPr>
            </a:pPr>
            <a:r>
              <a:rPr sz="2774">
                <a:solidFill>
                  <a:srgbClr val="FFFFFF"/>
                </a:solidFill>
              </a:rPr>
              <a:t>Ansible docs</a:t>
            </a:r>
            <a:endParaRPr sz="2774">
              <a:solidFill>
                <a:srgbClr val="FFFFFF"/>
              </a:solidFill>
            </a:endParaRPr>
          </a:p>
          <a:p>
            <a:pPr lvl="1" marL="648970" indent="-324485" defTabSz="426466">
              <a:spcBef>
                <a:spcPts val="3000"/>
              </a:spcBef>
              <a:defRPr sz="1800">
                <a:solidFill>
                  <a:srgbClr val="000000"/>
                </a:solidFill>
              </a:defRPr>
            </a:pPr>
            <a:r>
              <a:rPr sz="2774" u="sng">
                <a:solidFill>
                  <a:srgbClr val="FFFFFF"/>
                </a:solidFill>
                <a:hlinkClick r:id="rId3" invalidUrl="" action="" tgtFrame="" tooltip="" history="1" highlightClick="0" endSnd="0"/>
              </a:rPr>
              <a:t>http://docs.ansible.com/</a:t>
            </a:r>
            <a:endParaRPr sz="2774">
              <a:solidFill>
                <a:srgbClr val="FFFFFF"/>
              </a:solidFill>
            </a:endParaRPr>
          </a:p>
          <a:p>
            <a:pPr lvl="0" marL="324485" indent="-324485" defTabSz="426466">
              <a:spcBef>
                <a:spcPts val="3000"/>
              </a:spcBef>
              <a:defRPr sz="1800">
                <a:solidFill>
                  <a:srgbClr val="000000"/>
                </a:solidFill>
              </a:defRPr>
            </a:pPr>
            <a:r>
              <a:rPr sz="2774">
                <a:solidFill>
                  <a:srgbClr val="FFFFFF"/>
                </a:solidFill>
              </a:rPr>
              <a:t>Ansible django playbook with vagrant</a:t>
            </a:r>
            <a:endParaRPr sz="2774">
              <a:solidFill>
                <a:srgbClr val="FFFFFF"/>
              </a:solidFill>
            </a:endParaRPr>
          </a:p>
          <a:p>
            <a:pPr lvl="1" marL="648970" indent="-324485" defTabSz="426466">
              <a:spcBef>
                <a:spcPts val="3000"/>
              </a:spcBef>
              <a:defRPr sz="1800">
                <a:solidFill>
                  <a:srgbClr val="000000"/>
                </a:solidFill>
              </a:defRPr>
            </a:pPr>
            <a:r>
              <a:rPr sz="2774" u="sng">
                <a:solidFill>
                  <a:srgbClr val="FFFFFF"/>
                </a:solidFill>
                <a:hlinkClick r:id="rId4" invalidUrl="" action="" tgtFrame="" tooltip="" history="1" highlightClick="0" endSnd="0"/>
              </a:rPr>
              <a:t>https://github.com/jcalazan/ansible-django-stack</a:t>
            </a:r>
            <a:endParaRPr sz="2774">
              <a:solidFill>
                <a:srgbClr val="FFFFFF"/>
              </a:solidFill>
            </a:endParaRPr>
          </a:p>
          <a:p>
            <a:pPr lvl="0" marL="324485" indent="-324485" defTabSz="426466">
              <a:spcBef>
                <a:spcPts val="3000"/>
              </a:spcBef>
              <a:defRPr sz="1800">
                <a:solidFill>
                  <a:srgbClr val="000000"/>
                </a:solidFill>
              </a:defRPr>
            </a:pPr>
            <a:r>
              <a:rPr sz="2774">
                <a:solidFill>
                  <a:srgbClr val="FFFFFF"/>
                </a:solidFill>
              </a:rPr>
              <a:t>Presentation repo:</a:t>
            </a:r>
            <a:endParaRPr sz="2774">
              <a:solidFill>
                <a:srgbClr val="FFFFFF"/>
              </a:solidFill>
            </a:endParaRPr>
          </a:p>
          <a:p>
            <a:pPr lvl="1" marL="648970" indent="-324485" defTabSz="426466">
              <a:spcBef>
                <a:spcPts val="3000"/>
              </a:spcBef>
              <a:defRPr sz="1800">
                <a:solidFill>
                  <a:srgbClr val="000000"/>
                </a:solidFill>
              </a:defRPr>
            </a:pPr>
            <a:r>
              <a:rPr sz="2774" u="sng">
                <a:solidFill>
                  <a:srgbClr val="FFFFFF"/>
                </a:solidFill>
                <a:hlinkClick r:id="rId5" invalidUrl="" action="" tgtFrame="" tooltip="" history="1" highlightClick="0" endSnd="0"/>
              </a:rPr>
              <a:t>https://github.com/teeg82/ansible_presentation</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lvl="0">
              <a:defRPr sz="1800">
                <a:solidFill>
                  <a:srgbClr val="000000"/>
                </a:solidFill>
              </a:defRPr>
            </a:pPr>
            <a:r>
              <a:rPr sz="8000">
                <a:solidFill>
                  <a:srgbClr val="FFFFFF"/>
                </a:solidFill>
              </a:rPr>
              <a:t>History of Anisble</a:t>
            </a:r>
          </a:p>
        </p:txBody>
      </p:sp>
      <p:sp>
        <p:nvSpPr>
          <p:cNvPr id="38" name="Shape 38"/>
          <p:cNvSpPr/>
          <p:nvPr>
            <p:ph type="body" idx="1"/>
          </p:nvPr>
        </p:nvSpPr>
        <p:spPr>
          <a:prstGeom prst="rect">
            <a:avLst/>
          </a:prstGeom>
        </p:spPr>
        <p:txBody>
          <a:bodyPr/>
          <a:lstStyle/>
          <a:p>
            <a:pPr lvl="0">
              <a:defRPr sz="1800">
                <a:solidFill>
                  <a:srgbClr val="000000"/>
                </a:solidFill>
              </a:defRPr>
            </a:pPr>
            <a:r>
              <a:rPr sz="3800">
                <a:solidFill>
                  <a:srgbClr val="FFFFFF"/>
                </a:solidFill>
              </a:rPr>
              <a:t>Initial release February 2012</a:t>
            </a:r>
            <a:endParaRPr sz="3800">
              <a:solidFill>
                <a:srgbClr val="FFFFFF"/>
              </a:solidFill>
            </a:endParaRPr>
          </a:p>
          <a:p>
            <a:pPr lvl="0">
              <a:defRPr sz="1800">
                <a:solidFill>
                  <a:srgbClr val="000000"/>
                </a:solidFill>
              </a:defRPr>
            </a:pPr>
            <a:r>
              <a:rPr sz="3800">
                <a:solidFill>
                  <a:srgbClr val="FFFFFF"/>
                </a:solidFill>
              </a:rPr>
              <a:t>Created by Michael DeHaan (author of Cobbler and Func)</a:t>
            </a:r>
            <a:endParaRPr sz="3800">
              <a:solidFill>
                <a:srgbClr val="FFFFFF"/>
              </a:solidFill>
            </a:endParaRPr>
          </a:p>
          <a:p>
            <a:pPr lvl="0">
              <a:defRPr sz="1800">
                <a:solidFill>
                  <a:srgbClr val="000000"/>
                </a:solidFill>
              </a:defRPr>
            </a:pPr>
            <a:r>
              <a:rPr sz="3800">
                <a:solidFill>
                  <a:srgbClr val="FFFFFF"/>
                </a:solidFill>
              </a:rPr>
              <a:t>Written in Python</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p>
            <a:pPr lvl="0">
              <a:defRPr sz="1800">
                <a:solidFill>
                  <a:srgbClr val="000000"/>
                </a:solidFill>
              </a:defRPr>
            </a:pPr>
            <a:r>
              <a:rPr sz="8000">
                <a:solidFill>
                  <a:srgbClr val="FFFFFF"/>
                </a:solidFill>
              </a:rPr>
              <a:t>History of Anisble</a:t>
            </a:r>
          </a:p>
        </p:txBody>
      </p:sp>
      <p:pic>
        <p:nvPicPr>
          <p:cNvPr id="43" name="config-mgmt-repo-stars-gh.png"/>
          <p:cNvPicPr/>
          <p:nvPr/>
        </p:nvPicPr>
        <p:blipFill>
          <a:blip r:embed="rId3">
            <a:extLst/>
          </a:blip>
          <a:stretch>
            <a:fillRect/>
          </a:stretch>
        </p:blipFill>
        <p:spPr>
          <a:xfrm>
            <a:off x="512762" y="2393950"/>
            <a:ext cx="7226301" cy="4483100"/>
          </a:xfrm>
          <a:prstGeom prst="rect">
            <a:avLst/>
          </a:prstGeom>
          <a:ln w="12700">
            <a:miter lim="400000"/>
          </a:ln>
        </p:spPr>
      </p:pic>
      <p:pic>
        <p:nvPicPr>
          <p:cNvPr id="44" name="config-mgmt-forks-gh.png"/>
          <p:cNvPicPr/>
          <p:nvPr/>
        </p:nvPicPr>
        <p:blipFill>
          <a:blip r:embed="rId4">
            <a:extLst/>
          </a:blip>
          <a:stretch>
            <a:fillRect/>
          </a:stretch>
        </p:blipFill>
        <p:spPr>
          <a:xfrm>
            <a:off x="5276701" y="4698702"/>
            <a:ext cx="7226301" cy="4483101"/>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solidFill>
                  <a:srgbClr val="000000"/>
                </a:solidFill>
              </a:defRPr>
            </a:pPr>
            <a:r>
              <a:rPr sz="8000">
                <a:solidFill>
                  <a:srgbClr val="FFFFFF"/>
                </a:solidFill>
              </a:rPr>
              <a:t>History of Anisble</a:t>
            </a:r>
          </a:p>
        </p:txBody>
      </p:sp>
      <p:pic>
        <p:nvPicPr>
          <p:cNvPr id="49" name="config-mgmt-so-tags.png"/>
          <p:cNvPicPr/>
          <p:nvPr/>
        </p:nvPicPr>
        <p:blipFill>
          <a:blip r:embed="rId3">
            <a:extLst/>
          </a:blip>
          <a:stretch>
            <a:fillRect/>
          </a:stretch>
        </p:blipFill>
        <p:spPr>
          <a:xfrm>
            <a:off x="2695823" y="3498850"/>
            <a:ext cx="7226301" cy="44831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solidFill>
                  <a:srgbClr val="000000"/>
                </a:solidFill>
              </a:defRPr>
            </a:pPr>
            <a:r>
              <a:rPr sz="8000">
                <a:solidFill>
                  <a:srgbClr val="FFFFFF"/>
                </a:solidFill>
              </a:rPr>
              <a:t>What’s with the name?</a:t>
            </a:r>
          </a:p>
        </p:txBody>
      </p:sp>
      <p:sp>
        <p:nvSpPr>
          <p:cNvPr id="54" name="Shape 54"/>
          <p:cNvSpPr/>
          <p:nvPr>
            <p:ph type="body" idx="1"/>
          </p:nvPr>
        </p:nvSpPr>
        <p:spPr>
          <a:prstGeom prst="rect">
            <a:avLst/>
          </a:prstGeom>
        </p:spPr>
        <p:txBody>
          <a:bodyPr/>
          <a:lstStyle/>
          <a:p>
            <a:pPr lvl="0">
              <a:defRPr sz="1800">
                <a:solidFill>
                  <a:srgbClr val="000000"/>
                </a:solidFill>
              </a:defRPr>
            </a:pPr>
            <a:r>
              <a:rPr sz="3800">
                <a:solidFill>
                  <a:srgbClr val="FFFFFF"/>
                </a:solidFill>
              </a:rPr>
              <a:t>Instantaneous communication device in Orson Scott Card’s Ender’s Game series</a:t>
            </a:r>
            <a:endParaRPr sz="3800">
              <a:solidFill>
                <a:srgbClr val="FFFFFF"/>
              </a:solidFill>
            </a:endParaRPr>
          </a:p>
          <a:p>
            <a:pPr lvl="0">
              <a:defRPr sz="1800">
                <a:solidFill>
                  <a:srgbClr val="000000"/>
                </a:solidFill>
              </a:defRPr>
            </a:pPr>
            <a:r>
              <a:rPr sz="3800">
                <a:solidFill>
                  <a:srgbClr val="FFFFFF"/>
                </a:solidFill>
              </a:rPr>
              <a:t>Original coined by Ursula K. LeGuin</a:t>
            </a:r>
          </a:p>
        </p:txBody>
      </p:sp>
      <p:pic>
        <p:nvPicPr>
          <p:cNvPr id="55" name="card world.jpg"/>
          <p:cNvPicPr/>
          <p:nvPr/>
        </p:nvPicPr>
        <p:blipFill>
          <a:blip r:embed="rId3">
            <a:extLst/>
          </a:blip>
          <a:stretch>
            <a:fillRect/>
          </a:stretch>
        </p:blipFill>
        <p:spPr>
          <a:xfrm>
            <a:off x="9858970" y="5275659"/>
            <a:ext cx="2540001" cy="381000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p>
            <a:pPr lvl="0">
              <a:defRPr sz="1800">
                <a:solidFill>
                  <a:srgbClr val="000000"/>
                </a:solidFill>
              </a:defRPr>
            </a:pPr>
            <a:r>
              <a:rPr sz="8000">
                <a:solidFill>
                  <a:srgbClr val="FFFFFF"/>
                </a:solidFill>
              </a:rPr>
              <a:t>What is Ansible?</a:t>
            </a:r>
          </a:p>
        </p:txBody>
      </p:sp>
      <p:sp>
        <p:nvSpPr>
          <p:cNvPr id="60" name="Shape 60"/>
          <p:cNvSpPr/>
          <p:nvPr>
            <p:ph type="body" idx="1"/>
          </p:nvPr>
        </p:nvSpPr>
        <p:spPr>
          <a:prstGeom prst="rect">
            <a:avLst/>
          </a:prstGeom>
        </p:spPr>
        <p:txBody>
          <a:bodyPr/>
          <a:lstStyle/>
          <a:p>
            <a:pPr lvl="0">
              <a:defRPr sz="1800">
                <a:solidFill>
                  <a:srgbClr val="000000"/>
                </a:solidFill>
              </a:defRPr>
            </a:pPr>
            <a:r>
              <a:rPr sz="3800">
                <a:solidFill>
                  <a:srgbClr val="FFFFFF"/>
                </a:solidFill>
              </a:rPr>
              <a:t>Application deployment</a:t>
            </a:r>
            <a:endParaRPr sz="3800">
              <a:solidFill>
                <a:srgbClr val="FFFFFF"/>
              </a:solidFill>
            </a:endParaRPr>
          </a:p>
          <a:p>
            <a:pPr lvl="0">
              <a:defRPr sz="1800">
                <a:solidFill>
                  <a:srgbClr val="000000"/>
                </a:solidFill>
              </a:defRPr>
            </a:pPr>
            <a:r>
              <a:rPr sz="3800">
                <a:solidFill>
                  <a:srgbClr val="FFFFFF"/>
                </a:solidFill>
              </a:rPr>
              <a:t>Configuration management</a:t>
            </a:r>
            <a:endParaRPr sz="3800">
              <a:solidFill>
                <a:srgbClr val="FFFFFF"/>
              </a:solidFill>
            </a:endParaRPr>
          </a:p>
          <a:p>
            <a:pPr lvl="0">
              <a:defRPr sz="1800">
                <a:solidFill>
                  <a:srgbClr val="000000"/>
                </a:solidFill>
              </a:defRPr>
            </a:pPr>
            <a:r>
              <a:rPr sz="3800">
                <a:solidFill>
                  <a:srgbClr val="FFFFFF"/>
                </a:solidFill>
              </a:rPr>
              <a:t>Multi-tiered orchestration</a:t>
            </a:r>
            <a:endParaRPr sz="3800">
              <a:solidFill>
                <a:srgbClr val="FFFFFF"/>
              </a:solidFill>
            </a:endParaRPr>
          </a:p>
          <a:p>
            <a:pPr lvl="0">
              <a:defRPr sz="1800">
                <a:solidFill>
                  <a:srgbClr val="000000"/>
                </a:solidFill>
              </a:defRPr>
            </a:pPr>
            <a:r>
              <a:rPr sz="3800">
                <a:solidFill>
                  <a:srgbClr val="FFFFFF"/>
                </a:solidFill>
              </a:rPr>
              <a:t>Zero downtime rolling updates</a:t>
            </a:r>
            <a:endParaRPr sz="3800">
              <a:solidFill>
                <a:srgbClr val="FFFFFF"/>
              </a:solidFill>
            </a:endParaRPr>
          </a:p>
          <a:p>
            <a:pPr lvl="0">
              <a:defRPr sz="1800">
                <a:solidFill>
                  <a:srgbClr val="000000"/>
                </a:solidFill>
              </a:defRPr>
            </a:pPr>
            <a:r>
              <a:rPr sz="3800">
                <a:solidFill>
                  <a:srgbClr val="FFFFFF"/>
                </a:solidFill>
              </a:rPr>
              <a:t>Ad-hoc / repeated task execution</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lvl="0">
              <a:defRPr sz="1800">
                <a:solidFill>
                  <a:srgbClr val="000000"/>
                </a:solidFill>
              </a:defRPr>
            </a:pPr>
            <a:r>
              <a:rPr sz="8000">
                <a:solidFill>
                  <a:srgbClr val="FFFFFF"/>
                </a:solidFill>
              </a:rPr>
              <a:t>How does it work?</a:t>
            </a:r>
          </a:p>
        </p:txBody>
      </p:sp>
      <p:sp>
        <p:nvSpPr>
          <p:cNvPr id="65" name="Shape 65"/>
          <p:cNvSpPr/>
          <p:nvPr>
            <p:ph type="body" idx="1"/>
          </p:nvPr>
        </p:nvSpPr>
        <p:spPr>
          <a:prstGeom prst="rect">
            <a:avLst/>
          </a:prstGeom>
        </p:spPr>
        <p:txBody>
          <a:bodyPr/>
          <a:lstStyle/>
          <a:p>
            <a:pPr lvl="0">
              <a:defRPr sz="1800">
                <a:solidFill>
                  <a:srgbClr val="000000"/>
                </a:solidFill>
              </a:defRPr>
            </a:pPr>
            <a:r>
              <a:rPr sz="3800">
                <a:solidFill>
                  <a:srgbClr val="FFFFFF"/>
                </a:solidFill>
              </a:rPr>
              <a:t>Operates over SSH (openSSH or paramiko)</a:t>
            </a:r>
            <a:endParaRPr sz="3800">
              <a:solidFill>
                <a:srgbClr val="FFFFFF"/>
              </a:solidFill>
            </a:endParaRPr>
          </a:p>
          <a:p>
            <a:pPr lvl="0">
              <a:defRPr sz="1800">
                <a:solidFill>
                  <a:srgbClr val="000000"/>
                </a:solidFill>
              </a:defRPr>
            </a:pPr>
            <a:r>
              <a:rPr sz="3800">
                <a:solidFill>
                  <a:srgbClr val="FFFFFF"/>
                </a:solidFill>
              </a:rPr>
              <a:t>Agentless</a:t>
            </a:r>
            <a:endParaRPr sz="3800">
              <a:solidFill>
                <a:srgbClr val="FFFFFF"/>
              </a:solidFill>
            </a:endParaRPr>
          </a:p>
          <a:p>
            <a:pPr lvl="0">
              <a:defRPr sz="1800">
                <a:solidFill>
                  <a:srgbClr val="000000"/>
                </a:solidFill>
              </a:defRPr>
            </a:pPr>
            <a:r>
              <a:rPr sz="3800">
                <a:solidFill>
                  <a:srgbClr val="FFFFFF"/>
                </a:solidFill>
              </a:rPr>
              <a:t>Easy-to-read and write language (YAML)</a:t>
            </a:r>
            <a:endParaRPr sz="3800">
              <a:solidFill>
                <a:srgbClr val="FFFFFF"/>
              </a:solidFill>
            </a:endParaRPr>
          </a:p>
          <a:p>
            <a:pPr lvl="0">
              <a:defRPr sz="1800">
                <a:solidFill>
                  <a:srgbClr val="000000"/>
                </a:solidFill>
              </a:defRPr>
            </a:pPr>
            <a:r>
              <a:rPr sz="3800">
                <a:solidFill>
                  <a:srgbClr val="FFFFFF"/>
                </a:solidFill>
              </a:rPr>
              <a:t>Large (and growing) number of modules</a:t>
            </a:r>
            <a:endParaRPr sz="3800">
              <a:solidFill>
                <a:srgbClr val="FFFFFF"/>
              </a:solidFill>
            </a:endParaRPr>
          </a:p>
          <a:p>
            <a:pPr lvl="1">
              <a:defRPr sz="1800">
                <a:solidFill>
                  <a:srgbClr val="000000"/>
                </a:solidFill>
              </a:defRPr>
            </a:pPr>
            <a:r>
              <a:rPr sz="3800">
                <a:solidFill>
                  <a:srgbClr val="FFFFFF"/>
                </a:solidFill>
              </a:rPr>
              <a:t>As of Jan 20 2016, currently 463 modules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lstStyle/>
          <a:p>
            <a:pPr lvl="0">
              <a:defRPr sz="1800">
                <a:solidFill>
                  <a:srgbClr val="000000"/>
                </a:solidFill>
              </a:defRPr>
            </a:pPr>
            <a:r>
              <a:rPr sz="8000">
                <a:solidFill>
                  <a:srgbClr val="FFFFFF"/>
                </a:solidFill>
              </a:rPr>
              <a:t>Idempotency</a:t>
            </a:r>
          </a:p>
        </p:txBody>
      </p:sp>
      <p:sp>
        <p:nvSpPr>
          <p:cNvPr id="70" name="Shape 70"/>
          <p:cNvSpPr/>
          <p:nvPr>
            <p:ph type="body" idx="1"/>
          </p:nvPr>
        </p:nvSpPr>
        <p:spPr>
          <a:prstGeom prst="rect">
            <a:avLst/>
          </a:prstGeom>
        </p:spPr>
        <p:txBody>
          <a:bodyPr/>
          <a:lstStyle/>
          <a:p>
            <a:pPr lvl="0">
              <a:defRPr sz="1800">
                <a:solidFill>
                  <a:srgbClr val="000000"/>
                </a:solidFill>
              </a:defRPr>
            </a:pPr>
            <a:r>
              <a:rPr sz="3800">
                <a:solidFill>
                  <a:srgbClr val="FFFFFF"/>
                </a:solidFill>
              </a:rPr>
              <a:t>System should remain unchanged after reapplying the same ansible command / playbook</a:t>
            </a:r>
            <a:endParaRPr sz="3800">
              <a:solidFill>
                <a:srgbClr val="FFFFFF"/>
              </a:solidFill>
            </a:endParaRPr>
          </a:p>
          <a:p>
            <a:pPr lvl="0">
              <a:defRPr sz="1800">
                <a:solidFill>
                  <a:srgbClr val="000000"/>
                </a:solidFill>
              </a:defRPr>
            </a:pPr>
            <a:r>
              <a:rPr sz="3800">
                <a:solidFill>
                  <a:srgbClr val="FFFFFF"/>
                </a:solidFill>
              </a:rPr>
              <a:t>Playbook describes the state of the system, not “how” to get there</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xfrm>
            <a:off x="952500" y="3797300"/>
            <a:ext cx="11099801" cy="2159001"/>
          </a:xfrm>
          <a:prstGeom prst="rect">
            <a:avLst/>
          </a:prstGeom>
        </p:spPr>
        <p:txBody>
          <a:bodyPr/>
          <a:lstStyle/>
          <a:p>
            <a:pPr lvl="0">
              <a:defRPr sz="1800">
                <a:solidFill>
                  <a:srgbClr val="000000"/>
                </a:solidFill>
              </a:defRPr>
            </a:pPr>
            <a:r>
              <a:rPr sz="8000">
                <a:solidFill>
                  <a:srgbClr val="FFFFFF"/>
                </a:solidFill>
              </a:rPr>
              <a:t>Examples!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