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8"/>
  </p:notesMasterIdLst>
  <p:sldIdLst>
    <p:sldId id="258" r:id="rId2"/>
    <p:sldId id="256" r:id="rId3"/>
    <p:sldId id="348" r:id="rId4"/>
    <p:sldId id="349" r:id="rId5"/>
    <p:sldId id="350" r:id="rId6"/>
    <p:sldId id="306" r:id="rId7"/>
    <p:sldId id="307" r:id="rId8"/>
    <p:sldId id="351" r:id="rId9"/>
    <p:sldId id="352" r:id="rId10"/>
    <p:sldId id="353" r:id="rId11"/>
    <p:sldId id="354" r:id="rId12"/>
    <p:sldId id="356" r:id="rId13"/>
    <p:sldId id="357" r:id="rId14"/>
    <p:sldId id="358" r:id="rId15"/>
    <p:sldId id="359" r:id="rId16"/>
    <p:sldId id="360" r:id="rId17"/>
    <p:sldId id="361" r:id="rId18"/>
    <p:sldId id="332" r:id="rId19"/>
    <p:sldId id="336" r:id="rId20"/>
    <p:sldId id="362" r:id="rId21"/>
    <p:sldId id="363" r:id="rId22"/>
    <p:sldId id="366" r:id="rId23"/>
    <p:sldId id="365" r:id="rId24"/>
    <p:sldId id="367" r:id="rId25"/>
    <p:sldId id="368" r:id="rId26"/>
    <p:sldId id="337" r:id="rId27"/>
    <p:sldId id="338" r:id="rId28"/>
    <p:sldId id="341" r:id="rId29"/>
    <p:sldId id="339" r:id="rId30"/>
    <p:sldId id="340" r:id="rId31"/>
    <p:sldId id="342" r:id="rId32"/>
    <p:sldId id="343" r:id="rId33"/>
    <p:sldId id="263" r:id="rId34"/>
    <p:sldId id="369" r:id="rId35"/>
    <p:sldId id="370" r:id="rId36"/>
    <p:sldId id="279" r:id="rId37"/>
  </p:sldIdLst>
  <p:sldSz cx="9144000" cy="5143500" type="screen16x9"/>
  <p:notesSz cx="6858000" cy="9144000"/>
  <p:embeddedFontLst>
    <p:embeddedFont>
      <p:font typeface="Helvetica Neue" panose="020B0604020202020204" charset="0"/>
      <p:regular r:id="rId39"/>
      <p:bold r:id="rId40"/>
      <p:italic r:id="rId41"/>
      <p:boldItalic r:id="rId42"/>
    </p:embeddedFont>
    <p:embeddedFont>
      <p:font typeface="Nixie One" panose="020B0604020202020204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97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D78678-8E1E-4043-85D4-DEABFBBB7999}">
  <a:tblStyle styleId="{FBD78678-8E1E-4043-85D4-DEABFBBB79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D8C1107-3E59-445E-BBBC-BED98ADC98B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 snapToGrid="0">
      <p:cViewPr varScale="1">
        <p:scale>
          <a:sx n="92" d="100"/>
          <a:sy n="92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432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538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548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1576387" y="442177"/>
            <a:ext cx="5991225" cy="12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4697A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itchFamily="18" charset="0"/>
              </a:rPr>
              <a:t>HỌC VIỆN KỸ THUẬT QUÂN  SỰ</a:t>
            </a:r>
            <a:b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4697A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itchFamily="18" charset="0"/>
              </a:rPr>
            </a:b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4697A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itchFamily="18" charset="0"/>
              </a:rPr>
              <a:t>KHOA KỸ THUẬT ĐIỀU KHIỂN </a:t>
            </a:r>
            <a:b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4697A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itchFamily="18" charset="0"/>
              </a:rPr>
            </a:b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4697A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itchFamily="18" charset="0"/>
              </a:rPr>
              <a:t>BỘ MÔN TÊN LỬA</a:t>
            </a:r>
            <a:endParaRPr lang="en-US">
              <a:solidFill>
                <a:srgbClr val="4697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0" y="1624418"/>
            <a:ext cx="9144000" cy="1652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697A4"/>
                </a:solidFill>
                <a:latin typeface="Times New Roman" panose="02020603050405020304" pitchFamily="18" charset="0"/>
                <a:cs typeface="Times New Roman" pitchFamily="18" charset="0"/>
              </a:rPr>
              <a:t>BÁO CÁO ĐỒ ÁN TỐT NGHIỆP</a:t>
            </a:r>
            <a:br>
              <a:rPr lang="en-US" sz="2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s-ES" sz="200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NGHIÊN CỨU PHƯƠNG ÁN ỨNG DỤNG THIẾT BỊ DẪN ĐƯỜNG QUÁN TÍNH TRONG BÀI TOÁN THU THẬP THÔNG TIN KHI THỬ NGHIỆM HỆ THỐNG ĐIỀU KHIỂN NGƯ LÔI</a:t>
            </a:r>
            <a:r>
              <a:rPr lang="en-US" sz="24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br>
              <a:rPr lang="en-US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1FFCC0-961E-4744-9CBD-353972F01FDA}"/>
              </a:ext>
            </a:extLst>
          </p:cNvPr>
          <p:cNvSpPr txBox="1"/>
          <p:nvPr/>
        </p:nvSpPr>
        <p:spPr>
          <a:xfrm>
            <a:off x="845343" y="3283527"/>
            <a:ext cx="7453311" cy="1381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5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Học </a:t>
            </a: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viên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thực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hiện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:  NGUYỄN TẤN HỔ</a:t>
            </a:r>
          </a:p>
          <a:p>
            <a:pPr marL="0" marR="0" lvl="0" indent="0" defTabSz="914400" rtl="0" eaLnBrk="1" fontAlgn="base" latinLnBrk="0" hangingPunct="1">
              <a:lnSpc>
                <a:spcPct val="15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Đơn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vị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:  </a:t>
            </a: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Lớp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Ngư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lôi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– K52</a:t>
            </a:r>
          </a:p>
          <a:p>
            <a:pPr marL="0" marR="0" lvl="0" indent="0" defTabSz="914400" rtl="0" eaLnBrk="1" fontAlgn="base" latinLnBrk="0" hangingPunct="1">
              <a:lnSpc>
                <a:spcPct val="15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Giáo viên hướng dẫn:  </a:t>
            </a:r>
            <a:r>
              <a:rPr lang="en-US" sz="18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2//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TS. HOÀNG MẠNH TƯỞNG</a:t>
            </a:r>
          </a:p>
        </p:txBody>
      </p:sp>
      <p:pic>
        <p:nvPicPr>
          <p:cNvPr id="14" name="Picture 13" descr="BT1">
            <a:extLst>
              <a:ext uri="{FF2B5EF4-FFF2-40B4-BE49-F238E27FC236}">
                <a16:creationId xmlns:a16="http://schemas.microsoft.com/office/drawing/2014/main" id="{B017E765-D517-4F9C-B73A-A507598658E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73413" y="115515"/>
            <a:ext cx="1262769" cy="121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1971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4E3A296-CDF1-4B87-9139-215ADE938D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301625"/>
            <a:ext cx="9144000" cy="820738"/>
          </a:xfrm>
        </p:spPr>
        <p:txBody>
          <a:bodyPr/>
          <a:lstStyle/>
          <a:p>
            <a:pPr marL="76200" indent="0" algn="ctr">
              <a:buNone/>
            </a:pPr>
            <a:r>
              <a:rPr lang="vi-VN" sz="32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Xây dựng mô hình toán hệ thống dẫn đường quán tính khi đánh giá tham số chuyển động ngư lôi</a:t>
            </a:r>
            <a:endParaRPr lang="en-US" sz="3200">
              <a:solidFill>
                <a:schemeClr val="bg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8DEA5-4E7C-4DFA-9866-3AA30020D5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07840" y="1953490"/>
            <a:ext cx="4128319" cy="30962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C82747-32F4-4211-ACFF-24938BB5A75E}"/>
              </a:ext>
            </a:extLst>
          </p:cNvPr>
          <p:cNvSpPr txBox="1"/>
          <p:nvPr/>
        </p:nvSpPr>
        <p:spPr>
          <a:xfrm>
            <a:off x="2591340" y="1537854"/>
            <a:ext cx="396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 số góc khi mô phỏng không có sai số</a:t>
            </a:r>
          </a:p>
        </p:txBody>
      </p:sp>
    </p:spTree>
    <p:extLst>
      <p:ext uri="{BB962C8B-B14F-4D97-AF65-F5344CB8AC3E}">
        <p14:creationId xmlns:p14="http://schemas.microsoft.com/office/powerpoint/2010/main" val="2554791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4E3A296-CDF1-4B87-9139-215ADE938D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301625"/>
            <a:ext cx="9144000" cy="820738"/>
          </a:xfrm>
        </p:spPr>
        <p:txBody>
          <a:bodyPr/>
          <a:lstStyle/>
          <a:p>
            <a:pPr marL="76200" indent="0" algn="ctr">
              <a:buNone/>
            </a:pPr>
            <a:r>
              <a:rPr lang="vi-VN" sz="32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Xây dựng mô hình toán hệ thống dẫn đường quán tính khi đánh giá tham số chuyển động ngư lôi</a:t>
            </a:r>
            <a:endParaRPr lang="en-US" sz="3200">
              <a:solidFill>
                <a:schemeClr val="bg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8DEA5-4E7C-4DFA-9866-3AA30020D5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07840" y="1953490"/>
            <a:ext cx="4128319" cy="30962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C82747-32F4-4211-ACFF-24938BB5A75E}"/>
              </a:ext>
            </a:extLst>
          </p:cNvPr>
          <p:cNvSpPr txBox="1"/>
          <p:nvPr/>
        </p:nvSpPr>
        <p:spPr>
          <a:xfrm>
            <a:off x="2536838" y="1537854"/>
            <a:ext cx="4070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 số vị trí khi mô phỏng không có sai số</a:t>
            </a:r>
          </a:p>
        </p:txBody>
      </p:sp>
    </p:spTree>
    <p:extLst>
      <p:ext uri="{BB962C8B-B14F-4D97-AF65-F5344CB8AC3E}">
        <p14:creationId xmlns:p14="http://schemas.microsoft.com/office/powerpoint/2010/main" val="3924690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4E3A296-CDF1-4B87-9139-215ADE938D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301625"/>
            <a:ext cx="9144000" cy="820738"/>
          </a:xfrm>
        </p:spPr>
        <p:txBody>
          <a:bodyPr/>
          <a:lstStyle/>
          <a:p>
            <a:pPr marL="76200" indent="0" algn="ctr">
              <a:buNone/>
            </a:pPr>
            <a:r>
              <a:rPr lang="vi-VN" sz="32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Xây dựng mô hình toán hệ thống dẫn đường quán tính khi đánh giá tham số chuyển động ngư lôi</a:t>
            </a:r>
            <a:endParaRPr lang="en-US" sz="3200">
              <a:solidFill>
                <a:schemeClr val="bg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8DEA5-4E7C-4DFA-9866-3AA30020D5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08976" y="1928802"/>
            <a:ext cx="4128318" cy="30962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C82747-32F4-4211-ACFF-24938BB5A75E}"/>
              </a:ext>
            </a:extLst>
          </p:cNvPr>
          <p:cNvSpPr txBox="1"/>
          <p:nvPr/>
        </p:nvSpPr>
        <p:spPr>
          <a:xfrm>
            <a:off x="3354359" y="1476299"/>
            <a:ext cx="243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phỏng với sai số lớn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8C50A3E-787A-495C-BE35-D69A65B3A746}"/>
              </a:ext>
            </a:extLst>
          </p:cNvPr>
          <p:cNvGraphicFramePr>
            <a:graphicFrameLocks noGrp="1"/>
          </p:cNvGraphicFramePr>
          <p:nvPr/>
        </p:nvGraphicFramePr>
        <p:xfrm>
          <a:off x="5610105" y="1928802"/>
          <a:ext cx="2413170" cy="1112520"/>
        </p:xfrm>
        <a:graphic>
          <a:graphicData uri="http://schemas.openxmlformats.org/drawingml/2006/table">
            <a:tbl>
              <a:tblPr firstRow="1" bandRow="1">
                <a:tableStyleId>{FBD78678-8E1E-4043-85D4-DEABFBBB7999}</a:tableStyleId>
              </a:tblPr>
              <a:tblGrid>
                <a:gridCol w="1206585">
                  <a:extLst>
                    <a:ext uri="{9D8B030D-6E8A-4147-A177-3AD203B41FA5}">
                      <a16:colId xmlns:a16="http://schemas.microsoft.com/office/drawing/2014/main" val="1304187395"/>
                    </a:ext>
                  </a:extLst>
                </a:gridCol>
                <a:gridCol w="1206585">
                  <a:extLst>
                    <a:ext uri="{9D8B030D-6E8A-4147-A177-3AD203B41FA5}">
                      <a16:colId xmlns:a16="http://schemas.microsoft.com/office/drawing/2014/main" val="356978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σ</a:t>
                      </a:r>
                      <a:r>
                        <a:rPr lang="en-US" sz="1400" b="0" i="0" u="none" strike="noStrike" cap="none" baseline="-250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0.1 (m/s</a:t>
                      </a:r>
                      <a:r>
                        <a:rPr lang="en-US" sz="1400" b="0" i="0" u="none" strike="noStrike" cap="none" baseline="300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39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σ</a:t>
                      </a:r>
                      <a:r>
                        <a:rPr lang="en-US" sz="1400" b="0" i="0" u="none" strike="noStrike" cap="none" baseline="-250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⍵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0.01 (rad/s)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76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lang="en-US" sz="1400" b="0" i="0" u="none" strike="noStrike" cap="none" baseline="-250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⍵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0.001 (rad/s)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245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365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4E3A296-CDF1-4B87-9139-215ADE938D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301625"/>
            <a:ext cx="9144000" cy="820738"/>
          </a:xfrm>
        </p:spPr>
        <p:txBody>
          <a:bodyPr/>
          <a:lstStyle/>
          <a:p>
            <a:pPr marL="76200" indent="0" algn="ctr">
              <a:buNone/>
            </a:pPr>
            <a:r>
              <a:rPr lang="vi-VN" sz="32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Xây dựng mô hình toán hệ thống dẫn đường quán tính khi đánh giá tham số chuyển động ngư lôi</a:t>
            </a:r>
            <a:endParaRPr lang="en-US" sz="3200">
              <a:solidFill>
                <a:schemeClr val="bg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8DEA5-4E7C-4DFA-9866-3AA30020D5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08976" y="1928802"/>
            <a:ext cx="4128317" cy="30962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C82747-32F4-4211-ACFF-24938BB5A75E}"/>
              </a:ext>
            </a:extLst>
          </p:cNvPr>
          <p:cNvSpPr txBox="1"/>
          <p:nvPr/>
        </p:nvSpPr>
        <p:spPr>
          <a:xfrm>
            <a:off x="3354360" y="1476299"/>
            <a:ext cx="243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phỏng với sai số lớn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8C50A3E-787A-495C-BE35-D69A65B3A746}"/>
              </a:ext>
            </a:extLst>
          </p:cNvPr>
          <p:cNvGraphicFramePr>
            <a:graphicFrameLocks noGrp="1"/>
          </p:cNvGraphicFramePr>
          <p:nvPr/>
        </p:nvGraphicFramePr>
        <p:xfrm>
          <a:off x="5610105" y="1928802"/>
          <a:ext cx="2413170" cy="1112520"/>
        </p:xfrm>
        <a:graphic>
          <a:graphicData uri="http://schemas.openxmlformats.org/drawingml/2006/table">
            <a:tbl>
              <a:tblPr firstRow="1" bandRow="1">
                <a:tableStyleId>{FBD78678-8E1E-4043-85D4-DEABFBBB7999}</a:tableStyleId>
              </a:tblPr>
              <a:tblGrid>
                <a:gridCol w="1206585">
                  <a:extLst>
                    <a:ext uri="{9D8B030D-6E8A-4147-A177-3AD203B41FA5}">
                      <a16:colId xmlns:a16="http://schemas.microsoft.com/office/drawing/2014/main" val="1304187395"/>
                    </a:ext>
                  </a:extLst>
                </a:gridCol>
                <a:gridCol w="1206585">
                  <a:extLst>
                    <a:ext uri="{9D8B030D-6E8A-4147-A177-3AD203B41FA5}">
                      <a16:colId xmlns:a16="http://schemas.microsoft.com/office/drawing/2014/main" val="356978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σ</a:t>
                      </a:r>
                      <a:r>
                        <a:rPr lang="en-US" sz="1400" b="0" i="0" u="none" strike="noStrike" cap="none" baseline="-250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0.1 (m/s</a:t>
                      </a:r>
                      <a:r>
                        <a:rPr lang="en-US" sz="1400" b="0" i="0" u="none" strike="noStrike" cap="none" baseline="300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39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σ</a:t>
                      </a:r>
                      <a:r>
                        <a:rPr lang="en-US" sz="1400" b="0" i="0" u="none" strike="noStrike" cap="none" baseline="-250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⍵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0.01 (rad/s)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76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lang="en-US" sz="1400" b="0" i="0" u="none" strike="noStrike" cap="none" baseline="-250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⍵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0.001 (rad/s)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245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105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4E3A296-CDF1-4B87-9139-215ADE938D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301625"/>
            <a:ext cx="9144000" cy="820738"/>
          </a:xfrm>
        </p:spPr>
        <p:txBody>
          <a:bodyPr/>
          <a:lstStyle/>
          <a:p>
            <a:pPr marL="76200" indent="0" algn="ctr">
              <a:buNone/>
            </a:pPr>
            <a:r>
              <a:rPr lang="vi-VN" sz="32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Xây dựng mô hình toán hệ thống dẫn đường quán tính khi đánh giá tham số chuyển động ngư lôi</a:t>
            </a:r>
            <a:endParaRPr lang="en-US" sz="3200">
              <a:solidFill>
                <a:schemeClr val="bg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8DEA5-4E7C-4DFA-9866-3AA30020D5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08976" y="1928802"/>
            <a:ext cx="4128317" cy="30962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C82747-32F4-4211-ACFF-24938BB5A75E}"/>
              </a:ext>
            </a:extLst>
          </p:cNvPr>
          <p:cNvSpPr txBox="1"/>
          <p:nvPr/>
        </p:nvSpPr>
        <p:spPr>
          <a:xfrm>
            <a:off x="3027349" y="1476299"/>
            <a:ext cx="308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phỏng với sai số trung bình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8C50A3E-787A-495C-BE35-D69A65B3A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801996"/>
              </p:ext>
            </p:extLst>
          </p:nvPr>
        </p:nvGraphicFramePr>
        <p:xfrm>
          <a:off x="5610105" y="1928802"/>
          <a:ext cx="2900050" cy="1112520"/>
        </p:xfrm>
        <a:graphic>
          <a:graphicData uri="http://schemas.openxmlformats.org/drawingml/2006/table">
            <a:tbl>
              <a:tblPr firstRow="1" bandRow="1">
                <a:tableStyleId>{FBD78678-8E1E-4043-85D4-DEABFBBB7999}</a:tableStyleId>
              </a:tblPr>
              <a:tblGrid>
                <a:gridCol w="1450025">
                  <a:extLst>
                    <a:ext uri="{9D8B030D-6E8A-4147-A177-3AD203B41FA5}">
                      <a16:colId xmlns:a16="http://schemas.microsoft.com/office/drawing/2014/main" val="1304187395"/>
                    </a:ext>
                  </a:extLst>
                </a:gridCol>
                <a:gridCol w="1450025">
                  <a:extLst>
                    <a:ext uri="{9D8B030D-6E8A-4147-A177-3AD203B41FA5}">
                      <a16:colId xmlns:a16="http://schemas.microsoft.com/office/drawing/2014/main" val="356978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σ</a:t>
                      </a:r>
                      <a:r>
                        <a:rPr lang="en-US" sz="1400" b="0" i="0" u="none" strike="noStrike" cap="none" baseline="-250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10^-2 (m/s</a:t>
                      </a:r>
                      <a:r>
                        <a:rPr lang="en-US" sz="1400" b="0" i="0" u="none" strike="noStrike" cap="none" baseline="300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39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σ</a:t>
                      </a:r>
                      <a:r>
                        <a:rPr lang="en-US" sz="1400" b="0" i="0" u="none" strike="noStrike" cap="none" baseline="-250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⍵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10^-3 (rad/s)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76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lang="en-US" sz="1400" b="0" i="0" u="none" strike="noStrike" cap="none" baseline="-250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⍵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10^-5 (rad/s)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245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4E3A296-CDF1-4B87-9139-215ADE938D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301625"/>
            <a:ext cx="9144000" cy="820738"/>
          </a:xfrm>
        </p:spPr>
        <p:txBody>
          <a:bodyPr/>
          <a:lstStyle/>
          <a:p>
            <a:pPr marL="76200" indent="0" algn="ctr">
              <a:buNone/>
            </a:pPr>
            <a:r>
              <a:rPr lang="vi-VN" sz="32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Xây dựng mô hình toán hệ thống dẫn đường quán tính khi đánh giá tham số chuyển động ngư lôi</a:t>
            </a:r>
            <a:endParaRPr lang="en-US" sz="3200">
              <a:solidFill>
                <a:schemeClr val="bg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8DEA5-4E7C-4DFA-9866-3AA30020D5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08977" y="1928802"/>
            <a:ext cx="4128315" cy="30962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C82747-32F4-4211-ACFF-24938BB5A75E}"/>
              </a:ext>
            </a:extLst>
          </p:cNvPr>
          <p:cNvSpPr txBox="1"/>
          <p:nvPr/>
        </p:nvSpPr>
        <p:spPr>
          <a:xfrm>
            <a:off x="3027349" y="1476299"/>
            <a:ext cx="308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phỏng với sai số trung bình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8C50A3E-787A-495C-BE35-D69A65B3A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969111"/>
              </p:ext>
            </p:extLst>
          </p:nvPr>
        </p:nvGraphicFramePr>
        <p:xfrm>
          <a:off x="5610105" y="1928802"/>
          <a:ext cx="2900050" cy="1112520"/>
        </p:xfrm>
        <a:graphic>
          <a:graphicData uri="http://schemas.openxmlformats.org/drawingml/2006/table">
            <a:tbl>
              <a:tblPr firstRow="1" bandRow="1">
                <a:tableStyleId>{FBD78678-8E1E-4043-85D4-DEABFBBB7999}</a:tableStyleId>
              </a:tblPr>
              <a:tblGrid>
                <a:gridCol w="1450025">
                  <a:extLst>
                    <a:ext uri="{9D8B030D-6E8A-4147-A177-3AD203B41FA5}">
                      <a16:colId xmlns:a16="http://schemas.microsoft.com/office/drawing/2014/main" val="1304187395"/>
                    </a:ext>
                  </a:extLst>
                </a:gridCol>
                <a:gridCol w="1450025">
                  <a:extLst>
                    <a:ext uri="{9D8B030D-6E8A-4147-A177-3AD203B41FA5}">
                      <a16:colId xmlns:a16="http://schemas.microsoft.com/office/drawing/2014/main" val="356978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σ</a:t>
                      </a:r>
                      <a:r>
                        <a:rPr lang="en-US" sz="1400" b="0" i="0" u="none" strike="noStrike" cap="none" baseline="-250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10^-2 (m/s</a:t>
                      </a:r>
                      <a:r>
                        <a:rPr lang="en-US" sz="1400" b="0" i="0" u="none" strike="noStrike" cap="none" baseline="300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39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σ</a:t>
                      </a:r>
                      <a:r>
                        <a:rPr lang="en-US" sz="1400" b="0" i="0" u="none" strike="noStrike" cap="none" baseline="-250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⍵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10^-3 (rad/s)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76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lang="en-US" sz="1400" b="0" i="0" u="none" strike="noStrike" cap="none" baseline="-250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⍵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10^-5 (rad/s)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245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767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4E3A296-CDF1-4B87-9139-215ADE938D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301625"/>
            <a:ext cx="9144000" cy="820738"/>
          </a:xfrm>
        </p:spPr>
        <p:txBody>
          <a:bodyPr/>
          <a:lstStyle/>
          <a:p>
            <a:pPr marL="76200" indent="0" algn="ctr">
              <a:buNone/>
            </a:pPr>
            <a:r>
              <a:rPr lang="vi-VN" sz="32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Xây dựng mô hình toán hệ thống dẫn đường quán tính khi đánh giá tham số chuyển động ngư lôi</a:t>
            </a:r>
            <a:endParaRPr lang="en-US" sz="3200">
              <a:solidFill>
                <a:schemeClr val="bg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8DEA5-4E7C-4DFA-9866-3AA30020D5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08977" y="1928802"/>
            <a:ext cx="4128315" cy="30962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C82747-32F4-4211-ACFF-24938BB5A75E}"/>
              </a:ext>
            </a:extLst>
          </p:cNvPr>
          <p:cNvSpPr txBox="1"/>
          <p:nvPr/>
        </p:nvSpPr>
        <p:spPr>
          <a:xfrm>
            <a:off x="3331920" y="1476299"/>
            <a:ext cx="248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phỏng với sai số nhỏ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8C50A3E-787A-495C-BE35-D69A65B3A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857826"/>
              </p:ext>
            </p:extLst>
          </p:nvPr>
        </p:nvGraphicFramePr>
        <p:xfrm>
          <a:off x="5610105" y="1928802"/>
          <a:ext cx="3107868" cy="1112520"/>
        </p:xfrm>
        <a:graphic>
          <a:graphicData uri="http://schemas.openxmlformats.org/drawingml/2006/table">
            <a:tbl>
              <a:tblPr firstRow="1" bandRow="1">
                <a:tableStyleId>{FBD78678-8E1E-4043-85D4-DEABFBBB7999}</a:tableStyleId>
              </a:tblPr>
              <a:tblGrid>
                <a:gridCol w="1553934">
                  <a:extLst>
                    <a:ext uri="{9D8B030D-6E8A-4147-A177-3AD203B41FA5}">
                      <a16:colId xmlns:a16="http://schemas.microsoft.com/office/drawing/2014/main" val="1304187395"/>
                    </a:ext>
                  </a:extLst>
                </a:gridCol>
                <a:gridCol w="1553934">
                  <a:extLst>
                    <a:ext uri="{9D8B030D-6E8A-4147-A177-3AD203B41FA5}">
                      <a16:colId xmlns:a16="http://schemas.microsoft.com/office/drawing/2014/main" val="356978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σ</a:t>
                      </a:r>
                      <a:r>
                        <a:rPr lang="en-US" sz="1400" b="0" i="0" u="none" strike="noStrike" cap="none" baseline="-250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10^-3 (m/s</a:t>
                      </a:r>
                      <a:r>
                        <a:rPr lang="en-US" sz="1400" b="0" i="0" u="none" strike="noStrike" cap="none" baseline="300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39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σ</a:t>
                      </a:r>
                      <a:r>
                        <a:rPr lang="en-US" sz="1400" b="0" i="0" u="none" strike="noStrike" cap="none" baseline="-250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⍵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10^-4 (rad/s)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76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lang="en-US" sz="1400" b="0" i="0" u="none" strike="noStrike" cap="none" baseline="-250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⍵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10^-6(rad/s)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245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552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4E3A296-CDF1-4B87-9139-215ADE938D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301625"/>
            <a:ext cx="9144000" cy="820738"/>
          </a:xfrm>
        </p:spPr>
        <p:txBody>
          <a:bodyPr/>
          <a:lstStyle/>
          <a:p>
            <a:pPr marL="76200" indent="0" algn="ctr">
              <a:buNone/>
            </a:pPr>
            <a:r>
              <a:rPr lang="vi-VN" sz="32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Xây dựng mô hình toán hệ thống dẫn đường quán tính khi đánh giá tham số chuyển động ngư lôi</a:t>
            </a:r>
            <a:endParaRPr lang="en-US" sz="3200">
              <a:solidFill>
                <a:schemeClr val="bg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8DEA5-4E7C-4DFA-9866-3AA30020D5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08977" y="1928802"/>
            <a:ext cx="4128314" cy="30962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C82747-32F4-4211-ACFF-24938BB5A75E}"/>
              </a:ext>
            </a:extLst>
          </p:cNvPr>
          <p:cNvSpPr txBox="1"/>
          <p:nvPr/>
        </p:nvSpPr>
        <p:spPr>
          <a:xfrm>
            <a:off x="3331920" y="1476299"/>
            <a:ext cx="248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phỏng với sai số nhỏ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8C50A3E-787A-495C-BE35-D69A65B3A746}"/>
              </a:ext>
            </a:extLst>
          </p:cNvPr>
          <p:cNvGraphicFramePr>
            <a:graphicFrameLocks noGrp="1"/>
          </p:cNvGraphicFramePr>
          <p:nvPr/>
        </p:nvGraphicFramePr>
        <p:xfrm>
          <a:off x="5610105" y="1928802"/>
          <a:ext cx="3107868" cy="1112520"/>
        </p:xfrm>
        <a:graphic>
          <a:graphicData uri="http://schemas.openxmlformats.org/drawingml/2006/table">
            <a:tbl>
              <a:tblPr firstRow="1" bandRow="1">
                <a:tableStyleId>{FBD78678-8E1E-4043-85D4-DEABFBBB7999}</a:tableStyleId>
              </a:tblPr>
              <a:tblGrid>
                <a:gridCol w="1553934">
                  <a:extLst>
                    <a:ext uri="{9D8B030D-6E8A-4147-A177-3AD203B41FA5}">
                      <a16:colId xmlns:a16="http://schemas.microsoft.com/office/drawing/2014/main" val="1304187395"/>
                    </a:ext>
                  </a:extLst>
                </a:gridCol>
                <a:gridCol w="1553934">
                  <a:extLst>
                    <a:ext uri="{9D8B030D-6E8A-4147-A177-3AD203B41FA5}">
                      <a16:colId xmlns:a16="http://schemas.microsoft.com/office/drawing/2014/main" val="356978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σ</a:t>
                      </a:r>
                      <a:r>
                        <a:rPr lang="en-US" sz="1400" b="0" i="0" u="none" strike="noStrike" cap="none" baseline="-250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10^-3 (m/s</a:t>
                      </a:r>
                      <a:r>
                        <a:rPr lang="en-US" sz="1400" b="0" i="0" u="none" strike="noStrike" cap="none" baseline="300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39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σ</a:t>
                      </a:r>
                      <a:r>
                        <a:rPr lang="en-US" sz="1400" b="0" i="0" u="none" strike="noStrike" cap="none" baseline="-250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⍵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10^-4 (rad/s)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76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lang="en-US" sz="1400" b="0" i="0" u="none" strike="noStrike" cap="none" baseline="-250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⍵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10^-6(rad/s)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245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209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4E3A296-CDF1-4B87-9139-215ADE938D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0"/>
            <a:ext cx="9144000" cy="820738"/>
          </a:xfrm>
        </p:spPr>
        <p:txBody>
          <a:bodyPr/>
          <a:lstStyle/>
          <a:p>
            <a:pPr marL="76200" indent="0" algn="ctr">
              <a:buNone/>
            </a:pPr>
            <a:r>
              <a:rPr lang="vi-VN" sz="32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Áp dụng bộ lọc Magdwick để cải thiện kết quả đo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B30E3-73B7-4082-85BD-ED06167BEDF8}"/>
              </a:ext>
            </a:extLst>
          </p:cNvPr>
          <p:cNvSpPr txBox="1"/>
          <p:nvPr/>
        </p:nvSpPr>
        <p:spPr>
          <a:xfrm>
            <a:off x="93519" y="790849"/>
            <a:ext cx="879070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 </a:t>
            </a:r>
            <a:r>
              <a:rPr lang="en-US" sz="1800" err="1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lọc</a:t>
            </a:r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vi-VN" sz="180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bài toán tối ưu</a:t>
            </a:r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00986A-B540-46BC-9240-31E292BF7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41" y="1248923"/>
            <a:ext cx="6595950" cy="200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5456A9-518F-47D4-9868-00D9CA86A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41" y="3725417"/>
            <a:ext cx="6918068" cy="11283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41F496-FFEE-4BAD-97DB-C1D8427436B7}"/>
              </a:ext>
            </a:extLst>
          </p:cNvPr>
          <p:cNvSpPr txBox="1"/>
          <p:nvPr/>
        </p:nvSpPr>
        <p:spPr>
          <a:xfrm>
            <a:off x="93519" y="3267343"/>
            <a:ext cx="879070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Nghiệm tối ưu của bài toán được cập nhật theo biểu thức:</a:t>
            </a:r>
          </a:p>
        </p:txBody>
      </p:sp>
    </p:spTree>
    <p:extLst>
      <p:ext uri="{BB962C8B-B14F-4D97-AF65-F5344CB8AC3E}">
        <p14:creationId xmlns:p14="http://schemas.microsoft.com/office/powerpoint/2010/main" val="1092796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4E3A296-CDF1-4B87-9139-215ADE938D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0"/>
            <a:ext cx="9144000" cy="820738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32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 toán </a:t>
            </a:r>
            <a:r>
              <a:rPr lang="vi-VN" sz="320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lọc Magdwick</a:t>
            </a:r>
            <a:endParaRPr lang="en-US" sz="3200">
              <a:solidFill>
                <a:schemeClr val="bg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00746A-FDFE-4312-A435-763EEB26E635}"/>
              </a:ext>
            </a:extLst>
          </p:cNvPr>
          <p:cNvSpPr txBox="1"/>
          <p:nvPr/>
        </p:nvSpPr>
        <p:spPr>
          <a:xfrm>
            <a:off x="1373332" y="957802"/>
            <a:ext cx="639733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 toán bộ lọc Magdwick kết hợp con quay và bộ đo gia tốc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D7655-E4A0-4631-A5C7-F938D83BC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43" y="1415876"/>
            <a:ext cx="6200714" cy="338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3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39140" y="1831398"/>
            <a:ext cx="6265719" cy="14807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</a:t>
            </a:r>
            <a:endParaRPr sz="6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4E3A296-CDF1-4B87-9139-215ADE938D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-12295" y="20782"/>
            <a:ext cx="9144000" cy="820738"/>
          </a:xfrm>
        </p:spPr>
        <p:txBody>
          <a:bodyPr/>
          <a:lstStyle/>
          <a:p>
            <a:pPr marL="76200" indent="0" algn="ctr">
              <a:buNone/>
            </a:pPr>
            <a:r>
              <a:rPr lang="vi-VN" sz="32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Áp dụng bộ lọc Magdwick để cải thiện kết quả đo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1E3915-C5CF-4FAF-8F92-C523363BA7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9659" y="1386631"/>
            <a:ext cx="4793807" cy="35953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A65C99-106B-4271-B3CE-C004A996E4F9}"/>
              </a:ext>
            </a:extLst>
          </p:cNvPr>
          <p:cNvSpPr txBox="1"/>
          <p:nvPr/>
        </p:nvSpPr>
        <p:spPr>
          <a:xfrm>
            <a:off x="3158836" y="906257"/>
            <a:ext cx="243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phỏng với sai số lớn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D008A48-27FB-4E1A-97FB-DDB05A793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099297"/>
              </p:ext>
            </p:extLst>
          </p:nvPr>
        </p:nvGraphicFramePr>
        <p:xfrm>
          <a:off x="5594119" y="1386631"/>
          <a:ext cx="2702622" cy="2451450"/>
        </p:xfrm>
        <a:graphic>
          <a:graphicData uri="http://schemas.openxmlformats.org/drawingml/2006/table">
            <a:tbl>
              <a:tblPr firstRow="1" bandRow="1">
                <a:tableStyleId>{FBD78678-8E1E-4043-85D4-DEABFBBB7999}</a:tableStyleId>
              </a:tblPr>
              <a:tblGrid>
                <a:gridCol w="1351311">
                  <a:extLst>
                    <a:ext uri="{9D8B030D-6E8A-4147-A177-3AD203B41FA5}">
                      <a16:colId xmlns:a16="http://schemas.microsoft.com/office/drawing/2014/main" val="1304187395"/>
                    </a:ext>
                  </a:extLst>
                </a:gridCol>
                <a:gridCol w="1351311">
                  <a:extLst>
                    <a:ext uri="{9D8B030D-6E8A-4147-A177-3AD203B41FA5}">
                      <a16:colId xmlns:a16="http://schemas.microsoft.com/office/drawing/2014/main" val="3569786939"/>
                    </a:ext>
                  </a:extLst>
                </a:gridCol>
              </a:tblGrid>
              <a:tr h="490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σ</a:t>
                      </a:r>
                      <a:r>
                        <a:rPr lang="en-US" sz="1400" b="0" i="0" u="none" strike="noStrike" cap="none" baseline="-250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0.1 (m/s</a:t>
                      </a:r>
                      <a:r>
                        <a:rPr lang="en-US" sz="1400" b="0" i="0" u="none" strike="noStrike" cap="none" baseline="300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395828"/>
                  </a:ext>
                </a:extLst>
              </a:tr>
              <a:tr h="490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σ</a:t>
                      </a:r>
                      <a:r>
                        <a:rPr lang="en-US" sz="1400" b="0" i="0" u="none" strike="noStrike" cap="none" baseline="-250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⍵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0.01 (rad/s)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766526"/>
                  </a:ext>
                </a:extLst>
              </a:tr>
              <a:tr h="490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lang="en-US" sz="1400" b="0" i="0" u="none" strike="noStrike" cap="none" baseline="-250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⍵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0.001 (rad/s)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245367"/>
                  </a:ext>
                </a:extLst>
              </a:tr>
              <a:tr h="490290"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β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0.033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87607"/>
                  </a:ext>
                </a:extLst>
              </a:tr>
              <a:tr h="490290"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ζ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779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08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4E3A296-CDF1-4B87-9139-215ADE938D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-12295" y="20782"/>
            <a:ext cx="9144000" cy="820738"/>
          </a:xfrm>
        </p:spPr>
        <p:txBody>
          <a:bodyPr/>
          <a:lstStyle/>
          <a:p>
            <a:pPr marL="76200" indent="0" algn="ctr">
              <a:buNone/>
            </a:pPr>
            <a:r>
              <a:rPr lang="vi-VN" sz="32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Áp dụng bộ lọc Magdwick để cải thiện kết quả đo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1E3915-C5CF-4FAF-8F92-C523363BA7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9659" y="1386631"/>
            <a:ext cx="4793807" cy="3595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A65C99-106B-4271-B3CE-C004A996E4F9}"/>
              </a:ext>
            </a:extLst>
          </p:cNvPr>
          <p:cNvSpPr txBox="1"/>
          <p:nvPr/>
        </p:nvSpPr>
        <p:spPr>
          <a:xfrm>
            <a:off x="3158836" y="906257"/>
            <a:ext cx="243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phỏng với sai số lớn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59C1C3AA-4DA5-4AA7-BBA0-F3A712705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4094"/>
              </p:ext>
            </p:extLst>
          </p:nvPr>
        </p:nvGraphicFramePr>
        <p:xfrm>
          <a:off x="5594119" y="1386631"/>
          <a:ext cx="2702622" cy="2451450"/>
        </p:xfrm>
        <a:graphic>
          <a:graphicData uri="http://schemas.openxmlformats.org/drawingml/2006/table">
            <a:tbl>
              <a:tblPr firstRow="1" bandRow="1">
                <a:tableStyleId>{FBD78678-8E1E-4043-85D4-DEABFBBB7999}</a:tableStyleId>
              </a:tblPr>
              <a:tblGrid>
                <a:gridCol w="1351311">
                  <a:extLst>
                    <a:ext uri="{9D8B030D-6E8A-4147-A177-3AD203B41FA5}">
                      <a16:colId xmlns:a16="http://schemas.microsoft.com/office/drawing/2014/main" val="1304187395"/>
                    </a:ext>
                  </a:extLst>
                </a:gridCol>
                <a:gridCol w="1351311">
                  <a:extLst>
                    <a:ext uri="{9D8B030D-6E8A-4147-A177-3AD203B41FA5}">
                      <a16:colId xmlns:a16="http://schemas.microsoft.com/office/drawing/2014/main" val="3569786939"/>
                    </a:ext>
                  </a:extLst>
                </a:gridCol>
              </a:tblGrid>
              <a:tr h="490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σ</a:t>
                      </a:r>
                      <a:r>
                        <a:rPr lang="en-US" sz="1400" b="0" i="0" u="none" strike="noStrike" cap="none" baseline="-250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0.1 (m/s</a:t>
                      </a:r>
                      <a:r>
                        <a:rPr lang="en-US" sz="1400" b="0" i="0" u="none" strike="noStrike" cap="none" baseline="300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395828"/>
                  </a:ext>
                </a:extLst>
              </a:tr>
              <a:tr h="490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σ</a:t>
                      </a:r>
                      <a:r>
                        <a:rPr lang="en-US" sz="1400" b="0" i="0" u="none" strike="noStrike" cap="none" baseline="-250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⍵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0.01 (rad/s)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766526"/>
                  </a:ext>
                </a:extLst>
              </a:tr>
              <a:tr h="490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lang="en-US" sz="1400" b="0" i="0" u="none" strike="noStrike" cap="none" baseline="-250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⍵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0.001 (rad/s)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245367"/>
                  </a:ext>
                </a:extLst>
              </a:tr>
              <a:tr h="490290"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β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0.033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87607"/>
                  </a:ext>
                </a:extLst>
              </a:tr>
              <a:tr h="490290"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ζ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779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242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4E3A296-CDF1-4B87-9139-215ADE938D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-12295" y="20782"/>
            <a:ext cx="9144000" cy="820738"/>
          </a:xfrm>
        </p:spPr>
        <p:txBody>
          <a:bodyPr/>
          <a:lstStyle/>
          <a:p>
            <a:pPr marL="76200" indent="0" algn="ctr">
              <a:buNone/>
            </a:pPr>
            <a:r>
              <a:rPr lang="vi-VN" sz="32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Áp dụng bộ lọc Magdwick để cải thiện kết quả đo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1E3915-C5CF-4FAF-8F92-C523363BA7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9659" y="1386631"/>
            <a:ext cx="4793806" cy="35953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A65C99-106B-4271-B3CE-C004A996E4F9}"/>
              </a:ext>
            </a:extLst>
          </p:cNvPr>
          <p:cNvSpPr txBox="1"/>
          <p:nvPr/>
        </p:nvSpPr>
        <p:spPr>
          <a:xfrm>
            <a:off x="2831825" y="906257"/>
            <a:ext cx="308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phỏng với sai số trung bình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59C1C3AA-4DA5-4AA7-BBA0-F3A712705C7B}"/>
              </a:ext>
            </a:extLst>
          </p:cNvPr>
          <p:cNvGraphicFramePr>
            <a:graphicFrameLocks noGrp="1"/>
          </p:cNvGraphicFramePr>
          <p:nvPr/>
        </p:nvGraphicFramePr>
        <p:xfrm>
          <a:off x="5594119" y="1386631"/>
          <a:ext cx="2702622" cy="2451450"/>
        </p:xfrm>
        <a:graphic>
          <a:graphicData uri="http://schemas.openxmlformats.org/drawingml/2006/table">
            <a:tbl>
              <a:tblPr firstRow="1" bandRow="1">
                <a:tableStyleId>{FBD78678-8E1E-4043-85D4-DEABFBBB7999}</a:tableStyleId>
              </a:tblPr>
              <a:tblGrid>
                <a:gridCol w="1351311">
                  <a:extLst>
                    <a:ext uri="{9D8B030D-6E8A-4147-A177-3AD203B41FA5}">
                      <a16:colId xmlns:a16="http://schemas.microsoft.com/office/drawing/2014/main" val="1304187395"/>
                    </a:ext>
                  </a:extLst>
                </a:gridCol>
                <a:gridCol w="1351311">
                  <a:extLst>
                    <a:ext uri="{9D8B030D-6E8A-4147-A177-3AD203B41FA5}">
                      <a16:colId xmlns:a16="http://schemas.microsoft.com/office/drawing/2014/main" val="3569786939"/>
                    </a:ext>
                  </a:extLst>
                </a:gridCol>
              </a:tblGrid>
              <a:tr h="490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σ</a:t>
                      </a:r>
                      <a:r>
                        <a:rPr lang="en-US" sz="1400" b="0" i="0" u="none" strike="noStrike" cap="none" baseline="-250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10^-2 (m/s</a:t>
                      </a:r>
                      <a:r>
                        <a:rPr lang="en-US" sz="1400" b="0" i="0" u="none" strike="noStrike" cap="none" baseline="300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395828"/>
                  </a:ext>
                </a:extLst>
              </a:tr>
              <a:tr h="490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σ</a:t>
                      </a:r>
                      <a:r>
                        <a:rPr lang="en-US" sz="1400" b="0" i="0" u="none" strike="noStrike" cap="none" baseline="-250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⍵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10^-3 (rad/s)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766526"/>
                  </a:ext>
                </a:extLst>
              </a:tr>
              <a:tr h="490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lang="en-US" sz="1400" b="0" i="0" u="none" strike="noStrike" cap="none" baseline="-250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⍵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10^-5 (rad/s)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245367"/>
                  </a:ext>
                </a:extLst>
              </a:tr>
              <a:tr h="490290"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β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3,5.10^-5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87607"/>
                  </a:ext>
                </a:extLst>
              </a:tr>
              <a:tr h="490290"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ζ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10^-8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779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130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4E3A296-CDF1-4B87-9139-215ADE938D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-12295" y="20782"/>
            <a:ext cx="9144000" cy="820738"/>
          </a:xfrm>
        </p:spPr>
        <p:txBody>
          <a:bodyPr/>
          <a:lstStyle/>
          <a:p>
            <a:pPr marL="76200" indent="0" algn="ctr">
              <a:buNone/>
            </a:pPr>
            <a:r>
              <a:rPr lang="vi-VN" sz="32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Áp dụng bộ lọc Magdwick để cải thiện kết quả đo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1E3915-C5CF-4FAF-8F92-C523363BA7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9659" y="1386631"/>
            <a:ext cx="4793806" cy="3595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A65C99-106B-4271-B3CE-C004A996E4F9}"/>
              </a:ext>
            </a:extLst>
          </p:cNvPr>
          <p:cNvSpPr txBox="1"/>
          <p:nvPr/>
        </p:nvSpPr>
        <p:spPr>
          <a:xfrm>
            <a:off x="2831825" y="906257"/>
            <a:ext cx="308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phỏng với sai số trung bình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59C1C3AA-4DA5-4AA7-BBA0-F3A712705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786836"/>
              </p:ext>
            </p:extLst>
          </p:nvPr>
        </p:nvGraphicFramePr>
        <p:xfrm>
          <a:off x="5594119" y="1386631"/>
          <a:ext cx="2702622" cy="2451450"/>
        </p:xfrm>
        <a:graphic>
          <a:graphicData uri="http://schemas.openxmlformats.org/drawingml/2006/table">
            <a:tbl>
              <a:tblPr firstRow="1" bandRow="1">
                <a:tableStyleId>{FBD78678-8E1E-4043-85D4-DEABFBBB7999}</a:tableStyleId>
              </a:tblPr>
              <a:tblGrid>
                <a:gridCol w="1351311">
                  <a:extLst>
                    <a:ext uri="{9D8B030D-6E8A-4147-A177-3AD203B41FA5}">
                      <a16:colId xmlns:a16="http://schemas.microsoft.com/office/drawing/2014/main" val="1304187395"/>
                    </a:ext>
                  </a:extLst>
                </a:gridCol>
                <a:gridCol w="1351311">
                  <a:extLst>
                    <a:ext uri="{9D8B030D-6E8A-4147-A177-3AD203B41FA5}">
                      <a16:colId xmlns:a16="http://schemas.microsoft.com/office/drawing/2014/main" val="3569786939"/>
                    </a:ext>
                  </a:extLst>
                </a:gridCol>
              </a:tblGrid>
              <a:tr h="490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σ</a:t>
                      </a:r>
                      <a:r>
                        <a:rPr lang="en-US" sz="1400" b="0" i="0" u="none" strike="noStrike" cap="none" baseline="-250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10^-2 (m/s</a:t>
                      </a:r>
                      <a:r>
                        <a:rPr lang="en-US" sz="1400" b="0" i="0" u="none" strike="noStrike" cap="none" baseline="300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395828"/>
                  </a:ext>
                </a:extLst>
              </a:tr>
              <a:tr h="490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σ</a:t>
                      </a:r>
                      <a:r>
                        <a:rPr lang="en-US" sz="1400" b="0" i="0" u="none" strike="noStrike" cap="none" baseline="-250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⍵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10^-3 (rad/s)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766526"/>
                  </a:ext>
                </a:extLst>
              </a:tr>
              <a:tr h="490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lang="en-US" sz="1400" b="0" i="0" u="none" strike="noStrike" cap="none" baseline="-250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⍵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10^-5 (rad/s)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245367"/>
                  </a:ext>
                </a:extLst>
              </a:tr>
              <a:tr h="490290"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β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3,5.10^-5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87607"/>
                  </a:ext>
                </a:extLst>
              </a:tr>
              <a:tr h="490290"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ζ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10^-8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779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762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4E3A296-CDF1-4B87-9139-215ADE938D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-12295" y="20782"/>
            <a:ext cx="9144000" cy="820738"/>
          </a:xfrm>
        </p:spPr>
        <p:txBody>
          <a:bodyPr/>
          <a:lstStyle/>
          <a:p>
            <a:pPr marL="76200" indent="0" algn="ctr">
              <a:buNone/>
            </a:pPr>
            <a:r>
              <a:rPr lang="vi-VN" sz="32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Áp dụng bộ lọc Magdwick để cải thiện kết quả đo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1E3915-C5CF-4FAF-8F92-C523363BA7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9659" y="1386631"/>
            <a:ext cx="4793806" cy="35953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A65C99-106B-4271-B3CE-C004A996E4F9}"/>
              </a:ext>
            </a:extLst>
          </p:cNvPr>
          <p:cNvSpPr txBox="1"/>
          <p:nvPr/>
        </p:nvSpPr>
        <p:spPr>
          <a:xfrm>
            <a:off x="3136396" y="906257"/>
            <a:ext cx="248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phỏng với sai số nhỏ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59C1C3AA-4DA5-4AA7-BBA0-F3A712705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85291"/>
              </p:ext>
            </p:extLst>
          </p:nvPr>
        </p:nvGraphicFramePr>
        <p:xfrm>
          <a:off x="5594119" y="1386631"/>
          <a:ext cx="2702622" cy="2451450"/>
        </p:xfrm>
        <a:graphic>
          <a:graphicData uri="http://schemas.openxmlformats.org/drawingml/2006/table">
            <a:tbl>
              <a:tblPr firstRow="1" bandRow="1">
                <a:tableStyleId>{FBD78678-8E1E-4043-85D4-DEABFBBB7999}</a:tableStyleId>
              </a:tblPr>
              <a:tblGrid>
                <a:gridCol w="1351311">
                  <a:extLst>
                    <a:ext uri="{9D8B030D-6E8A-4147-A177-3AD203B41FA5}">
                      <a16:colId xmlns:a16="http://schemas.microsoft.com/office/drawing/2014/main" val="1304187395"/>
                    </a:ext>
                  </a:extLst>
                </a:gridCol>
                <a:gridCol w="1351311">
                  <a:extLst>
                    <a:ext uri="{9D8B030D-6E8A-4147-A177-3AD203B41FA5}">
                      <a16:colId xmlns:a16="http://schemas.microsoft.com/office/drawing/2014/main" val="3569786939"/>
                    </a:ext>
                  </a:extLst>
                </a:gridCol>
              </a:tblGrid>
              <a:tr h="490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σ</a:t>
                      </a:r>
                      <a:r>
                        <a:rPr lang="en-US" sz="1400" b="0" i="0" u="none" strike="noStrike" cap="none" baseline="-250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10^-3 (m/s</a:t>
                      </a:r>
                      <a:r>
                        <a:rPr lang="en-US" sz="1400" b="0" i="0" u="none" strike="noStrike" cap="none" baseline="300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395828"/>
                  </a:ext>
                </a:extLst>
              </a:tr>
              <a:tr h="490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σ</a:t>
                      </a:r>
                      <a:r>
                        <a:rPr lang="en-US" sz="1400" b="0" i="0" u="none" strike="noStrike" cap="none" baseline="-250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⍵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10^-4 (rad/s)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766526"/>
                  </a:ext>
                </a:extLst>
              </a:tr>
              <a:tr h="490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lang="en-US" sz="1400" b="0" i="0" u="none" strike="noStrike" cap="none" baseline="-250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⍵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10^-6 (rad/s)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245367"/>
                  </a:ext>
                </a:extLst>
              </a:tr>
              <a:tr h="490290"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β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10^-6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87607"/>
                  </a:ext>
                </a:extLst>
              </a:tr>
              <a:tr h="490290"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ζ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10^-8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779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05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4E3A296-CDF1-4B87-9139-215ADE938D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-12295" y="20782"/>
            <a:ext cx="9144000" cy="820738"/>
          </a:xfrm>
        </p:spPr>
        <p:txBody>
          <a:bodyPr/>
          <a:lstStyle/>
          <a:p>
            <a:pPr marL="76200" indent="0" algn="ctr">
              <a:buNone/>
            </a:pPr>
            <a:r>
              <a:rPr lang="vi-VN" sz="32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Áp dụng bộ lọc Magdwick để cải thiện kết quả đo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1E3915-C5CF-4FAF-8F92-C523363BA7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9659" y="1386631"/>
            <a:ext cx="4793805" cy="35953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A65C99-106B-4271-B3CE-C004A996E4F9}"/>
              </a:ext>
            </a:extLst>
          </p:cNvPr>
          <p:cNvSpPr txBox="1"/>
          <p:nvPr/>
        </p:nvSpPr>
        <p:spPr>
          <a:xfrm>
            <a:off x="3136396" y="906257"/>
            <a:ext cx="248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phỏng với sai số nhỏ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59C1C3AA-4DA5-4AA7-BBA0-F3A712705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138331"/>
              </p:ext>
            </p:extLst>
          </p:nvPr>
        </p:nvGraphicFramePr>
        <p:xfrm>
          <a:off x="5594119" y="1386631"/>
          <a:ext cx="2702622" cy="2451450"/>
        </p:xfrm>
        <a:graphic>
          <a:graphicData uri="http://schemas.openxmlformats.org/drawingml/2006/table">
            <a:tbl>
              <a:tblPr firstRow="1" bandRow="1">
                <a:tableStyleId>{FBD78678-8E1E-4043-85D4-DEABFBBB7999}</a:tableStyleId>
              </a:tblPr>
              <a:tblGrid>
                <a:gridCol w="1351311">
                  <a:extLst>
                    <a:ext uri="{9D8B030D-6E8A-4147-A177-3AD203B41FA5}">
                      <a16:colId xmlns:a16="http://schemas.microsoft.com/office/drawing/2014/main" val="1304187395"/>
                    </a:ext>
                  </a:extLst>
                </a:gridCol>
                <a:gridCol w="1351311">
                  <a:extLst>
                    <a:ext uri="{9D8B030D-6E8A-4147-A177-3AD203B41FA5}">
                      <a16:colId xmlns:a16="http://schemas.microsoft.com/office/drawing/2014/main" val="3569786939"/>
                    </a:ext>
                  </a:extLst>
                </a:gridCol>
              </a:tblGrid>
              <a:tr h="490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σ</a:t>
                      </a:r>
                      <a:r>
                        <a:rPr lang="en-US" sz="1400" b="0" i="0" u="none" strike="noStrike" cap="none" baseline="-250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10^-3 (m/s</a:t>
                      </a:r>
                      <a:r>
                        <a:rPr lang="en-US" sz="1400" b="0" i="0" u="none" strike="noStrike" cap="none" baseline="300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395828"/>
                  </a:ext>
                </a:extLst>
              </a:tr>
              <a:tr h="490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σ</a:t>
                      </a:r>
                      <a:r>
                        <a:rPr lang="en-US" sz="1400" b="0" i="0" u="none" strike="noStrike" cap="none" baseline="-250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⍵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10^-4 (rad/s)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766526"/>
                  </a:ext>
                </a:extLst>
              </a:tr>
              <a:tr h="490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lang="en-US" sz="1400" b="0" i="0" u="none" strike="noStrike" cap="none" baseline="-250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⍵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10^-6 (rad/s)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245367"/>
                  </a:ext>
                </a:extLst>
              </a:tr>
              <a:tr h="490290"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β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10^-6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87607"/>
                  </a:ext>
                </a:extLst>
              </a:tr>
              <a:tr h="490290"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ζ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10^-8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779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255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355198" y="573031"/>
            <a:ext cx="6788802" cy="177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4697A4"/>
              </a:buClr>
            </a:pPr>
            <a:br>
              <a:rPr lang="en-US" sz="2000">
                <a:solidFill>
                  <a:srgbClr val="4697A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>
                <a:solidFill>
                  <a:srgbClr val="4697A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 3</a:t>
            </a:r>
            <a:br>
              <a:rPr lang="en-US" sz="2000">
                <a:solidFill>
                  <a:srgbClr val="4697A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vi-VN" sz="2000">
                <a:solidFill>
                  <a:srgbClr val="4697A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 NGHIỆM THUẬT TOÁN DẪN ĐƯỜNG QUÁN TÍNH XÁC ĐỊNH THAM SỐ CHUYỂN ĐỘNG CỦA NGƯ LÔI</a:t>
            </a:r>
            <a:endParaRPr lang="en-US" sz="2000">
              <a:solidFill>
                <a:srgbClr val="4697A4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3038325" y="2562300"/>
            <a:ext cx="5696100" cy="1308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3.1 Tổng quan về mô hình thử nghiệm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3.2 Thiết kế phần cứng và phần mềm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3.3 Thử nghiệm thuật toán dẫn đường quán tính trên thiết bị đã xây dựng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ixie One"/>
              </a:rPr>
              <a:t>3</a:t>
            </a:r>
            <a:endParaRPr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49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" grpId="0"/>
      <p:bldP spid="360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4E3A296-CDF1-4B87-9139-215ADE938D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0"/>
            <a:ext cx="9144000" cy="820738"/>
          </a:xfrm>
        </p:spPr>
        <p:txBody>
          <a:bodyPr/>
          <a:lstStyle/>
          <a:p>
            <a:pPr marL="139700" indent="0" algn="ctr">
              <a:buNone/>
            </a:pPr>
            <a:r>
              <a:rPr lang="vi-VN" sz="320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Tổng quan về mô hình thử nghiệm</a:t>
            </a:r>
            <a:endParaRPr lang="en-US" sz="3200">
              <a:solidFill>
                <a:schemeClr val="tx1">
                  <a:lumMod val="95000"/>
                </a:schemeClr>
              </a:solidFill>
              <a:effectLst/>
              <a:latin typeface="+mj-lt"/>
              <a:ea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973D27-4637-4A32-BCFD-06D4EB939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488" y="820739"/>
            <a:ext cx="5130526" cy="374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3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4E3A296-CDF1-4B87-9139-215ADE938D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0"/>
            <a:ext cx="9144000" cy="820738"/>
          </a:xfrm>
        </p:spPr>
        <p:txBody>
          <a:bodyPr/>
          <a:lstStyle/>
          <a:p>
            <a:pPr marL="139700" indent="0" algn="ctr">
              <a:buNone/>
            </a:pPr>
            <a:r>
              <a:rPr lang="vi-VN" sz="320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Tổng quan về mô hình thử nghiệm</a:t>
            </a:r>
            <a:endParaRPr lang="en-US" sz="3200">
              <a:solidFill>
                <a:schemeClr val="tx1">
                  <a:lumMod val="95000"/>
                </a:schemeClr>
              </a:solidFill>
              <a:effectLst/>
              <a:latin typeface="+mj-lt"/>
              <a:ea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D3C9C-E437-481C-9BFE-DBB472CF9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100" y="692206"/>
            <a:ext cx="5743799" cy="39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0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4E3A296-CDF1-4B87-9139-215ADE938D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0"/>
            <a:ext cx="9144000" cy="820738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Thiết kế phần cứng và phần mềm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671C7D-DC63-492C-8F77-E014BEC3DC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" y="1166827"/>
            <a:ext cx="3982720" cy="34051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239493-A425-4206-84F3-C4D65241D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66827"/>
            <a:ext cx="4211320" cy="340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1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7754B4C-AB6F-4C1A-9B0D-5E07D4CBA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918" y="997018"/>
            <a:ext cx="3420164" cy="645300"/>
          </a:xfrm>
        </p:spPr>
        <p:txBody>
          <a:bodyPr/>
          <a:lstStyle/>
          <a:p>
            <a:pPr algn="ctr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DFE761D-30D4-4DD1-A8DF-0C3E437E5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197" y="2141909"/>
            <a:ext cx="2400610" cy="2544900"/>
          </a:xfrm>
        </p:spPr>
        <p:txBody>
          <a:bodyPr/>
          <a:lstStyle/>
          <a:p>
            <a:pPr algn="ctr"/>
            <a:r>
              <a:rPr lang="en-US" sz="2000">
                <a:solidFill>
                  <a:srgbClr val="4697A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 quan về bài toán đặt ra</a:t>
            </a:r>
          </a:p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3098CB-D4AE-47EE-840E-0F23BD3DF6C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226222" y="2141909"/>
            <a:ext cx="2400610" cy="2544900"/>
          </a:xfrm>
        </p:spPr>
        <p:txBody>
          <a:bodyPr/>
          <a:lstStyle/>
          <a:p>
            <a:pPr algn="ctr"/>
            <a:r>
              <a:rPr lang="vi-VN" sz="2000">
                <a:solidFill>
                  <a:srgbClr val="4697A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 sở lý</a:t>
            </a:r>
            <a:r>
              <a:rPr lang="en-US" sz="2000">
                <a:solidFill>
                  <a:srgbClr val="4697A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>
                <a:solidFill>
                  <a:srgbClr val="4697A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thuyết đánh giá chuyển động của ngư lôi theo thuật toán dẫn đường quán tính</a:t>
            </a:r>
            <a:endParaRPr lang="en-US" sz="2000">
              <a:solidFill>
                <a:srgbClr val="4697A4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A5DFFA5-57B2-4F03-981C-57E57FEB95CA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068756" y="2141909"/>
            <a:ext cx="2479727" cy="2544900"/>
          </a:xfrm>
        </p:spPr>
        <p:txBody>
          <a:bodyPr/>
          <a:lstStyle/>
          <a:p>
            <a:pPr algn="ctr"/>
            <a:r>
              <a:rPr lang="vi-VN" sz="2000">
                <a:solidFill>
                  <a:srgbClr val="4697A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2000">
                <a:solidFill>
                  <a:srgbClr val="4697A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>
                <a:solidFill>
                  <a:srgbClr val="4697A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nghiệm thuật toán dẫn đường quán tính xác định tham số chuyển động của ngư lôi</a:t>
            </a:r>
            <a:endParaRPr lang="en-US" sz="2000">
              <a:solidFill>
                <a:srgbClr val="4697A4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7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  <p:bldP spid="1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4E3A296-CDF1-4B87-9139-215ADE938D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0"/>
            <a:ext cx="9144000" cy="820738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Thử nghiệm thuật toán dẫn đường quán tính trên thiết bị đã xây dựng</a:t>
            </a:r>
            <a:endParaRPr lang="en-US" sz="320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1762E1-2F96-475A-A1B8-2181D57149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5" y="1895792"/>
            <a:ext cx="2898140" cy="2094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9B6DBE-2082-416B-8B0E-FE2875F29E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929" y="1907222"/>
            <a:ext cx="2898141" cy="20834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500581-486C-43AC-9686-998435781C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494" y="1907222"/>
            <a:ext cx="2898141" cy="20834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B0A26C-9DC1-47F3-9089-956404F9DA69}"/>
              </a:ext>
            </a:extLst>
          </p:cNvPr>
          <p:cNvSpPr txBox="1"/>
          <p:nvPr/>
        </p:nvSpPr>
        <p:spPr>
          <a:xfrm>
            <a:off x="0" y="1362491"/>
            <a:ext cx="914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 góc Euler khi thiết bị đang đứng yên áp dụng bộ lọc Magdwick</a:t>
            </a:r>
            <a:endParaRPr lang="en-US" sz="180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095993-3BCB-4E3B-AB0F-D1FCFC214C3D}"/>
              </a:ext>
            </a:extLst>
          </p:cNvPr>
          <p:cNvSpPr txBox="1"/>
          <p:nvPr/>
        </p:nvSpPr>
        <p:spPr>
          <a:xfrm>
            <a:off x="763111" y="4166056"/>
            <a:ext cx="1256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Góc nghiêng ϑ</a:t>
            </a:r>
            <a:endParaRPr lang="en-US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3A2200-0657-4C3F-BA84-59D28FACE98F}"/>
              </a:ext>
            </a:extLst>
          </p:cNvPr>
          <p:cNvSpPr txBox="1"/>
          <p:nvPr/>
        </p:nvSpPr>
        <p:spPr>
          <a:xfrm>
            <a:off x="3943903" y="4167782"/>
            <a:ext cx="1256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Góc lắc </a:t>
            </a:r>
            <a:r>
              <a:rPr lang="el-GR" sz="140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γ</a:t>
            </a:r>
            <a:endParaRPr lang="en-US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6C1465-DD84-4814-8AD0-0D8DD558B793}"/>
              </a:ext>
            </a:extLst>
          </p:cNvPr>
          <p:cNvSpPr txBox="1"/>
          <p:nvPr/>
        </p:nvSpPr>
        <p:spPr>
          <a:xfrm>
            <a:off x="7047863" y="4166056"/>
            <a:ext cx="1256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140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Góc hướng 𝜓</a:t>
            </a:r>
            <a:endParaRPr lang="en-US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536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4E3A296-CDF1-4B87-9139-215ADE938D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0"/>
            <a:ext cx="9144000" cy="820738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Thử nghiệm thuật toán dẫn đường quán tính trên thiết bị đã xây dựng</a:t>
            </a:r>
            <a:endParaRPr lang="en-US" sz="320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B0A26C-9DC1-47F3-9089-956404F9DA69}"/>
              </a:ext>
            </a:extLst>
          </p:cNvPr>
          <p:cNvSpPr txBox="1"/>
          <p:nvPr/>
        </p:nvSpPr>
        <p:spPr>
          <a:xfrm>
            <a:off x="0" y="1152844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</a:t>
            </a:r>
            <a:r>
              <a:rPr lang="vi-VN" sz="180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ết quả</a:t>
            </a:r>
            <a:r>
              <a:rPr lang="en-US" sz="180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các góc Euler với bộ lọc Magdwick</a:t>
            </a:r>
            <a:r>
              <a:rPr lang="vi-VN" sz="180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khi xoay thiết bị lần lượt theo các trụ</a:t>
            </a:r>
            <a:r>
              <a:rPr lang="en-US" sz="180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vi-VN" sz="180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đo </a:t>
            </a:r>
            <a:r>
              <a:rPr lang="vi-VN" sz="180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 0</a:t>
            </a:r>
            <a:r>
              <a:rPr lang="vi-VN" sz="1800" baseline="3000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0</a:t>
            </a:r>
            <a:r>
              <a:rPr lang="vi-VN" sz="180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đến 90</a:t>
            </a:r>
            <a:r>
              <a:rPr lang="vi-VN" sz="1800" baseline="3000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0</a:t>
            </a:r>
            <a:r>
              <a:rPr lang="vi-VN" sz="180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rồi về lại 0</a:t>
            </a:r>
            <a:r>
              <a:rPr lang="vi-VN" sz="1800" baseline="3000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0</a:t>
            </a:r>
            <a:endParaRPr lang="en-US" sz="1800" baseline="3000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095993-3BCB-4E3B-AB0F-D1FCFC214C3D}"/>
              </a:ext>
            </a:extLst>
          </p:cNvPr>
          <p:cNvSpPr txBox="1"/>
          <p:nvPr/>
        </p:nvSpPr>
        <p:spPr>
          <a:xfrm>
            <a:off x="763111" y="4166056"/>
            <a:ext cx="1256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Góc nghiêng ϑ</a:t>
            </a:r>
            <a:endParaRPr lang="en-US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3A2200-0657-4C3F-BA84-59D28FACE98F}"/>
              </a:ext>
            </a:extLst>
          </p:cNvPr>
          <p:cNvSpPr txBox="1"/>
          <p:nvPr/>
        </p:nvSpPr>
        <p:spPr>
          <a:xfrm>
            <a:off x="3943903" y="4167782"/>
            <a:ext cx="1256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Góc lắc </a:t>
            </a:r>
            <a:r>
              <a:rPr lang="el-GR" sz="140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γ</a:t>
            </a:r>
            <a:endParaRPr lang="en-US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6C1465-DD84-4814-8AD0-0D8DD558B793}"/>
              </a:ext>
            </a:extLst>
          </p:cNvPr>
          <p:cNvSpPr txBox="1"/>
          <p:nvPr/>
        </p:nvSpPr>
        <p:spPr>
          <a:xfrm>
            <a:off x="7047863" y="4166056"/>
            <a:ext cx="1256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140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Góc hướng 𝜓</a:t>
            </a:r>
            <a:endParaRPr lang="en-US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84A128-F125-4B6E-9062-E03CB9ADF8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5" y="1907221"/>
            <a:ext cx="2898140" cy="20834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FAAA25-34E7-4535-A862-4FDBE5C681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959" y="1907222"/>
            <a:ext cx="2898141" cy="20904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1B1637D-D69F-44E6-A757-FF98024760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504" y="1907221"/>
            <a:ext cx="2898140" cy="209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31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4E3A296-CDF1-4B87-9139-215ADE938D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0"/>
            <a:ext cx="9144000" cy="820738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Thử nghiệm thuật toán dẫn đường quán tính trên thiết bị đã xây dựng</a:t>
            </a:r>
            <a:endParaRPr lang="en-US" sz="320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B0A26C-9DC1-47F3-9089-956404F9DA69}"/>
              </a:ext>
            </a:extLst>
          </p:cNvPr>
          <p:cNvSpPr txBox="1"/>
          <p:nvPr/>
        </p:nvSpPr>
        <p:spPr>
          <a:xfrm>
            <a:off x="0" y="1067119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Vị trí tính toán trong mặt phẳng XY khi thiết bị đứng yên áp dụng bộ lọc Magdwick trong 60s</a:t>
            </a:r>
            <a:endParaRPr lang="en-US" sz="1800" baseline="3000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EB1226A-9407-46D1-9E9A-6ED017285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7" y="1522177"/>
            <a:ext cx="5610225" cy="349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1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"/>
          <p:cNvSpPr txBox="1">
            <a:spLocks noGrp="1"/>
          </p:cNvSpPr>
          <p:nvPr>
            <p:ph type="ctrTitle"/>
          </p:nvPr>
        </p:nvSpPr>
        <p:spPr>
          <a:xfrm>
            <a:off x="1590675" y="1991850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EE78F6-DC8F-48D8-BC8B-4FCF3925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8765"/>
            <a:ext cx="9144000" cy="614126"/>
          </a:xfrm>
        </p:spPr>
        <p:txBody>
          <a:bodyPr/>
          <a:lstStyle/>
          <a:p>
            <a:pPr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FAA0B-F397-48B4-BD91-8F6251CFD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400" y="1459922"/>
            <a:ext cx="4105691" cy="3335480"/>
          </a:xfrm>
        </p:spPr>
        <p:txBody>
          <a:bodyPr/>
          <a:lstStyle/>
          <a:p>
            <a:pPr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 điểm:</a:t>
            </a:r>
          </a:p>
          <a:p>
            <a:pPr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 hiện được thuật toán</a:t>
            </a:r>
          </a:p>
          <a:p>
            <a:pPr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 thuật số, dễ dàng lưu trữ và truyền dữ liệu</a:t>
            </a:r>
          </a:p>
          <a:p>
            <a:pPr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khả năng tự động hóa</a:t>
            </a:r>
          </a:p>
          <a:p>
            <a:pPr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Bám góc bảo đảm</a:t>
            </a:r>
          </a:p>
          <a:p>
            <a:pPr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thể cải thiện độ chính xác</a:t>
            </a:r>
          </a:p>
          <a:p>
            <a:pPr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thể phát triển nhiều ứng dụng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F136F5-3004-48F7-8F7F-9BB3167ACFA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75909" y="1309254"/>
            <a:ext cx="4105691" cy="3636817"/>
          </a:xfrm>
        </p:spPr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>
                  <a:lumMod val="95000"/>
                </a:srgbClr>
              </a:buClr>
              <a:buSzPts val="14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Muli"/>
              </a:rPr>
              <a:t>Hạn chế:</a:t>
            </a:r>
          </a:p>
          <a:p>
            <a:pPr>
              <a:buClr>
                <a:schemeClr val="bg2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 số vị trí lớn do loại cảm biến góc và gia tốc sử dụng</a:t>
            </a:r>
          </a:p>
          <a:p>
            <a:pPr>
              <a:buClr>
                <a:schemeClr val="bg2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toán còn thiếu phần bám góc hướng dẫn đến trôi góc hướng khi thử nghiệm thực tế</a:t>
            </a:r>
          </a:p>
          <a:p>
            <a:pPr>
              <a:buClr>
                <a:schemeClr val="bg2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 lực bản than còn hạn chế chưa thể hoàn thiện chức năng thiết bị</a:t>
            </a:r>
          </a:p>
        </p:txBody>
      </p:sp>
    </p:spTree>
    <p:extLst>
      <p:ext uri="{BB962C8B-B14F-4D97-AF65-F5344CB8AC3E}">
        <p14:creationId xmlns:p14="http://schemas.microsoft.com/office/powerpoint/2010/main" val="2203273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EE78F6-DC8F-48D8-BC8B-4FCF3925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8765"/>
            <a:ext cx="9144000" cy="614126"/>
          </a:xfrm>
        </p:spPr>
        <p:txBody>
          <a:bodyPr/>
          <a:lstStyle/>
          <a:p>
            <a:pPr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CẢI TIẾN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FAA0B-F397-48B4-BD91-8F6251CFD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855" y="1298866"/>
            <a:ext cx="6369627" cy="3221180"/>
          </a:xfrm>
        </p:spPr>
        <p:txBody>
          <a:bodyPr/>
          <a:lstStyle/>
          <a:p>
            <a:pPr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hợp thêm bộ đo để bám góc hướng như la bàn, cảm biến từ trường trái đất.</a:t>
            </a:r>
          </a:p>
          <a:p>
            <a:pPr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hợp thêm bộ đo vận tốc để cải thiện độ chính xác xác định vị trí</a:t>
            </a:r>
          </a:p>
          <a:p>
            <a:pPr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 thế bằng con quay và gia tốc kế độ chính xác cao</a:t>
            </a:r>
          </a:p>
          <a:p>
            <a:pPr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Bổ sung thêm chức năng tạo giả tín hiệu để tự động hóa các quy trình kiểm tra cho từng loại loại máy trong hệ thống điều khiển ngư lôi </a:t>
            </a:r>
          </a:p>
        </p:txBody>
      </p:sp>
    </p:spTree>
    <p:extLst>
      <p:ext uri="{BB962C8B-B14F-4D97-AF65-F5344CB8AC3E}">
        <p14:creationId xmlns:p14="http://schemas.microsoft.com/office/powerpoint/2010/main" val="2970268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3183947" y="19918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355198" y="1908108"/>
            <a:ext cx="6788802" cy="13083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4697A4"/>
              </a:buClr>
            </a:pPr>
            <a:r>
              <a:rPr lang="en-US" sz="2000">
                <a:solidFill>
                  <a:srgbClr val="4697A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 1</a:t>
            </a:r>
            <a:br>
              <a:rPr lang="en-US" sz="2000">
                <a:solidFill>
                  <a:srgbClr val="4697A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>
                <a:solidFill>
                  <a:srgbClr val="4697A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 QUAN VỀ BÀI TOÁN ĐẶT RA</a:t>
            </a: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Nixie One"/>
                <a:cs typeface="Times New Roman" panose="02020603050405020304" pitchFamily="18" charset="0"/>
                <a:sym typeface="Nixie One"/>
              </a:rPr>
              <a:t>1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DEC6976-2073-4AC2-8907-F7FF89945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3825"/>
            <a:ext cx="9144000" cy="1659900"/>
          </a:xfrm>
        </p:spPr>
        <p:txBody>
          <a:bodyPr/>
          <a:lstStyle/>
          <a:p>
            <a:pPr marL="76200" indent="0" algn="ctr">
              <a:buNone/>
            </a:pPr>
            <a:r>
              <a:rPr lang="vi-VN" sz="32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Một số phương án kiểm tra, thử nghiệm hệ thống điều khiển ngư lôi</a:t>
            </a:r>
          </a:p>
          <a:p>
            <a:pPr marL="76200" indent="0">
              <a:buNone/>
            </a:pPr>
            <a:endParaRPr lang="en-US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F8FF3F-2651-4774-A49F-D323220376E7}"/>
              </a:ext>
            </a:extLst>
          </p:cNvPr>
          <p:cNvSpPr txBox="1"/>
          <p:nvPr/>
        </p:nvSpPr>
        <p:spPr>
          <a:xfrm>
            <a:off x="770001" y="1313425"/>
            <a:ext cx="7079248" cy="280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BC9D3">
                  <a:lumMod val="20000"/>
                  <a:lumOff val="80000"/>
                </a:srgbClr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vi-VN" sz="20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Thử chức năng ở trạm ngư lôi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342900" marR="0" lvl="4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BC9D3">
                  <a:lumMod val="20000"/>
                  <a:lumOff val="8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Giá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kiểm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tra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máy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điều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khiểm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độ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sâu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238.07.00 </a:t>
            </a:r>
            <a:r>
              <a: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П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P1</a:t>
            </a:r>
          </a:p>
          <a:p>
            <a:pPr marL="3429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BC9D3">
                  <a:lumMod val="20000"/>
                  <a:lumOff val="8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20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Giá kiểm tra máy lái hướng CT8019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3429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BC9D3">
                  <a:lumMod val="20000"/>
                  <a:lumOff val="8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Thiết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bị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kiểm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tra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máy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giảm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lắc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3429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BC9D3">
                  <a:lumMod val="20000"/>
                  <a:lumOff val="8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Tổ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hợp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máy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kiểm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tra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hệ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thống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tự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dẫn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ПАС-А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, </a:t>
            </a:r>
            <a:r>
              <a: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КПЦ-А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3429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BC9D3">
                  <a:lumMod val="20000"/>
                  <a:lumOff val="8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Thiết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bị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kiểm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tra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NNKTX </a:t>
            </a:r>
            <a:r>
              <a: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ПАС-Н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, </a:t>
            </a:r>
            <a:r>
              <a: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КПС-Н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9CE20-0018-4AA9-BCF5-B1C9B50CBADD}"/>
              </a:ext>
            </a:extLst>
          </p:cNvPr>
          <p:cNvSpPr txBox="1"/>
          <p:nvPr/>
        </p:nvSpPr>
        <p:spPr>
          <a:xfrm>
            <a:off x="770001" y="4014836"/>
            <a:ext cx="7079247" cy="498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BC9D3">
                  <a:lumMod val="20000"/>
                  <a:lumOff val="80000"/>
                </a:srgbClr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vi-VN" sz="20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Kiểm tra khi ngư lôi hoạt động thực tế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sử dụng máy ghi vết đi</a:t>
            </a:r>
          </a:p>
        </p:txBody>
      </p:sp>
    </p:spTree>
    <p:extLst>
      <p:ext uri="{BB962C8B-B14F-4D97-AF65-F5344CB8AC3E}">
        <p14:creationId xmlns:p14="http://schemas.microsoft.com/office/powerpoint/2010/main" val="237837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067792" y="573031"/>
            <a:ext cx="6930735" cy="177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4697A4"/>
              </a:buClr>
            </a:pPr>
            <a:br>
              <a:rPr lang="en-US" sz="2000">
                <a:solidFill>
                  <a:srgbClr val="4697A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>
                <a:solidFill>
                  <a:srgbClr val="4697A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 2</a:t>
            </a:r>
            <a:br>
              <a:rPr lang="en-US" sz="2000">
                <a:solidFill>
                  <a:srgbClr val="4697A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vi-VN" sz="2000">
                <a:solidFill>
                  <a:srgbClr val="4697A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 SỞ LÝ THUYẾT ĐÁNH GIÁ CHUYỂN ĐỘNG CỦA NGƯ LÔI THEO THUẬT TOÁN DẪN ĐƯỜNG QUÁN TÍNH</a:t>
            </a:r>
            <a:endParaRPr lang="en-US" sz="2000">
              <a:solidFill>
                <a:srgbClr val="4697A4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3038325" y="2562300"/>
            <a:ext cx="5696100" cy="1308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2.1 Xây dựng mô hình toán hệ thống dẫn đường quán tính khi đánh giá tham số chuyển động ngư lôi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Magdwick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ixie One"/>
              </a:rPr>
              <a:t>2</a:t>
            </a:r>
            <a:endParaRPr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96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" grpId="0"/>
      <p:bldP spid="36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4E3A296-CDF1-4B87-9139-215ADE938D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301625"/>
            <a:ext cx="9144000" cy="820738"/>
          </a:xfrm>
        </p:spPr>
        <p:txBody>
          <a:bodyPr/>
          <a:lstStyle/>
          <a:p>
            <a:pPr marL="76200" indent="0" algn="ctr">
              <a:buNone/>
            </a:pPr>
            <a:r>
              <a:rPr lang="vi-VN" sz="32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Xây dựng mô hình toán hệ thống dẫn đường quán tính khi đánh giá tham số chuyển động ngư lôi</a:t>
            </a:r>
            <a:endParaRPr lang="en-US" sz="3200">
              <a:solidFill>
                <a:schemeClr val="bg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8DEA5-4E7C-4DFA-9866-3AA30020D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771" y="1953490"/>
            <a:ext cx="4734458" cy="30962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C82747-32F4-4211-ACFF-24938BB5A75E}"/>
              </a:ext>
            </a:extLst>
          </p:cNvPr>
          <p:cNvSpPr txBox="1"/>
          <p:nvPr/>
        </p:nvSpPr>
        <p:spPr>
          <a:xfrm>
            <a:off x="2411794" y="1537854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góc Euler khi mô phỏng không có sai số</a:t>
            </a:r>
          </a:p>
        </p:txBody>
      </p:sp>
    </p:spTree>
    <p:extLst>
      <p:ext uri="{BB962C8B-B14F-4D97-AF65-F5344CB8AC3E}">
        <p14:creationId xmlns:p14="http://schemas.microsoft.com/office/powerpoint/2010/main" val="206518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4E3A296-CDF1-4B87-9139-215ADE938D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301625"/>
            <a:ext cx="9144000" cy="820738"/>
          </a:xfrm>
        </p:spPr>
        <p:txBody>
          <a:bodyPr/>
          <a:lstStyle/>
          <a:p>
            <a:pPr marL="76200" indent="0" algn="ctr">
              <a:buNone/>
            </a:pPr>
            <a:r>
              <a:rPr lang="vi-VN" sz="32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Xây dựng mô hình toán hệ thống dẫn đường quán tính khi đánh giá tham số chuyển động ngư lôi</a:t>
            </a:r>
            <a:endParaRPr lang="en-US" sz="3200">
              <a:solidFill>
                <a:schemeClr val="bg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8DEA5-4E7C-4DFA-9866-3AA30020D5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07839" y="1953490"/>
            <a:ext cx="4128321" cy="30962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C82747-32F4-4211-ACFF-24938BB5A75E}"/>
              </a:ext>
            </a:extLst>
          </p:cNvPr>
          <p:cNvSpPr txBox="1"/>
          <p:nvPr/>
        </p:nvSpPr>
        <p:spPr>
          <a:xfrm>
            <a:off x="1575032" y="1537854"/>
            <a:ext cx="599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Quỹ đạo trong mặt phẳng ngang khi mô phỏng không có sai số</a:t>
            </a:r>
          </a:p>
        </p:txBody>
      </p:sp>
    </p:spTree>
    <p:extLst>
      <p:ext uri="{BB962C8B-B14F-4D97-AF65-F5344CB8AC3E}">
        <p14:creationId xmlns:p14="http://schemas.microsoft.com/office/powerpoint/2010/main" val="2234891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4E3A296-CDF1-4B87-9139-215ADE938D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301625"/>
            <a:ext cx="9144000" cy="820738"/>
          </a:xfrm>
        </p:spPr>
        <p:txBody>
          <a:bodyPr/>
          <a:lstStyle/>
          <a:p>
            <a:pPr marL="76200" indent="0" algn="ctr">
              <a:buNone/>
            </a:pPr>
            <a:r>
              <a:rPr lang="vi-VN" sz="32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Xây dựng mô hình toán hệ thống dẫn đường quán tính khi đánh giá tham số chuyển động ngư lôi</a:t>
            </a:r>
            <a:endParaRPr lang="en-US" sz="3200">
              <a:solidFill>
                <a:schemeClr val="bg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8DEA5-4E7C-4DFA-9866-3AA30020D5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07839" y="1953490"/>
            <a:ext cx="4128321" cy="30962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C82747-32F4-4211-ACFF-24938BB5A75E}"/>
              </a:ext>
            </a:extLst>
          </p:cNvPr>
          <p:cNvSpPr txBox="1"/>
          <p:nvPr/>
        </p:nvSpPr>
        <p:spPr>
          <a:xfrm>
            <a:off x="1621522" y="1537854"/>
            <a:ext cx="590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Quỹ đạo trong mặt phẳng đứng khi mô phỏng không có sai số</a:t>
            </a:r>
          </a:p>
        </p:txBody>
      </p:sp>
    </p:spTree>
    <p:extLst>
      <p:ext uri="{BB962C8B-B14F-4D97-AF65-F5344CB8AC3E}">
        <p14:creationId xmlns:p14="http://schemas.microsoft.com/office/powerpoint/2010/main" val="1240550084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1525</Words>
  <Application>Microsoft Office PowerPoint</Application>
  <PresentationFormat>On-screen Show (16:9)</PresentationFormat>
  <Paragraphs>198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Muli</vt:lpstr>
      <vt:lpstr>Times New Roman</vt:lpstr>
      <vt:lpstr>Arial</vt:lpstr>
      <vt:lpstr>Nixie One</vt:lpstr>
      <vt:lpstr>Helvetica Neue</vt:lpstr>
      <vt:lpstr>Wingdings</vt:lpstr>
      <vt:lpstr>Imogen template</vt:lpstr>
      <vt:lpstr>HỌC VIỆN KỸ THUẬT QUÂN  SỰ KHOA KỸ THUẬT ĐIỀU KHIỂN  BỘ MÔN TÊN LỬA</vt:lpstr>
      <vt:lpstr>Nội dung chính</vt:lpstr>
      <vt:lpstr>Nội dung chính</vt:lpstr>
      <vt:lpstr>CHƯƠNG 1 TỔNG QUAN VỀ BÀI TOÁN ĐẶT RA</vt:lpstr>
      <vt:lpstr>PowerPoint Presentation</vt:lpstr>
      <vt:lpstr> CHƯƠNG 2 CƠ SỞ LÝ THUYẾT ĐÁNH GIÁ CHUYỂN ĐỘNG CỦA NGƯ LÔI THEO THUẬT TOÁN DẪN ĐƯỜNG QUÁN TÍNH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CHƯƠNG 3 THỬ NGHIỆM THUẬT TOÁN DẪN ĐƯỜNG QUÁN TÍNH XÁC ĐỊNH THAM SỐ CHUYỂN ĐỘNG CỦA NGƯ LÔI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LUẬN</vt:lpstr>
      <vt:lpstr>ĐÁNH GIÁ</vt:lpstr>
      <vt:lpstr>CẢI TIẾN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VIỆN KỸ THUẬT QUÂN  SỰ KHOA KỸ THUẬT ĐIỀU KHIỂN  BỘ MÔN TÊN LỬA</dc:title>
  <cp:lastModifiedBy>duong ba ho</cp:lastModifiedBy>
  <cp:revision>26</cp:revision>
  <dcterms:modified xsi:type="dcterms:W3CDTF">2021-11-09T08:31:55Z</dcterms:modified>
</cp:coreProperties>
</file>