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9" r:id="rId3"/>
    <p:sldId id="260" r:id="rId4"/>
    <p:sldId id="262" r:id="rId5"/>
    <p:sldId id="269" r:id="rId6"/>
    <p:sldId id="275" r:id="rId7"/>
    <p:sldId id="276" r:id="rId8"/>
    <p:sldId id="277" r:id="rId9"/>
    <p:sldId id="278" r:id="rId10"/>
    <p:sldId id="279" r:id="rId11"/>
    <p:sldId id="261" r:id="rId12"/>
    <p:sldId id="264" r:id="rId13"/>
    <p:sldId id="274" r:id="rId14"/>
    <p:sldId id="257" r:id="rId15"/>
    <p:sldId id="280" r:id="rId16"/>
    <p:sldId id="258" r:id="rId17"/>
    <p:sldId id="266" r:id="rId18"/>
    <p:sldId id="267" r:id="rId19"/>
    <p:sldId id="26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62E74-EB57-4695-A1C6-4E223C1B06DD}" v="20" dt="2018-11-03T04:40:48.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jeet chourasia" userId="761e3374b29fccbf" providerId="Windows Live" clId="Web-{E6B865B7-8B76-478D-A302-C0CC9FF45A18}"/>
    <pc:docChg chg="addSld delSld">
      <pc:chgData name="satyajeet chourasia" userId="761e3374b29fccbf" providerId="Windows Live" clId="Web-{E6B865B7-8B76-478D-A302-C0CC9FF45A18}" dt="2018-12-20T15:17:26.468" v="1"/>
      <pc:docMkLst>
        <pc:docMk/>
      </pc:docMkLst>
      <pc:sldChg chg="new del">
        <pc:chgData name="satyajeet chourasia" userId="761e3374b29fccbf" providerId="Windows Live" clId="Web-{E6B865B7-8B76-478D-A302-C0CC9FF45A18}" dt="2018-12-20T15:17:26.468" v="1"/>
        <pc:sldMkLst>
          <pc:docMk/>
          <pc:sldMk cId="3136194939"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12/20/2018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12/20/2018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603" y="3749662"/>
            <a:ext cx="9966960" cy="1763996"/>
          </a:xfrm>
        </p:spPr>
        <p:txBody>
          <a:bodyPr>
            <a:normAutofit/>
          </a:bodyPr>
          <a:lstStyle/>
          <a:p>
            <a:r>
              <a:rPr lang="en-IN" sz="5000" dirty="0"/>
              <a:t>	NOTICE BOARD </a:t>
            </a:r>
          </a:p>
        </p:txBody>
      </p:sp>
      <p:sp>
        <p:nvSpPr>
          <p:cNvPr id="3" name="Subtitle 2"/>
          <p:cNvSpPr>
            <a:spLocks noGrp="1"/>
          </p:cNvSpPr>
          <p:nvPr>
            <p:ph type="subTitle" idx="1"/>
          </p:nvPr>
        </p:nvSpPr>
        <p:spPr>
          <a:xfrm>
            <a:off x="2311878" y="5390683"/>
            <a:ext cx="7781027" cy="730539"/>
          </a:xfrm>
        </p:spPr>
        <p:txBody>
          <a:bodyPr>
            <a:normAutofit/>
          </a:bodyPr>
          <a:lstStyle/>
          <a:p>
            <a:r>
              <a:rPr lang="en-IN" sz="3000" dirty="0"/>
              <a:t>SYSTEM</a:t>
            </a:r>
          </a:p>
        </p:txBody>
      </p:sp>
      <p:sp>
        <p:nvSpPr>
          <p:cNvPr id="4" name="TextBox 3"/>
          <p:cNvSpPr txBox="1"/>
          <p:nvPr/>
        </p:nvSpPr>
        <p:spPr>
          <a:xfrm>
            <a:off x="8973671" y="5853953"/>
            <a:ext cx="2904564" cy="369332"/>
          </a:xfrm>
          <a:prstGeom prst="rect">
            <a:avLst/>
          </a:prstGeom>
          <a:noFill/>
        </p:spPr>
        <p:txBody>
          <a:bodyPr wrap="square" rtlCol="0">
            <a:spAutoFit/>
          </a:bodyPr>
          <a:lstStyle/>
          <a:p>
            <a:r>
              <a:rPr lang="en-IN" dirty="0"/>
              <a:t>St. By :- </a:t>
            </a:r>
            <a:r>
              <a:rPr lang="en-IN" dirty="0" err="1"/>
              <a:t>SatyaJeet</a:t>
            </a:r>
            <a:r>
              <a:rPr lang="en-IN" dirty="0"/>
              <a:t> Chourasia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87" y="337666"/>
            <a:ext cx="1504950" cy="1628775"/>
          </a:xfrm>
          <a:prstGeom prst="rect">
            <a:avLst/>
          </a:prstGeom>
        </p:spPr>
      </p:pic>
      <p:sp>
        <p:nvSpPr>
          <p:cNvPr id="6" name="TextBox 5"/>
          <p:cNvSpPr txBox="1"/>
          <p:nvPr/>
        </p:nvSpPr>
        <p:spPr>
          <a:xfrm>
            <a:off x="3390181" y="500332"/>
            <a:ext cx="6702725" cy="784830"/>
          </a:xfrm>
          <a:prstGeom prst="rect">
            <a:avLst/>
          </a:prstGeom>
          <a:noFill/>
        </p:spPr>
        <p:txBody>
          <a:bodyPr wrap="square" rtlCol="0">
            <a:spAutoFit/>
          </a:bodyPr>
          <a:lstStyle/>
          <a:p>
            <a:r>
              <a:rPr lang="en-IN" sz="4500" b="1" dirty="0"/>
              <a:t>ITM UNIVERSITY,RAIPUR</a:t>
            </a:r>
          </a:p>
        </p:txBody>
      </p:sp>
      <p:sp>
        <p:nvSpPr>
          <p:cNvPr id="7" name="TextBox 6"/>
          <p:cNvSpPr txBox="1"/>
          <p:nvPr/>
        </p:nvSpPr>
        <p:spPr>
          <a:xfrm>
            <a:off x="3558396" y="1836434"/>
            <a:ext cx="6322752" cy="1323439"/>
          </a:xfrm>
          <a:prstGeom prst="rect">
            <a:avLst/>
          </a:prstGeom>
          <a:noFill/>
        </p:spPr>
        <p:txBody>
          <a:bodyPr wrap="square" rtlCol="0" anchor="t">
            <a:spAutoFit/>
          </a:bodyPr>
          <a:lstStyle/>
          <a:p>
            <a:r>
              <a:rPr lang="en-IN" sz="4000" b="1" u="sng" dirty="0"/>
              <a:t>VOCATIONAL TRAINING :-</a:t>
            </a:r>
          </a:p>
          <a:p>
            <a:endParaRPr lang="en-IN" sz="4000" b="1" u="sng" dirty="0"/>
          </a:p>
        </p:txBody>
      </p:sp>
      <p:sp>
        <p:nvSpPr>
          <p:cNvPr id="8" name="TextBox 7">
            <a:extLst>
              <a:ext uri="{FF2B5EF4-FFF2-40B4-BE49-F238E27FC236}">
                <a16:creationId xmlns:a16="http://schemas.microsoft.com/office/drawing/2014/main" id="{FCF99455-58C8-44D5-8260-600750EB3A5B}"/>
              </a:ext>
            </a:extLst>
          </p:cNvPr>
          <p:cNvSpPr txBox="1"/>
          <p:nvPr/>
        </p:nvSpPr>
        <p:spPr>
          <a:xfrm>
            <a:off x="2688772" y="4071258"/>
            <a:ext cx="6705600" cy="4770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PROJECT ON :-</a:t>
            </a:r>
          </a:p>
        </p:txBody>
      </p:sp>
      <p:sp>
        <p:nvSpPr>
          <p:cNvPr id="9" name="TextBox 8">
            <a:extLst>
              <a:ext uri="{FF2B5EF4-FFF2-40B4-BE49-F238E27FC236}">
                <a16:creationId xmlns:a16="http://schemas.microsoft.com/office/drawing/2014/main" id="{81574458-9E48-4B2E-BB90-7D14005172B7}"/>
              </a:ext>
            </a:extLst>
          </p:cNvPr>
          <p:cNvSpPr txBox="1"/>
          <p:nvPr/>
        </p:nvSpPr>
        <p:spPr>
          <a:xfrm>
            <a:off x="3559629" y="2710543"/>
            <a:ext cx="5584371" cy="707886"/>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PHP &amp; MY SQL</a:t>
            </a:r>
          </a:p>
        </p:txBody>
      </p:sp>
    </p:spTree>
    <p:extLst>
      <p:ext uri="{BB962C8B-B14F-4D97-AF65-F5344CB8AC3E}">
        <p14:creationId xmlns:p14="http://schemas.microsoft.com/office/powerpoint/2010/main" val="76225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PHP 5 Arrays</a:t>
            </a:r>
            <a:endParaRPr lang="en-US" u="sng"/>
          </a:p>
          <a:p>
            <a:pPr algn="ctr"/>
            <a:endParaRPr lang="en-IN" u="sng" dirty="0"/>
          </a:p>
        </p:txBody>
      </p:sp>
      <p:sp>
        <p:nvSpPr>
          <p:cNvPr id="7" name="Content Placeholder 6">
            <a:extLst>
              <a:ext uri="{FF2B5EF4-FFF2-40B4-BE49-F238E27FC236}">
                <a16:creationId xmlns:a16="http://schemas.microsoft.com/office/drawing/2014/main" id="{B87F7D3B-2916-4348-AD91-0B0B3212B013}"/>
              </a:ext>
            </a:extLst>
          </p:cNvPr>
          <p:cNvSpPr>
            <a:spLocks noGrp="1"/>
          </p:cNvSpPr>
          <p:nvPr>
            <p:ph idx="1"/>
          </p:nvPr>
        </p:nvSpPr>
        <p:spPr/>
        <p:txBody>
          <a:bodyPr vert="horz" lIns="91440" tIns="45720" rIns="91440" bIns="45720" rtlCol="0" anchor="t">
            <a:normAutofit/>
          </a:bodyPr>
          <a:lstStyle/>
          <a:p>
            <a:r>
              <a:rPr lang="en-US" dirty="0"/>
              <a:t>An array stores multiple values in one single variable:</a:t>
            </a:r>
          </a:p>
          <a:p>
            <a:pPr marL="45720" indent="0">
              <a:buNone/>
            </a:pPr>
            <a:r>
              <a:rPr lang="en-US" dirty="0"/>
              <a:t>Example</a:t>
            </a:r>
          </a:p>
          <a:p>
            <a:r>
              <a:rPr lang="en-US" dirty="0"/>
              <a:t>&lt;?php</a:t>
            </a:r>
            <a:br>
              <a:rPr lang="en-US" dirty="0"/>
            </a:br>
            <a:r>
              <a:rPr lang="en-US" dirty="0"/>
              <a:t> $cars = array("Volvo", "BMW", "Toyota");</a:t>
            </a:r>
            <a:br>
              <a:rPr lang="en-US" dirty="0"/>
            </a:br>
            <a:r>
              <a:rPr lang="en-US" dirty="0"/>
              <a:t> echo "I like " . $cars[0] . ", " . $cars[1] . " and " . $cars[2] . ".";</a:t>
            </a:r>
            <a:br>
              <a:rPr lang="en-US" dirty="0"/>
            </a:br>
            <a:r>
              <a:rPr lang="en-US" dirty="0"/>
              <a:t> ?&gt;</a:t>
            </a:r>
          </a:p>
          <a:p>
            <a:pPr>
              <a:spcAft>
                <a:spcPts val="0"/>
              </a:spcAft>
            </a:pPr>
            <a:endParaRPr lang="en-US" dirty="0"/>
          </a:p>
          <a:p>
            <a:pPr marL="1599565" lvl="5">
              <a:spcAft>
                <a:spcPts val="0"/>
              </a:spcAft>
            </a:pPr>
            <a:r>
              <a:rPr lang="en-US" b="1" u="sng" dirty="0"/>
              <a:t>OUTPUT</a:t>
            </a:r>
          </a:p>
          <a:p>
            <a:endParaRPr lang="en-US" dirty="0"/>
          </a:p>
        </p:txBody>
      </p:sp>
      <p:pic>
        <p:nvPicPr>
          <p:cNvPr id="3" name="Picture 3">
            <a:extLst>
              <a:ext uri="{FF2B5EF4-FFF2-40B4-BE49-F238E27FC236}">
                <a16:creationId xmlns:a16="http://schemas.microsoft.com/office/drawing/2014/main" id="{4589AFBA-1920-4CE3-B651-0E095F9308D7}"/>
              </a:ext>
            </a:extLst>
          </p:cNvPr>
          <p:cNvPicPr>
            <a:picLocks noChangeAspect="1"/>
          </p:cNvPicPr>
          <p:nvPr/>
        </p:nvPicPr>
        <p:blipFill>
          <a:blip r:embed="rId2"/>
          <a:stretch>
            <a:fillRect/>
          </a:stretch>
        </p:blipFill>
        <p:spPr>
          <a:xfrm>
            <a:off x="2645229" y="5096494"/>
            <a:ext cx="5094514" cy="768927"/>
          </a:xfrm>
          <a:prstGeom prst="rect">
            <a:avLst/>
          </a:prstGeom>
        </p:spPr>
      </p:pic>
    </p:spTree>
    <p:extLst>
      <p:ext uri="{BB962C8B-B14F-4D97-AF65-F5344CB8AC3E}">
        <p14:creationId xmlns:p14="http://schemas.microsoft.com/office/powerpoint/2010/main" val="97991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0"/>
            <a:ext cx="9875520" cy="1356360"/>
          </a:xfrm>
        </p:spPr>
        <p:txBody>
          <a:bodyPr/>
          <a:lstStyle/>
          <a:p>
            <a:pPr algn="ctr"/>
            <a:r>
              <a:rPr lang="en-IN" u="sng" dirty="0"/>
              <a:t>SQL</a:t>
            </a:r>
            <a:endParaRPr lang="en-US"/>
          </a:p>
        </p:txBody>
      </p:sp>
      <p:sp>
        <p:nvSpPr>
          <p:cNvPr id="3" name="Content Placeholder 2"/>
          <p:cNvSpPr>
            <a:spLocks noGrp="1"/>
          </p:cNvSpPr>
          <p:nvPr>
            <p:ph idx="1"/>
          </p:nvPr>
        </p:nvSpPr>
        <p:spPr>
          <a:xfrm>
            <a:off x="914400" y="1360714"/>
            <a:ext cx="9872871" cy="4038600"/>
          </a:xfrm>
        </p:spPr>
        <p:txBody>
          <a:bodyPr vert="horz" lIns="91440" tIns="45720" rIns="91440" bIns="45720" rtlCol="0" anchor="t">
            <a:noAutofit/>
          </a:bodyPr>
          <a:lstStyle/>
          <a:p>
            <a:endParaRPr lang="en-IN" dirty="0"/>
          </a:p>
          <a:p>
            <a:r>
              <a:rPr lang="en-IN" sz="2400" dirty="0"/>
              <a:t>MySQL is a database system used on the web</a:t>
            </a:r>
          </a:p>
          <a:p>
            <a:r>
              <a:rPr lang="en-IN" sz="2400" dirty="0"/>
              <a:t>MySQL is a database system that runs on a server</a:t>
            </a:r>
          </a:p>
          <a:p>
            <a:r>
              <a:rPr lang="en-IN" sz="2400" dirty="0"/>
              <a:t>MySQL is ideal for both small and large applications</a:t>
            </a:r>
          </a:p>
          <a:p>
            <a:r>
              <a:rPr lang="en-IN" sz="2400" dirty="0"/>
              <a:t>MySQL is very fast, reliable, and easy to use</a:t>
            </a:r>
          </a:p>
          <a:p>
            <a:r>
              <a:rPr lang="en-IN" sz="2400" dirty="0"/>
              <a:t>MySQL uses standard SQL</a:t>
            </a:r>
          </a:p>
          <a:p>
            <a:r>
              <a:rPr lang="en-IN" sz="2400" dirty="0"/>
              <a:t>MySQL compiles on a number of platforms</a:t>
            </a:r>
          </a:p>
          <a:p>
            <a:r>
              <a:rPr lang="en-IN" sz="2400" dirty="0"/>
              <a:t>MySQL is free to download and use</a:t>
            </a:r>
          </a:p>
          <a:p>
            <a:r>
              <a:rPr lang="en-IN" sz="2400" dirty="0"/>
              <a:t>MySQL is developed, distributed, and supported by Oracle Corporation</a:t>
            </a:r>
          </a:p>
          <a:p>
            <a:r>
              <a:rPr lang="en-IN" sz="2400" dirty="0"/>
              <a:t>MySQL is named after co-founder Monty </a:t>
            </a:r>
            <a:r>
              <a:rPr lang="en-IN" sz="2400" dirty="0" err="1"/>
              <a:t>Widenius's</a:t>
            </a:r>
            <a:r>
              <a:rPr lang="en-IN" sz="2400" dirty="0"/>
              <a:t> daughter: My</a:t>
            </a:r>
          </a:p>
          <a:p>
            <a:endParaRPr lang="en-IN" dirty="0"/>
          </a:p>
        </p:txBody>
      </p:sp>
    </p:spTree>
    <p:extLst>
      <p:ext uri="{BB962C8B-B14F-4D97-AF65-F5344CB8AC3E}">
        <p14:creationId xmlns:p14="http://schemas.microsoft.com/office/powerpoint/2010/main" val="29662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5" y="609600"/>
            <a:ext cx="12477205" cy="1454331"/>
          </a:xfrm>
        </p:spPr>
        <p:txBody>
          <a:bodyPr/>
          <a:lstStyle/>
          <a:p>
            <a:r>
              <a:rPr lang="en-IN" u="sng" dirty="0"/>
              <a:t>Language used to developed Online Notice Board</a:t>
            </a:r>
            <a:endParaRPr lang="en-US" u="sng"/>
          </a:p>
        </p:txBody>
      </p:sp>
      <p:sp>
        <p:nvSpPr>
          <p:cNvPr id="3" name="Content Placeholder 2"/>
          <p:cNvSpPr>
            <a:spLocks noGrp="1"/>
          </p:cNvSpPr>
          <p:nvPr>
            <p:ph idx="1"/>
          </p:nvPr>
        </p:nvSpPr>
        <p:spPr>
          <a:xfrm>
            <a:off x="1436914" y="3167743"/>
            <a:ext cx="9328586" cy="2220686"/>
          </a:xfrm>
        </p:spPr>
        <p:txBody>
          <a:bodyPr vert="horz" lIns="91440" tIns="45720" rIns="91440" bIns="45720" rtlCol="0" anchor="t">
            <a:normAutofit/>
          </a:bodyPr>
          <a:lstStyle/>
          <a:p>
            <a:pPr marL="388620" indent="-342900"/>
            <a:r>
              <a:rPr lang="en-IN" b="1" dirty="0"/>
              <a:t>Front end :</a:t>
            </a:r>
            <a:r>
              <a:rPr lang="en-IN" dirty="0"/>
              <a:t> HTML, CSS, </a:t>
            </a:r>
            <a:r>
              <a:rPr lang="en-IN" dirty="0" err="1"/>
              <a:t>Jquery</a:t>
            </a:r>
            <a:r>
              <a:rPr lang="en-IN" dirty="0"/>
              <a:t>, Bootstrap</a:t>
            </a:r>
            <a:endParaRPr lang="en-US"/>
          </a:p>
          <a:p>
            <a:r>
              <a:rPr lang="en-IN" dirty="0"/>
              <a:t>   </a:t>
            </a:r>
            <a:r>
              <a:rPr lang="en-IN" b="1" dirty="0"/>
              <a:t>Middle end :</a:t>
            </a:r>
            <a:r>
              <a:rPr lang="en-IN" dirty="0"/>
              <a:t> PHP</a:t>
            </a:r>
          </a:p>
          <a:p>
            <a:r>
              <a:rPr lang="en-IN" dirty="0"/>
              <a:t>   </a:t>
            </a:r>
            <a:r>
              <a:rPr lang="en-IN" b="1" dirty="0"/>
              <a:t>Back end :</a:t>
            </a:r>
            <a:r>
              <a:rPr lang="en-IN" dirty="0"/>
              <a:t> </a:t>
            </a:r>
            <a:r>
              <a:rPr lang="en-IN" dirty="0" err="1"/>
              <a:t>MySQLi</a:t>
            </a:r>
          </a:p>
          <a:p>
            <a:endParaRPr lang="en-IN" dirty="0"/>
          </a:p>
        </p:txBody>
      </p:sp>
    </p:spTree>
    <p:extLst>
      <p:ext uri="{BB962C8B-B14F-4D97-AF65-F5344CB8AC3E}">
        <p14:creationId xmlns:p14="http://schemas.microsoft.com/office/powerpoint/2010/main" val="405082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857" y="381000"/>
            <a:ext cx="8460377" cy="1857103"/>
          </a:xfrm>
        </p:spPr>
        <p:txBody>
          <a:bodyPr>
            <a:normAutofit/>
          </a:bodyPr>
          <a:lstStyle/>
          <a:p>
            <a:pPr algn="ctr"/>
            <a:r>
              <a:rPr lang="en-IN" u="sng" dirty="0"/>
              <a:t>Open a Connection to MySQL</a:t>
            </a:r>
            <a:endParaRPr lang="en-US" u="sng" dirty="0"/>
          </a:p>
          <a:p>
            <a:pPr algn="ctr"/>
            <a:endParaRPr lang="en-IN" u="sng" dirty="0"/>
          </a:p>
          <a:p>
            <a:pPr algn="ctr"/>
            <a:endParaRPr lang="en-IN" u="sng" dirty="0"/>
          </a:p>
        </p:txBody>
      </p:sp>
      <p:sp>
        <p:nvSpPr>
          <p:cNvPr id="3" name="Content Placeholder 2"/>
          <p:cNvSpPr>
            <a:spLocks noGrp="1"/>
          </p:cNvSpPr>
          <p:nvPr>
            <p:ph idx="1"/>
          </p:nvPr>
        </p:nvSpPr>
        <p:spPr>
          <a:xfrm>
            <a:off x="228600" y="2198914"/>
            <a:ext cx="11723442" cy="4604656"/>
          </a:xfrm>
        </p:spPr>
        <p:txBody>
          <a:bodyPr vert="horz" lIns="91440" tIns="45720" rIns="91440" bIns="45720" rtlCol="0" anchor="t">
            <a:normAutofit fontScale="92500" lnSpcReduction="10000"/>
          </a:bodyPr>
          <a:lstStyle/>
          <a:p>
            <a:r>
              <a:rPr lang="en-IN" sz="2400" dirty="0"/>
              <a:t>Before we can access data in the MySQL database, we need to be able to connect to the server:</a:t>
            </a:r>
            <a:endParaRPr lang="en-IN" dirty="0"/>
          </a:p>
          <a:p>
            <a:r>
              <a:rPr lang="en-IN" dirty="0"/>
              <a:t>Example (</a:t>
            </a:r>
            <a:r>
              <a:rPr lang="en-IN" dirty="0" err="1"/>
              <a:t>MySQLi</a:t>
            </a:r>
            <a:r>
              <a:rPr lang="en-IN" dirty="0"/>
              <a:t> Object-Oriented)</a:t>
            </a:r>
            <a:endParaRPr lang="en-IN"/>
          </a:p>
          <a:p>
            <a:r>
              <a:rPr lang="en-IN" dirty="0"/>
              <a:t>&lt;?php</a:t>
            </a:r>
            <a:br>
              <a:rPr lang="en-IN" dirty="0"/>
            </a:br>
            <a:r>
              <a:rPr lang="en-IN" dirty="0"/>
              <a:t>$</a:t>
            </a:r>
            <a:r>
              <a:rPr lang="en-IN" dirty="0" err="1"/>
              <a:t>servername</a:t>
            </a:r>
            <a:r>
              <a:rPr lang="en-IN" dirty="0"/>
              <a:t> = "localhost";</a:t>
            </a:r>
            <a:br>
              <a:rPr lang="en-IN" dirty="0"/>
            </a:br>
            <a:r>
              <a:rPr lang="en-IN" dirty="0"/>
              <a:t>$username = "username";</a:t>
            </a:r>
            <a:br>
              <a:rPr lang="en-IN" dirty="0"/>
            </a:br>
            <a:r>
              <a:rPr lang="en-IN" dirty="0"/>
              <a:t>$password = "password";</a:t>
            </a:r>
            <a:br>
              <a:rPr lang="en-IN" dirty="0"/>
            </a:br>
            <a:br>
              <a:rPr lang="en-IN" dirty="0"/>
            </a:br>
            <a:r>
              <a:rPr lang="en-IN" dirty="0"/>
              <a:t>// Create connection</a:t>
            </a:r>
            <a:br>
              <a:rPr lang="en-IN" dirty="0"/>
            </a:br>
            <a:r>
              <a:rPr lang="en-IN" dirty="0"/>
              <a:t>$conn = new </a:t>
            </a:r>
            <a:r>
              <a:rPr lang="en-IN" dirty="0" err="1"/>
              <a:t>mysqli</a:t>
            </a:r>
            <a:r>
              <a:rPr lang="en-IN" dirty="0"/>
              <a:t>($</a:t>
            </a:r>
            <a:r>
              <a:rPr lang="en-IN" dirty="0" err="1"/>
              <a:t>servername</a:t>
            </a:r>
            <a:r>
              <a:rPr lang="en-IN" dirty="0"/>
              <a:t>, $username, $password);</a:t>
            </a:r>
            <a:br>
              <a:rPr lang="en-IN" dirty="0"/>
            </a:br>
            <a:r>
              <a:rPr lang="en-IN" dirty="0"/>
              <a:t> </a:t>
            </a:r>
            <a:br>
              <a:rPr lang="en-IN" dirty="0"/>
            </a:br>
            <a:r>
              <a:rPr lang="en-IN" dirty="0"/>
              <a:t>// Check connection</a:t>
            </a:r>
            <a:br>
              <a:rPr lang="en-IN" dirty="0"/>
            </a:br>
            <a:r>
              <a:rPr lang="en-IN" dirty="0"/>
              <a:t> if ($conn-&gt;</a:t>
            </a:r>
            <a:r>
              <a:rPr lang="en-IN" dirty="0" err="1"/>
              <a:t>connect_error</a:t>
            </a:r>
            <a:r>
              <a:rPr lang="en-IN" dirty="0"/>
              <a:t>) {</a:t>
            </a:r>
            <a:br>
              <a:rPr lang="en-IN" dirty="0"/>
            </a:br>
            <a:r>
              <a:rPr lang="en-IN" dirty="0"/>
              <a:t>     die("Connection failed: " . $conn-&gt;</a:t>
            </a:r>
            <a:r>
              <a:rPr lang="en-IN" dirty="0" err="1"/>
              <a:t>connect_error</a:t>
            </a:r>
            <a:r>
              <a:rPr lang="en-IN" dirty="0"/>
              <a:t>);</a:t>
            </a:r>
            <a:br>
              <a:rPr lang="en-IN" dirty="0"/>
            </a:br>
            <a:r>
              <a:rPr lang="en-IN" dirty="0"/>
              <a:t>} </a:t>
            </a:r>
            <a:br>
              <a:rPr lang="en-IN" dirty="0"/>
            </a:br>
            <a:r>
              <a:rPr lang="en-IN" dirty="0"/>
              <a:t>echo "Connected successfully";</a:t>
            </a:r>
            <a:br>
              <a:rPr lang="en-IN" dirty="0"/>
            </a:br>
            <a:r>
              <a:rPr lang="en-IN" dirty="0"/>
              <a:t> ?&gt; </a:t>
            </a:r>
          </a:p>
          <a:p>
            <a:endParaRPr lang="en-IN" dirty="0"/>
          </a:p>
        </p:txBody>
      </p:sp>
    </p:spTree>
    <p:extLst>
      <p:ext uri="{BB962C8B-B14F-4D97-AF65-F5344CB8AC3E}">
        <p14:creationId xmlns:p14="http://schemas.microsoft.com/office/powerpoint/2010/main" val="221937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147" y="220916"/>
            <a:ext cx="5788493" cy="1416254"/>
          </a:xfrm>
        </p:spPr>
        <p:txBody>
          <a:bodyPr>
            <a:normAutofit/>
          </a:bodyPr>
          <a:lstStyle/>
          <a:p>
            <a:pPr algn="ctr"/>
            <a:r>
              <a:rPr lang="en-IN" dirty="0"/>
              <a:t>WELCOME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84" y="1436915"/>
            <a:ext cx="11668837" cy="5203370"/>
          </a:xfrm>
        </p:spPr>
      </p:pic>
    </p:spTree>
    <p:extLst>
      <p:ext uri="{BB962C8B-B14F-4D97-AF65-F5344CB8AC3E}">
        <p14:creationId xmlns:p14="http://schemas.microsoft.com/office/powerpoint/2010/main" val="188602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id="{861CA566-97C6-41FF-9837-80978917E0AB}"/>
              </a:ext>
            </a:extLst>
          </p:cNvPr>
          <p:cNvPicPr>
            <a:picLocks noChangeAspect="1"/>
          </p:cNvPicPr>
          <p:nvPr/>
        </p:nvPicPr>
        <p:blipFill>
          <a:blip r:embed="rId2"/>
          <a:stretch>
            <a:fillRect/>
          </a:stretch>
        </p:blipFill>
        <p:spPr>
          <a:xfrm>
            <a:off x="0" y="6700"/>
            <a:ext cx="12202885" cy="6855486"/>
          </a:xfrm>
          <a:prstGeom prst="rect">
            <a:avLst/>
          </a:prstGeom>
        </p:spPr>
      </p:pic>
    </p:spTree>
    <p:extLst>
      <p:ext uri="{BB962C8B-B14F-4D97-AF65-F5344CB8AC3E}">
        <p14:creationId xmlns:p14="http://schemas.microsoft.com/office/powerpoint/2010/main" val="177632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AIM</a:t>
            </a:r>
            <a:endParaRPr lang="en-US"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IN" dirty="0"/>
              <a:t>An online notice board is a place where people can leave any types of messages and notifications, for example, to advertise things, announce events or provide any information.</a:t>
            </a:r>
          </a:p>
          <a:p>
            <a:r>
              <a:rPr lang="en-IN" dirty="0"/>
              <a:t> Notice board online it can be placed on digital devices such computers, tabs, mobile phones etc. </a:t>
            </a:r>
          </a:p>
          <a:p>
            <a:r>
              <a:rPr lang="en-IN" dirty="0"/>
              <a:t>This online notice board project is very helpful for all type of users like existing users and new users. So admin can leave and erase notification for other people to read and see.</a:t>
            </a:r>
          </a:p>
          <a:p>
            <a:r>
              <a:rPr lang="en-IN" dirty="0"/>
              <a:t>The main aim of this free online notice board project is make information dissemination much easier in a paperless community as the world tends to interact with the online notice board facility as an project, Online notice board admin can send the notification to the particular students regarding fee payments, results, any new activity happen in college campus or college fest participation, libraries dues, hostel room payments, any workshop registrations, warnings and reminders etc for this work online notice board project is make all work much easier and understandable to all.</a:t>
            </a:r>
          </a:p>
          <a:p>
            <a:r>
              <a:rPr lang="en-IN" dirty="0"/>
              <a:t>This online notice board work generally intends to act as a support system for the all users.</a:t>
            </a:r>
          </a:p>
          <a:p>
            <a:endParaRPr lang="en-IN" dirty="0"/>
          </a:p>
        </p:txBody>
      </p:sp>
    </p:spTree>
    <p:extLst>
      <p:ext uri="{BB962C8B-B14F-4D97-AF65-F5344CB8AC3E}">
        <p14:creationId xmlns:p14="http://schemas.microsoft.com/office/powerpoint/2010/main" val="219683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587829"/>
            <a:ext cx="10362728" cy="5802085"/>
          </a:xfrm>
        </p:spPr>
        <p:txBody>
          <a:bodyPr vert="horz" lIns="91440" tIns="45720" rIns="91440" bIns="45720" rtlCol="0" anchor="t">
            <a:normAutofit/>
          </a:bodyPr>
          <a:lstStyle/>
          <a:p>
            <a:r>
              <a:rPr lang="en-IN" dirty="0"/>
              <a:t> By the help of free online notice board users can access the notifications and articles quickly not only in the particular premises, also wherever and whenever they need to know.</a:t>
            </a:r>
            <a:endParaRPr lang="en-US" dirty="0"/>
          </a:p>
          <a:p>
            <a:r>
              <a:rPr lang="en-IN" dirty="0"/>
              <a:t>Online notice board usability is fully capable of passing relevant notices and announcements, and keeping the users update from time to time.</a:t>
            </a:r>
            <a:endParaRPr lang="en-US"/>
          </a:p>
          <a:p>
            <a:r>
              <a:rPr lang="en-IN" dirty="0"/>
              <a:t> The students are kept updated each time with the online notice board for college is uploaded based on their preferences with respect to the departments and categories through a notice board online. </a:t>
            </a:r>
            <a:endParaRPr lang="en-US" dirty="0"/>
          </a:p>
          <a:p>
            <a:r>
              <a:rPr lang="en-IN" dirty="0"/>
              <a:t>L     Line notice board is one of the applications to improve the usage of notice board of the college by making it available online.</a:t>
            </a:r>
            <a:endParaRPr lang="en-US"/>
          </a:p>
          <a:p>
            <a:r>
              <a:rPr lang="en-IN" dirty="0"/>
              <a:t> This web application involves almost all the features of online notice board.</a:t>
            </a:r>
            <a:endParaRPr lang="en-US" dirty="0"/>
          </a:p>
          <a:p>
            <a:r>
              <a:rPr lang="en-IN" dirty="0"/>
              <a:t>In the online notice board project all the updates like, add, delete, view are done by admin, so that user will get the updated current information through notice board online . </a:t>
            </a:r>
            <a:endParaRPr lang="en-US" dirty="0"/>
          </a:p>
          <a:p>
            <a:endParaRPr lang="en-IN" dirty="0"/>
          </a:p>
          <a:p>
            <a:endParaRPr lang="en-IN" dirty="0"/>
          </a:p>
        </p:txBody>
      </p:sp>
    </p:spTree>
    <p:extLst>
      <p:ext uri="{BB962C8B-B14F-4D97-AF65-F5344CB8AC3E}">
        <p14:creationId xmlns:p14="http://schemas.microsoft.com/office/powerpoint/2010/main" val="22693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Admin</a:t>
            </a:r>
            <a:endParaRPr lang="en-US" u="sng" dirty="0"/>
          </a:p>
        </p:txBody>
      </p:sp>
      <p:sp>
        <p:nvSpPr>
          <p:cNvPr id="3" name="Content Placeholder 2"/>
          <p:cNvSpPr>
            <a:spLocks noGrp="1"/>
          </p:cNvSpPr>
          <p:nvPr>
            <p:ph idx="1"/>
          </p:nvPr>
        </p:nvSpPr>
        <p:spPr/>
        <p:txBody>
          <a:bodyPr vert="horz" lIns="91440" tIns="45720" rIns="91440" bIns="45720" rtlCol="0" anchor="t">
            <a:normAutofit/>
          </a:bodyPr>
          <a:lstStyle/>
          <a:p>
            <a:r>
              <a:rPr lang="en-IN" dirty="0"/>
              <a:t>Admin is the person who controls, monitors and keeps the whole follow of the system. The main functions of the Admin are:</a:t>
            </a:r>
            <a:endParaRPr lang="en-US" dirty="0"/>
          </a:p>
          <a:p>
            <a:r>
              <a:rPr lang="en-IN" dirty="0"/>
              <a:t>To keep and track down the total number of users in the system.</a:t>
            </a:r>
          </a:p>
          <a:p>
            <a:r>
              <a:rPr lang="en-IN" dirty="0"/>
              <a:t>Can add, activate and deactivate any user.</a:t>
            </a:r>
          </a:p>
          <a:p>
            <a:r>
              <a:rPr lang="en-IN" dirty="0"/>
              <a:t>Add New Notice and send notice to Registered users</a:t>
            </a:r>
          </a:p>
          <a:p>
            <a:r>
              <a:rPr lang="en-IN" dirty="0"/>
              <a:t>Display Old Notice and Manage Old notice</a:t>
            </a:r>
          </a:p>
          <a:p>
            <a:r>
              <a:rPr lang="en-IN" dirty="0"/>
              <a:t>Update Password</a:t>
            </a:r>
          </a:p>
          <a:p>
            <a:endParaRPr lang="en-IN" dirty="0"/>
          </a:p>
        </p:txBody>
      </p:sp>
    </p:spTree>
    <p:extLst>
      <p:ext uri="{BB962C8B-B14F-4D97-AF65-F5344CB8AC3E}">
        <p14:creationId xmlns:p14="http://schemas.microsoft.com/office/powerpoint/2010/main" val="327990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Student</a:t>
            </a:r>
            <a:endParaRPr lang="en-US" u="sng" dirty="0"/>
          </a:p>
        </p:txBody>
      </p:sp>
      <p:sp>
        <p:nvSpPr>
          <p:cNvPr id="3" name="Content Placeholder 2"/>
          <p:cNvSpPr>
            <a:spLocks noGrp="1"/>
          </p:cNvSpPr>
          <p:nvPr>
            <p:ph idx="1"/>
          </p:nvPr>
        </p:nvSpPr>
        <p:spPr/>
        <p:txBody>
          <a:bodyPr vert="horz" lIns="91440" tIns="45720" rIns="91440" bIns="45720" rtlCol="0" anchor="t">
            <a:normAutofit/>
          </a:bodyPr>
          <a:lstStyle/>
          <a:p>
            <a:r>
              <a:rPr lang="en-IN" dirty="0"/>
              <a:t>Student is a knowledge seeker, or more theoretical word, a learner. The student has to be registered and log in into the system before he/she carries out their </a:t>
            </a:r>
            <a:r>
              <a:rPr lang="en-IN"/>
              <a:t>functions.</a:t>
            </a:r>
            <a:endParaRPr lang="en-US"/>
          </a:p>
          <a:p>
            <a:r>
              <a:rPr lang="en-IN" dirty="0"/>
              <a:t>Student Registration</a:t>
            </a:r>
          </a:p>
          <a:p>
            <a:r>
              <a:rPr lang="en-IN" dirty="0"/>
              <a:t>Login</a:t>
            </a:r>
          </a:p>
          <a:p>
            <a:r>
              <a:rPr lang="en-IN" dirty="0"/>
              <a:t>Check Notification sent by admin</a:t>
            </a:r>
          </a:p>
          <a:p>
            <a:r>
              <a:rPr lang="en-IN" dirty="0"/>
              <a:t>Update Profile </a:t>
            </a:r>
          </a:p>
          <a:p>
            <a:r>
              <a:rPr lang="en-IN" dirty="0"/>
              <a:t>Update Password</a:t>
            </a:r>
          </a:p>
          <a:p>
            <a:r>
              <a:rPr lang="en-IN" dirty="0"/>
              <a:t>Log out the whole system</a:t>
            </a:r>
          </a:p>
          <a:p>
            <a:endParaRPr lang="en-IN" dirty="0"/>
          </a:p>
        </p:txBody>
      </p:sp>
    </p:spTree>
    <p:extLst>
      <p:ext uri="{BB962C8B-B14F-4D97-AF65-F5344CB8AC3E}">
        <p14:creationId xmlns:p14="http://schemas.microsoft.com/office/powerpoint/2010/main" val="88561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000" b="1" u="sng" dirty="0"/>
              <a:t>PHP </a:t>
            </a:r>
            <a:endParaRPr lang="en-US" sz="5000" b="1" u="sng" dirty="0"/>
          </a:p>
        </p:txBody>
      </p:sp>
      <p:sp>
        <p:nvSpPr>
          <p:cNvPr id="3" name="Content Placeholder 2"/>
          <p:cNvSpPr>
            <a:spLocks noGrp="1"/>
          </p:cNvSpPr>
          <p:nvPr>
            <p:ph idx="1"/>
          </p:nvPr>
        </p:nvSpPr>
        <p:spPr/>
        <p:txBody>
          <a:bodyPr vert="horz" lIns="91440" tIns="45720" rIns="91440" bIns="45720" rtlCol="0" anchor="t">
            <a:noAutofit/>
          </a:bodyPr>
          <a:lstStyle/>
          <a:p>
            <a:r>
              <a:rPr lang="en-IN" sz="2500" dirty="0"/>
              <a:t>PHP is a server scripting language, and a powerful tool for making dynamic and interactive Web pages.</a:t>
            </a:r>
            <a:endParaRPr lang="en-US" sz="2500"/>
          </a:p>
          <a:p>
            <a:r>
              <a:rPr lang="en-IN" sz="2500" dirty="0"/>
              <a:t>PHP is a widely-used, free, and efficient alternative to competitors such as Microsoft's ASP.</a:t>
            </a:r>
          </a:p>
          <a:p>
            <a:r>
              <a:rPr lang="en-IN" sz="2500" dirty="0"/>
              <a:t>A PHP script can be placed anywhere in the document.</a:t>
            </a:r>
          </a:p>
          <a:p>
            <a:r>
              <a:rPr lang="en-IN" sz="2500" dirty="0"/>
              <a:t>A PHP script starts with </a:t>
            </a:r>
            <a:r>
              <a:rPr lang="en-IN" sz="2500" b="1" dirty="0"/>
              <a:t>&lt;?php</a:t>
            </a:r>
            <a:r>
              <a:rPr lang="en-IN" sz="2500" dirty="0"/>
              <a:t> and ends with </a:t>
            </a:r>
            <a:r>
              <a:rPr lang="en-IN" sz="2500" b="1" dirty="0"/>
              <a:t>?&gt;</a:t>
            </a:r>
            <a:r>
              <a:rPr lang="en-IN" sz="2500" dirty="0"/>
              <a:t>:</a:t>
            </a:r>
            <a:endParaRPr lang="en-IN" dirty="0"/>
          </a:p>
          <a:p>
            <a:endParaRPr lang="en-IN" sz="2500" dirty="0"/>
          </a:p>
          <a:p>
            <a:endParaRPr lang="en-IN" sz="2500" dirty="0"/>
          </a:p>
        </p:txBody>
      </p:sp>
    </p:spTree>
    <p:extLst>
      <p:ext uri="{BB962C8B-B14F-4D97-AF65-F5344CB8AC3E}">
        <p14:creationId xmlns:p14="http://schemas.microsoft.com/office/powerpoint/2010/main" val="204436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2579914"/>
            <a:ext cx="6705129" cy="1251858"/>
          </a:xfrm>
        </p:spPr>
        <p:txBody>
          <a:bodyPr vert="horz" lIns="91440" tIns="45720" rIns="91440" bIns="45720" rtlCol="0" anchor="t">
            <a:normAutofit/>
          </a:bodyPr>
          <a:lstStyle/>
          <a:p>
            <a:pPr marL="45720" indent="0">
              <a:buNone/>
            </a:pPr>
            <a:r>
              <a:rPr lang="en-IN" sz="8000" dirty="0">
                <a:latin typeface="Comic Sans MS"/>
              </a:rPr>
              <a:t>THANKYOU</a:t>
            </a:r>
            <a:endParaRPr lang="en-US"/>
          </a:p>
        </p:txBody>
      </p:sp>
    </p:spTree>
    <p:extLst>
      <p:ext uri="{BB962C8B-B14F-4D97-AF65-F5344CB8AC3E}">
        <p14:creationId xmlns:p14="http://schemas.microsoft.com/office/powerpoint/2010/main" val="424154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DECLARING  A  PHP</a:t>
            </a:r>
          </a:p>
        </p:txBody>
      </p:sp>
      <p:sp>
        <p:nvSpPr>
          <p:cNvPr id="3" name="Content Placeholder 2"/>
          <p:cNvSpPr>
            <a:spLocks noGrp="1"/>
          </p:cNvSpPr>
          <p:nvPr>
            <p:ph idx="1"/>
          </p:nvPr>
        </p:nvSpPr>
        <p:spPr/>
        <p:txBody>
          <a:bodyPr vert="horz" lIns="91440" tIns="45720" rIns="91440" bIns="45720" rtlCol="0" anchor="t">
            <a:normAutofit/>
          </a:bodyPr>
          <a:lstStyle/>
          <a:p>
            <a:r>
              <a:rPr lang="en-IN" b="1" u="sng" dirty="0"/>
              <a:t>Example</a:t>
            </a:r>
            <a:endParaRPr lang="en-US" b="1" u="sng" dirty="0"/>
          </a:p>
          <a:p>
            <a:pPr marL="45720" indent="0">
              <a:buNone/>
            </a:pPr>
            <a:r>
              <a:rPr lang="en-IN" dirty="0"/>
              <a:t>&lt;!DOCTYPE html&gt;</a:t>
            </a:r>
            <a:br>
              <a:rPr lang="en-IN" dirty="0"/>
            </a:br>
            <a:r>
              <a:rPr lang="en-IN" dirty="0"/>
              <a:t> &lt;html&gt;</a:t>
            </a:r>
            <a:br>
              <a:rPr lang="en-IN" dirty="0"/>
            </a:br>
            <a:r>
              <a:rPr lang="en-IN" dirty="0"/>
              <a:t> &lt;body&gt;</a:t>
            </a:r>
            <a:br>
              <a:rPr lang="en-IN" dirty="0"/>
            </a:br>
            <a:br>
              <a:rPr lang="en-IN" dirty="0"/>
            </a:br>
            <a:r>
              <a:rPr lang="en-IN" dirty="0"/>
              <a:t> &lt;?php</a:t>
            </a:r>
            <a:br>
              <a:rPr lang="en-IN" dirty="0"/>
            </a:br>
            <a:r>
              <a:rPr lang="en-IN" dirty="0"/>
              <a:t> echo "My first PHP script!";</a:t>
            </a:r>
            <a:br>
              <a:rPr lang="en-IN" dirty="0"/>
            </a:br>
            <a:r>
              <a:rPr lang="en-IN" dirty="0"/>
              <a:t> ?&gt;</a:t>
            </a:r>
            <a:br>
              <a:rPr lang="en-IN" dirty="0"/>
            </a:br>
            <a:r>
              <a:rPr lang="en-IN" dirty="0"/>
              <a:t> </a:t>
            </a:r>
            <a:br>
              <a:rPr lang="en-IN" dirty="0"/>
            </a:br>
            <a:r>
              <a:rPr lang="en-IN" dirty="0"/>
              <a:t>&lt;/body&gt;</a:t>
            </a:r>
            <a:br>
              <a:rPr lang="en-IN" dirty="0"/>
            </a:br>
            <a:r>
              <a:rPr lang="en-IN" dirty="0"/>
              <a:t> &lt;/html&gt; </a:t>
            </a:r>
            <a:endParaRPr lang="en-US"/>
          </a:p>
          <a:p>
            <a:endParaRPr lang="en-IN" dirty="0"/>
          </a:p>
        </p:txBody>
      </p:sp>
    </p:spTree>
    <p:extLst>
      <p:ext uri="{BB962C8B-B14F-4D97-AF65-F5344CB8AC3E}">
        <p14:creationId xmlns:p14="http://schemas.microsoft.com/office/powerpoint/2010/main" val="244581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DATA TYPES</a:t>
            </a:r>
            <a:endParaRPr lang="en-US"/>
          </a:p>
        </p:txBody>
      </p:sp>
      <p:sp>
        <p:nvSpPr>
          <p:cNvPr id="3" name="Content Placeholder 2"/>
          <p:cNvSpPr>
            <a:spLocks noGrp="1"/>
          </p:cNvSpPr>
          <p:nvPr>
            <p:ph idx="1"/>
          </p:nvPr>
        </p:nvSpPr>
        <p:spPr>
          <a:xfrm>
            <a:off x="359229" y="1709058"/>
            <a:ext cx="11462184" cy="4800599"/>
          </a:xfrm>
        </p:spPr>
        <p:txBody>
          <a:bodyPr vert="horz" lIns="91440" tIns="45720" rIns="91440" bIns="45720" rtlCol="0" anchor="t">
            <a:normAutofit/>
          </a:bodyPr>
          <a:lstStyle/>
          <a:p>
            <a:r>
              <a:rPr lang="en-IN" dirty="0"/>
              <a:t>Variables can store data of different types, and different data types can do different things.</a:t>
            </a:r>
            <a:endParaRPr lang="en-US" dirty="0"/>
          </a:p>
          <a:p>
            <a:r>
              <a:rPr lang="en-IN" dirty="0"/>
              <a:t>PHP supports the following data types:</a:t>
            </a:r>
          </a:p>
          <a:p>
            <a:r>
              <a:rPr lang="en-IN" dirty="0"/>
              <a:t>String</a:t>
            </a:r>
          </a:p>
          <a:p>
            <a:r>
              <a:rPr lang="en-IN" dirty="0"/>
              <a:t>Integer</a:t>
            </a:r>
          </a:p>
          <a:p>
            <a:r>
              <a:rPr lang="en-IN" dirty="0"/>
              <a:t>Float (floating point numbers - also called double)</a:t>
            </a:r>
          </a:p>
          <a:p>
            <a:r>
              <a:rPr lang="en-IN" dirty="0"/>
              <a:t>Boolean</a:t>
            </a:r>
          </a:p>
          <a:p>
            <a:r>
              <a:rPr lang="en-IN" dirty="0"/>
              <a:t>Array</a:t>
            </a:r>
          </a:p>
          <a:p>
            <a:r>
              <a:rPr lang="en-IN" dirty="0"/>
              <a:t>Object</a:t>
            </a:r>
          </a:p>
          <a:p>
            <a:r>
              <a:rPr lang="en-IN" dirty="0"/>
              <a:t>NULL</a:t>
            </a:r>
          </a:p>
          <a:p>
            <a:r>
              <a:rPr lang="en-IN" dirty="0"/>
              <a:t>Resource</a:t>
            </a:r>
          </a:p>
          <a:p>
            <a:endParaRPr lang="en-IN" dirty="0"/>
          </a:p>
        </p:txBody>
      </p:sp>
    </p:spTree>
    <p:extLst>
      <p:ext uri="{BB962C8B-B14F-4D97-AF65-F5344CB8AC3E}">
        <p14:creationId xmlns:p14="http://schemas.microsoft.com/office/powerpoint/2010/main" val="372064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Creating (Declaring) PHP Variables</a:t>
            </a:r>
            <a:endParaRPr lang="en-US" u="sng" dirty="0"/>
          </a:p>
        </p:txBody>
      </p:sp>
      <p:sp>
        <p:nvSpPr>
          <p:cNvPr id="3" name="Content Placeholder 2"/>
          <p:cNvSpPr>
            <a:spLocks noGrp="1"/>
          </p:cNvSpPr>
          <p:nvPr>
            <p:ph idx="1"/>
          </p:nvPr>
        </p:nvSpPr>
        <p:spPr/>
        <p:txBody>
          <a:bodyPr vert="horz" lIns="91440" tIns="45720" rIns="91440" bIns="45720" rtlCol="0" anchor="t">
            <a:normAutofit/>
          </a:bodyPr>
          <a:lstStyle/>
          <a:p>
            <a:r>
              <a:rPr lang="en-IN" dirty="0"/>
              <a:t>In PHP, a variable starts with the $ sign, followed by the name of the variable:</a:t>
            </a:r>
            <a:endParaRPr lang="en-US" dirty="0"/>
          </a:p>
          <a:p>
            <a:r>
              <a:rPr lang="en-IN" dirty="0"/>
              <a:t>Example</a:t>
            </a:r>
          </a:p>
          <a:p>
            <a:r>
              <a:rPr lang="en-IN" dirty="0"/>
              <a:t>&lt;?php</a:t>
            </a:r>
            <a:br>
              <a:rPr lang="en-IN" dirty="0"/>
            </a:br>
            <a:r>
              <a:rPr lang="en-IN" dirty="0"/>
              <a:t> $txt = "Hello world!";</a:t>
            </a:r>
            <a:br>
              <a:rPr lang="en-IN" dirty="0"/>
            </a:br>
            <a:r>
              <a:rPr lang="en-IN" dirty="0"/>
              <a:t> $x = 5;</a:t>
            </a:r>
            <a:br>
              <a:rPr lang="en-IN" dirty="0"/>
            </a:br>
            <a:r>
              <a:rPr lang="en-IN" dirty="0"/>
              <a:t>$y = 10.5;</a:t>
            </a:r>
            <a:br>
              <a:rPr lang="en-IN" dirty="0"/>
            </a:br>
            <a:r>
              <a:rPr lang="en-IN" dirty="0"/>
              <a:t> ?&gt; </a:t>
            </a:r>
          </a:p>
          <a:p>
            <a:endParaRPr lang="en-IN" dirty="0"/>
          </a:p>
        </p:txBody>
      </p:sp>
    </p:spTree>
    <p:extLst>
      <p:ext uri="{BB962C8B-B14F-4D97-AF65-F5344CB8AC3E}">
        <p14:creationId xmlns:p14="http://schemas.microsoft.com/office/powerpoint/2010/main" val="3889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PHP Operators</a:t>
            </a:r>
            <a:endParaRPr lang="en-US" u="sng"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IN" dirty="0"/>
              <a:t>Operators are used to perform operations on variables and values.</a:t>
            </a:r>
            <a:endParaRPr lang="en-US" dirty="0"/>
          </a:p>
          <a:p>
            <a:r>
              <a:rPr lang="en-IN" dirty="0"/>
              <a:t>PHP divides the operators in the following groups:</a:t>
            </a:r>
          </a:p>
          <a:p>
            <a:r>
              <a:rPr lang="en-IN" dirty="0"/>
              <a:t>Arithmetic operators</a:t>
            </a:r>
          </a:p>
          <a:p>
            <a:r>
              <a:rPr lang="en-IN" dirty="0"/>
              <a:t>Assignment operators</a:t>
            </a:r>
          </a:p>
          <a:p>
            <a:r>
              <a:rPr lang="en-IN" dirty="0"/>
              <a:t>Comparison operators</a:t>
            </a:r>
          </a:p>
          <a:p>
            <a:r>
              <a:rPr lang="en-IN" dirty="0"/>
              <a:t>Increment/Decrement operators</a:t>
            </a:r>
          </a:p>
          <a:p>
            <a:r>
              <a:rPr lang="en-IN" dirty="0"/>
              <a:t>Logical operators</a:t>
            </a:r>
          </a:p>
          <a:p>
            <a:r>
              <a:rPr lang="en-IN" dirty="0"/>
              <a:t>String operators</a:t>
            </a:r>
          </a:p>
          <a:p>
            <a:r>
              <a:rPr lang="en-IN" dirty="0"/>
              <a:t>Array operators</a:t>
            </a:r>
          </a:p>
          <a:p>
            <a:endParaRPr lang="en-IN" dirty="0"/>
          </a:p>
        </p:txBody>
      </p:sp>
    </p:spTree>
    <p:extLst>
      <p:ext uri="{BB962C8B-B14F-4D97-AF65-F5344CB8AC3E}">
        <p14:creationId xmlns:p14="http://schemas.microsoft.com/office/powerpoint/2010/main" val="129772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The PHP for Loop</a:t>
            </a:r>
            <a:endParaRPr lang="en-US" u="sng"/>
          </a:p>
        </p:txBody>
      </p:sp>
      <p:sp>
        <p:nvSpPr>
          <p:cNvPr id="3" name="Content Placeholder 2"/>
          <p:cNvSpPr>
            <a:spLocks noGrp="1"/>
          </p:cNvSpPr>
          <p:nvPr>
            <p:ph idx="1"/>
          </p:nvPr>
        </p:nvSpPr>
        <p:spPr/>
        <p:txBody>
          <a:bodyPr vert="horz" lIns="91440" tIns="45720" rIns="91440" bIns="45720" rtlCol="0" anchor="t">
            <a:normAutofit/>
          </a:bodyPr>
          <a:lstStyle/>
          <a:p>
            <a:r>
              <a:rPr lang="en-IN" dirty="0"/>
              <a:t>The </a:t>
            </a:r>
            <a:r>
              <a:rPr lang="en-IN" dirty="0">
                <a:latin typeface="Consolas"/>
              </a:rPr>
              <a:t>for</a:t>
            </a:r>
            <a:r>
              <a:rPr lang="en-IN" dirty="0"/>
              <a:t> loop is used when you know in advance how many times the script should run.</a:t>
            </a:r>
            <a:endParaRPr lang="en-US" dirty="0"/>
          </a:p>
          <a:p>
            <a:r>
              <a:rPr lang="en-IN" dirty="0"/>
              <a:t>Example</a:t>
            </a:r>
          </a:p>
          <a:p>
            <a:r>
              <a:rPr lang="en-IN" dirty="0"/>
              <a:t>&lt;?php </a:t>
            </a:r>
            <a:br>
              <a:rPr lang="en-IN" dirty="0"/>
            </a:br>
            <a:r>
              <a:rPr lang="en-IN" dirty="0"/>
              <a:t>for ($x = 0; $x &lt;= 10; $x++) {</a:t>
            </a:r>
            <a:br>
              <a:rPr lang="en-IN" dirty="0"/>
            </a:br>
            <a:r>
              <a:rPr lang="en-IN" dirty="0"/>
              <a:t>     echo "The number is: $x &lt;</a:t>
            </a:r>
            <a:r>
              <a:rPr lang="en-IN" dirty="0" err="1"/>
              <a:t>br</a:t>
            </a:r>
            <a:r>
              <a:rPr lang="en-IN" dirty="0"/>
              <a:t>&gt;";</a:t>
            </a:r>
            <a:br>
              <a:rPr lang="en-IN" dirty="0"/>
            </a:br>
            <a:r>
              <a:rPr lang="en-IN" dirty="0"/>
              <a:t>} </a:t>
            </a:r>
            <a:br>
              <a:rPr lang="en-IN" dirty="0"/>
            </a:br>
            <a:r>
              <a:rPr lang="en-IN" dirty="0"/>
              <a:t>?&gt; </a:t>
            </a:r>
          </a:p>
          <a:p>
            <a:endParaRPr lang="en-IN" i="1" dirty="0"/>
          </a:p>
          <a:p>
            <a:endParaRPr lang="en-IN" dirty="0"/>
          </a:p>
        </p:txBody>
      </p:sp>
    </p:spTree>
    <p:extLst>
      <p:ext uri="{BB962C8B-B14F-4D97-AF65-F5344CB8AC3E}">
        <p14:creationId xmlns:p14="http://schemas.microsoft.com/office/powerpoint/2010/main" val="280742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76200"/>
            <a:ext cx="9875520" cy="931818"/>
          </a:xfrm>
        </p:spPr>
        <p:txBody>
          <a:bodyPr/>
          <a:lstStyle/>
          <a:p>
            <a:pPr algn="ctr"/>
            <a:r>
              <a:rPr lang="en-IN" u="sng" dirty="0"/>
              <a:t>PHP Function</a:t>
            </a:r>
            <a:endParaRPr lang="en-US" u="sng" dirty="0"/>
          </a:p>
        </p:txBody>
      </p:sp>
      <p:sp>
        <p:nvSpPr>
          <p:cNvPr id="3" name="Content Placeholder 2"/>
          <p:cNvSpPr>
            <a:spLocks noGrp="1"/>
          </p:cNvSpPr>
          <p:nvPr>
            <p:ph idx="1"/>
          </p:nvPr>
        </p:nvSpPr>
        <p:spPr>
          <a:xfrm>
            <a:off x="326572" y="827314"/>
            <a:ext cx="11592813" cy="5671457"/>
          </a:xfrm>
        </p:spPr>
        <p:txBody>
          <a:bodyPr vert="horz" lIns="91440" tIns="45720" rIns="91440" bIns="45720" rtlCol="0" anchor="t">
            <a:normAutofit/>
          </a:bodyPr>
          <a:lstStyle/>
          <a:p>
            <a:r>
              <a:rPr lang="en-IN" b="1" u="sng" dirty="0"/>
              <a:t>PHP User Defined Functions</a:t>
            </a:r>
          </a:p>
          <a:p>
            <a:r>
              <a:rPr lang="en-IN" dirty="0"/>
              <a:t>Besides the built-in PHP functions, we can create our own functions.</a:t>
            </a:r>
          </a:p>
          <a:p>
            <a:r>
              <a:rPr lang="en-IN" dirty="0"/>
              <a:t>A function is a block of statements that can be used repeatedly in a program.</a:t>
            </a:r>
          </a:p>
          <a:p>
            <a:r>
              <a:rPr lang="en-IN" dirty="0"/>
              <a:t>A function will not execute immediately when a page loads.</a:t>
            </a:r>
          </a:p>
          <a:p>
            <a:r>
              <a:rPr lang="en-IN" dirty="0"/>
              <a:t>A function will be executed by a call to the function.</a:t>
            </a:r>
          </a:p>
          <a:p>
            <a:r>
              <a:rPr lang="en-IN" b="1" u="sng" dirty="0"/>
              <a:t>PHP Function Arguments</a:t>
            </a:r>
          </a:p>
          <a:p>
            <a:r>
              <a:rPr lang="en-IN" dirty="0"/>
              <a:t>Information can be passed to functions through arguments. An argument is just like a variable.</a:t>
            </a:r>
          </a:p>
          <a:p>
            <a:r>
              <a:rPr lang="en-IN" dirty="0"/>
              <a:t>Arguments are specified after the function name, inside the parentheses. You can add as many arguments as you want, just separate them with a comma. </a:t>
            </a:r>
          </a:p>
          <a:p>
            <a:r>
              <a:rPr lang="en-IN" dirty="0"/>
              <a:t>The following example has a function with one argument ($</a:t>
            </a:r>
            <a:r>
              <a:rPr lang="en-IN" dirty="0" err="1"/>
              <a:t>fname</a:t>
            </a:r>
            <a:r>
              <a:rPr lang="en-IN" dirty="0"/>
              <a:t>). When the </a:t>
            </a:r>
            <a:r>
              <a:rPr lang="en-IN" dirty="0" err="1"/>
              <a:t>familyName</a:t>
            </a:r>
            <a:r>
              <a:rPr lang="en-IN" dirty="0"/>
              <a:t>() function is called, we also pass along a name (e.g. Jani), and the name is used inside the function, which outputs several different first names, but an equal last name:</a:t>
            </a:r>
          </a:p>
          <a:p>
            <a:endParaRPr lang="en-IN" dirty="0"/>
          </a:p>
        </p:txBody>
      </p:sp>
    </p:spTree>
    <p:extLst>
      <p:ext uri="{BB962C8B-B14F-4D97-AF65-F5344CB8AC3E}">
        <p14:creationId xmlns:p14="http://schemas.microsoft.com/office/powerpoint/2010/main" val="226942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29" y="283029"/>
            <a:ext cx="9875520" cy="1356360"/>
          </a:xfrm>
        </p:spPr>
        <p:txBody>
          <a:bodyPr/>
          <a:lstStyle/>
          <a:p>
            <a:pPr algn="ctr"/>
            <a:r>
              <a:rPr lang="en-IN" u="sng" dirty="0"/>
              <a:t>PHP 5 Form Handling</a:t>
            </a:r>
            <a:endParaRPr lang="en-US" u="sng" dirty="0"/>
          </a:p>
          <a:p>
            <a:pPr algn="ctr"/>
            <a:endParaRPr lang="en-IN" u="sng" dirty="0"/>
          </a:p>
        </p:txBody>
      </p:sp>
      <p:sp>
        <p:nvSpPr>
          <p:cNvPr id="3" name="Content Placeholder 2"/>
          <p:cNvSpPr>
            <a:spLocks noGrp="1"/>
          </p:cNvSpPr>
          <p:nvPr>
            <p:ph idx="1"/>
          </p:nvPr>
        </p:nvSpPr>
        <p:spPr>
          <a:xfrm>
            <a:off x="152400" y="1338943"/>
            <a:ext cx="11821413" cy="5279571"/>
          </a:xfrm>
        </p:spPr>
        <p:txBody>
          <a:bodyPr vert="horz" lIns="91440" tIns="45720" rIns="91440" bIns="45720" rtlCol="0" anchor="t">
            <a:normAutofit/>
          </a:bodyPr>
          <a:lstStyle/>
          <a:p>
            <a:r>
              <a:rPr lang="en-IN" dirty="0"/>
              <a:t>PHP - A Simple HTML Form</a:t>
            </a:r>
          </a:p>
          <a:p>
            <a:r>
              <a:rPr lang="en-IN" sz="2400" dirty="0"/>
              <a:t>The example below displays a simple HTML form with two input fields and a submit button</a:t>
            </a:r>
            <a:endParaRPr lang="en-IN" dirty="0"/>
          </a:p>
          <a:p>
            <a:r>
              <a:rPr lang="en-IN" dirty="0"/>
              <a:t>&lt;!DOCTYPE HTML&gt;</a:t>
            </a:r>
            <a:br>
              <a:rPr lang="en-IN" dirty="0"/>
            </a:br>
            <a:r>
              <a:rPr lang="en-IN" dirty="0"/>
              <a:t>&lt;html&gt;  </a:t>
            </a:r>
            <a:br>
              <a:rPr lang="en-IN" dirty="0"/>
            </a:br>
            <a:r>
              <a:rPr lang="en-IN" dirty="0"/>
              <a:t>&lt;body&gt;</a:t>
            </a:r>
            <a:br>
              <a:rPr lang="en-IN" dirty="0"/>
            </a:br>
            <a:br>
              <a:rPr lang="en-IN" dirty="0"/>
            </a:br>
            <a:r>
              <a:rPr lang="en-IN" dirty="0"/>
              <a:t>&lt;form action="</a:t>
            </a:r>
            <a:r>
              <a:rPr lang="en-IN" dirty="0" err="1"/>
              <a:t>welcome.php</a:t>
            </a:r>
            <a:r>
              <a:rPr lang="en-IN" dirty="0"/>
              <a:t>" method="post"&gt;</a:t>
            </a:r>
            <a:br>
              <a:rPr lang="en-IN" dirty="0"/>
            </a:br>
            <a:r>
              <a:rPr lang="en-IN" dirty="0"/>
              <a:t>Name: &lt;input type="text" name="name"&gt;&lt;</a:t>
            </a:r>
            <a:r>
              <a:rPr lang="en-IN" dirty="0" err="1"/>
              <a:t>br</a:t>
            </a:r>
            <a:r>
              <a:rPr lang="en-IN" dirty="0"/>
              <a:t>&gt;</a:t>
            </a:r>
            <a:br>
              <a:rPr lang="en-IN" dirty="0"/>
            </a:br>
            <a:r>
              <a:rPr lang="en-IN" dirty="0"/>
              <a:t>E-mail: &lt;input type="text" name="email"&gt;&lt;</a:t>
            </a:r>
            <a:r>
              <a:rPr lang="en-IN" dirty="0" err="1"/>
              <a:t>br</a:t>
            </a:r>
            <a:r>
              <a:rPr lang="en-IN" dirty="0"/>
              <a:t>&gt;</a:t>
            </a:r>
            <a:br>
              <a:rPr lang="en-IN" dirty="0"/>
            </a:br>
            <a:r>
              <a:rPr lang="en-IN" dirty="0"/>
              <a:t>&lt;input type="submit"&gt;</a:t>
            </a:r>
            <a:br>
              <a:rPr lang="en-IN" dirty="0"/>
            </a:br>
            <a:r>
              <a:rPr lang="en-IN" dirty="0"/>
              <a:t>&lt;/form&gt;</a:t>
            </a:r>
            <a:br>
              <a:rPr lang="en-IN" dirty="0"/>
            </a:br>
            <a:br>
              <a:rPr lang="en-IN" dirty="0"/>
            </a:br>
            <a:r>
              <a:rPr lang="en-IN" dirty="0"/>
              <a:t>&lt;/body&gt;</a:t>
            </a:r>
            <a:br>
              <a:rPr lang="en-IN" dirty="0"/>
            </a:br>
            <a:r>
              <a:rPr lang="en-IN" dirty="0"/>
              <a:t>&lt;/html&gt;</a:t>
            </a:r>
            <a:br>
              <a:rPr lang="en-IN" dirty="0"/>
            </a:br>
            <a:endParaRPr lang="en-IN" dirty="0"/>
          </a:p>
          <a:p>
            <a:endParaRPr lang="en-IN" dirty="0"/>
          </a:p>
        </p:txBody>
      </p:sp>
      <p:pic>
        <p:nvPicPr>
          <p:cNvPr id="4" name="Picture 4" descr="A screenshot of a cell phone&#10;&#10;Description generated with high confidence">
            <a:extLst>
              <a:ext uri="{FF2B5EF4-FFF2-40B4-BE49-F238E27FC236}">
                <a16:creationId xmlns:a16="http://schemas.microsoft.com/office/drawing/2014/main" id="{71F5798E-F453-4018-B612-6AE9CB6F93D2}"/>
              </a:ext>
            </a:extLst>
          </p:cNvPr>
          <p:cNvPicPr>
            <a:picLocks noChangeAspect="1"/>
          </p:cNvPicPr>
          <p:nvPr/>
        </p:nvPicPr>
        <p:blipFill>
          <a:blip r:embed="rId2"/>
          <a:stretch>
            <a:fillRect/>
          </a:stretch>
        </p:blipFill>
        <p:spPr>
          <a:xfrm>
            <a:off x="8068356" y="3519488"/>
            <a:ext cx="2695575" cy="1038225"/>
          </a:xfrm>
          <a:prstGeom prst="rect">
            <a:avLst/>
          </a:prstGeom>
        </p:spPr>
      </p:pic>
      <p:sp>
        <p:nvSpPr>
          <p:cNvPr id="6" name="TextBox 5">
            <a:extLst>
              <a:ext uri="{FF2B5EF4-FFF2-40B4-BE49-F238E27FC236}">
                <a16:creationId xmlns:a16="http://schemas.microsoft.com/office/drawing/2014/main" id="{2CE8B842-F034-4803-AA91-93596F622F5C}"/>
              </a:ext>
            </a:extLst>
          </p:cNvPr>
          <p:cNvSpPr txBox="1"/>
          <p:nvPr/>
        </p:nvSpPr>
        <p:spPr>
          <a:xfrm>
            <a:off x="7881257" y="2667000"/>
            <a:ext cx="274320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t>OUTPUT</a:t>
            </a:r>
          </a:p>
        </p:txBody>
      </p:sp>
    </p:spTree>
    <p:extLst>
      <p:ext uri="{BB962C8B-B14F-4D97-AF65-F5344CB8AC3E}">
        <p14:creationId xmlns:p14="http://schemas.microsoft.com/office/powerpoint/2010/main" val="390565611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35</TotalTime>
  <Words>12</Words>
  <Application>Microsoft Office PowerPoint</Application>
  <PresentationFormat>Widescreen</PresentationFormat>
  <Paragraphs>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Basis</vt:lpstr>
      <vt:lpstr> NOTICE BOARD </vt:lpstr>
      <vt:lpstr>PHP </vt:lpstr>
      <vt:lpstr>DECLARING  A  PHP</vt:lpstr>
      <vt:lpstr>DATA TYPES</vt:lpstr>
      <vt:lpstr>Creating (Declaring) PHP Variables</vt:lpstr>
      <vt:lpstr>PHP Operators</vt:lpstr>
      <vt:lpstr>The PHP for Loop</vt:lpstr>
      <vt:lpstr>PHP Function</vt:lpstr>
      <vt:lpstr>PHP 5 Form Handling </vt:lpstr>
      <vt:lpstr>PHP 5 Arrays </vt:lpstr>
      <vt:lpstr>SQL</vt:lpstr>
      <vt:lpstr>Language used to developed Online Notice Board</vt:lpstr>
      <vt:lpstr>Open a Connection to MySQL  </vt:lpstr>
      <vt:lpstr>WELCOME  </vt:lpstr>
      <vt:lpstr>PowerPoint Presentation</vt:lpstr>
      <vt:lpstr>AIM</vt:lpstr>
      <vt:lpstr>PowerPoint Presentation</vt:lpstr>
      <vt:lpstr>Admin</vt:lpstr>
      <vt:lpstr>Student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BOARD </dc:title>
  <dc:creator>satyajeet chourasia</dc:creator>
  <cp:lastModifiedBy>satyajeet chourasia</cp:lastModifiedBy>
  <cp:revision>297</cp:revision>
  <dcterms:created xsi:type="dcterms:W3CDTF">2018-08-11T02:23:37Z</dcterms:created>
  <dcterms:modified xsi:type="dcterms:W3CDTF">2018-12-20T15:17:26Z</dcterms:modified>
</cp:coreProperties>
</file>