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27243562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27243562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27243562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27243562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27243562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27243562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627243562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627243562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27243562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27243562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27243562d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27243562d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Wales Interiors Risk Assessment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t>Presented By: Akpovona Agbaire</a:t>
            </a:r>
            <a:endParaRPr/>
          </a:p>
        </p:txBody>
      </p:sp>
      <p:sp>
        <p:nvSpPr>
          <p:cNvPr id="87" name="Google Shape;87;p13"/>
          <p:cNvSpPr txBox="1"/>
          <p:nvPr>
            <p:ph idx="1" type="subTitle"/>
          </p:nvPr>
        </p:nvSpPr>
        <p:spPr>
          <a:xfrm>
            <a:off x="598100" y="32507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Date: 22/06/2025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ctrTitle"/>
          </p:nvPr>
        </p:nvSpPr>
        <p:spPr>
          <a:xfrm>
            <a:off x="747350" y="1014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Executive Summary</a:t>
            </a:r>
            <a:endParaRPr/>
          </a:p>
        </p:txBody>
      </p:sp>
      <p:sp>
        <p:nvSpPr>
          <p:cNvPr id="93" name="Google Shape;93;p14"/>
          <p:cNvSpPr txBox="1"/>
          <p:nvPr/>
        </p:nvSpPr>
        <p:spPr>
          <a:xfrm>
            <a:off x="747350" y="1075200"/>
            <a:ext cx="7689000" cy="3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Roboto"/>
                <a:ea typeface="Roboto"/>
                <a:cs typeface="Roboto"/>
                <a:sym typeface="Roboto"/>
              </a:rPr>
              <a:t>Wales Interiors, a luxury interior design and furniture manufacturing company, is currently undergoing rapid digital transformation. As part of its strategic roadmap, this cybersecurity risk assessment was conducted in line with the ISO/IEC 27001:2022 standards. The assessment uncovered seven critical risks, ranging from cloud misconfigurations and unauthorised access to data to phishing attacks, all of which pose significant business and reputational risks. This report aims to provide actionable insights to guide Wales Interiors in fortifying its security posture, aligning with global standards, and maintaining client trust in a competitive digital economy.</a:t>
            </a:r>
            <a:endParaRPr sz="1800">
              <a:solidFill>
                <a:srgbClr val="FFFF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ctrTitle"/>
          </p:nvPr>
        </p:nvSpPr>
        <p:spPr>
          <a:xfrm>
            <a:off x="747350" y="1014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Goal</a:t>
            </a:r>
            <a:endParaRPr/>
          </a:p>
        </p:txBody>
      </p:sp>
      <p:sp>
        <p:nvSpPr>
          <p:cNvPr id="99" name="Google Shape;99;p15"/>
          <p:cNvSpPr txBox="1"/>
          <p:nvPr/>
        </p:nvSpPr>
        <p:spPr>
          <a:xfrm>
            <a:off x="747350" y="1075200"/>
            <a:ext cx="7689000" cy="3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Roboto"/>
                <a:ea typeface="Roboto"/>
                <a:cs typeface="Roboto"/>
                <a:sym typeface="Roboto"/>
              </a:rPr>
              <a:t>Our goal was to Identify and assess key cybersecurity risks in Broasted,</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GB" sz="1800">
                <a:solidFill>
                  <a:srgbClr val="FFFFFF"/>
                </a:solidFill>
                <a:latin typeface="Roboto"/>
                <a:ea typeface="Roboto"/>
                <a:cs typeface="Roboto"/>
                <a:sym typeface="Roboto"/>
              </a:rPr>
              <a:t>Classify risks based on business impact. and recommend mitigation</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GB" sz="1800">
                <a:solidFill>
                  <a:srgbClr val="FFFFFF"/>
                </a:solidFill>
                <a:latin typeface="Roboto"/>
                <a:ea typeface="Roboto"/>
                <a:cs typeface="Roboto"/>
                <a:sym typeface="Roboto"/>
              </a:rPr>
              <a:t>measures and a clear treatment plan.</a:t>
            </a:r>
            <a:endParaRPr sz="1800">
              <a:solidFill>
                <a:srgbClr val="FFFF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ctrTitle"/>
          </p:nvPr>
        </p:nvSpPr>
        <p:spPr>
          <a:xfrm>
            <a:off x="747350" y="1014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Key Findings</a:t>
            </a:r>
            <a:endParaRPr/>
          </a:p>
        </p:txBody>
      </p:sp>
      <p:sp>
        <p:nvSpPr>
          <p:cNvPr id="105" name="Google Shape;105;p16"/>
          <p:cNvSpPr txBox="1"/>
          <p:nvPr/>
        </p:nvSpPr>
        <p:spPr>
          <a:xfrm>
            <a:off x="747350" y="1075200"/>
            <a:ext cx="3824700" cy="3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Roboto"/>
                <a:ea typeface="Roboto"/>
                <a:cs typeface="Roboto"/>
                <a:sym typeface="Roboto"/>
              </a:rPr>
              <a:t>Our biggest weakness is human error. Simple mistakes like weak</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GB" sz="1800">
                <a:solidFill>
                  <a:srgbClr val="FFFFFF"/>
                </a:solidFill>
                <a:latin typeface="Roboto"/>
                <a:ea typeface="Roboto"/>
                <a:cs typeface="Roboto"/>
                <a:sym typeface="Roboto"/>
              </a:rPr>
              <a:t>passwords or falling for scam emails are the easiest ways for both </a:t>
            </a:r>
            <a:r>
              <a:rPr lang="en-GB" sz="1800">
                <a:solidFill>
                  <a:srgbClr val="FFFFFF"/>
                </a:solidFill>
                <a:latin typeface="Roboto"/>
                <a:ea typeface="Roboto"/>
                <a:cs typeface="Roboto"/>
                <a:sym typeface="Roboto"/>
              </a:rPr>
              <a:t>e</a:t>
            </a:r>
            <a:r>
              <a:rPr lang="en-GB" sz="1800">
                <a:solidFill>
                  <a:srgbClr val="FFFFFF"/>
                </a:solidFill>
                <a:latin typeface="Roboto"/>
                <a:ea typeface="Roboto"/>
                <a:cs typeface="Roboto"/>
                <a:sym typeface="Roboto"/>
              </a:rPr>
              <a:t>xternal hackers and malicious insiders to get their hands on our most valuable data.</a:t>
            </a:r>
            <a:endParaRPr sz="1800">
              <a:solidFill>
                <a:srgbClr val="FFFFFF"/>
              </a:solidFill>
              <a:latin typeface="Roboto"/>
              <a:ea typeface="Roboto"/>
              <a:cs typeface="Roboto"/>
              <a:sym typeface="Roboto"/>
            </a:endParaRPr>
          </a:p>
        </p:txBody>
      </p:sp>
      <p:pic>
        <p:nvPicPr>
          <p:cNvPr id="106" name="Google Shape;106;p16"/>
          <p:cNvPicPr preferRelativeResize="0"/>
          <p:nvPr/>
        </p:nvPicPr>
        <p:blipFill>
          <a:blip r:embed="rId3">
            <a:alphaModFix/>
          </a:blip>
          <a:stretch>
            <a:fillRect/>
          </a:stretch>
        </p:blipFill>
        <p:spPr>
          <a:xfrm>
            <a:off x="4724450" y="1092625"/>
            <a:ext cx="3867950" cy="341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ctrTitle"/>
          </p:nvPr>
        </p:nvSpPr>
        <p:spPr>
          <a:xfrm>
            <a:off x="747350" y="1014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Risk Treatment Plan</a:t>
            </a:r>
            <a:endParaRPr/>
          </a:p>
        </p:txBody>
      </p:sp>
      <p:sp>
        <p:nvSpPr>
          <p:cNvPr id="112" name="Google Shape;112;p17"/>
          <p:cNvSpPr txBox="1"/>
          <p:nvPr/>
        </p:nvSpPr>
        <p:spPr>
          <a:xfrm>
            <a:off x="747350" y="1075200"/>
            <a:ext cx="3824700" cy="3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Roboto"/>
                <a:ea typeface="Roboto"/>
                <a:cs typeface="Roboto"/>
                <a:sym typeface="Roboto"/>
              </a:rPr>
              <a:t>Over the next 28 days, we will lock down our systems with stricter access and password rules while training our staff to spot and report threats.</a:t>
            </a:r>
            <a:endParaRPr sz="1800">
              <a:solidFill>
                <a:srgbClr val="FFFFFF"/>
              </a:solidFill>
              <a:latin typeface="Roboto"/>
              <a:ea typeface="Roboto"/>
              <a:cs typeface="Roboto"/>
              <a:sym typeface="Roboto"/>
            </a:endParaRPr>
          </a:p>
        </p:txBody>
      </p:sp>
      <p:pic>
        <p:nvPicPr>
          <p:cNvPr id="113" name="Google Shape;113;p17"/>
          <p:cNvPicPr preferRelativeResize="0"/>
          <p:nvPr/>
        </p:nvPicPr>
        <p:blipFill>
          <a:blip r:embed="rId3">
            <a:alphaModFix/>
          </a:blip>
          <a:stretch>
            <a:fillRect/>
          </a:stretch>
        </p:blipFill>
        <p:spPr>
          <a:xfrm>
            <a:off x="4729250" y="1007713"/>
            <a:ext cx="4414750" cy="35522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ctrTitle"/>
          </p:nvPr>
        </p:nvSpPr>
        <p:spPr>
          <a:xfrm>
            <a:off x="747350" y="1014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Recommendation</a:t>
            </a:r>
            <a:endParaRPr/>
          </a:p>
        </p:txBody>
      </p:sp>
      <p:sp>
        <p:nvSpPr>
          <p:cNvPr id="119" name="Google Shape;119;p18"/>
          <p:cNvSpPr txBox="1"/>
          <p:nvPr/>
        </p:nvSpPr>
        <p:spPr>
          <a:xfrm>
            <a:off x="747350" y="1075200"/>
            <a:ext cx="7662300" cy="3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Roboto"/>
                <a:ea typeface="Roboto"/>
                <a:cs typeface="Roboto"/>
                <a:sym typeface="Roboto"/>
              </a:rPr>
              <a:t>Security Training:</a:t>
            </a:r>
            <a:r>
              <a:rPr lang="en-GB" sz="1800">
                <a:solidFill>
                  <a:srgbClr val="FFFFFF"/>
                </a:solidFill>
                <a:latin typeface="Roboto"/>
                <a:ea typeface="Roboto"/>
                <a:cs typeface="Roboto"/>
                <a:sym typeface="Roboto"/>
              </a:rPr>
              <a:t> Launch mandatory quarterly training and phishing simulation programs for all employees.</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rPr b="1" lang="en-GB" sz="1800">
                <a:solidFill>
                  <a:srgbClr val="FFFFFF"/>
                </a:solidFill>
                <a:latin typeface="Roboto"/>
                <a:ea typeface="Roboto"/>
                <a:cs typeface="Roboto"/>
                <a:sym typeface="Roboto"/>
              </a:rPr>
              <a:t>Policy Development: </a:t>
            </a:r>
            <a:r>
              <a:rPr lang="en-GB" sz="1800">
                <a:solidFill>
                  <a:srgbClr val="FFFFFF"/>
                </a:solidFill>
                <a:latin typeface="Roboto"/>
                <a:ea typeface="Roboto"/>
                <a:cs typeface="Roboto"/>
                <a:sym typeface="Roboto"/>
              </a:rPr>
              <a:t>Formalize and enforce Acceptable Use, Password,</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GB" sz="1800">
                <a:solidFill>
                  <a:srgbClr val="FFFFFF"/>
                </a:solidFill>
                <a:latin typeface="Roboto"/>
                <a:ea typeface="Roboto"/>
                <a:cs typeface="Roboto"/>
                <a:sym typeface="Roboto"/>
              </a:rPr>
              <a:t>and Incident Response Policies.</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rPr b="1" lang="en-GB" sz="1800">
                <a:solidFill>
                  <a:srgbClr val="FFFFFF"/>
                </a:solidFill>
                <a:latin typeface="Roboto"/>
                <a:ea typeface="Roboto"/>
                <a:cs typeface="Roboto"/>
                <a:sym typeface="Roboto"/>
              </a:rPr>
              <a:t>Enhanced Monitoring: </a:t>
            </a:r>
            <a:r>
              <a:rPr lang="en-GB" sz="1800">
                <a:solidFill>
                  <a:srgbClr val="FFFFFF"/>
                </a:solidFill>
                <a:latin typeface="Roboto"/>
                <a:ea typeface="Roboto"/>
                <a:cs typeface="Roboto"/>
                <a:sym typeface="Roboto"/>
              </a:rPr>
              <a:t>Establish centralized logging and monitoring</a:t>
            </a:r>
            <a:endParaRPr sz="1800">
              <a:solidFill>
                <a:srgbClr val="FFFFFF"/>
              </a:solidFill>
              <a:latin typeface="Roboto"/>
              <a:ea typeface="Roboto"/>
              <a:cs typeface="Roboto"/>
              <a:sym typeface="Roboto"/>
            </a:endParaRPr>
          </a:p>
          <a:p>
            <a:pPr indent="0" lvl="0" marL="0" rtl="0" algn="l">
              <a:spcBef>
                <a:spcPts val="0"/>
              </a:spcBef>
              <a:spcAft>
                <a:spcPts val="0"/>
              </a:spcAft>
              <a:buNone/>
            </a:pPr>
            <a:r>
              <a:rPr lang="en-GB" sz="1800">
                <a:solidFill>
                  <a:srgbClr val="FFFFFF"/>
                </a:solidFill>
                <a:latin typeface="Roboto"/>
                <a:ea typeface="Roboto"/>
                <a:cs typeface="Roboto"/>
                <a:sym typeface="Roboto"/>
              </a:rPr>
              <a:t>of user activities and access controls.</a:t>
            </a:r>
            <a:endParaRPr sz="1800">
              <a:solidFill>
                <a:srgbClr val="FFFFFF"/>
              </a:solidFill>
              <a:latin typeface="Roboto"/>
              <a:ea typeface="Roboto"/>
              <a:cs typeface="Roboto"/>
              <a:sym typeface="Roboto"/>
            </a:endParaRPr>
          </a:p>
          <a:p>
            <a:pPr indent="0" lvl="0" marL="0" rtl="0" algn="l">
              <a:spcBef>
                <a:spcPts val="0"/>
              </a:spcBef>
              <a:spcAft>
                <a:spcPts val="0"/>
              </a:spcAft>
              <a:buNone/>
            </a:pPr>
            <a:r>
              <a:t/>
            </a:r>
            <a:endParaRPr sz="1800">
              <a:solidFill>
                <a:srgbClr val="FFFFFF"/>
              </a:solidFill>
              <a:latin typeface="Roboto"/>
              <a:ea typeface="Roboto"/>
              <a:cs typeface="Roboto"/>
              <a:sym typeface="Roboto"/>
            </a:endParaRPr>
          </a:p>
          <a:p>
            <a:pPr indent="0" lvl="0" marL="0" rtl="0" algn="l">
              <a:spcBef>
                <a:spcPts val="0"/>
              </a:spcBef>
              <a:spcAft>
                <a:spcPts val="0"/>
              </a:spcAft>
              <a:buNone/>
            </a:pPr>
            <a:r>
              <a:rPr b="1" lang="en-GB" sz="1800">
                <a:solidFill>
                  <a:srgbClr val="FFFFFF"/>
                </a:solidFill>
                <a:latin typeface="Roboto"/>
                <a:ea typeface="Roboto"/>
                <a:cs typeface="Roboto"/>
                <a:sym typeface="Roboto"/>
              </a:rPr>
              <a:t>Routine Audits: </a:t>
            </a:r>
            <a:r>
              <a:rPr lang="en-GB" sz="1800">
                <a:solidFill>
                  <a:srgbClr val="FFFFFF"/>
                </a:solidFill>
                <a:latin typeface="Roboto"/>
                <a:ea typeface="Roboto"/>
                <a:cs typeface="Roboto"/>
                <a:sym typeface="Roboto"/>
              </a:rPr>
              <a:t>Schedule quarterly access reviews for all sensitive systems and data.</a:t>
            </a:r>
            <a:endParaRPr sz="1800">
              <a:solidFill>
                <a:srgbClr val="FFFFFF"/>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ctrTitle"/>
          </p:nvPr>
        </p:nvSpPr>
        <p:spPr>
          <a:xfrm>
            <a:off x="747350" y="1014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25" name="Google Shape;125;p19"/>
          <p:cNvSpPr txBox="1"/>
          <p:nvPr/>
        </p:nvSpPr>
        <p:spPr>
          <a:xfrm>
            <a:off x="747350" y="1075200"/>
            <a:ext cx="7662300" cy="341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FFFF"/>
                </a:solidFill>
                <a:latin typeface="Roboto"/>
                <a:ea typeface="Roboto"/>
                <a:cs typeface="Roboto"/>
                <a:sym typeface="Roboto"/>
              </a:rPr>
              <a:t>Wales Interiors faces common but serious cybersecurity challenges and failure to act could lead to significant data loss, regulatory fines, and reputational damage but by promptly implementing the proposed recommendations, we can significantly reduce our risk exposure, protect our clients, and strengthen our competitive market position.</a:t>
            </a:r>
            <a:endParaRPr sz="1800">
              <a:solidFill>
                <a:srgbClr val="FFFFF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