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Thin"/>
      <p:regular r:id="rId20"/>
      <p:bold r:id="rId21"/>
      <p:italic r:id="rId22"/>
      <p:boldItalic r:id="rId23"/>
    </p:embeddedFont>
    <p:embeddedFont>
      <p:font typeface="Roboto Medium"/>
      <p:regular r:id="rId24"/>
      <p:bold r:id="rId25"/>
      <p:italic r:id="rId26"/>
      <p:boldItalic r:id="rId27"/>
    </p:embeddedFont>
    <p:embeddedFont>
      <p:font typeface="Roboto"/>
      <p:regular r:id="rId28"/>
      <p:bold r:id="rId29"/>
      <p:italic r:id="rId30"/>
      <p:boldItalic r:id="rId31"/>
    </p:embeddedFont>
    <p:embeddedFont>
      <p:font typeface="Merriweather Light"/>
      <p:regular r:id="rId32"/>
      <p:bold r:id="rId33"/>
      <p:italic r:id="rId34"/>
      <p:boldItalic r:id="rId35"/>
    </p:embeddedFont>
    <p:embeddedFont>
      <p:font typeface="Montserrat"/>
      <p:regular r:id="rId36"/>
      <p:bold r:id="rId37"/>
      <p:italic r:id="rId38"/>
      <p:boldItalic r:id="rId39"/>
    </p:embeddedFont>
    <p:embeddedFont>
      <p:font typeface="Open Sans SemiBold"/>
      <p:regular r:id="rId40"/>
      <p:bold r:id="rId41"/>
      <p:italic r:id="rId42"/>
      <p:boldItalic r:id="rId43"/>
    </p:embeddedFont>
    <p:embeddedFont>
      <p:font typeface="Vidaloka"/>
      <p:regular r:id="rId44"/>
    </p:embeddedFont>
    <p:embeddedFont>
      <p:font typeface="Russo One"/>
      <p:regular r:id="rId45"/>
    </p:embeddedFont>
    <p:embeddedFont>
      <p:font typeface="Mako"/>
      <p:regular r:id="rId46"/>
    </p:embeddedFont>
    <p:embeddedFont>
      <p:font typeface="Crimson Text"/>
      <p:regular r:id="rId47"/>
      <p:bold r:id="rId48"/>
      <p:italic r:id="rId49"/>
      <p:boldItalic r:id="rId50"/>
    </p:embeddedFont>
    <p:embeddedFont>
      <p:font typeface="Open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SemiBold-regular.fntdata"/><Relationship Id="rId42" Type="http://schemas.openxmlformats.org/officeDocument/2006/relationships/font" Target="fonts/OpenSansSemiBold-italic.fntdata"/><Relationship Id="rId41" Type="http://schemas.openxmlformats.org/officeDocument/2006/relationships/font" Target="fonts/OpenSansSemiBold-bold.fntdata"/><Relationship Id="rId44" Type="http://schemas.openxmlformats.org/officeDocument/2006/relationships/font" Target="fonts/Vidaloka-regular.fntdata"/><Relationship Id="rId43" Type="http://schemas.openxmlformats.org/officeDocument/2006/relationships/font" Target="fonts/OpenSansSemiBold-boldItalic.fntdata"/><Relationship Id="rId46" Type="http://schemas.openxmlformats.org/officeDocument/2006/relationships/font" Target="fonts/Mako-regular.fntdata"/><Relationship Id="rId45" Type="http://schemas.openxmlformats.org/officeDocument/2006/relationships/font" Target="fonts/RussoOn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CrimsonText-bold.fntdata"/><Relationship Id="rId47" Type="http://schemas.openxmlformats.org/officeDocument/2006/relationships/font" Target="fonts/CrimsonText-regular.fntdata"/><Relationship Id="rId49" Type="http://schemas.openxmlformats.org/officeDocument/2006/relationships/font" Target="fonts/CrimsonTex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33" Type="http://schemas.openxmlformats.org/officeDocument/2006/relationships/font" Target="fonts/MerriweatherLight-bold.fntdata"/><Relationship Id="rId32" Type="http://schemas.openxmlformats.org/officeDocument/2006/relationships/font" Target="fonts/MerriweatherLight-regular.fntdata"/><Relationship Id="rId35" Type="http://schemas.openxmlformats.org/officeDocument/2006/relationships/font" Target="fonts/MerriweatherLight-boldItalic.fntdata"/><Relationship Id="rId34" Type="http://schemas.openxmlformats.org/officeDocument/2006/relationships/font" Target="fonts/MerriweatherLight-italic.fntdata"/><Relationship Id="rId37" Type="http://schemas.openxmlformats.org/officeDocument/2006/relationships/font" Target="fonts/Montserrat-bold.fntdata"/><Relationship Id="rId36" Type="http://schemas.openxmlformats.org/officeDocument/2006/relationships/font" Target="fonts/Montserrat-regular.fntdata"/><Relationship Id="rId39" Type="http://schemas.openxmlformats.org/officeDocument/2006/relationships/font" Target="fonts/Montserrat-boldItalic.fntdata"/><Relationship Id="rId38" Type="http://schemas.openxmlformats.org/officeDocument/2006/relationships/font" Target="fonts/Montserrat-italic.fntdata"/><Relationship Id="rId20" Type="http://schemas.openxmlformats.org/officeDocument/2006/relationships/font" Target="fonts/RobotoThin-regular.fntdata"/><Relationship Id="rId22" Type="http://schemas.openxmlformats.org/officeDocument/2006/relationships/font" Target="fonts/RobotoThin-italic.fntdata"/><Relationship Id="rId21" Type="http://schemas.openxmlformats.org/officeDocument/2006/relationships/font" Target="fonts/RobotoThin-bold.fntdata"/><Relationship Id="rId24" Type="http://schemas.openxmlformats.org/officeDocument/2006/relationships/font" Target="fonts/RobotoMedium-regular.fntdata"/><Relationship Id="rId23" Type="http://schemas.openxmlformats.org/officeDocument/2006/relationships/font" Target="fonts/RobotoThin-boldItalic.fntdata"/><Relationship Id="rId26" Type="http://schemas.openxmlformats.org/officeDocument/2006/relationships/font" Target="fonts/RobotoMedium-italic.fntdata"/><Relationship Id="rId25" Type="http://schemas.openxmlformats.org/officeDocument/2006/relationships/font" Target="fonts/RobotoMedium-bold.fntdata"/><Relationship Id="rId28" Type="http://schemas.openxmlformats.org/officeDocument/2006/relationships/font" Target="fonts/Roboto-regular.fntdata"/><Relationship Id="rId27" Type="http://schemas.openxmlformats.org/officeDocument/2006/relationships/font" Target="fonts/RobotoMedium-boldItalic.fntdata"/><Relationship Id="rId29" Type="http://schemas.openxmlformats.org/officeDocument/2006/relationships/font" Target="fonts/Roboto-bold.fntdata"/><Relationship Id="rId51" Type="http://schemas.openxmlformats.org/officeDocument/2006/relationships/font" Target="fonts/OpenSans-regular.fntdata"/><Relationship Id="rId50" Type="http://schemas.openxmlformats.org/officeDocument/2006/relationships/font" Target="fonts/CrimsonText-boldItalic.fntdata"/><Relationship Id="rId53" Type="http://schemas.openxmlformats.org/officeDocument/2006/relationships/font" Target="fonts/OpenSans-italic.fntdata"/><Relationship Id="rId52" Type="http://schemas.openxmlformats.org/officeDocument/2006/relationships/font" Target="fonts/OpenSans-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cc7554a049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cc7554a049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62e48328c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62e48328c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07a9a8b46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07a9a8b46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62e2ac1187_2_1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62e2ac1187_2_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62e2ac1187_2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62e2ac1187_2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TJ-  So what does all this processing and evaluation mean in real world terms?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For our linear regression, our most important factor is that our hotel rooms provide the highest income</a:t>
            </a:r>
            <a:endParaRPr/>
          </a:p>
          <a:p>
            <a:pPr indent="-298450" lvl="0" marL="457200" rtl="0" algn="l">
              <a:spcBef>
                <a:spcPts val="0"/>
              </a:spcBef>
              <a:spcAft>
                <a:spcPts val="0"/>
              </a:spcAft>
              <a:buSzPts val="1100"/>
              <a:buChar char="-"/>
            </a:pPr>
            <a:r>
              <a:rPr lang="en"/>
              <a:t>Ridge regression shows that Amenities are one of the most important factors</a:t>
            </a:r>
            <a:endParaRPr/>
          </a:p>
          <a:p>
            <a:pPr indent="-298450" lvl="0" marL="457200" rtl="0" algn="l">
              <a:spcBef>
                <a:spcPts val="0"/>
              </a:spcBef>
              <a:spcAft>
                <a:spcPts val="0"/>
              </a:spcAft>
              <a:buSzPts val="1100"/>
              <a:buChar char="-"/>
            </a:pPr>
            <a:r>
              <a:rPr lang="en"/>
              <a:t>Random Forest confirms that Amenities are important and also shows that Bathroom count is nearly as important. </a:t>
            </a:r>
            <a:endParaRPr/>
          </a:p>
          <a:p>
            <a:pPr indent="-298450" lvl="0" marL="457200" rtl="0" algn="l">
              <a:spcBef>
                <a:spcPts val="0"/>
              </a:spcBef>
              <a:spcAft>
                <a:spcPts val="0"/>
              </a:spcAft>
              <a:buSzPts val="1100"/>
              <a:buChar char="-"/>
            </a:pPr>
            <a:r>
              <a:rPr lang="en"/>
              <a:t>With our processed data showing such a low monthly revenue average for our los angeles Airbnb data, we can strongly </a:t>
            </a:r>
            <a:r>
              <a:rPr lang="en"/>
              <a:t>recommend</a:t>
            </a:r>
            <a:r>
              <a:rPr lang="en"/>
              <a:t> those who are interested in investing in short term rentals do not do so in Los Angeles County. </a:t>
            </a:r>
            <a:endParaRPr/>
          </a:p>
          <a:p>
            <a:pPr indent="-298450" lvl="1" marL="914400" rtl="0" algn="l">
              <a:spcBef>
                <a:spcPts val="0"/>
              </a:spcBef>
              <a:spcAft>
                <a:spcPts val="0"/>
              </a:spcAft>
              <a:buSzPts val="1100"/>
              <a:buChar char="-"/>
            </a:pPr>
            <a:r>
              <a:rPr lang="en"/>
              <a:t>Or if you do make sure people can keep themselves occupied using lots of </a:t>
            </a:r>
            <a:r>
              <a:rPr lang="en"/>
              <a:t>amenities…. Or bathrooms</a:t>
            </a:r>
            <a:endParaRPr/>
          </a:p>
          <a:p>
            <a:pPr indent="0" lvl="0" marL="914400" rtl="0" algn="l">
              <a:spcBef>
                <a:spcPts val="0"/>
              </a:spcBef>
              <a:spcAft>
                <a:spcPts val="0"/>
              </a:spcAft>
              <a:buNone/>
            </a:pPr>
            <a:r>
              <a:rPr lang="en"/>
              <a:t>( this is a joke) .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cf7a3c503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cf7a3c503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05aad17d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05aad17d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cd8a80d6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cd8a80d6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believe most if not all of us have heard of Airbnb from the customer end, but what does Airbnb mean to millions of hosts worldwide?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Airbnb and other short term rental platforms created a new way for people to invest in real estate. Before, investors looked for renters who agreed to sign longer contracts. Now, with the help of Airbnb, both the host and the guest would feel secure about a “short term” transaction.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Real estate </a:t>
            </a:r>
            <a:r>
              <a:rPr lang="en"/>
              <a:t>investing</a:t>
            </a:r>
            <a:r>
              <a:rPr lang="en"/>
              <a:t> brings a lot of value to the investors. It diversifies one’s investments, helps people leverage their current assets and turns them into more money in the long run, and most </a:t>
            </a:r>
            <a:r>
              <a:rPr lang="en"/>
              <a:t>importantly</a:t>
            </a:r>
            <a:r>
              <a:rPr lang="en"/>
              <a:t>, it generates long term passive income for the foreseeable future. This business model would only be practical if the monthly revenue exceeds the operating costs, and what determines the monthly revenue?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find out by looking at our dataset!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07a9a8b46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07a9a8b46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dataset consists of over 40,000 Airbnb listings in LA County, and over 80 different </a:t>
            </a:r>
            <a:r>
              <a:rPr i="1" lang="en">
                <a:solidFill>
                  <a:srgbClr val="980000"/>
                </a:solidFill>
              </a:rPr>
              <a:t>(</a:t>
            </a:r>
            <a:r>
              <a:rPr i="1" lang="en">
                <a:solidFill>
                  <a:srgbClr val="980000"/>
                </a:solidFill>
              </a:rPr>
              <a:t>Variables)</a:t>
            </a:r>
            <a:r>
              <a:rPr lang="en"/>
              <a:t>columns </a:t>
            </a:r>
            <a:r>
              <a:rPr lang="en"/>
              <a:t>differentiating</a:t>
            </a:r>
            <a:r>
              <a:rPr lang="en"/>
              <a:t> all the </a:t>
            </a:r>
            <a:r>
              <a:rPr lang="en"/>
              <a:t>listings, making</a:t>
            </a:r>
            <a:r>
              <a:rPr lang="en"/>
              <a:t> them all unique. Out of all the factors, we decided to pay close attention to “price” and “availability” since they are the two most important when it comes to calculating the monthly revenue.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cleaned our data by converting some string values to float values, and removed all rows of data with any null values along with any 0 values.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of data preprocessing, our team tried data standardization and data binning, and after looking at the evaluation </a:t>
            </a:r>
            <a:r>
              <a:rPr lang="en"/>
              <a:t>metrics</a:t>
            </a:r>
            <a:r>
              <a:rPr lang="en"/>
              <a:t>, we decided to use data binning for our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machine learning models we used for this project were linear regression, ridge regression, and random forest. </a:t>
            </a:r>
            <a:r>
              <a:rPr i="1" lang="en">
                <a:solidFill>
                  <a:srgbClr val="980000"/>
                </a:solidFill>
              </a:rPr>
              <a:t>I would add a brief description of why we used these- ie: best fit for our data, most likely to provide x insight etc. </a:t>
            </a:r>
            <a:endParaRPr i="1">
              <a:solidFill>
                <a:srgbClr val="98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62e48328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62e48328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cd8a80d6b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cd8a80d6b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cf7a3c503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cf7a3c503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62e48328c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62e48328c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62e48328c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62e48328c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2.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4CCC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750300" y="1324500"/>
            <a:ext cx="76434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000"/>
              <a:t>Airbnb Listing Price Feature Selection Analysis</a:t>
            </a:r>
            <a:endParaRPr b="1" sz="5000"/>
          </a:p>
        </p:txBody>
      </p:sp>
      <p:sp>
        <p:nvSpPr>
          <p:cNvPr id="473" name="Google Shape;473;p54"/>
          <p:cNvSpPr txBox="1"/>
          <p:nvPr>
            <p:ph idx="1" type="subTitle"/>
          </p:nvPr>
        </p:nvSpPr>
        <p:spPr>
          <a:xfrm>
            <a:off x="56950" y="3377100"/>
            <a:ext cx="87972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rPr>
              <a:t>Teena Gupta, Zhenni Liu, Conrad Ning, Bangyang Qiu, TJ Tolliver</a:t>
            </a:r>
            <a:endParaRPr sz="1800">
              <a:solidFill>
                <a:schemeClr val="dk1"/>
              </a:solidFill>
            </a:endParaRPr>
          </a:p>
          <a:p>
            <a:pPr indent="0" lvl="0" marL="0" rtl="0" algn="ctr">
              <a:spcBef>
                <a:spcPts val="0"/>
              </a:spcBef>
              <a:spcAft>
                <a:spcPts val="0"/>
              </a:spcAft>
              <a:buClr>
                <a:schemeClr val="dk1"/>
              </a:buClr>
              <a:buSzPts val="1100"/>
              <a:buFont typeface="Arial"/>
              <a:buNone/>
            </a:pPr>
            <a:r>
              <a:t/>
            </a:r>
            <a:endParaRPr sz="1800">
              <a:solidFill>
                <a:schemeClr val="dk1"/>
              </a:solidFill>
            </a:endParaRPr>
          </a:p>
          <a:p>
            <a:pPr indent="0" lvl="0" marL="0" rtl="0" algn="ctr">
              <a:spcBef>
                <a:spcPts val="0"/>
              </a:spcBef>
              <a:spcAft>
                <a:spcPts val="0"/>
              </a:spcAft>
              <a:buClr>
                <a:schemeClr val="dk1"/>
              </a:buClr>
              <a:buSzPts val="1100"/>
              <a:buFont typeface="Arial"/>
              <a:buNone/>
            </a:pPr>
            <a:r>
              <a:rPr lang="en" sz="1800">
                <a:solidFill>
                  <a:schemeClr val="dk1"/>
                </a:solidFill>
              </a:rPr>
              <a:t>Team 5A</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1000"/>
                                        <p:tgtEl>
                                          <p:spTgt spid="4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1000"/>
                                        <p:tgtEl>
                                          <p:spTgt spid="4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id="555" name="Google Shape;555;p63"/>
          <p:cNvPicPr preferRelativeResize="0"/>
          <p:nvPr/>
        </p:nvPicPr>
        <p:blipFill>
          <a:blip r:embed="rId3">
            <a:alphaModFix/>
          </a:blip>
          <a:stretch>
            <a:fillRect/>
          </a:stretch>
        </p:blipFill>
        <p:spPr>
          <a:xfrm>
            <a:off x="299725" y="408350"/>
            <a:ext cx="5298635" cy="4326800"/>
          </a:xfrm>
          <a:prstGeom prst="rect">
            <a:avLst/>
          </a:prstGeom>
          <a:noFill/>
          <a:ln>
            <a:noFill/>
          </a:ln>
        </p:spPr>
      </p:pic>
      <p:sp>
        <p:nvSpPr>
          <p:cNvPr id="556" name="Google Shape;556;p63"/>
          <p:cNvSpPr txBox="1"/>
          <p:nvPr>
            <p:ph idx="4294967295" type="title"/>
          </p:nvPr>
        </p:nvSpPr>
        <p:spPr>
          <a:xfrm>
            <a:off x="5485125" y="493475"/>
            <a:ext cx="3496800" cy="108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ML Model 3 </a:t>
            </a:r>
            <a:endParaRPr sz="3600"/>
          </a:p>
          <a:p>
            <a:pPr indent="0" lvl="0" marL="0" rtl="0" algn="ctr">
              <a:spcBef>
                <a:spcPts val="0"/>
              </a:spcBef>
              <a:spcAft>
                <a:spcPts val="0"/>
              </a:spcAft>
              <a:buNone/>
            </a:pPr>
            <a:r>
              <a:rPr lang="en" sz="3600"/>
              <a:t>Random Forest</a:t>
            </a:r>
            <a:endParaRPr sz="3600"/>
          </a:p>
        </p:txBody>
      </p:sp>
      <p:pic>
        <p:nvPicPr>
          <p:cNvPr id="557" name="Google Shape;557;p63"/>
          <p:cNvPicPr preferRelativeResize="0"/>
          <p:nvPr/>
        </p:nvPicPr>
        <p:blipFill>
          <a:blip r:embed="rId4">
            <a:alphaModFix/>
          </a:blip>
          <a:stretch>
            <a:fillRect/>
          </a:stretch>
        </p:blipFill>
        <p:spPr>
          <a:xfrm>
            <a:off x="3845376" y="1883690"/>
            <a:ext cx="5298623" cy="26845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4"/>
          <p:cNvSpPr txBox="1"/>
          <p:nvPr>
            <p:ph type="title"/>
          </p:nvPr>
        </p:nvSpPr>
        <p:spPr>
          <a:xfrm>
            <a:off x="543525" y="1459000"/>
            <a:ext cx="8873100" cy="8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 </a:t>
            </a:r>
            <a:endParaRPr/>
          </a:p>
          <a:p>
            <a:pPr indent="0" lvl="0" marL="0" rtl="0" algn="l">
              <a:spcBef>
                <a:spcPts val="0"/>
              </a:spcBef>
              <a:spcAft>
                <a:spcPts val="0"/>
              </a:spcAft>
              <a:buNone/>
            </a:pPr>
            <a:r>
              <a:rPr lang="en"/>
              <a:t>MSE &amp; R</a:t>
            </a:r>
            <a:r>
              <a:rPr baseline="30000" lang="en"/>
              <a:t>2</a:t>
            </a:r>
            <a:endParaRPr baseline="30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5"/>
          <p:cNvSpPr txBox="1"/>
          <p:nvPr>
            <p:ph idx="1" type="body"/>
          </p:nvPr>
        </p:nvSpPr>
        <p:spPr>
          <a:xfrm>
            <a:off x="281025" y="445500"/>
            <a:ext cx="7254000" cy="7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Prior to Pre-Processing</a:t>
            </a:r>
            <a:endParaRPr/>
          </a:p>
        </p:txBody>
      </p:sp>
      <p:sp>
        <p:nvSpPr>
          <p:cNvPr id="568" name="Google Shape;568;p65"/>
          <p:cNvSpPr txBox="1"/>
          <p:nvPr/>
        </p:nvSpPr>
        <p:spPr>
          <a:xfrm>
            <a:off x="1306700" y="1650450"/>
            <a:ext cx="676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Montserrat"/>
              <a:ea typeface="Montserrat"/>
              <a:cs typeface="Montserrat"/>
              <a:sym typeface="Montserrat"/>
            </a:endParaRPr>
          </a:p>
        </p:txBody>
      </p:sp>
      <p:grpSp>
        <p:nvGrpSpPr>
          <p:cNvPr id="569" name="Google Shape;569;p65"/>
          <p:cNvGrpSpPr/>
          <p:nvPr/>
        </p:nvGrpSpPr>
        <p:grpSpPr>
          <a:xfrm>
            <a:off x="1177728" y="3354080"/>
            <a:ext cx="6505513" cy="960102"/>
            <a:chOff x="1593000" y="2322568"/>
            <a:chExt cx="5957975" cy="643500"/>
          </a:xfrm>
        </p:grpSpPr>
        <p:sp>
          <p:nvSpPr>
            <p:cNvPr id="570" name="Google Shape;570;p6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5"/>
            <p:cNvSpPr/>
            <p:nvPr/>
          </p:nvSpPr>
          <p:spPr>
            <a:xfrm flipH="1">
              <a:off x="2283025" y="2322575"/>
              <a:ext cx="1844400" cy="642600"/>
            </a:xfrm>
            <a:prstGeom prst="rect">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5"/>
            <p:cNvSpPr/>
            <p:nvPr/>
          </p:nvSpPr>
          <p:spPr>
            <a:xfrm rot="-5400000">
              <a:off x="3501574" y="1934671"/>
              <a:ext cx="643356" cy="1419149"/>
            </a:xfrm>
            <a:prstGeom prst="flowChartOffpageConnector">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FFFFFF"/>
                  </a:solidFill>
                  <a:latin typeface="Roboto Medium"/>
                  <a:ea typeface="Roboto Medium"/>
                  <a:cs typeface="Roboto Medium"/>
                  <a:sym typeface="Roboto Medium"/>
                </a:rPr>
                <a:t>Random Forest: Least Accurate</a:t>
              </a:r>
              <a:endParaRPr sz="1000">
                <a:solidFill>
                  <a:srgbClr val="FFFFFF"/>
                </a:solidFill>
                <a:latin typeface="Roboto"/>
                <a:ea typeface="Roboto"/>
                <a:cs typeface="Roboto"/>
                <a:sym typeface="Roboto"/>
              </a:endParaRPr>
            </a:p>
          </p:txBody>
        </p:sp>
        <p:sp>
          <p:nvSpPr>
            <p:cNvPr id="574" name="Google Shape;574;p65"/>
            <p:cNvSpPr/>
            <p:nvPr/>
          </p:nvSpPr>
          <p:spPr>
            <a:xfrm>
              <a:off x="1593000" y="2322568"/>
              <a:ext cx="690000" cy="642300"/>
            </a:xfrm>
            <a:prstGeom prst="rect">
              <a:avLst/>
            </a:prstGeom>
            <a:solidFill>
              <a:srgbClr val="B61249"/>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5"/>
            <p:cNvSpPr/>
            <p:nvPr/>
          </p:nvSpPr>
          <p:spPr>
            <a:xfrm>
              <a:off x="1593000" y="2322575"/>
              <a:ext cx="690000" cy="642600"/>
            </a:xfrm>
            <a:prstGeom prst="rect">
              <a:avLst/>
            </a:prstGeom>
            <a:solidFill>
              <a:srgbClr val="C4134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576" name="Google Shape;576;p65"/>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AC1145"/>
                  </a:solidFill>
                  <a:latin typeface="Roboto"/>
                  <a:ea typeface="Roboto"/>
                  <a:cs typeface="Roboto"/>
                  <a:sym typeface="Roboto"/>
                </a:rPr>
                <a:t>         </a:t>
              </a:r>
              <a:endParaRPr sz="800">
                <a:solidFill>
                  <a:srgbClr val="AC1145"/>
                </a:solidFill>
                <a:latin typeface="Roboto"/>
                <a:ea typeface="Roboto"/>
                <a:cs typeface="Roboto"/>
                <a:sym typeface="Roboto"/>
              </a:endParaRPr>
            </a:p>
            <a:p>
              <a:pPr indent="-279400" lvl="0" marL="457200" rtl="0" algn="l">
                <a:lnSpc>
                  <a:spcPct val="115000"/>
                </a:lnSpc>
                <a:spcBef>
                  <a:spcPts val="0"/>
                </a:spcBef>
                <a:spcAft>
                  <a:spcPts val="0"/>
                </a:spcAft>
                <a:buClr>
                  <a:srgbClr val="AC1145"/>
                </a:buClr>
                <a:buSzPts val="800"/>
                <a:buFont typeface="Roboto"/>
                <a:buChar char="●"/>
              </a:pPr>
              <a:r>
                <a:rPr lang="en" sz="800">
                  <a:solidFill>
                    <a:srgbClr val="AC1145"/>
                  </a:solidFill>
                  <a:latin typeface="Roboto"/>
                  <a:ea typeface="Roboto"/>
                  <a:cs typeface="Roboto"/>
                  <a:sym typeface="Roboto"/>
                </a:rPr>
                <a:t>MSE: 152600638.32085696          </a:t>
              </a:r>
              <a:endParaRPr sz="800">
                <a:solidFill>
                  <a:srgbClr val="AC1145"/>
                </a:solidFill>
                <a:latin typeface="Roboto"/>
                <a:ea typeface="Roboto"/>
                <a:cs typeface="Roboto"/>
                <a:sym typeface="Roboto"/>
              </a:endParaRPr>
            </a:p>
            <a:p>
              <a:pPr indent="-279400" lvl="0" marL="457200" rtl="0" algn="l">
                <a:lnSpc>
                  <a:spcPct val="115000"/>
                </a:lnSpc>
                <a:spcBef>
                  <a:spcPts val="0"/>
                </a:spcBef>
                <a:spcAft>
                  <a:spcPts val="0"/>
                </a:spcAft>
                <a:buClr>
                  <a:srgbClr val="AC1145"/>
                </a:buClr>
                <a:buSzPts val="800"/>
                <a:buFont typeface="Roboto"/>
                <a:buChar char="●"/>
              </a:pPr>
              <a:r>
                <a:rPr lang="en" sz="800">
                  <a:solidFill>
                    <a:srgbClr val="AC1145"/>
                  </a:solidFill>
                  <a:latin typeface="Roboto"/>
                  <a:ea typeface="Roboto"/>
                  <a:cs typeface="Roboto"/>
                  <a:sym typeface="Roboto"/>
                </a:rPr>
                <a:t>R2: -1.4291934650550409</a:t>
              </a:r>
              <a:endParaRPr sz="800">
                <a:solidFill>
                  <a:srgbClr val="AC1145"/>
                </a:solidFill>
                <a:latin typeface="Roboto"/>
                <a:ea typeface="Roboto"/>
                <a:cs typeface="Roboto"/>
                <a:sym typeface="Roboto"/>
              </a:endParaRPr>
            </a:p>
          </p:txBody>
        </p:sp>
      </p:grpSp>
      <p:grpSp>
        <p:nvGrpSpPr>
          <p:cNvPr id="577" name="Google Shape;577;p65"/>
          <p:cNvGrpSpPr/>
          <p:nvPr/>
        </p:nvGrpSpPr>
        <p:grpSpPr>
          <a:xfrm>
            <a:off x="1177722" y="2352607"/>
            <a:ext cx="6505513" cy="960102"/>
            <a:chOff x="1593000" y="2322568"/>
            <a:chExt cx="5957975" cy="643500"/>
          </a:xfrm>
        </p:grpSpPr>
        <p:sp>
          <p:nvSpPr>
            <p:cNvPr id="578" name="Google Shape;578;p6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5"/>
            <p:cNvSpPr/>
            <p:nvPr/>
          </p:nvSpPr>
          <p:spPr>
            <a:xfrm flipH="1">
              <a:off x="2283025" y="2322575"/>
              <a:ext cx="1844400" cy="642600"/>
            </a:xfrm>
            <a:prstGeom prst="rect">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5"/>
            <p:cNvSpPr/>
            <p:nvPr/>
          </p:nvSpPr>
          <p:spPr>
            <a:xfrm rot="-5400000">
              <a:off x="3501574" y="1934671"/>
              <a:ext cx="643356" cy="1419149"/>
            </a:xfrm>
            <a:prstGeom prst="flowChartOffpageConnector">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Ridge Regression : Tied for Most</a:t>
              </a:r>
              <a:endParaRPr sz="1000">
                <a:solidFill>
                  <a:srgbClr val="FFFFFF"/>
                </a:solidFill>
                <a:latin typeface="Roboto"/>
                <a:ea typeface="Roboto"/>
                <a:cs typeface="Roboto"/>
                <a:sym typeface="Roboto"/>
              </a:endParaRPr>
            </a:p>
          </p:txBody>
        </p:sp>
        <p:sp>
          <p:nvSpPr>
            <p:cNvPr id="582" name="Google Shape;582;p65"/>
            <p:cNvSpPr/>
            <p:nvPr/>
          </p:nvSpPr>
          <p:spPr>
            <a:xfrm>
              <a:off x="1593000" y="2322568"/>
              <a:ext cx="690000" cy="642300"/>
            </a:xfrm>
            <a:prstGeom prst="rect">
              <a:avLst/>
            </a:prstGeom>
            <a:solidFill>
              <a:srgbClr val="B61249"/>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5"/>
            <p:cNvSpPr/>
            <p:nvPr/>
          </p:nvSpPr>
          <p:spPr>
            <a:xfrm>
              <a:off x="1593000" y="2322575"/>
              <a:ext cx="690000" cy="642600"/>
            </a:xfrm>
            <a:prstGeom prst="rect">
              <a:avLst/>
            </a:prstGeom>
            <a:solidFill>
              <a:srgbClr val="C4134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584" name="Google Shape;584;p65"/>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AC1145"/>
                </a:solidFill>
                <a:latin typeface="Roboto"/>
                <a:ea typeface="Roboto"/>
                <a:cs typeface="Roboto"/>
                <a:sym typeface="Roboto"/>
              </a:endParaRPr>
            </a:p>
            <a:p>
              <a:pPr indent="-279400" lvl="0" marL="457200" rtl="0" algn="l">
                <a:lnSpc>
                  <a:spcPct val="115000"/>
                </a:lnSpc>
                <a:spcBef>
                  <a:spcPts val="0"/>
                </a:spcBef>
                <a:spcAft>
                  <a:spcPts val="0"/>
                </a:spcAft>
                <a:buClr>
                  <a:srgbClr val="AC1145"/>
                </a:buClr>
                <a:buSzPts val="800"/>
                <a:buFont typeface="Roboto"/>
                <a:buChar char="●"/>
              </a:pPr>
              <a:r>
                <a:rPr lang="en" sz="800">
                  <a:solidFill>
                    <a:srgbClr val="AC1145"/>
                  </a:solidFill>
                  <a:latin typeface="Roboto"/>
                  <a:ea typeface="Roboto"/>
                  <a:cs typeface="Roboto"/>
                  <a:sym typeface="Roboto"/>
                </a:rPr>
                <a:t>MSE: 58264306.5243267   </a:t>
              </a:r>
              <a:endParaRPr sz="800">
                <a:solidFill>
                  <a:srgbClr val="AC1145"/>
                </a:solidFill>
                <a:latin typeface="Roboto"/>
                <a:ea typeface="Roboto"/>
                <a:cs typeface="Roboto"/>
                <a:sym typeface="Roboto"/>
              </a:endParaRPr>
            </a:p>
            <a:p>
              <a:pPr indent="-279400" lvl="0" marL="457200" rtl="0" algn="l">
                <a:lnSpc>
                  <a:spcPct val="115000"/>
                </a:lnSpc>
                <a:spcBef>
                  <a:spcPts val="0"/>
                </a:spcBef>
                <a:spcAft>
                  <a:spcPts val="0"/>
                </a:spcAft>
                <a:buClr>
                  <a:srgbClr val="AC1145"/>
                </a:buClr>
                <a:buSzPts val="800"/>
                <a:buFont typeface="Roboto"/>
                <a:buChar char="●"/>
              </a:pPr>
              <a:r>
                <a:rPr lang="en" sz="800">
                  <a:solidFill>
                    <a:srgbClr val="AC1145"/>
                  </a:solidFill>
                  <a:latin typeface="Roboto"/>
                  <a:ea typeface="Roboto"/>
                  <a:cs typeface="Roboto"/>
                  <a:sym typeface="Roboto"/>
                </a:rPr>
                <a:t>R2: 0.07251192254342231</a:t>
              </a:r>
              <a:endParaRPr sz="800">
                <a:solidFill>
                  <a:srgbClr val="AC1145"/>
                </a:solidFill>
                <a:latin typeface="Roboto"/>
                <a:ea typeface="Roboto"/>
                <a:cs typeface="Roboto"/>
                <a:sym typeface="Roboto"/>
              </a:endParaRPr>
            </a:p>
          </p:txBody>
        </p:sp>
      </p:grpSp>
      <p:grpSp>
        <p:nvGrpSpPr>
          <p:cNvPr id="585" name="Google Shape;585;p65"/>
          <p:cNvGrpSpPr/>
          <p:nvPr/>
        </p:nvGrpSpPr>
        <p:grpSpPr>
          <a:xfrm>
            <a:off x="1177729" y="1351358"/>
            <a:ext cx="6505513" cy="960102"/>
            <a:chOff x="1593000" y="2322568"/>
            <a:chExt cx="5957975" cy="643500"/>
          </a:xfrm>
        </p:grpSpPr>
        <p:sp>
          <p:nvSpPr>
            <p:cNvPr id="586" name="Google Shape;586;p6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5"/>
            <p:cNvSpPr/>
            <p:nvPr/>
          </p:nvSpPr>
          <p:spPr>
            <a:xfrm flipH="1">
              <a:off x="2283025" y="2322575"/>
              <a:ext cx="1844400" cy="642600"/>
            </a:xfrm>
            <a:prstGeom prst="rect">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5"/>
            <p:cNvSpPr/>
            <p:nvPr/>
          </p:nvSpPr>
          <p:spPr>
            <a:xfrm rot="-5400000">
              <a:off x="3501574" y="1934671"/>
              <a:ext cx="643356" cy="1419149"/>
            </a:xfrm>
            <a:prstGeom prst="flowChartOffpageConnector">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5"/>
            <p:cNvSpPr/>
            <p:nvPr/>
          </p:nvSpPr>
          <p:spPr>
            <a:xfrm>
              <a:off x="2342631" y="2399952"/>
              <a:ext cx="20451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Linear Regression: Most Accurate</a:t>
              </a:r>
              <a:endParaRPr sz="1000">
                <a:solidFill>
                  <a:srgbClr val="FFFFFF"/>
                </a:solidFill>
                <a:latin typeface="Roboto Medium"/>
                <a:ea typeface="Roboto Medium"/>
                <a:cs typeface="Roboto Medium"/>
                <a:sym typeface="Roboto Medium"/>
              </a:endParaRPr>
            </a:p>
          </p:txBody>
        </p:sp>
        <p:sp>
          <p:nvSpPr>
            <p:cNvPr id="590" name="Google Shape;590;p65"/>
            <p:cNvSpPr/>
            <p:nvPr/>
          </p:nvSpPr>
          <p:spPr>
            <a:xfrm>
              <a:off x="1593000" y="2322568"/>
              <a:ext cx="690000" cy="642300"/>
            </a:xfrm>
            <a:prstGeom prst="rect">
              <a:avLst/>
            </a:prstGeom>
            <a:solidFill>
              <a:srgbClr val="B61249"/>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5"/>
            <p:cNvSpPr/>
            <p:nvPr/>
          </p:nvSpPr>
          <p:spPr>
            <a:xfrm>
              <a:off x="1593000" y="2322575"/>
              <a:ext cx="690000" cy="642600"/>
            </a:xfrm>
            <a:prstGeom prst="rect">
              <a:avLst/>
            </a:prstGeom>
            <a:solidFill>
              <a:srgbClr val="C4134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592" name="Google Shape;592;p65"/>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800">
                  <a:solidFill>
                    <a:srgbClr val="AC1145"/>
                  </a:solidFill>
                  <a:latin typeface="Roboto"/>
                  <a:ea typeface="Roboto"/>
                  <a:cs typeface="Roboto"/>
                  <a:sym typeface="Roboto"/>
                </a:rPr>
                <a:t>                                    </a:t>
              </a:r>
              <a:endParaRPr sz="800">
                <a:solidFill>
                  <a:srgbClr val="AC1145"/>
                </a:solidFill>
                <a:latin typeface="Roboto"/>
                <a:ea typeface="Roboto"/>
                <a:cs typeface="Roboto"/>
                <a:sym typeface="Roboto"/>
              </a:endParaRPr>
            </a:p>
            <a:p>
              <a:pPr indent="-279400" lvl="0" marL="457200" rtl="0" algn="l">
                <a:lnSpc>
                  <a:spcPct val="115000"/>
                </a:lnSpc>
                <a:spcBef>
                  <a:spcPts val="0"/>
                </a:spcBef>
                <a:spcAft>
                  <a:spcPts val="0"/>
                </a:spcAft>
                <a:buClr>
                  <a:srgbClr val="AC1145"/>
                </a:buClr>
                <a:buSzPts val="800"/>
                <a:buFont typeface="Roboto"/>
                <a:buChar char="●"/>
              </a:pPr>
              <a:r>
                <a:rPr lang="en" sz="800">
                  <a:solidFill>
                    <a:srgbClr val="AC1145"/>
                  </a:solidFill>
                  <a:latin typeface="Roboto"/>
                  <a:ea typeface="Roboto"/>
                  <a:cs typeface="Roboto"/>
                  <a:sym typeface="Roboto"/>
                </a:rPr>
                <a:t>MSE: 58259257.22          </a:t>
              </a:r>
              <a:endParaRPr sz="800">
                <a:solidFill>
                  <a:srgbClr val="AC1145"/>
                </a:solidFill>
                <a:latin typeface="Roboto"/>
                <a:ea typeface="Roboto"/>
                <a:cs typeface="Roboto"/>
                <a:sym typeface="Roboto"/>
              </a:endParaRPr>
            </a:p>
            <a:p>
              <a:pPr indent="-279400" lvl="0" marL="457200" rtl="0" algn="l">
                <a:lnSpc>
                  <a:spcPct val="115000"/>
                </a:lnSpc>
                <a:spcBef>
                  <a:spcPts val="0"/>
                </a:spcBef>
                <a:spcAft>
                  <a:spcPts val="0"/>
                </a:spcAft>
                <a:buClr>
                  <a:srgbClr val="AC1145"/>
                </a:buClr>
                <a:buSzPts val="800"/>
                <a:buFont typeface="Roboto"/>
                <a:buChar char="●"/>
              </a:pPr>
              <a:r>
                <a:rPr lang="en" sz="800">
                  <a:solidFill>
                    <a:srgbClr val="AC1145"/>
                  </a:solidFill>
                  <a:latin typeface="Roboto"/>
                  <a:ea typeface="Roboto"/>
                  <a:cs typeface="Roboto"/>
                  <a:sym typeface="Roboto"/>
                </a:rPr>
                <a:t>R2: 0.07259230061576227</a:t>
              </a:r>
              <a:endParaRPr sz="800">
                <a:solidFill>
                  <a:srgbClr val="AC1145"/>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67"/>
                                        </p:tgtEl>
                                        <p:attrNameLst>
                                          <p:attrName>style.visibility</p:attrName>
                                        </p:attrNameLst>
                                      </p:cBhvr>
                                      <p:to>
                                        <p:strVal val="visible"/>
                                      </p:to>
                                    </p:set>
                                    <p:anim calcmode="lin" valueType="num">
                                      <p:cBhvr additive="base">
                                        <p:cTn dur="1000"/>
                                        <p:tgtEl>
                                          <p:spTgt spid="56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66"/>
          <p:cNvSpPr txBox="1"/>
          <p:nvPr>
            <p:ph idx="1" type="body"/>
          </p:nvPr>
        </p:nvSpPr>
        <p:spPr>
          <a:xfrm>
            <a:off x="281025" y="445500"/>
            <a:ext cx="7254000" cy="7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Post Pre-</a:t>
            </a:r>
            <a:r>
              <a:rPr lang="en"/>
              <a:t>Processing</a:t>
            </a:r>
            <a:endParaRPr/>
          </a:p>
        </p:txBody>
      </p:sp>
      <p:sp>
        <p:nvSpPr>
          <p:cNvPr id="598" name="Google Shape;598;p66"/>
          <p:cNvSpPr txBox="1"/>
          <p:nvPr/>
        </p:nvSpPr>
        <p:spPr>
          <a:xfrm>
            <a:off x="1306700" y="1650450"/>
            <a:ext cx="676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Montserrat"/>
              <a:ea typeface="Montserrat"/>
              <a:cs typeface="Montserrat"/>
              <a:sym typeface="Montserrat"/>
            </a:endParaRPr>
          </a:p>
        </p:txBody>
      </p:sp>
      <p:grpSp>
        <p:nvGrpSpPr>
          <p:cNvPr id="599" name="Google Shape;599;p66"/>
          <p:cNvGrpSpPr/>
          <p:nvPr/>
        </p:nvGrpSpPr>
        <p:grpSpPr>
          <a:xfrm>
            <a:off x="1177728" y="3354080"/>
            <a:ext cx="6505513" cy="960102"/>
            <a:chOff x="1593000" y="2322568"/>
            <a:chExt cx="5957975" cy="643500"/>
          </a:xfrm>
        </p:grpSpPr>
        <p:sp>
          <p:nvSpPr>
            <p:cNvPr id="600" name="Google Shape;600;p6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6"/>
            <p:cNvSpPr/>
            <p:nvPr/>
          </p:nvSpPr>
          <p:spPr>
            <a:xfrm flipH="1">
              <a:off x="2283025" y="2322575"/>
              <a:ext cx="1844400" cy="642600"/>
            </a:xfrm>
            <a:prstGeom prst="rect">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6"/>
            <p:cNvSpPr/>
            <p:nvPr/>
          </p:nvSpPr>
          <p:spPr>
            <a:xfrm rot="-5400000">
              <a:off x="3501574" y="1934671"/>
              <a:ext cx="643356" cy="1419149"/>
            </a:xfrm>
            <a:prstGeom prst="flowChartOffpageConnector">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Random Forest: least accurate</a:t>
              </a:r>
              <a:endParaRPr sz="1000">
                <a:solidFill>
                  <a:srgbClr val="FFFFFF"/>
                </a:solidFill>
                <a:latin typeface="Roboto"/>
                <a:ea typeface="Roboto"/>
                <a:cs typeface="Roboto"/>
                <a:sym typeface="Roboto"/>
              </a:endParaRPr>
            </a:p>
          </p:txBody>
        </p:sp>
        <p:sp>
          <p:nvSpPr>
            <p:cNvPr id="604" name="Google Shape;604;p66"/>
            <p:cNvSpPr/>
            <p:nvPr/>
          </p:nvSpPr>
          <p:spPr>
            <a:xfrm>
              <a:off x="1593000" y="2322568"/>
              <a:ext cx="690000" cy="642300"/>
            </a:xfrm>
            <a:prstGeom prst="rect">
              <a:avLst/>
            </a:prstGeom>
            <a:solidFill>
              <a:srgbClr val="B61249"/>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6"/>
            <p:cNvSpPr/>
            <p:nvPr/>
          </p:nvSpPr>
          <p:spPr>
            <a:xfrm>
              <a:off x="1593000" y="2322575"/>
              <a:ext cx="690000" cy="642600"/>
            </a:xfrm>
            <a:prstGeom prst="rect">
              <a:avLst/>
            </a:prstGeom>
            <a:solidFill>
              <a:srgbClr val="C4134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606" name="Google Shape;606;p6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C1145"/>
                </a:buClr>
                <a:buSzPts val="800"/>
                <a:buFont typeface="Roboto"/>
                <a:buChar char="●"/>
              </a:pPr>
              <a:r>
                <a:t/>
              </a:r>
              <a:endParaRPr sz="800">
                <a:solidFill>
                  <a:srgbClr val="AC1145"/>
                </a:solidFill>
                <a:latin typeface="Roboto"/>
                <a:ea typeface="Roboto"/>
                <a:cs typeface="Roboto"/>
                <a:sym typeface="Roboto"/>
              </a:endParaRPr>
            </a:p>
            <a:p>
              <a:pPr indent="-279400" lvl="0" marL="457200" rtl="0" algn="l">
                <a:lnSpc>
                  <a:spcPct val="115000"/>
                </a:lnSpc>
                <a:spcBef>
                  <a:spcPts val="0"/>
                </a:spcBef>
                <a:spcAft>
                  <a:spcPts val="0"/>
                </a:spcAft>
                <a:buClr>
                  <a:srgbClr val="AC1145"/>
                </a:buClr>
                <a:buSzPts val="800"/>
                <a:buFont typeface="Roboto"/>
                <a:buChar char="●"/>
              </a:pPr>
              <a:r>
                <a:rPr lang="en" sz="800">
                  <a:solidFill>
                    <a:srgbClr val="AC1145"/>
                  </a:solidFill>
                  <a:latin typeface="Roboto"/>
                  <a:ea typeface="Roboto"/>
                  <a:cs typeface="Roboto"/>
                  <a:sym typeface="Roboto"/>
                </a:rPr>
                <a:t>MAE: 3270.5636078640587              </a:t>
              </a:r>
              <a:endParaRPr sz="800">
                <a:solidFill>
                  <a:srgbClr val="AC1145"/>
                </a:solidFill>
                <a:latin typeface="Roboto"/>
                <a:ea typeface="Roboto"/>
                <a:cs typeface="Roboto"/>
                <a:sym typeface="Roboto"/>
              </a:endParaRPr>
            </a:p>
            <a:p>
              <a:pPr indent="-279400" lvl="0" marL="457200" rtl="0" algn="l">
                <a:lnSpc>
                  <a:spcPct val="115000"/>
                </a:lnSpc>
                <a:spcBef>
                  <a:spcPts val="0"/>
                </a:spcBef>
                <a:spcAft>
                  <a:spcPts val="0"/>
                </a:spcAft>
                <a:buClr>
                  <a:srgbClr val="AC1145"/>
                </a:buClr>
                <a:buSzPts val="800"/>
                <a:buFont typeface="Roboto"/>
                <a:buChar char="●"/>
              </a:pPr>
              <a:r>
                <a:rPr lang="en" sz="800">
                  <a:solidFill>
                    <a:srgbClr val="AC1145"/>
                  </a:solidFill>
                  <a:latin typeface="Roboto"/>
                  <a:ea typeface="Roboto"/>
                  <a:cs typeface="Roboto"/>
                  <a:sym typeface="Roboto"/>
                </a:rPr>
                <a:t>MSE: 152600638.32085696 </a:t>
              </a:r>
              <a:endParaRPr sz="800">
                <a:solidFill>
                  <a:srgbClr val="AC1145"/>
                </a:solidFill>
                <a:latin typeface="Roboto"/>
                <a:ea typeface="Roboto"/>
                <a:cs typeface="Roboto"/>
                <a:sym typeface="Roboto"/>
              </a:endParaRPr>
            </a:p>
            <a:p>
              <a:pPr indent="-279400" lvl="0" marL="457200" rtl="0" algn="l">
                <a:lnSpc>
                  <a:spcPct val="115000"/>
                </a:lnSpc>
                <a:spcBef>
                  <a:spcPts val="0"/>
                </a:spcBef>
                <a:spcAft>
                  <a:spcPts val="0"/>
                </a:spcAft>
                <a:buClr>
                  <a:srgbClr val="AC1145"/>
                </a:buClr>
                <a:buSzPts val="800"/>
                <a:buFont typeface="Roboto"/>
                <a:buChar char="●"/>
              </a:pPr>
              <a:r>
                <a:rPr lang="en" sz="800">
                  <a:solidFill>
                    <a:srgbClr val="AC1145"/>
                  </a:solidFill>
                  <a:latin typeface="Roboto"/>
                  <a:ea typeface="Roboto"/>
                  <a:cs typeface="Roboto"/>
                  <a:sym typeface="Roboto"/>
                </a:rPr>
                <a:t>RMSE: 12353.163089705282          </a:t>
              </a:r>
              <a:endParaRPr sz="800">
                <a:solidFill>
                  <a:srgbClr val="AC1145"/>
                </a:solidFill>
                <a:latin typeface="Roboto"/>
                <a:ea typeface="Roboto"/>
                <a:cs typeface="Roboto"/>
                <a:sym typeface="Roboto"/>
              </a:endParaRPr>
            </a:p>
            <a:p>
              <a:pPr indent="-279400" lvl="0" marL="457200" rtl="0" algn="l">
                <a:lnSpc>
                  <a:spcPct val="115000"/>
                </a:lnSpc>
                <a:spcBef>
                  <a:spcPts val="0"/>
                </a:spcBef>
                <a:spcAft>
                  <a:spcPts val="0"/>
                </a:spcAft>
                <a:buClr>
                  <a:srgbClr val="AC1145"/>
                </a:buClr>
                <a:buSzPts val="800"/>
                <a:buFont typeface="Roboto"/>
                <a:buChar char="●"/>
              </a:pPr>
              <a:r>
                <a:rPr lang="en" sz="800">
                  <a:solidFill>
                    <a:srgbClr val="AC1145"/>
                  </a:solidFill>
                  <a:latin typeface="Roboto"/>
                  <a:ea typeface="Roboto"/>
                  <a:cs typeface="Roboto"/>
                  <a:sym typeface="Roboto"/>
                </a:rPr>
                <a:t>R2: -1.4291934650550409</a:t>
              </a:r>
              <a:endParaRPr sz="800">
                <a:solidFill>
                  <a:srgbClr val="AC1145"/>
                </a:solidFill>
                <a:latin typeface="Roboto"/>
                <a:ea typeface="Roboto"/>
                <a:cs typeface="Roboto"/>
                <a:sym typeface="Roboto"/>
              </a:endParaRPr>
            </a:p>
          </p:txBody>
        </p:sp>
      </p:grpSp>
      <p:grpSp>
        <p:nvGrpSpPr>
          <p:cNvPr id="607" name="Google Shape;607;p66"/>
          <p:cNvGrpSpPr/>
          <p:nvPr/>
        </p:nvGrpSpPr>
        <p:grpSpPr>
          <a:xfrm>
            <a:off x="1177723" y="3353855"/>
            <a:ext cx="6505513" cy="960102"/>
            <a:chOff x="1593000" y="2322568"/>
            <a:chExt cx="5957975" cy="643500"/>
          </a:xfrm>
        </p:grpSpPr>
        <p:sp>
          <p:nvSpPr>
            <p:cNvPr id="608" name="Google Shape;608;p6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Random Forest: Least Accurate</a:t>
              </a:r>
              <a:endParaRPr sz="1000">
                <a:solidFill>
                  <a:srgbClr val="FFFFFF"/>
                </a:solidFill>
                <a:latin typeface="Roboto Medium"/>
                <a:ea typeface="Roboto Medium"/>
                <a:cs typeface="Roboto Medium"/>
                <a:sym typeface="Roboto Medium"/>
              </a:endParaRPr>
            </a:p>
            <a:p>
              <a:pPr indent="0" lvl="0" marL="0" rtl="0" algn="l">
                <a:lnSpc>
                  <a:spcPct val="115000"/>
                </a:lnSpc>
                <a:spcBef>
                  <a:spcPts val="0"/>
                </a:spcBef>
                <a:spcAft>
                  <a:spcPts val="0"/>
                </a:spcAft>
                <a:buClr>
                  <a:schemeClr val="dk1"/>
                </a:buClr>
                <a:buSzPts val="1100"/>
                <a:buFont typeface="Arial"/>
                <a:buNone/>
              </a:pPr>
              <a:r>
                <a:rPr lang="en" sz="1000">
                  <a:solidFill>
                    <a:srgbClr val="FFFFFF"/>
                  </a:solidFill>
                  <a:latin typeface="Roboto Medium"/>
                  <a:ea typeface="Roboto Medium"/>
                  <a:cs typeface="Roboto Medium"/>
                  <a:sym typeface="Roboto Medium"/>
                </a:rPr>
                <a:t>No Real Improvement</a:t>
              </a:r>
              <a:endParaRPr sz="1000">
                <a:solidFill>
                  <a:srgbClr val="FFFFFF"/>
                </a:solidFill>
                <a:latin typeface="Roboto Medium"/>
                <a:ea typeface="Roboto Medium"/>
                <a:cs typeface="Roboto Medium"/>
                <a:sym typeface="Roboto Medium"/>
              </a:endParaRPr>
            </a:p>
          </p:txBody>
        </p:sp>
        <p:sp>
          <p:nvSpPr>
            <p:cNvPr id="612" name="Google Shape;612;p6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614" name="Google Shape;614;p6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A72A1E"/>
                  </a:solidFill>
                  <a:latin typeface="Roboto"/>
                  <a:ea typeface="Roboto"/>
                  <a:cs typeface="Roboto"/>
                  <a:sym typeface="Roboto"/>
                </a:rPr>
                <a:t>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MSE:  45678.2345555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R2: </a:t>
              </a:r>
              <a:endParaRPr sz="800">
                <a:solidFill>
                  <a:srgbClr val="A72A1E"/>
                </a:solidFill>
                <a:latin typeface="Roboto"/>
                <a:ea typeface="Roboto"/>
                <a:cs typeface="Roboto"/>
                <a:sym typeface="Roboto"/>
              </a:endParaRPr>
            </a:p>
          </p:txBody>
        </p:sp>
      </p:grpSp>
      <p:grpSp>
        <p:nvGrpSpPr>
          <p:cNvPr id="615" name="Google Shape;615;p66"/>
          <p:cNvGrpSpPr/>
          <p:nvPr/>
        </p:nvGrpSpPr>
        <p:grpSpPr>
          <a:xfrm>
            <a:off x="1177724" y="2343919"/>
            <a:ext cx="6490022" cy="960102"/>
            <a:chOff x="1593000" y="2322568"/>
            <a:chExt cx="5957975" cy="643500"/>
          </a:xfrm>
        </p:grpSpPr>
        <p:sp>
          <p:nvSpPr>
            <p:cNvPr id="616" name="Google Shape;616;p6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Ridge Regression : Tied Accuracy</a:t>
              </a:r>
              <a:endParaRPr sz="1000">
                <a:solidFill>
                  <a:srgbClr val="FFFFFF"/>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No Real Improvement</a:t>
              </a:r>
              <a:endParaRPr sz="1000">
                <a:solidFill>
                  <a:srgbClr val="FFFFFF"/>
                </a:solidFill>
                <a:latin typeface="Roboto Medium"/>
                <a:ea typeface="Roboto Medium"/>
                <a:cs typeface="Roboto Medium"/>
                <a:sym typeface="Roboto Medium"/>
              </a:endParaRPr>
            </a:p>
          </p:txBody>
        </p:sp>
        <p:sp>
          <p:nvSpPr>
            <p:cNvPr id="620" name="Google Shape;620;p6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622" name="Google Shape;622;p6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A72A1E"/>
                  </a:solidFill>
                  <a:latin typeface="Roboto"/>
                  <a:ea typeface="Roboto"/>
                  <a:cs typeface="Roboto"/>
                  <a:sym typeface="Roboto"/>
                </a:rPr>
                <a:t>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MSE: 3255.989222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R2:</a:t>
              </a:r>
              <a:endParaRPr sz="800">
                <a:solidFill>
                  <a:srgbClr val="A72A1E"/>
                </a:solidFill>
                <a:latin typeface="Roboto"/>
                <a:ea typeface="Roboto"/>
                <a:cs typeface="Roboto"/>
                <a:sym typeface="Roboto"/>
              </a:endParaRPr>
            </a:p>
          </p:txBody>
        </p:sp>
      </p:grpSp>
      <p:grpSp>
        <p:nvGrpSpPr>
          <p:cNvPr id="623" name="Google Shape;623;p66"/>
          <p:cNvGrpSpPr/>
          <p:nvPr/>
        </p:nvGrpSpPr>
        <p:grpSpPr>
          <a:xfrm>
            <a:off x="1177725" y="1294892"/>
            <a:ext cx="6490022" cy="998969"/>
            <a:chOff x="1593000" y="2322568"/>
            <a:chExt cx="5957975" cy="643500"/>
          </a:xfrm>
        </p:grpSpPr>
        <p:sp>
          <p:nvSpPr>
            <p:cNvPr id="624" name="Google Shape;624;p6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6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6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Linear Regression: Most Accurate</a:t>
              </a:r>
              <a:endParaRPr sz="1000">
                <a:solidFill>
                  <a:srgbClr val="FFFFFF"/>
                </a:solidFill>
                <a:latin typeface="Roboto Medium"/>
                <a:ea typeface="Roboto Medium"/>
                <a:cs typeface="Roboto Medium"/>
                <a:sym typeface="Roboto Medium"/>
              </a:endParaRPr>
            </a:p>
            <a:p>
              <a:pPr indent="0" lvl="0" marL="0" rtl="0" algn="l">
                <a:lnSpc>
                  <a:spcPct val="115000"/>
                </a:lnSpc>
                <a:spcBef>
                  <a:spcPts val="0"/>
                </a:spcBef>
                <a:spcAft>
                  <a:spcPts val="0"/>
                </a:spcAft>
                <a:buClr>
                  <a:schemeClr val="dk1"/>
                </a:buClr>
                <a:buSzPts val="1100"/>
                <a:buFont typeface="Arial"/>
                <a:buNone/>
              </a:pPr>
              <a:r>
                <a:rPr lang="en" sz="1000">
                  <a:solidFill>
                    <a:srgbClr val="FFFFFF"/>
                  </a:solidFill>
                  <a:latin typeface="Roboto Medium"/>
                  <a:ea typeface="Roboto Medium"/>
                  <a:cs typeface="Roboto Medium"/>
                  <a:sym typeface="Roboto Medium"/>
                </a:rPr>
                <a:t>No Real Improvement</a:t>
              </a:r>
              <a:endParaRPr sz="1000">
                <a:solidFill>
                  <a:srgbClr val="FFFFFF"/>
                </a:solidFill>
                <a:latin typeface="Roboto Medium"/>
                <a:ea typeface="Roboto Medium"/>
                <a:cs typeface="Roboto Medium"/>
                <a:sym typeface="Roboto Medium"/>
              </a:endParaRPr>
            </a:p>
          </p:txBody>
        </p:sp>
        <p:sp>
          <p:nvSpPr>
            <p:cNvPr id="628" name="Google Shape;628;p6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630" name="Google Shape;630;p6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A72A1E"/>
                  </a:solidFill>
                  <a:latin typeface="Roboto"/>
                  <a:ea typeface="Roboto"/>
                  <a:cs typeface="Roboto"/>
                  <a:sym typeface="Roboto"/>
                </a:rPr>
                <a:t>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MSE: 3246.88923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R2:</a:t>
              </a:r>
              <a:endParaRPr sz="800">
                <a:solidFill>
                  <a:srgbClr val="A72A1E"/>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97"/>
                                        </p:tgtEl>
                                        <p:attrNameLst>
                                          <p:attrName>style.visibility</p:attrName>
                                        </p:attrNameLst>
                                      </p:cBhvr>
                                      <p:to>
                                        <p:strVal val="visible"/>
                                      </p:to>
                                    </p:set>
                                    <p:anim calcmode="lin" valueType="num">
                                      <p:cBhvr additive="base">
                                        <p:cTn dur="1000"/>
                                        <p:tgtEl>
                                          <p:spTgt spid="59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67"/>
          <p:cNvSpPr txBox="1"/>
          <p:nvPr>
            <p:ph idx="1" type="body"/>
          </p:nvPr>
        </p:nvSpPr>
        <p:spPr>
          <a:xfrm>
            <a:off x="270900" y="404975"/>
            <a:ext cx="7254000" cy="7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t>Business Implications </a:t>
            </a:r>
            <a:endParaRPr sz="3600"/>
          </a:p>
        </p:txBody>
      </p:sp>
      <p:sp>
        <p:nvSpPr>
          <p:cNvPr id="636" name="Google Shape;636;p67"/>
          <p:cNvSpPr txBox="1"/>
          <p:nvPr/>
        </p:nvSpPr>
        <p:spPr>
          <a:xfrm>
            <a:off x="1306700" y="1650450"/>
            <a:ext cx="676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Montserrat"/>
              <a:ea typeface="Montserrat"/>
              <a:cs typeface="Montserrat"/>
              <a:sym typeface="Montserrat"/>
            </a:endParaRPr>
          </a:p>
        </p:txBody>
      </p:sp>
      <p:grpSp>
        <p:nvGrpSpPr>
          <p:cNvPr id="637" name="Google Shape;637;p67"/>
          <p:cNvGrpSpPr/>
          <p:nvPr/>
        </p:nvGrpSpPr>
        <p:grpSpPr>
          <a:xfrm>
            <a:off x="3199994" y="1148593"/>
            <a:ext cx="2747914" cy="1840670"/>
            <a:chOff x="3071457" y="2013896"/>
            <a:chExt cx="1944600" cy="1569600"/>
          </a:xfrm>
        </p:grpSpPr>
        <p:sp>
          <p:nvSpPr>
            <p:cNvPr id="638" name="Google Shape;638;p67"/>
            <p:cNvSpPr/>
            <p:nvPr/>
          </p:nvSpPr>
          <p:spPr>
            <a:xfrm flipH="1" rot="10800000">
              <a:off x="3071457" y="2013896"/>
              <a:ext cx="1944600" cy="1569600"/>
            </a:xfrm>
            <a:prstGeom prst="round2DiagRect">
              <a:avLst>
                <a:gd fmla="val 0" name="adj1"/>
                <a:gd fmla="val 17764" name="adj2"/>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7"/>
            <p:cNvSpPr txBox="1"/>
            <p:nvPr/>
          </p:nvSpPr>
          <p:spPr>
            <a:xfrm>
              <a:off x="3316102" y="2135062"/>
              <a:ext cx="1451700" cy="459900"/>
            </a:xfrm>
            <a:prstGeom prst="rect">
              <a:avLst/>
            </a:prstGeom>
            <a:solidFill>
              <a:srgbClr val="E0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Roboto"/>
                  <a:ea typeface="Roboto"/>
                  <a:cs typeface="Roboto"/>
                  <a:sym typeface="Roboto"/>
                </a:rPr>
                <a:t>Ridge Regression </a:t>
              </a:r>
              <a:endParaRPr sz="1800">
                <a:solidFill>
                  <a:srgbClr val="FFFFFF"/>
                </a:solidFill>
                <a:latin typeface="Roboto"/>
                <a:ea typeface="Roboto"/>
                <a:cs typeface="Roboto"/>
                <a:sym typeface="Roboto"/>
              </a:endParaRPr>
            </a:p>
          </p:txBody>
        </p:sp>
        <p:sp>
          <p:nvSpPr>
            <p:cNvPr id="640" name="Google Shape;640;p67"/>
            <p:cNvSpPr txBox="1"/>
            <p:nvPr/>
          </p:nvSpPr>
          <p:spPr>
            <a:xfrm>
              <a:off x="3316100" y="2542501"/>
              <a:ext cx="1451700" cy="512400"/>
            </a:xfrm>
            <a:prstGeom prst="rect">
              <a:avLst/>
            </a:prstGeom>
            <a:solidFill>
              <a:srgbClr val="E06666"/>
            </a:solid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Amenities Count most important</a:t>
              </a:r>
              <a:endParaRPr>
                <a:solidFill>
                  <a:srgbClr val="FFFFFF"/>
                </a:solidFill>
                <a:latin typeface="Roboto"/>
                <a:ea typeface="Roboto"/>
                <a:cs typeface="Roboto"/>
                <a:sym typeface="Roboto"/>
              </a:endParaRPr>
            </a:p>
            <a:p>
              <a:pPr indent="0" lvl="0" marL="0" rtl="0" algn="l">
                <a:lnSpc>
                  <a:spcPct val="115000"/>
                </a:lnSpc>
                <a:spcBef>
                  <a:spcPts val="1600"/>
                </a:spcBef>
                <a:spcAft>
                  <a:spcPts val="1600"/>
                </a:spcAft>
                <a:buNone/>
              </a:pPr>
              <a:r>
                <a:t/>
              </a:r>
              <a:endParaRPr sz="800">
                <a:solidFill>
                  <a:srgbClr val="FFFFFF"/>
                </a:solidFill>
                <a:latin typeface="Roboto"/>
                <a:ea typeface="Roboto"/>
                <a:cs typeface="Roboto"/>
                <a:sym typeface="Roboto"/>
              </a:endParaRPr>
            </a:p>
          </p:txBody>
        </p:sp>
      </p:grpSp>
      <p:grpSp>
        <p:nvGrpSpPr>
          <p:cNvPr id="641" name="Google Shape;641;p67"/>
          <p:cNvGrpSpPr/>
          <p:nvPr/>
        </p:nvGrpSpPr>
        <p:grpSpPr>
          <a:xfrm>
            <a:off x="116496" y="1148793"/>
            <a:ext cx="3083358" cy="1840670"/>
            <a:chOff x="1126863" y="2013875"/>
            <a:chExt cx="1944600" cy="1569600"/>
          </a:xfrm>
        </p:grpSpPr>
        <p:sp>
          <p:nvSpPr>
            <p:cNvPr id="642" name="Google Shape;642;p67"/>
            <p:cNvSpPr/>
            <p:nvPr/>
          </p:nvSpPr>
          <p:spPr>
            <a:xfrm>
              <a:off x="1126863" y="2013875"/>
              <a:ext cx="1944600" cy="1569600"/>
            </a:xfrm>
            <a:prstGeom prst="round2DiagRect">
              <a:avLst>
                <a:gd fmla="val 0" name="adj1"/>
                <a:gd fmla="val 17764" name="adj2"/>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7"/>
            <p:cNvSpPr txBox="1"/>
            <p:nvPr/>
          </p:nvSpPr>
          <p:spPr>
            <a:xfrm>
              <a:off x="1351600" y="2085124"/>
              <a:ext cx="1451700" cy="459900"/>
            </a:xfrm>
            <a:prstGeom prst="rect">
              <a:avLst/>
            </a:prstGeom>
            <a:solidFill>
              <a:srgbClr val="DD7E6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Roboto"/>
                  <a:ea typeface="Roboto"/>
                  <a:cs typeface="Roboto"/>
                  <a:sym typeface="Roboto"/>
                </a:rPr>
                <a:t>Linear Regression</a:t>
              </a:r>
              <a:endParaRPr sz="1800">
                <a:solidFill>
                  <a:srgbClr val="FFFFFF"/>
                </a:solidFill>
                <a:latin typeface="Roboto"/>
                <a:ea typeface="Roboto"/>
                <a:cs typeface="Roboto"/>
                <a:sym typeface="Roboto"/>
              </a:endParaRPr>
            </a:p>
          </p:txBody>
        </p:sp>
        <p:sp>
          <p:nvSpPr>
            <p:cNvPr id="644" name="Google Shape;644;p67"/>
            <p:cNvSpPr txBox="1"/>
            <p:nvPr/>
          </p:nvSpPr>
          <p:spPr>
            <a:xfrm>
              <a:off x="1351590" y="2492541"/>
              <a:ext cx="1612500" cy="612300"/>
            </a:xfrm>
            <a:prstGeom prst="rect">
              <a:avLst/>
            </a:prstGeom>
            <a:solidFill>
              <a:srgbClr val="DD7E6B"/>
            </a:solid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Hotel Rooms provide highest income</a:t>
              </a:r>
              <a:endParaRPr>
                <a:solidFill>
                  <a:srgbClr val="FFFFFF"/>
                </a:solidFill>
                <a:latin typeface="Roboto"/>
                <a:ea typeface="Roboto"/>
                <a:cs typeface="Roboto"/>
                <a:sym typeface="Roboto"/>
              </a:endParaRPr>
            </a:p>
            <a:p>
              <a:pPr indent="0" lvl="0" marL="457200" rtl="0" algn="l">
                <a:lnSpc>
                  <a:spcPct val="115000"/>
                </a:lnSpc>
                <a:spcBef>
                  <a:spcPts val="1600"/>
                </a:spcBef>
                <a:spcAft>
                  <a:spcPts val="1600"/>
                </a:spcAft>
                <a:buNone/>
              </a:pPr>
              <a:r>
                <a:t/>
              </a:r>
              <a:endParaRPr sz="1100">
                <a:solidFill>
                  <a:srgbClr val="FFFFFF"/>
                </a:solidFill>
                <a:latin typeface="Roboto"/>
                <a:ea typeface="Roboto"/>
                <a:cs typeface="Roboto"/>
                <a:sym typeface="Roboto"/>
              </a:endParaRPr>
            </a:p>
          </p:txBody>
        </p:sp>
      </p:grpSp>
      <p:grpSp>
        <p:nvGrpSpPr>
          <p:cNvPr id="645" name="Google Shape;645;p67"/>
          <p:cNvGrpSpPr/>
          <p:nvPr/>
        </p:nvGrpSpPr>
        <p:grpSpPr>
          <a:xfrm>
            <a:off x="5947900" y="1148600"/>
            <a:ext cx="2968691" cy="1840670"/>
            <a:chOff x="4954727" y="2013886"/>
            <a:chExt cx="3062400" cy="1569600"/>
          </a:xfrm>
        </p:grpSpPr>
        <p:sp>
          <p:nvSpPr>
            <p:cNvPr id="646" name="Google Shape;646;p67"/>
            <p:cNvSpPr/>
            <p:nvPr/>
          </p:nvSpPr>
          <p:spPr>
            <a:xfrm>
              <a:off x="4954727" y="2013886"/>
              <a:ext cx="3062400" cy="1569600"/>
            </a:xfrm>
            <a:prstGeom prst="round2DiagRect">
              <a:avLst>
                <a:gd fmla="val 0" name="adj1"/>
                <a:gd fmla="val 17764" name="adj2"/>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47" name="Google Shape;647;p67"/>
            <p:cNvSpPr txBox="1"/>
            <p:nvPr/>
          </p:nvSpPr>
          <p:spPr>
            <a:xfrm>
              <a:off x="5360226" y="2135085"/>
              <a:ext cx="2417100" cy="459900"/>
            </a:xfrm>
            <a:prstGeom prst="rect">
              <a:avLst/>
            </a:prstGeom>
            <a:solidFill>
              <a:srgbClr val="CC412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Roboto"/>
                  <a:ea typeface="Roboto"/>
                  <a:cs typeface="Roboto"/>
                  <a:sym typeface="Roboto"/>
                </a:rPr>
                <a:t>Random Forest</a:t>
              </a:r>
              <a:endParaRPr sz="1800">
                <a:solidFill>
                  <a:srgbClr val="FFFFFF"/>
                </a:solidFill>
                <a:latin typeface="Roboto"/>
                <a:ea typeface="Roboto"/>
                <a:cs typeface="Roboto"/>
                <a:sym typeface="Roboto"/>
              </a:endParaRPr>
            </a:p>
          </p:txBody>
        </p:sp>
        <p:sp>
          <p:nvSpPr>
            <p:cNvPr id="648" name="Google Shape;648;p67"/>
            <p:cNvSpPr txBox="1"/>
            <p:nvPr/>
          </p:nvSpPr>
          <p:spPr>
            <a:xfrm>
              <a:off x="5360225" y="2542492"/>
              <a:ext cx="2417100" cy="512400"/>
            </a:xfrm>
            <a:prstGeom prst="rect">
              <a:avLst/>
            </a:prstGeom>
            <a:solidFill>
              <a:srgbClr val="CC4125"/>
            </a:solid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Amenities and Bathroom count most important </a:t>
              </a:r>
              <a:endParaRPr>
                <a:solidFill>
                  <a:srgbClr val="FFFFFF"/>
                </a:solidFill>
                <a:latin typeface="Roboto"/>
                <a:ea typeface="Roboto"/>
                <a:cs typeface="Roboto"/>
                <a:sym typeface="Roboto"/>
              </a:endParaRPr>
            </a:p>
            <a:p>
              <a:pPr indent="0" lvl="0" marL="0" rtl="0" algn="l">
                <a:lnSpc>
                  <a:spcPct val="115000"/>
                </a:lnSpc>
                <a:spcBef>
                  <a:spcPts val="1600"/>
                </a:spcBef>
                <a:spcAft>
                  <a:spcPts val="1600"/>
                </a:spcAft>
                <a:buNone/>
              </a:pPr>
              <a:r>
                <a:t/>
              </a:r>
              <a:endParaRPr sz="800">
                <a:solidFill>
                  <a:srgbClr val="FFFFFF"/>
                </a:solidFill>
                <a:latin typeface="Roboto"/>
                <a:ea typeface="Roboto"/>
                <a:cs typeface="Roboto"/>
                <a:sym typeface="Roboto"/>
              </a:endParaRPr>
            </a:p>
          </p:txBody>
        </p:sp>
      </p:grpSp>
      <p:sp>
        <p:nvSpPr>
          <p:cNvPr id="649" name="Google Shape;649;p67"/>
          <p:cNvSpPr/>
          <p:nvPr/>
        </p:nvSpPr>
        <p:spPr>
          <a:xfrm>
            <a:off x="1377150" y="3071675"/>
            <a:ext cx="6228600" cy="1479300"/>
          </a:xfrm>
          <a:prstGeom prst="round2SameRect">
            <a:avLst>
              <a:gd fmla="val 16667" name="adj1"/>
              <a:gd fmla="val 0" name="adj2"/>
            </a:avLst>
          </a:prstGeom>
          <a:solidFill>
            <a:srgbClr val="DF6F6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u="sng">
                <a:solidFill>
                  <a:srgbClr val="FFFFFF"/>
                </a:solidFill>
                <a:latin typeface="Roboto"/>
                <a:ea typeface="Roboto"/>
                <a:cs typeface="Roboto"/>
                <a:sym typeface="Roboto"/>
              </a:rPr>
              <a:t>Recommendation</a:t>
            </a:r>
            <a:r>
              <a:rPr b="1" lang="en" sz="1700" u="sng">
                <a:solidFill>
                  <a:srgbClr val="FFFFFF"/>
                </a:solidFill>
                <a:latin typeface="Roboto"/>
                <a:ea typeface="Roboto"/>
                <a:cs typeface="Roboto"/>
                <a:sym typeface="Roboto"/>
              </a:rPr>
              <a:t>:</a:t>
            </a:r>
            <a:endParaRPr b="1" sz="1700" u="sng">
              <a:solidFill>
                <a:srgbClr val="FFFFFF"/>
              </a:solidFill>
              <a:latin typeface="Roboto"/>
              <a:ea typeface="Roboto"/>
              <a:cs typeface="Roboto"/>
              <a:sym typeface="Roboto"/>
            </a:endParaRPr>
          </a:p>
          <a:p>
            <a:pPr indent="0" lvl="0" marL="0" rtl="0" algn="ctr">
              <a:spcBef>
                <a:spcPts val="0"/>
              </a:spcBef>
              <a:spcAft>
                <a:spcPts val="0"/>
              </a:spcAft>
              <a:buNone/>
            </a:pPr>
            <a:r>
              <a:rPr lang="en" sz="1500">
                <a:solidFill>
                  <a:srgbClr val="FFFFFF"/>
                </a:solidFill>
                <a:latin typeface="Roboto"/>
                <a:ea typeface="Roboto"/>
                <a:cs typeface="Roboto"/>
                <a:sym typeface="Roboto"/>
              </a:rPr>
              <a:t>Do not invest in Airbnb’s in the Los Angeles Market.</a:t>
            </a:r>
            <a:endParaRPr sz="1500">
              <a:solidFill>
                <a:srgbClr val="FFFFFF"/>
              </a:solidFill>
              <a:latin typeface="Roboto"/>
              <a:ea typeface="Roboto"/>
              <a:cs typeface="Roboto"/>
              <a:sym typeface="Roboto"/>
            </a:endParaRPr>
          </a:p>
          <a:p>
            <a:pPr indent="0" lvl="0" marL="0" rtl="0" algn="ctr">
              <a:spcBef>
                <a:spcPts val="0"/>
              </a:spcBef>
              <a:spcAft>
                <a:spcPts val="0"/>
              </a:spcAft>
              <a:buNone/>
            </a:pPr>
            <a:r>
              <a:t/>
            </a:r>
            <a:endParaRPr sz="1500">
              <a:solidFill>
                <a:srgbClr val="FFFFFF"/>
              </a:solidFill>
              <a:latin typeface="Roboto"/>
              <a:ea typeface="Roboto"/>
              <a:cs typeface="Roboto"/>
              <a:sym typeface="Roboto"/>
            </a:endParaRPr>
          </a:p>
          <a:p>
            <a:pPr indent="0" lvl="0" marL="0" rtl="0" algn="ctr">
              <a:spcBef>
                <a:spcPts val="0"/>
              </a:spcBef>
              <a:spcAft>
                <a:spcPts val="0"/>
              </a:spcAft>
              <a:buNone/>
            </a:pPr>
            <a:r>
              <a:rPr lang="en" sz="1500">
                <a:solidFill>
                  <a:srgbClr val="FFFFFF"/>
                </a:solidFill>
                <a:latin typeface="Roboto"/>
                <a:ea typeface="Roboto"/>
                <a:cs typeface="Roboto"/>
                <a:sym typeface="Roboto"/>
              </a:rPr>
              <a:t>If you do: </a:t>
            </a:r>
            <a:endParaRPr sz="1500">
              <a:solidFill>
                <a:srgbClr val="FFFFFF"/>
              </a:solidFill>
              <a:latin typeface="Roboto"/>
              <a:ea typeface="Roboto"/>
              <a:cs typeface="Roboto"/>
              <a:sym typeface="Roboto"/>
            </a:endParaRPr>
          </a:p>
          <a:p>
            <a:pPr indent="0" lvl="0" marL="0" rtl="0" algn="ctr">
              <a:spcBef>
                <a:spcPts val="0"/>
              </a:spcBef>
              <a:spcAft>
                <a:spcPts val="0"/>
              </a:spcAft>
              <a:buNone/>
            </a:pPr>
            <a:r>
              <a:rPr lang="en" sz="1500">
                <a:solidFill>
                  <a:srgbClr val="FFFFFF"/>
                </a:solidFill>
                <a:latin typeface="Roboto"/>
                <a:ea typeface="Roboto"/>
                <a:cs typeface="Roboto"/>
                <a:sym typeface="Roboto"/>
              </a:rPr>
              <a:t>Have a lot of Bathrooms and Amenities! </a:t>
            </a:r>
            <a:endParaRPr sz="1500">
              <a:solidFill>
                <a:srgbClr val="FFFFFF"/>
              </a:solidFill>
              <a:latin typeface="Roboto"/>
              <a:ea typeface="Roboto"/>
              <a:cs typeface="Roboto"/>
              <a:sym typeface="Roboto"/>
            </a:endParaRPr>
          </a:p>
          <a:p>
            <a:pPr indent="0" lvl="0" marL="0" rtl="0" algn="ctr">
              <a:spcBef>
                <a:spcPts val="0"/>
              </a:spcBef>
              <a:spcAft>
                <a:spcPts val="0"/>
              </a:spcAft>
              <a:buNone/>
            </a:pPr>
            <a:r>
              <a:t/>
            </a:r>
            <a:endParaRPr sz="1500">
              <a:solidFill>
                <a:srgbClr val="FFFFFF"/>
              </a:solidFill>
              <a:latin typeface="Roboto"/>
              <a:ea typeface="Roboto"/>
              <a:cs typeface="Roboto"/>
              <a:sym typeface="Roboto"/>
            </a:endParaRPr>
          </a:p>
          <a:p>
            <a:pPr indent="0" lvl="0" marL="0" rtl="0" algn="ctr">
              <a:spcBef>
                <a:spcPts val="0"/>
              </a:spcBef>
              <a:spcAft>
                <a:spcPts val="0"/>
              </a:spcAft>
              <a:buNone/>
            </a:pPr>
            <a:r>
              <a:rPr lang="en" sz="1500">
                <a:solidFill>
                  <a:srgbClr val="FFFFFF"/>
                </a:solidFill>
                <a:latin typeface="Roboto"/>
                <a:ea typeface="Roboto"/>
                <a:cs typeface="Roboto"/>
                <a:sym typeface="Roboto"/>
              </a:rPr>
              <a:t> </a:t>
            </a:r>
            <a:endParaRPr sz="1500">
              <a:solidFill>
                <a:srgbClr val="FFFFF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35"/>
                                        </p:tgtEl>
                                        <p:attrNameLst>
                                          <p:attrName>style.visibility</p:attrName>
                                        </p:attrNameLst>
                                      </p:cBhvr>
                                      <p:to>
                                        <p:strVal val="visible"/>
                                      </p:to>
                                    </p:set>
                                    <p:anim calcmode="lin" valueType="num">
                                      <p:cBhvr additive="base">
                                        <p:cTn dur="1000"/>
                                        <p:tgtEl>
                                          <p:spTgt spid="63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68"/>
          <p:cNvSpPr txBox="1"/>
          <p:nvPr>
            <p:ph type="title"/>
          </p:nvPr>
        </p:nvSpPr>
        <p:spPr>
          <a:xfrm>
            <a:off x="683950" y="1562475"/>
            <a:ext cx="7654500" cy="92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400"/>
              <a:t>Thanks for Listening</a:t>
            </a:r>
            <a:endParaRPr sz="6400"/>
          </a:p>
        </p:txBody>
      </p:sp>
      <p:sp>
        <p:nvSpPr>
          <p:cNvPr id="655" name="Google Shape;655;p68"/>
          <p:cNvSpPr txBox="1"/>
          <p:nvPr>
            <p:ph idx="1" type="subTitle"/>
          </p:nvPr>
        </p:nvSpPr>
        <p:spPr>
          <a:xfrm>
            <a:off x="2922550" y="2485275"/>
            <a:ext cx="3177300" cy="92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b="1" lang="en" sz="2500"/>
              <a:t>Questions</a:t>
            </a:r>
            <a:r>
              <a:rPr b="1" lang="en" sz="2500"/>
              <a:t>?</a:t>
            </a:r>
            <a:endParaRPr b="1" sz="2500"/>
          </a:p>
        </p:txBody>
      </p:sp>
      <p:sp>
        <p:nvSpPr>
          <p:cNvPr id="656" name="Google Shape;656;p68"/>
          <p:cNvSpPr/>
          <p:nvPr/>
        </p:nvSpPr>
        <p:spPr>
          <a:xfrm>
            <a:off x="3019600" y="3262800"/>
            <a:ext cx="3177300" cy="1033500"/>
          </a:xfrm>
          <a:prstGeom prst="rect">
            <a:avLst/>
          </a:prstGeom>
          <a:solidFill>
            <a:srgbClr val="F5CBCC"/>
          </a:solidFill>
          <a:ln cap="flat" cmpd="sng" w="9525">
            <a:solidFill>
              <a:srgbClr val="F5CB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5"/>
          <p:cNvSpPr txBox="1"/>
          <p:nvPr>
            <p:ph type="title"/>
          </p:nvPr>
        </p:nvSpPr>
        <p:spPr>
          <a:xfrm>
            <a:off x="643800" y="18296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700"/>
              <a:t>Introduction</a:t>
            </a:r>
            <a:endParaRPr sz="2700"/>
          </a:p>
        </p:txBody>
      </p:sp>
      <p:sp>
        <p:nvSpPr>
          <p:cNvPr id="479" name="Google Shape;479;p55"/>
          <p:cNvSpPr txBox="1"/>
          <p:nvPr>
            <p:ph idx="1" type="subTitle"/>
          </p:nvPr>
        </p:nvSpPr>
        <p:spPr>
          <a:xfrm>
            <a:off x="643800" y="2233599"/>
            <a:ext cx="2336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Why does this topic matter?</a:t>
            </a:r>
            <a:endParaRPr sz="1700"/>
          </a:p>
        </p:txBody>
      </p:sp>
      <p:sp>
        <p:nvSpPr>
          <p:cNvPr id="480" name="Google Shape;480;p55"/>
          <p:cNvSpPr txBox="1"/>
          <p:nvPr>
            <p:ph idx="8" type="subTitle"/>
          </p:nvPr>
        </p:nvSpPr>
        <p:spPr>
          <a:xfrm>
            <a:off x="6011400" y="2233608"/>
            <a:ext cx="2336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700"/>
              <a:t>Linear Regression</a:t>
            </a:r>
            <a:endParaRPr sz="1700"/>
          </a:p>
        </p:txBody>
      </p:sp>
      <p:sp>
        <p:nvSpPr>
          <p:cNvPr id="481" name="Google Shape;481;p55"/>
          <p:cNvSpPr txBox="1"/>
          <p:nvPr>
            <p:ph idx="4" type="title"/>
          </p:nvPr>
        </p:nvSpPr>
        <p:spPr>
          <a:xfrm>
            <a:off x="4090200" y="12477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02</a:t>
            </a:r>
            <a:endParaRPr sz="4100"/>
          </a:p>
        </p:txBody>
      </p:sp>
      <p:sp>
        <p:nvSpPr>
          <p:cNvPr id="482" name="Google Shape;482;p55"/>
          <p:cNvSpPr txBox="1"/>
          <p:nvPr>
            <p:ph idx="13" type="title"/>
          </p:nvPr>
        </p:nvSpPr>
        <p:spPr>
          <a:xfrm>
            <a:off x="1406400" y="286648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04</a:t>
            </a:r>
            <a:endParaRPr sz="4100"/>
          </a:p>
        </p:txBody>
      </p:sp>
      <p:sp>
        <p:nvSpPr>
          <p:cNvPr id="483" name="Google Shape;483;p55"/>
          <p:cNvSpPr txBox="1"/>
          <p:nvPr>
            <p:ph idx="2" type="title"/>
          </p:nvPr>
        </p:nvSpPr>
        <p:spPr>
          <a:xfrm>
            <a:off x="1406400" y="12477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01</a:t>
            </a:r>
            <a:endParaRPr sz="4100"/>
          </a:p>
        </p:txBody>
      </p:sp>
      <p:sp>
        <p:nvSpPr>
          <p:cNvPr id="484" name="Google Shape;484;p55"/>
          <p:cNvSpPr txBox="1"/>
          <p:nvPr>
            <p:ph idx="3" type="title"/>
          </p:nvPr>
        </p:nvSpPr>
        <p:spPr>
          <a:xfrm>
            <a:off x="3327600" y="18296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700"/>
              <a:t>Dataset</a:t>
            </a:r>
            <a:endParaRPr sz="2700"/>
          </a:p>
        </p:txBody>
      </p:sp>
      <p:sp>
        <p:nvSpPr>
          <p:cNvPr id="485" name="Google Shape;485;p55"/>
          <p:cNvSpPr txBox="1"/>
          <p:nvPr>
            <p:ph idx="5" type="subTitle"/>
          </p:nvPr>
        </p:nvSpPr>
        <p:spPr>
          <a:xfrm>
            <a:off x="3327600" y="2233608"/>
            <a:ext cx="2336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700"/>
              <a:t>Summary &amp; EDA</a:t>
            </a:r>
            <a:endParaRPr sz="1700"/>
          </a:p>
        </p:txBody>
      </p:sp>
      <p:sp>
        <p:nvSpPr>
          <p:cNvPr id="486" name="Google Shape;486;p55"/>
          <p:cNvSpPr txBox="1"/>
          <p:nvPr>
            <p:ph idx="6" type="title"/>
          </p:nvPr>
        </p:nvSpPr>
        <p:spPr>
          <a:xfrm>
            <a:off x="6011400" y="18296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700"/>
              <a:t>ML 1</a:t>
            </a:r>
            <a:endParaRPr sz="2700"/>
          </a:p>
        </p:txBody>
      </p:sp>
      <p:sp>
        <p:nvSpPr>
          <p:cNvPr id="487" name="Google Shape;487;p55"/>
          <p:cNvSpPr txBox="1"/>
          <p:nvPr>
            <p:ph idx="7" type="title"/>
          </p:nvPr>
        </p:nvSpPr>
        <p:spPr>
          <a:xfrm>
            <a:off x="6774000" y="12477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03</a:t>
            </a:r>
            <a:endParaRPr sz="4100"/>
          </a:p>
        </p:txBody>
      </p:sp>
      <p:sp>
        <p:nvSpPr>
          <p:cNvPr id="488" name="Google Shape;488;p55"/>
          <p:cNvSpPr txBox="1"/>
          <p:nvPr>
            <p:ph idx="9" type="title"/>
          </p:nvPr>
        </p:nvSpPr>
        <p:spPr>
          <a:xfrm>
            <a:off x="643800" y="3465979"/>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700"/>
              <a:t>ML 2</a:t>
            </a:r>
            <a:endParaRPr sz="2700"/>
          </a:p>
        </p:txBody>
      </p:sp>
      <p:sp>
        <p:nvSpPr>
          <p:cNvPr id="489" name="Google Shape;489;p55"/>
          <p:cNvSpPr txBox="1"/>
          <p:nvPr>
            <p:ph idx="14" type="subTitle"/>
          </p:nvPr>
        </p:nvSpPr>
        <p:spPr>
          <a:xfrm>
            <a:off x="643800" y="3858263"/>
            <a:ext cx="2336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700"/>
              <a:t>Ridge Regression</a:t>
            </a:r>
            <a:endParaRPr sz="1700"/>
          </a:p>
        </p:txBody>
      </p:sp>
      <p:sp>
        <p:nvSpPr>
          <p:cNvPr id="490" name="Google Shape;490;p55"/>
          <p:cNvSpPr txBox="1"/>
          <p:nvPr>
            <p:ph idx="15" type="title"/>
          </p:nvPr>
        </p:nvSpPr>
        <p:spPr>
          <a:xfrm>
            <a:off x="3327600" y="3465979"/>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700"/>
              <a:t>ML 3</a:t>
            </a:r>
            <a:endParaRPr sz="2700"/>
          </a:p>
        </p:txBody>
      </p:sp>
      <p:sp>
        <p:nvSpPr>
          <p:cNvPr id="491" name="Google Shape;491;p55"/>
          <p:cNvSpPr txBox="1"/>
          <p:nvPr>
            <p:ph idx="16" type="title"/>
          </p:nvPr>
        </p:nvSpPr>
        <p:spPr>
          <a:xfrm>
            <a:off x="4090200" y="286648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05</a:t>
            </a:r>
            <a:endParaRPr sz="4100"/>
          </a:p>
        </p:txBody>
      </p:sp>
      <p:sp>
        <p:nvSpPr>
          <p:cNvPr id="492" name="Google Shape;492;p55"/>
          <p:cNvSpPr txBox="1"/>
          <p:nvPr>
            <p:ph idx="17" type="subTitle"/>
          </p:nvPr>
        </p:nvSpPr>
        <p:spPr>
          <a:xfrm>
            <a:off x="3327600" y="3858263"/>
            <a:ext cx="2336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700"/>
              <a:t>Random Forest</a:t>
            </a:r>
            <a:endParaRPr sz="1700"/>
          </a:p>
        </p:txBody>
      </p:sp>
      <p:sp>
        <p:nvSpPr>
          <p:cNvPr id="493" name="Google Shape;493;p55"/>
          <p:cNvSpPr txBox="1"/>
          <p:nvPr>
            <p:ph idx="18" type="title"/>
          </p:nvPr>
        </p:nvSpPr>
        <p:spPr>
          <a:xfrm>
            <a:off x="5690100" y="3499350"/>
            <a:ext cx="29790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Business </a:t>
            </a:r>
            <a:endParaRPr sz="2200"/>
          </a:p>
          <a:p>
            <a:pPr indent="0" lvl="0" marL="0" rtl="0" algn="ctr">
              <a:spcBef>
                <a:spcPts val="0"/>
              </a:spcBef>
              <a:spcAft>
                <a:spcPts val="0"/>
              </a:spcAft>
              <a:buNone/>
            </a:pPr>
            <a:r>
              <a:rPr lang="en" sz="2200"/>
              <a:t>Implications</a:t>
            </a:r>
            <a:endParaRPr sz="2200"/>
          </a:p>
        </p:txBody>
      </p:sp>
      <p:sp>
        <p:nvSpPr>
          <p:cNvPr id="494" name="Google Shape;494;p55"/>
          <p:cNvSpPr txBox="1"/>
          <p:nvPr>
            <p:ph idx="19" type="title"/>
          </p:nvPr>
        </p:nvSpPr>
        <p:spPr>
          <a:xfrm>
            <a:off x="6774000" y="286648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06</a:t>
            </a:r>
            <a:endParaRPr sz="4100"/>
          </a:p>
        </p:txBody>
      </p:sp>
      <p:sp>
        <p:nvSpPr>
          <p:cNvPr id="495" name="Google Shape;495;p55"/>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t>Table of Contents</a:t>
            </a:r>
            <a:endParaRPr b="1" sz="4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95"/>
                                        </p:tgtEl>
                                        <p:attrNameLst>
                                          <p:attrName>style.visibility</p:attrName>
                                        </p:attrNameLst>
                                      </p:cBhvr>
                                      <p:to>
                                        <p:strVal val="visible"/>
                                      </p:to>
                                    </p:set>
                                    <p:anim calcmode="lin" valueType="num">
                                      <p:cBhvr additive="base">
                                        <p:cTn dur="1000"/>
                                        <p:tgtEl>
                                          <p:spTgt spid="49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78"/>
                                        </p:tgtEl>
                                        <p:attrNameLst>
                                          <p:attrName>style.visibility</p:attrName>
                                        </p:attrNameLst>
                                      </p:cBhvr>
                                      <p:to>
                                        <p:strVal val="visible"/>
                                      </p:to>
                                    </p:set>
                                    <p:anim calcmode="lin" valueType="num">
                                      <p:cBhvr additive="base">
                                        <p:cTn dur="1000"/>
                                        <p:tgtEl>
                                          <p:spTgt spid="47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79"/>
                                        </p:tgtEl>
                                        <p:attrNameLst>
                                          <p:attrName>style.visibility</p:attrName>
                                        </p:attrNameLst>
                                      </p:cBhvr>
                                      <p:to>
                                        <p:strVal val="visible"/>
                                      </p:to>
                                    </p:set>
                                    <p:anim calcmode="lin" valueType="num">
                                      <p:cBhvr additive="base">
                                        <p:cTn dur="1000"/>
                                        <p:tgtEl>
                                          <p:spTgt spid="47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3"/>
                                        </p:tgtEl>
                                        <p:attrNameLst>
                                          <p:attrName>style.visibility</p:attrName>
                                        </p:attrNameLst>
                                      </p:cBhvr>
                                      <p:to>
                                        <p:strVal val="visible"/>
                                      </p:to>
                                    </p:set>
                                    <p:anim calcmode="lin" valueType="num">
                                      <p:cBhvr additive="base">
                                        <p:cTn dur="1000"/>
                                        <p:tgtEl>
                                          <p:spTgt spid="48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81"/>
                                        </p:tgtEl>
                                        <p:attrNameLst>
                                          <p:attrName>style.visibility</p:attrName>
                                        </p:attrNameLst>
                                      </p:cBhvr>
                                      <p:to>
                                        <p:strVal val="visible"/>
                                      </p:to>
                                    </p:set>
                                    <p:anim calcmode="lin" valueType="num">
                                      <p:cBhvr additive="base">
                                        <p:cTn dur="1000"/>
                                        <p:tgtEl>
                                          <p:spTgt spid="48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4"/>
                                        </p:tgtEl>
                                        <p:attrNameLst>
                                          <p:attrName>style.visibility</p:attrName>
                                        </p:attrNameLst>
                                      </p:cBhvr>
                                      <p:to>
                                        <p:strVal val="visible"/>
                                      </p:to>
                                    </p:set>
                                    <p:anim calcmode="lin" valueType="num">
                                      <p:cBhvr additive="base">
                                        <p:cTn dur="1000"/>
                                        <p:tgtEl>
                                          <p:spTgt spid="4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5"/>
                                        </p:tgtEl>
                                        <p:attrNameLst>
                                          <p:attrName>style.visibility</p:attrName>
                                        </p:attrNameLst>
                                      </p:cBhvr>
                                      <p:to>
                                        <p:strVal val="visible"/>
                                      </p:to>
                                    </p:set>
                                    <p:anim calcmode="lin" valueType="num">
                                      <p:cBhvr additive="base">
                                        <p:cTn dur="1000"/>
                                        <p:tgtEl>
                                          <p:spTgt spid="4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80"/>
                                        </p:tgtEl>
                                        <p:attrNameLst>
                                          <p:attrName>style.visibility</p:attrName>
                                        </p:attrNameLst>
                                      </p:cBhvr>
                                      <p:to>
                                        <p:strVal val="visible"/>
                                      </p:to>
                                    </p:set>
                                    <p:anim calcmode="lin" valueType="num">
                                      <p:cBhvr additive="base">
                                        <p:cTn dur="1000"/>
                                        <p:tgtEl>
                                          <p:spTgt spid="48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6"/>
                                        </p:tgtEl>
                                        <p:attrNameLst>
                                          <p:attrName>style.visibility</p:attrName>
                                        </p:attrNameLst>
                                      </p:cBhvr>
                                      <p:to>
                                        <p:strVal val="visible"/>
                                      </p:to>
                                    </p:set>
                                    <p:anim calcmode="lin" valueType="num">
                                      <p:cBhvr additive="base">
                                        <p:cTn dur="1000"/>
                                        <p:tgtEl>
                                          <p:spTgt spid="4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7"/>
                                        </p:tgtEl>
                                        <p:attrNameLst>
                                          <p:attrName>style.visibility</p:attrName>
                                        </p:attrNameLst>
                                      </p:cBhvr>
                                      <p:to>
                                        <p:strVal val="visible"/>
                                      </p:to>
                                    </p:set>
                                    <p:anim calcmode="lin" valueType="num">
                                      <p:cBhvr additive="base">
                                        <p:cTn dur="1000"/>
                                        <p:tgtEl>
                                          <p:spTgt spid="48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82"/>
                                        </p:tgtEl>
                                        <p:attrNameLst>
                                          <p:attrName>style.visibility</p:attrName>
                                        </p:attrNameLst>
                                      </p:cBhvr>
                                      <p:to>
                                        <p:strVal val="visible"/>
                                      </p:to>
                                    </p:set>
                                    <p:anim calcmode="lin" valueType="num">
                                      <p:cBhvr additive="base">
                                        <p:cTn dur="1000"/>
                                        <p:tgtEl>
                                          <p:spTgt spid="48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8"/>
                                        </p:tgtEl>
                                        <p:attrNameLst>
                                          <p:attrName>style.visibility</p:attrName>
                                        </p:attrNameLst>
                                      </p:cBhvr>
                                      <p:to>
                                        <p:strVal val="visible"/>
                                      </p:to>
                                    </p:set>
                                    <p:anim calcmode="lin" valueType="num">
                                      <p:cBhvr additive="base">
                                        <p:cTn dur="1000"/>
                                        <p:tgtEl>
                                          <p:spTgt spid="4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9"/>
                                        </p:tgtEl>
                                        <p:attrNameLst>
                                          <p:attrName>style.visibility</p:attrName>
                                        </p:attrNameLst>
                                      </p:cBhvr>
                                      <p:to>
                                        <p:strVal val="visible"/>
                                      </p:to>
                                    </p:set>
                                    <p:anim calcmode="lin" valueType="num">
                                      <p:cBhvr additive="base">
                                        <p:cTn dur="1000"/>
                                        <p:tgtEl>
                                          <p:spTgt spid="48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90"/>
                                        </p:tgtEl>
                                        <p:attrNameLst>
                                          <p:attrName>style.visibility</p:attrName>
                                        </p:attrNameLst>
                                      </p:cBhvr>
                                      <p:to>
                                        <p:strVal val="visible"/>
                                      </p:to>
                                    </p:set>
                                    <p:anim calcmode="lin" valueType="num">
                                      <p:cBhvr additive="base">
                                        <p:cTn dur="1000"/>
                                        <p:tgtEl>
                                          <p:spTgt spid="49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91"/>
                                        </p:tgtEl>
                                        <p:attrNameLst>
                                          <p:attrName>style.visibility</p:attrName>
                                        </p:attrNameLst>
                                      </p:cBhvr>
                                      <p:to>
                                        <p:strVal val="visible"/>
                                      </p:to>
                                    </p:set>
                                    <p:anim calcmode="lin" valueType="num">
                                      <p:cBhvr additive="base">
                                        <p:cTn dur="1000"/>
                                        <p:tgtEl>
                                          <p:spTgt spid="49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92"/>
                                        </p:tgtEl>
                                        <p:attrNameLst>
                                          <p:attrName>style.visibility</p:attrName>
                                        </p:attrNameLst>
                                      </p:cBhvr>
                                      <p:to>
                                        <p:strVal val="visible"/>
                                      </p:to>
                                    </p:set>
                                    <p:anim calcmode="lin" valueType="num">
                                      <p:cBhvr additive="base">
                                        <p:cTn dur="1000"/>
                                        <p:tgtEl>
                                          <p:spTgt spid="49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93"/>
                                        </p:tgtEl>
                                        <p:attrNameLst>
                                          <p:attrName>style.visibility</p:attrName>
                                        </p:attrNameLst>
                                      </p:cBhvr>
                                      <p:to>
                                        <p:strVal val="visible"/>
                                      </p:to>
                                    </p:set>
                                    <p:anim calcmode="lin" valueType="num">
                                      <p:cBhvr additive="base">
                                        <p:cTn dur="1000"/>
                                        <p:tgtEl>
                                          <p:spTgt spid="49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94"/>
                                        </p:tgtEl>
                                        <p:attrNameLst>
                                          <p:attrName>style.visibility</p:attrName>
                                        </p:attrNameLst>
                                      </p:cBhvr>
                                      <p:to>
                                        <p:strVal val="visible"/>
                                      </p:to>
                                    </p:set>
                                    <p:anim calcmode="lin" valueType="num">
                                      <p:cBhvr additive="base">
                                        <p:cTn dur="1000"/>
                                        <p:tgtEl>
                                          <p:spTgt spid="49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6"/>
          <p:cNvSpPr txBox="1"/>
          <p:nvPr>
            <p:ph idx="1" type="subTitle"/>
          </p:nvPr>
        </p:nvSpPr>
        <p:spPr>
          <a:xfrm>
            <a:off x="645125" y="1410950"/>
            <a:ext cx="3654900" cy="2379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t>Real Estate Investment</a:t>
            </a:r>
            <a:endParaRPr sz="1800"/>
          </a:p>
          <a:p>
            <a:pPr indent="-342900" lvl="0" marL="457200" rtl="0" algn="l">
              <a:lnSpc>
                <a:spcPct val="150000"/>
              </a:lnSpc>
              <a:spcBef>
                <a:spcPts val="1000"/>
              </a:spcBef>
              <a:spcAft>
                <a:spcPts val="0"/>
              </a:spcAft>
              <a:buSzPts val="1800"/>
              <a:buChar char="➢"/>
            </a:pPr>
            <a:r>
              <a:rPr lang="en" sz="1800"/>
              <a:t>Diversify Investment</a:t>
            </a:r>
            <a:endParaRPr sz="1800"/>
          </a:p>
          <a:p>
            <a:pPr indent="-342900" lvl="0" marL="457200" rtl="0" algn="l">
              <a:lnSpc>
                <a:spcPct val="150000"/>
              </a:lnSpc>
              <a:spcBef>
                <a:spcPts val="0"/>
              </a:spcBef>
              <a:spcAft>
                <a:spcPts val="0"/>
              </a:spcAft>
              <a:buSzPts val="1800"/>
              <a:buChar char="➢"/>
            </a:pPr>
            <a:r>
              <a:rPr lang="en" sz="1800"/>
              <a:t>Leverage Asset</a:t>
            </a:r>
            <a:endParaRPr sz="1800"/>
          </a:p>
          <a:p>
            <a:pPr indent="-342900" lvl="0" marL="457200" rtl="0" algn="l">
              <a:lnSpc>
                <a:spcPct val="150000"/>
              </a:lnSpc>
              <a:spcBef>
                <a:spcPts val="0"/>
              </a:spcBef>
              <a:spcAft>
                <a:spcPts val="0"/>
              </a:spcAft>
              <a:buSzPts val="1800"/>
              <a:buChar char="➢"/>
            </a:pPr>
            <a:r>
              <a:rPr lang="en" sz="1800"/>
              <a:t>Passive Income</a:t>
            </a:r>
            <a:endParaRPr sz="1800"/>
          </a:p>
          <a:p>
            <a:pPr indent="-342900" lvl="0" marL="457200" rtl="0" algn="l">
              <a:lnSpc>
                <a:spcPct val="150000"/>
              </a:lnSpc>
              <a:spcBef>
                <a:spcPts val="0"/>
              </a:spcBef>
              <a:spcAft>
                <a:spcPts val="0"/>
              </a:spcAft>
              <a:buSzPts val="1800"/>
              <a:buChar char="★"/>
            </a:pPr>
            <a:r>
              <a:rPr lang="en" sz="1800"/>
              <a:t>Monthly Revenue &gt; Operating Cost</a:t>
            </a:r>
            <a:endParaRPr sz="1800"/>
          </a:p>
        </p:txBody>
      </p:sp>
      <p:sp>
        <p:nvSpPr>
          <p:cNvPr id="501" name="Google Shape;501;p56"/>
          <p:cNvSpPr txBox="1"/>
          <p:nvPr>
            <p:ph type="title"/>
          </p:nvPr>
        </p:nvSpPr>
        <p:spPr>
          <a:xfrm>
            <a:off x="492725" y="5581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Introduction</a:t>
            </a:r>
            <a:endParaRPr sz="4200"/>
          </a:p>
        </p:txBody>
      </p:sp>
      <p:pic>
        <p:nvPicPr>
          <p:cNvPr id="502" name="Google Shape;502;p56"/>
          <p:cNvPicPr preferRelativeResize="0"/>
          <p:nvPr/>
        </p:nvPicPr>
        <p:blipFill rotWithShape="1">
          <a:blip r:embed="rId3">
            <a:alphaModFix/>
          </a:blip>
          <a:srcRect b="0" l="337" r="347" t="0"/>
          <a:stretch/>
        </p:blipFill>
        <p:spPr>
          <a:xfrm>
            <a:off x="5724575" y="1367750"/>
            <a:ext cx="2537400" cy="2554800"/>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7"/>
          <p:cNvSpPr txBox="1"/>
          <p:nvPr>
            <p:ph type="title"/>
          </p:nvPr>
        </p:nvSpPr>
        <p:spPr>
          <a:xfrm>
            <a:off x="1877525" y="453100"/>
            <a:ext cx="64272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4000"/>
              <a:t>Dataset</a:t>
            </a:r>
            <a:endParaRPr sz="4000"/>
          </a:p>
        </p:txBody>
      </p:sp>
      <p:sp>
        <p:nvSpPr>
          <p:cNvPr id="508" name="Google Shape;508;p57"/>
          <p:cNvSpPr txBox="1"/>
          <p:nvPr>
            <p:ph idx="1" type="subTitle"/>
          </p:nvPr>
        </p:nvSpPr>
        <p:spPr>
          <a:xfrm>
            <a:off x="3323908" y="1399577"/>
            <a:ext cx="2486100" cy="40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a:t>
            </a:r>
            <a:endParaRPr/>
          </a:p>
        </p:txBody>
      </p:sp>
      <p:sp>
        <p:nvSpPr>
          <p:cNvPr id="509" name="Google Shape;509;p57"/>
          <p:cNvSpPr txBox="1"/>
          <p:nvPr>
            <p:ph idx="2" type="subTitle"/>
          </p:nvPr>
        </p:nvSpPr>
        <p:spPr>
          <a:xfrm>
            <a:off x="3323950" y="1869575"/>
            <a:ext cx="2613300" cy="618600"/>
          </a:xfrm>
          <a:prstGeom prst="rect">
            <a:avLst/>
          </a:prstGeom>
        </p:spPr>
        <p:txBody>
          <a:bodyPr anchorCtr="0" anchor="t" bIns="91425" lIns="91425" spcFirstLastPara="1" rIns="91425" wrap="square" tIns="91425">
            <a:noAutofit/>
          </a:bodyPr>
          <a:lstStyle/>
          <a:p>
            <a:pPr indent="-304800" lvl="0" marL="457200" rtl="0" algn="l">
              <a:lnSpc>
                <a:spcPct val="130000"/>
              </a:lnSpc>
              <a:spcBef>
                <a:spcPts val="0"/>
              </a:spcBef>
              <a:spcAft>
                <a:spcPts val="0"/>
              </a:spcAft>
              <a:buSzPts val="1200"/>
              <a:buChar char="❖"/>
            </a:pPr>
            <a:r>
              <a:rPr lang="en" sz="1200"/>
              <a:t>String -&gt; Float</a:t>
            </a:r>
            <a:endParaRPr sz="1200"/>
          </a:p>
          <a:p>
            <a:pPr indent="-304800" lvl="0" marL="457200" rtl="0" algn="l">
              <a:lnSpc>
                <a:spcPct val="130000"/>
              </a:lnSpc>
              <a:spcBef>
                <a:spcPts val="0"/>
              </a:spcBef>
              <a:spcAft>
                <a:spcPts val="0"/>
              </a:spcAft>
              <a:buSzPts val="1200"/>
              <a:buChar char="❖"/>
            </a:pPr>
            <a:r>
              <a:rPr lang="en" sz="1200"/>
              <a:t>Remove Null </a:t>
            </a:r>
            <a:r>
              <a:rPr lang="en" sz="1200"/>
              <a:t>Value &amp;</a:t>
            </a:r>
            <a:r>
              <a:rPr lang="en" sz="1200"/>
              <a:t> 0 </a:t>
            </a:r>
            <a:endParaRPr sz="1200"/>
          </a:p>
        </p:txBody>
      </p:sp>
      <p:sp>
        <p:nvSpPr>
          <p:cNvPr id="510" name="Google Shape;510;p57"/>
          <p:cNvSpPr txBox="1"/>
          <p:nvPr>
            <p:ph idx="3" type="subTitle"/>
          </p:nvPr>
        </p:nvSpPr>
        <p:spPr>
          <a:xfrm>
            <a:off x="816308" y="1399577"/>
            <a:ext cx="2486100" cy="40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11" name="Google Shape;511;p57"/>
          <p:cNvSpPr txBox="1"/>
          <p:nvPr>
            <p:ph idx="4" type="subTitle"/>
          </p:nvPr>
        </p:nvSpPr>
        <p:spPr>
          <a:xfrm>
            <a:off x="816350" y="1869588"/>
            <a:ext cx="2613300" cy="618600"/>
          </a:xfrm>
          <a:prstGeom prst="rect">
            <a:avLst/>
          </a:prstGeom>
        </p:spPr>
        <p:txBody>
          <a:bodyPr anchorCtr="0" anchor="t" bIns="91425" lIns="91425" spcFirstLastPara="1" rIns="91425" wrap="square" tIns="91425">
            <a:noAutofit/>
          </a:bodyPr>
          <a:lstStyle/>
          <a:p>
            <a:pPr indent="-304800" lvl="0" marL="457200" rtl="0" algn="l">
              <a:lnSpc>
                <a:spcPct val="130000"/>
              </a:lnSpc>
              <a:spcBef>
                <a:spcPts val="0"/>
              </a:spcBef>
              <a:spcAft>
                <a:spcPts val="0"/>
              </a:spcAft>
              <a:buSzPts val="1200"/>
              <a:buChar char="❖"/>
            </a:pPr>
            <a:r>
              <a:rPr lang="en" sz="1200"/>
              <a:t>&gt; </a:t>
            </a:r>
            <a:r>
              <a:rPr lang="en" sz="1200"/>
              <a:t>40,000 Listings in LA</a:t>
            </a:r>
            <a:endParaRPr sz="1200"/>
          </a:p>
          <a:p>
            <a:pPr indent="-304800" lvl="0" marL="457200" rtl="0" algn="l">
              <a:lnSpc>
                <a:spcPct val="130000"/>
              </a:lnSpc>
              <a:spcBef>
                <a:spcPts val="0"/>
              </a:spcBef>
              <a:spcAft>
                <a:spcPts val="0"/>
              </a:spcAft>
              <a:buSzPts val="1200"/>
              <a:buChar char="❖"/>
            </a:pPr>
            <a:r>
              <a:rPr lang="en" sz="1200"/>
              <a:t> “Price” &amp; “Availability”</a:t>
            </a:r>
            <a:endParaRPr sz="1200"/>
          </a:p>
        </p:txBody>
      </p:sp>
      <p:sp>
        <p:nvSpPr>
          <p:cNvPr id="512" name="Google Shape;512;p57"/>
          <p:cNvSpPr txBox="1"/>
          <p:nvPr>
            <p:ph idx="5" type="subTitle"/>
          </p:nvPr>
        </p:nvSpPr>
        <p:spPr>
          <a:xfrm>
            <a:off x="3323908" y="2824181"/>
            <a:ext cx="24861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Models</a:t>
            </a:r>
            <a:endParaRPr/>
          </a:p>
        </p:txBody>
      </p:sp>
      <p:sp>
        <p:nvSpPr>
          <p:cNvPr id="513" name="Google Shape;513;p57"/>
          <p:cNvSpPr txBox="1"/>
          <p:nvPr>
            <p:ph idx="6" type="subTitle"/>
          </p:nvPr>
        </p:nvSpPr>
        <p:spPr>
          <a:xfrm>
            <a:off x="3323908" y="3331949"/>
            <a:ext cx="2486100" cy="618600"/>
          </a:xfrm>
          <a:prstGeom prst="rect">
            <a:avLst/>
          </a:prstGeom>
        </p:spPr>
        <p:txBody>
          <a:bodyPr anchorCtr="0" anchor="t" bIns="91425" lIns="91425" spcFirstLastPara="1" rIns="91425" wrap="square" tIns="91425">
            <a:noAutofit/>
          </a:bodyPr>
          <a:lstStyle/>
          <a:p>
            <a:pPr indent="-304800" lvl="0" marL="457200" rtl="0" algn="l">
              <a:lnSpc>
                <a:spcPct val="130000"/>
              </a:lnSpc>
              <a:spcBef>
                <a:spcPts val="0"/>
              </a:spcBef>
              <a:spcAft>
                <a:spcPts val="0"/>
              </a:spcAft>
              <a:buSzPts val="1200"/>
              <a:buChar char="❖"/>
            </a:pPr>
            <a:r>
              <a:rPr lang="en" sz="1200"/>
              <a:t>Linear Regression</a:t>
            </a:r>
            <a:endParaRPr sz="1200"/>
          </a:p>
          <a:p>
            <a:pPr indent="-304800" lvl="0" marL="457200" rtl="0" algn="l">
              <a:lnSpc>
                <a:spcPct val="130000"/>
              </a:lnSpc>
              <a:spcBef>
                <a:spcPts val="0"/>
              </a:spcBef>
              <a:spcAft>
                <a:spcPts val="0"/>
              </a:spcAft>
              <a:buSzPts val="1200"/>
              <a:buChar char="❖"/>
            </a:pPr>
            <a:r>
              <a:rPr lang="en" sz="1200"/>
              <a:t>Ridge Regression</a:t>
            </a:r>
            <a:endParaRPr sz="1200"/>
          </a:p>
          <a:p>
            <a:pPr indent="-304800" lvl="0" marL="457200" rtl="0" algn="l">
              <a:lnSpc>
                <a:spcPct val="130000"/>
              </a:lnSpc>
              <a:spcBef>
                <a:spcPts val="0"/>
              </a:spcBef>
              <a:spcAft>
                <a:spcPts val="0"/>
              </a:spcAft>
              <a:buSzPts val="1200"/>
              <a:buChar char="❖"/>
            </a:pPr>
            <a:r>
              <a:rPr lang="en" sz="1200"/>
              <a:t>Random Forest</a:t>
            </a:r>
            <a:endParaRPr sz="1200"/>
          </a:p>
        </p:txBody>
      </p:sp>
      <p:sp>
        <p:nvSpPr>
          <p:cNvPr id="514" name="Google Shape;514;p57"/>
          <p:cNvSpPr txBox="1"/>
          <p:nvPr>
            <p:ph idx="7" type="subTitle"/>
          </p:nvPr>
        </p:nvSpPr>
        <p:spPr>
          <a:xfrm>
            <a:off x="816308" y="2824181"/>
            <a:ext cx="24861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515" name="Google Shape;515;p57"/>
          <p:cNvSpPr txBox="1"/>
          <p:nvPr>
            <p:ph idx="8" type="subTitle"/>
          </p:nvPr>
        </p:nvSpPr>
        <p:spPr>
          <a:xfrm>
            <a:off x="816358" y="3331949"/>
            <a:ext cx="2486100" cy="618600"/>
          </a:xfrm>
          <a:prstGeom prst="rect">
            <a:avLst/>
          </a:prstGeom>
        </p:spPr>
        <p:txBody>
          <a:bodyPr anchorCtr="0" anchor="t" bIns="91425" lIns="91425" spcFirstLastPara="1" rIns="91425" wrap="square" tIns="91425">
            <a:noAutofit/>
          </a:bodyPr>
          <a:lstStyle/>
          <a:p>
            <a:pPr indent="-304800" lvl="0" marL="457200" rtl="0" algn="l">
              <a:lnSpc>
                <a:spcPct val="130000"/>
              </a:lnSpc>
              <a:spcBef>
                <a:spcPts val="0"/>
              </a:spcBef>
              <a:spcAft>
                <a:spcPts val="0"/>
              </a:spcAft>
              <a:buSzPts val="1200"/>
              <a:buChar char="❖"/>
            </a:pPr>
            <a:r>
              <a:rPr lang="en" sz="1200"/>
              <a:t>Standardization</a:t>
            </a:r>
            <a:endParaRPr sz="1200"/>
          </a:p>
          <a:p>
            <a:pPr indent="-304800" lvl="0" marL="457200" rtl="0" algn="l">
              <a:lnSpc>
                <a:spcPct val="130000"/>
              </a:lnSpc>
              <a:spcBef>
                <a:spcPts val="0"/>
              </a:spcBef>
              <a:spcAft>
                <a:spcPts val="0"/>
              </a:spcAft>
              <a:buSzPts val="1200"/>
              <a:buChar char="❖"/>
            </a:pPr>
            <a:r>
              <a:rPr lang="en" sz="1200"/>
              <a:t>Data Binning</a:t>
            </a:r>
            <a:endParaRPr sz="1200"/>
          </a:p>
        </p:txBody>
      </p:sp>
      <p:pic>
        <p:nvPicPr>
          <p:cNvPr id="516" name="Google Shape;516;p57"/>
          <p:cNvPicPr preferRelativeResize="0"/>
          <p:nvPr/>
        </p:nvPicPr>
        <p:blipFill rotWithShape="1">
          <a:blip r:embed="rId3">
            <a:alphaModFix/>
          </a:blip>
          <a:srcRect b="0" l="26422" r="26427" t="0"/>
          <a:stretch/>
        </p:blipFill>
        <p:spPr>
          <a:xfrm>
            <a:off x="6070323" y="1544975"/>
            <a:ext cx="2234400" cy="2487900"/>
          </a:xfrm>
          <a:prstGeom prst="rect">
            <a:avLst/>
          </a:prstGeom>
          <a:noFill/>
          <a:ln cap="flat" cmpd="sng" w="28575">
            <a:solidFill>
              <a:schemeClr val="accent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07"/>
                                        </p:tgtEl>
                                        <p:attrNameLst>
                                          <p:attrName>style.visibility</p:attrName>
                                        </p:attrNameLst>
                                      </p:cBhvr>
                                      <p:to>
                                        <p:strVal val="visible"/>
                                      </p:to>
                                    </p:set>
                                    <p:anim calcmode="lin" valueType="num">
                                      <p:cBhvr additive="base">
                                        <p:cTn dur="1000"/>
                                        <p:tgtEl>
                                          <p:spTgt spid="5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16"/>
                                        </p:tgtEl>
                                        <p:attrNameLst>
                                          <p:attrName>style.visibility</p:attrName>
                                        </p:attrNameLst>
                                      </p:cBhvr>
                                      <p:to>
                                        <p:strVal val="visible"/>
                                      </p:to>
                                    </p:set>
                                    <p:anim calcmode="lin" valueType="num">
                                      <p:cBhvr additive="base">
                                        <p:cTn dur="1000"/>
                                        <p:tgtEl>
                                          <p:spTgt spid="51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8"/>
                                        </p:tgtEl>
                                        <p:attrNameLst>
                                          <p:attrName>style.visibility</p:attrName>
                                        </p:attrNameLst>
                                      </p:cBhvr>
                                      <p:to>
                                        <p:strVal val="visible"/>
                                      </p:to>
                                    </p:set>
                                    <p:anim calcmode="lin" valueType="num">
                                      <p:cBhvr additive="base">
                                        <p:cTn dur="1000"/>
                                        <p:tgtEl>
                                          <p:spTgt spid="50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09"/>
                                        </p:tgtEl>
                                        <p:attrNameLst>
                                          <p:attrName>style.visibility</p:attrName>
                                        </p:attrNameLst>
                                      </p:cBhvr>
                                      <p:to>
                                        <p:strVal val="visible"/>
                                      </p:to>
                                    </p:set>
                                    <p:anim calcmode="lin" valueType="num">
                                      <p:cBhvr additive="base">
                                        <p:cTn dur="1000"/>
                                        <p:tgtEl>
                                          <p:spTgt spid="50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0"/>
                                        </p:tgtEl>
                                        <p:attrNameLst>
                                          <p:attrName>style.visibility</p:attrName>
                                        </p:attrNameLst>
                                      </p:cBhvr>
                                      <p:to>
                                        <p:strVal val="visible"/>
                                      </p:to>
                                    </p:set>
                                    <p:anim calcmode="lin" valueType="num">
                                      <p:cBhvr additive="base">
                                        <p:cTn dur="1000"/>
                                        <p:tgtEl>
                                          <p:spTgt spid="51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11"/>
                                        </p:tgtEl>
                                        <p:attrNameLst>
                                          <p:attrName>style.visibility</p:attrName>
                                        </p:attrNameLst>
                                      </p:cBhvr>
                                      <p:to>
                                        <p:strVal val="visible"/>
                                      </p:to>
                                    </p:set>
                                    <p:anim calcmode="lin" valueType="num">
                                      <p:cBhvr additive="base">
                                        <p:cTn dur="1000"/>
                                        <p:tgtEl>
                                          <p:spTgt spid="51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2"/>
                                        </p:tgtEl>
                                        <p:attrNameLst>
                                          <p:attrName>style.visibility</p:attrName>
                                        </p:attrNameLst>
                                      </p:cBhvr>
                                      <p:to>
                                        <p:strVal val="visible"/>
                                      </p:to>
                                    </p:set>
                                    <p:anim calcmode="lin" valueType="num">
                                      <p:cBhvr additive="base">
                                        <p:cTn dur="1000"/>
                                        <p:tgtEl>
                                          <p:spTgt spid="51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13"/>
                                        </p:tgtEl>
                                        <p:attrNameLst>
                                          <p:attrName>style.visibility</p:attrName>
                                        </p:attrNameLst>
                                      </p:cBhvr>
                                      <p:to>
                                        <p:strVal val="visible"/>
                                      </p:to>
                                    </p:set>
                                    <p:anim calcmode="lin" valueType="num">
                                      <p:cBhvr additive="base">
                                        <p:cTn dur="1000"/>
                                        <p:tgtEl>
                                          <p:spTgt spid="51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4"/>
                                        </p:tgtEl>
                                        <p:attrNameLst>
                                          <p:attrName>style.visibility</p:attrName>
                                        </p:attrNameLst>
                                      </p:cBhvr>
                                      <p:to>
                                        <p:strVal val="visible"/>
                                      </p:to>
                                    </p:set>
                                    <p:anim calcmode="lin" valueType="num">
                                      <p:cBhvr additive="base">
                                        <p:cTn dur="1000"/>
                                        <p:tgtEl>
                                          <p:spTgt spid="51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15"/>
                                        </p:tgtEl>
                                        <p:attrNameLst>
                                          <p:attrName>style.visibility</p:attrName>
                                        </p:attrNameLst>
                                      </p:cBhvr>
                                      <p:to>
                                        <p:strVal val="visible"/>
                                      </p:to>
                                    </p:set>
                                    <p:anim calcmode="lin" valueType="num">
                                      <p:cBhvr additive="base">
                                        <p:cTn dur="1000"/>
                                        <p:tgtEl>
                                          <p:spTgt spid="51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16"/>
                                        </p:tgtEl>
                                        <p:attrNameLst>
                                          <p:attrName>style.visibility</p:attrName>
                                        </p:attrNameLst>
                                      </p:cBhvr>
                                      <p:to>
                                        <p:strVal val="visible"/>
                                      </p:to>
                                    </p:set>
                                    <p:anim calcmode="lin" valueType="num">
                                      <p:cBhvr additive="base">
                                        <p:cTn dur="1000"/>
                                        <p:tgtEl>
                                          <p:spTgt spid="51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8"/>
          <p:cNvSpPr txBox="1"/>
          <p:nvPr>
            <p:ph type="title"/>
          </p:nvPr>
        </p:nvSpPr>
        <p:spPr>
          <a:xfrm>
            <a:off x="713225" y="1345375"/>
            <a:ext cx="7609500" cy="16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400"/>
              <a:t>Exploratory</a:t>
            </a:r>
            <a:r>
              <a:rPr lang="en" sz="5400"/>
              <a:t> Data Analysis Visualization</a:t>
            </a:r>
            <a:endParaRPr sz="5400"/>
          </a:p>
        </p:txBody>
      </p:sp>
      <p:sp>
        <p:nvSpPr>
          <p:cNvPr id="522" name="Google Shape;522;p58"/>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pic>
        <p:nvPicPr>
          <p:cNvPr id="527" name="Google Shape;527;p59"/>
          <p:cNvPicPr preferRelativeResize="0"/>
          <p:nvPr/>
        </p:nvPicPr>
        <p:blipFill>
          <a:blip r:embed="rId3">
            <a:alphaModFix/>
          </a:blip>
          <a:stretch>
            <a:fillRect/>
          </a:stretch>
        </p:blipFill>
        <p:spPr>
          <a:xfrm>
            <a:off x="595150" y="293850"/>
            <a:ext cx="4016899" cy="3330025"/>
          </a:xfrm>
          <a:prstGeom prst="rect">
            <a:avLst/>
          </a:prstGeom>
          <a:noFill/>
          <a:ln cap="flat" cmpd="sng" w="9525">
            <a:solidFill>
              <a:srgbClr val="000000"/>
            </a:solidFill>
            <a:prstDash val="solid"/>
            <a:round/>
            <a:headEnd len="sm" w="sm" type="none"/>
            <a:tailEnd len="sm" w="sm" type="none"/>
          </a:ln>
        </p:spPr>
      </p:pic>
      <p:pic>
        <p:nvPicPr>
          <p:cNvPr id="528" name="Google Shape;528;p59"/>
          <p:cNvPicPr preferRelativeResize="0"/>
          <p:nvPr/>
        </p:nvPicPr>
        <p:blipFill>
          <a:blip r:embed="rId4">
            <a:alphaModFix/>
          </a:blip>
          <a:stretch>
            <a:fillRect/>
          </a:stretch>
        </p:blipFill>
        <p:spPr>
          <a:xfrm>
            <a:off x="4517700" y="1462000"/>
            <a:ext cx="4227150" cy="3194750"/>
          </a:xfrm>
          <a:prstGeom prst="rect">
            <a:avLst/>
          </a:prstGeom>
          <a:noFill/>
          <a:ln cap="flat" cmpd="sng" w="9525">
            <a:solidFill>
              <a:srgbClr val="000000"/>
            </a:solidFill>
            <a:prstDash val="solid"/>
            <a:round/>
            <a:headEnd len="sm" w="sm" type="none"/>
            <a:tailEnd len="sm" w="sm" type="none"/>
          </a:ln>
        </p:spPr>
      </p:pic>
      <p:pic>
        <p:nvPicPr>
          <p:cNvPr id="529" name="Google Shape;529;p59"/>
          <p:cNvPicPr preferRelativeResize="0"/>
          <p:nvPr/>
        </p:nvPicPr>
        <p:blipFill>
          <a:blip r:embed="rId5">
            <a:alphaModFix/>
          </a:blip>
          <a:stretch>
            <a:fillRect/>
          </a:stretch>
        </p:blipFill>
        <p:spPr>
          <a:xfrm>
            <a:off x="2345474" y="85200"/>
            <a:ext cx="4426026" cy="4773601"/>
          </a:xfrm>
          <a:prstGeom prst="rect">
            <a:avLst/>
          </a:prstGeom>
          <a:noFill/>
          <a:ln>
            <a:noFill/>
          </a:ln>
        </p:spPr>
      </p:pic>
    </p:spTree>
  </p:cSld>
  <p:clrMapOvr>
    <a:masterClrMapping/>
  </p:clrMapOvr>
  <p:transition spd="med">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0"/>
          <p:cNvSpPr txBox="1"/>
          <p:nvPr>
            <p:ph type="title"/>
          </p:nvPr>
        </p:nvSpPr>
        <p:spPr>
          <a:xfrm>
            <a:off x="713225" y="1345363"/>
            <a:ext cx="7717500" cy="164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145,245</a:t>
            </a:r>
            <a:endParaRPr/>
          </a:p>
        </p:txBody>
      </p:sp>
      <p:sp>
        <p:nvSpPr>
          <p:cNvPr id="535" name="Google Shape;535;p60"/>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Big numbers catch your audience’s attention</a:t>
            </a:r>
            <a:endParaRPr/>
          </a:p>
        </p:txBody>
      </p:sp>
      <p:pic>
        <p:nvPicPr>
          <p:cNvPr id="536" name="Google Shape;536;p60"/>
          <p:cNvPicPr preferRelativeResize="0"/>
          <p:nvPr/>
        </p:nvPicPr>
        <p:blipFill>
          <a:blip r:embed="rId3">
            <a:alphaModFix/>
          </a:blip>
          <a:stretch>
            <a:fillRect/>
          </a:stretch>
        </p:blipFill>
        <p:spPr>
          <a:xfrm>
            <a:off x="1193863" y="0"/>
            <a:ext cx="6756224" cy="488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pic>
        <p:nvPicPr>
          <p:cNvPr id="541" name="Google Shape;541;p61"/>
          <p:cNvPicPr preferRelativeResize="0"/>
          <p:nvPr/>
        </p:nvPicPr>
        <p:blipFill>
          <a:blip r:embed="rId3">
            <a:alphaModFix/>
          </a:blip>
          <a:stretch>
            <a:fillRect/>
          </a:stretch>
        </p:blipFill>
        <p:spPr>
          <a:xfrm>
            <a:off x="94900" y="321875"/>
            <a:ext cx="5143500" cy="3034225"/>
          </a:xfrm>
          <a:prstGeom prst="rect">
            <a:avLst/>
          </a:prstGeom>
          <a:noFill/>
          <a:ln>
            <a:noFill/>
          </a:ln>
        </p:spPr>
      </p:pic>
      <p:pic>
        <p:nvPicPr>
          <p:cNvPr id="542" name="Google Shape;542;p61"/>
          <p:cNvPicPr preferRelativeResize="0"/>
          <p:nvPr/>
        </p:nvPicPr>
        <p:blipFill>
          <a:blip r:embed="rId4">
            <a:alphaModFix/>
          </a:blip>
          <a:stretch>
            <a:fillRect/>
          </a:stretch>
        </p:blipFill>
        <p:spPr>
          <a:xfrm>
            <a:off x="3983725" y="1583625"/>
            <a:ext cx="5100749" cy="3157764"/>
          </a:xfrm>
          <a:prstGeom prst="rect">
            <a:avLst/>
          </a:prstGeom>
          <a:noFill/>
          <a:ln>
            <a:noFill/>
          </a:ln>
        </p:spPr>
      </p:pic>
      <p:sp>
        <p:nvSpPr>
          <p:cNvPr id="543" name="Google Shape;543;p61"/>
          <p:cNvSpPr txBox="1"/>
          <p:nvPr>
            <p:ph type="title"/>
          </p:nvPr>
        </p:nvSpPr>
        <p:spPr>
          <a:xfrm>
            <a:off x="5238400" y="233186"/>
            <a:ext cx="3888300" cy="114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ML Model 1 </a:t>
            </a:r>
            <a:endParaRPr b="1" sz="3300"/>
          </a:p>
          <a:p>
            <a:pPr indent="0" lvl="0" marL="0" rtl="0" algn="ctr">
              <a:spcBef>
                <a:spcPts val="0"/>
              </a:spcBef>
              <a:spcAft>
                <a:spcPts val="0"/>
              </a:spcAft>
              <a:buNone/>
            </a:pPr>
            <a:r>
              <a:rPr b="1" lang="en" sz="3300"/>
              <a:t>Linear Regression</a:t>
            </a:r>
            <a:endParaRPr b="1" sz="3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pic>
        <p:nvPicPr>
          <p:cNvPr id="548" name="Google Shape;548;p62"/>
          <p:cNvPicPr preferRelativeResize="0"/>
          <p:nvPr/>
        </p:nvPicPr>
        <p:blipFill>
          <a:blip r:embed="rId3">
            <a:alphaModFix/>
          </a:blip>
          <a:stretch>
            <a:fillRect/>
          </a:stretch>
        </p:blipFill>
        <p:spPr>
          <a:xfrm>
            <a:off x="4549500" y="535726"/>
            <a:ext cx="4076775" cy="4072049"/>
          </a:xfrm>
          <a:prstGeom prst="rect">
            <a:avLst/>
          </a:prstGeom>
          <a:noFill/>
          <a:ln cap="flat" cmpd="sng" w="9525">
            <a:solidFill>
              <a:schemeClr val="dk2"/>
            </a:solidFill>
            <a:prstDash val="solid"/>
            <a:round/>
            <a:headEnd len="sm" w="sm" type="none"/>
            <a:tailEnd len="sm" w="sm" type="none"/>
          </a:ln>
        </p:spPr>
      </p:pic>
      <p:sp>
        <p:nvSpPr>
          <p:cNvPr id="549" name="Google Shape;549;p62"/>
          <p:cNvSpPr txBox="1"/>
          <p:nvPr>
            <p:ph type="title"/>
          </p:nvPr>
        </p:nvSpPr>
        <p:spPr>
          <a:xfrm>
            <a:off x="178950" y="535725"/>
            <a:ext cx="4390200" cy="81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800"/>
              <a:t>ML Model 2 </a:t>
            </a:r>
            <a:endParaRPr b="1" sz="3800"/>
          </a:p>
          <a:p>
            <a:pPr indent="0" lvl="0" marL="0" rtl="0" algn="ctr">
              <a:spcBef>
                <a:spcPts val="0"/>
              </a:spcBef>
              <a:spcAft>
                <a:spcPts val="0"/>
              </a:spcAft>
              <a:buNone/>
            </a:pPr>
            <a:r>
              <a:rPr b="1" lang="en" sz="3800"/>
              <a:t>Ridge Regression</a:t>
            </a:r>
            <a:endParaRPr b="1" sz="3800"/>
          </a:p>
        </p:txBody>
      </p:sp>
      <p:pic>
        <p:nvPicPr>
          <p:cNvPr id="550" name="Google Shape;550;p62"/>
          <p:cNvPicPr preferRelativeResize="0"/>
          <p:nvPr/>
        </p:nvPicPr>
        <p:blipFill>
          <a:blip r:embed="rId4">
            <a:alphaModFix/>
          </a:blip>
          <a:stretch>
            <a:fillRect/>
          </a:stretch>
        </p:blipFill>
        <p:spPr>
          <a:xfrm>
            <a:off x="-2" y="2059300"/>
            <a:ext cx="5695048" cy="29608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0"/>
                                        </p:tgtEl>
                                        <p:attrNameLst>
                                          <p:attrName>style.visibility</p:attrName>
                                        </p:attrNameLst>
                                      </p:cBhvr>
                                      <p:to>
                                        <p:strVal val="visible"/>
                                      </p:to>
                                    </p:set>
                                    <p:anim calcmode="lin" valueType="num">
                                      <p:cBhvr additive="base">
                                        <p:cTn dur="1000"/>
                                        <p:tgtEl>
                                          <p:spTgt spid="55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