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6" r:id="rId6"/>
    <p:sldId id="301" r:id="rId7"/>
    <p:sldId id="303" r:id="rId8"/>
    <p:sldId id="304" r:id="rId9"/>
    <p:sldId id="305" r:id="rId10"/>
    <p:sldId id="30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19" autoAdjust="0"/>
  </p:normalViewPr>
  <p:slideViewPr>
    <p:cSldViewPr snapToGrid="0">
      <p:cViewPr varScale="1">
        <p:scale>
          <a:sx n="119" d="100"/>
          <a:sy n="119" d="100"/>
        </p:scale>
        <p:origin x="9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e Kai Hong" userId="bd2147a379bd3b90" providerId="LiveId" clId="{2B1955C7-B04B-4319-B480-9903C4DB4325}"/>
    <pc:docChg chg="custSel addSld delSld modSld sldOrd">
      <pc:chgData name="Tee Kai Hong" userId="bd2147a379bd3b90" providerId="LiveId" clId="{2B1955C7-B04B-4319-B480-9903C4DB4325}" dt="2023-07-11T10:21:08.215" v="2068" actId="20577"/>
      <pc:docMkLst>
        <pc:docMk/>
      </pc:docMkLst>
      <pc:sldChg chg="del ord">
        <pc:chgData name="Tee Kai Hong" userId="bd2147a379bd3b90" providerId="LiveId" clId="{2B1955C7-B04B-4319-B480-9903C4DB4325}" dt="2023-07-11T10:13:42.671" v="1312" actId="47"/>
        <pc:sldMkLst>
          <pc:docMk/>
          <pc:sldMk cId="2933514334" sldId="300"/>
        </pc:sldMkLst>
      </pc:sldChg>
      <pc:sldChg chg="modSp mod ord">
        <pc:chgData name="Tee Kai Hong" userId="bd2147a379bd3b90" providerId="LiveId" clId="{2B1955C7-B04B-4319-B480-9903C4DB4325}" dt="2023-07-11T10:13:23.234" v="1311" actId="20577"/>
        <pc:sldMkLst>
          <pc:docMk/>
          <pc:sldMk cId="2072746598" sldId="301"/>
        </pc:sldMkLst>
        <pc:spChg chg="mod">
          <ac:chgData name="Tee Kai Hong" userId="bd2147a379bd3b90" providerId="LiveId" clId="{2B1955C7-B04B-4319-B480-9903C4DB4325}" dt="2023-07-11T10:13:23.234" v="1311" actId="20577"/>
          <ac:spMkLst>
            <pc:docMk/>
            <pc:sldMk cId="2072746598" sldId="301"/>
            <ac:spMk id="2" creationId="{8F4CB88E-AB4C-BFE9-59E2-1D081A1E8FCF}"/>
          </ac:spMkLst>
        </pc:spChg>
      </pc:sldChg>
      <pc:sldChg chg="addSp delSp modSp del mod">
        <pc:chgData name="Tee Kai Hong" userId="bd2147a379bd3b90" providerId="LiveId" clId="{2B1955C7-B04B-4319-B480-9903C4DB4325}" dt="2023-07-11T09:47:43.483" v="63" actId="47"/>
        <pc:sldMkLst>
          <pc:docMk/>
          <pc:sldMk cId="80182554" sldId="302"/>
        </pc:sldMkLst>
        <pc:spChg chg="del">
          <ac:chgData name="Tee Kai Hong" userId="bd2147a379bd3b90" providerId="LiveId" clId="{2B1955C7-B04B-4319-B480-9903C4DB4325}" dt="2023-07-11T09:46:52.060" v="0"/>
          <ac:spMkLst>
            <pc:docMk/>
            <pc:sldMk cId="80182554" sldId="302"/>
            <ac:spMk id="3" creationId="{0E4C164F-6258-7888-057E-54ABF07AB603}"/>
          </ac:spMkLst>
        </pc:spChg>
        <pc:picChg chg="add mod">
          <ac:chgData name="Tee Kai Hong" userId="bd2147a379bd3b90" providerId="LiveId" clId="{2B1955C7-B04B-4319-B480-9903C4DB4325}" dt="2023-07-11T09:46:54.057" v="2" actId="962"/>
          <ac:picMkLst>
            <pc:docMk/>
            <pc:sldMk cId="80182554" sldId="302"/>
            <ac:picMk id="5" creationId="{0F98C7AF-D9E3-23BE-B436-4B7E3C19A1E8}"/>
          </ac:picMkLst>
        </pc:picChg>
      </pc:sldChg>
      <pc:sldChg chg="addSp delSp modSp new mod">
        <pc:chgData name="Tee Kai Hong" userId="bd2147a379bd3b90" providerId="LiveId" clId="{2B1955C7-B04B-4319-B480-9903C4DB4325}" dt="2023-07-11T10:00:40.637" v="461" actId="20577"/>
        <pc:sldMkLst>
          <pc:docMk/>
          <pc:sldMk cId="579333433" sldId="303"/>
        </pc:sldMkLst>
        <pc:spChg chg="mod">
          <ac:chgData name="Tee Kai Hong" userId="bd2147a379bd3b90" providerId="LiveId" clId="{2B1955C7-B04B-4319-B480-9903C4DB4325}" dt="2023-07-11T09:55:49.025" v="79" actId="20577"/>
          <ac:spMkLst>
            <pc:docMk/>
            <pc:sldMk cId="579333433" sldId="303"/>
            <ac:spMk id="2" creationId="{E7B1637A-50EA-E8A3-85B2-1EC13739DA99}"/>
          </ac:spMkLst>
        </pc:spChg>
        <pc:spChg chg="del">
          <ac:chgData name="Tee Kai Hong" userId="bd2147a379bd3b90" providerId="LiveId" clId="{2B1955C7-B04B-4319-B480-9903C4DB4325}" dt="2023-07-11T09:47:13.284" v="4"/>
          <ac:spMkLst>
            <pc:docMk/>
            <pc:sldMk cId="579333433" sldId="303"/>
            <ac:spMk id="3" creationId="{4AA7414D-73AD-FD78-9257-2F3ABF635F1B}"/>
          </ac:spMkLst>
        </pc:spChg>
        <pc:spChg chg="mod">
          <ac:chgData name="Tee Kai Hong" userId="bd2147a379bd3b90" providerId="LiveId" clId="{2B1955C7-B04B-4319-B480-9903C4DB4325}" dt="2023-07-11T10:00:40.637" v="461" actId="20577"/>
          <ac:spMkLst>
            <pc:docMk/>
            <pc:sldMk cId="579333433" sldId="303"/>
            <ac:spMk id="4" creationId="{9E21ACDB-2F5F-8A3A-EA29-AE8A478831B2}"/>
          </ac:spMkLst>
        </pc:spChg>
        <pc:spChg chg="add del mod">
          <ac:chgData name="Tee Kai Hong" userId="bd2147a379bd3b90" providerId="LiveId" clId="{2B1955C7-B04B-4319-B480-9903C4DB4325}" dt="2023-07-11T09:48:36.437" v="67"/>
          <ac:spMkLst>
            <pc:docMk/>
            <pc:sldMk cId="579333433" sldId="303"/>
            <ac:spMk id="8" creationId="{229BB871-11B5-45AE-E643-33B05798A697}"/>
          </ac:spMkLst>
        </pc:spChg>
        <pc:picChg chg="add del mod">
          <ac:chgData name="Tee Kai Hong" userId="bd2147a379bd3b90" providerId="LiveId" clId="{2B1955C7-B04B-4319-B480-9903C4DB4325}" dt="2023-07-11T09:48:32.856" v="66" actId="478"/>
          <ac:picMkLst>
            <pc:docMk/>
            <pc:sldMk cId="579333433" sldId="303"/>
            <ac:picMk id="6" creationId="{23FEBD22-4D96-6476-95E6-FB0F4FF1C433}"/>
          </ac:picMkLst>
        </pc:picChg>
        <pc:picChg chg="add mod">
          <ac:chgData name="Tee Kai Hong" userId="bd2147a379bd3b90" providerId="LiveId" clId="{2B1955C7-B04B-4319-B480-9903C4DB4325}" dt="2023-07-11T09:48:37.460" v="69" actId="962"/>
          <ac:picMkLst>
            <pc:docMk/>
            <pc:sldMk cId="579333433" sldId="303"/>
            <ac:picMk id="10" creationId="{FCE0A74C-CE43-DD33-763E-F2B55757AA30}"/>
          </ac:picMkLst>
        </pc:picChg>
      </pc:sldChg>
      <pc:sldChg chg="modSp add mod">
        <pc:chgData name="Tee Kai Hong" userId="bd2147a379bd3b90" providerId="LiveId" clId="{2B1955C7-B04B-4319-B480-9903C4DB4325}" dt="2023-07-11T10:02:58.523" v="669" actId="20577"/>
        <pc:sldMkLst>
          <pc:docMk/>
          <pc:sldMk cId="1261031594" sldId="304"/>
        </pc:sldMkLst>
        <pc:spChg chg="mod">
          <ac:chgData name="Tee Kai Hong" userId="bd2147a379bd3b90" providerId="LiveId" clId="{2B1955C7-B04B-4319-B480-9903C4DB4325}" dt="2023-07-11T10:02:58.523" v="669" actId="20577"/>
          <ac:spMkLst>
            <pc:docMk/>
            <pc:sldMk cId="1261031594" sldId="304"/>
            <ac:spMk id="4" creationId="{9E21ACDB-2F5F-8A3A-EA29-AE8A478831B2}"/>
          </ac:spMkLst>
        </pc:spChg>
      </pc:sldChg>
      <pc:sldChg chg="modSp add mod">
        <pc:chgData name="Tee Kai Hong" userId="bd2147a379bd3b90" providerId="LiveId" clId="{2B1955C7-B04B-4319-B480-9903C4DB4325}" dt="2023-07-11T10:04:29.426" v="822" actId="20577"/>
        <pc:sldMkLst>
          <pc:docMk/>
          <pc:sldMk cId="2005859809" sldId="305"/>
        </pc:sldMkLst>
        <pc:spChg chg="mod">
          <ac:chgData name="Tee Kai Hong" userId="bd2147a379bd3b90" providerId="LiveId" clId="{2B1955C7-B04B-4319-B480-9903C4DB4325}" dt="2023-07-11T10:04:29.426" v="822" actId="20577"/>
          <ac:spMkLst>
            <pc:docMk/>
            <pc:sldMk cId="2005859809" sldId="305"/>
            <ac:spMk id="4" creationId="{9E21ACDB-2F5F-8A3A-EA29-AE8A478831B2}"/>
          </ac:spMkLst>
        </pc:spChg>
      </pc:sldChg>
      <pc:sldChg chg="modSp new mod">
        <pc:chgData name="Tee Kai Hong" userId="bd2147a379bd3b90" providerId="LiveId" clId="{2B1955C7-B04B-4319-B480-9903C4DB4325}" dt="2023-07-11T10:12:42.983" v="1296" actId="20577"/>
        <pc:sldMkLst>
          <pc:docMk/>
          <pc:sldMk cId="3418462463" sldId="306"/>
        </pc:sldMkLst>
        <pc:spChg chg="mod">
          <ac:chgData name="Tee Kai Hong" userId="bd2147a379bd3b90" providerId="LiveId" clId="{2B1955C7-B04B-4319-B480-9903C4DB4325}" dt="2023-07-11T10:06:50.805" v="859" actId="20577"/>
          <ac:spMkLst>
            <pc:docMk/>
            <pc:sldMk cId="3418462463" sldId="306"/>
            <ac:spMk id="2" creationId="{2868387D-C1FE-077D-4E60-0B5CD453DD1B}"/>
          </ac:spMkLst>
        </pc:spChg>
        <pc:spChg chg="mod">
          <ac:chgData name="Tee Kai Hong" userId="bd2147a379bd3b90" providerId="LiveId" clId="{2B1955C7-B04B-4319-B480-9903C4DB4325}" dt="2023-07-11T10:09:38.164" v="1109" actId="20577"/>
          <ac:spMkLst>
            <pc:docMk/>
            <pc:sldMk cId="3418462463" sldId="306"/>
            <ac:spMk id="3" creationId="{8A9FC956-324E-8309-9111-73A7AE996A3D}"/>
          </ac:spMkLst>
        </pc:spChg>
        <pc:spChg chg="mod">
          <ac:chgData name="Tee Kai Hong" userId="bd2147a379bd3b90" providerId="LiveId" clId="{2B1955C7-B04B-4319-B480-9903C4DB4325}" dt="2023-07-11T10:12:42.983" v="1296" actId="20577"/>
          <ac:spMkLst>
            <pc:docMk/>
            <pc:sldMk cId="3418462463" sldId="306"/>
            <ac:spMk id="4" creationId="{941F8BAE-50E7-4B23-20E2-D45D86700D6D}"/>
          </ac:spMkLst>
        </pc:spChg>
      </pc:sldChg>
      <pc:sldChg chg="modSp new mod">
        <pc:chgData name="Tee Kai Hong" userId="bd2147a379bd3b90" providerId="LiveId" clId="{2B1955C7-B04B-4319-B480-9903C4DB4325}" dt="2023-07-11T10:21:08.215" v="2068" actId="20577"/>
        <pc:sldMkLst>
          <pc:docMk/>
          <pc:sldMk cId="1042893657" sldId="307"/>
        </pc:sldMkLst>
        <pc:spChg chg="mod">
          <ac:chgData name="Tee Kai Hong" userId="bd2147a379bd3b90" providerId="LiveId" clId="{2B1955C7-B04B-4319-B480-9903C4DB4325}" dt="2023-07-11T10:16:04.532" v="1325" actId="20577"/>
          <ac:spMkLst>
            <pc:docMk/>
            <pc:sldMk cId="1042893657" sldId="307"/>
            <ac:spMk id="2" creationId="{4CB12A47-7073-652A-C5F5-6278948E25BC}"/>
          </ac:spMkLst>
        </pc:spChg>
        <pc:spChg chg="mod">
          <ac:chgData name="Tee Kai Hong" userId="bd2147a379bd3b90" providerId="LiveId" clId="{2B1955C7-B04B-4319-B480-9903C4DB4325}" dt="2023-07-11T10:21:08.215" v="2068" actId="20577"/>
          <ac:spMkLst>
            <pc:docMk/>
            <pc:sldMk cId="1042893657" sldId="307"/>
            <ac:spMk id="3" creationId="{78652536-F59E-E816-4018-6E9A52FD28D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Trends in Data Science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Kaggle survey 2017-2021</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8387D-C1FE-077D-4E60-0B5CD453DD1B}"/>
              </a:ext>
            </a:extLst>
          </p:cNvPr>
          <p:cNvSpPr>
            <a:spLocks noGrp="1"/>
          </p:cNvSpPr>
          <p:nvPr>
            <p:ph type="title"/>
          </p:nvPr>
        </p:nvSpPr>
        <p:spPr/>
        <p:txBody>
          <a:bodyPr/>
          <a:lstStyle/>
          <a:p>
            <a:r>
              <a:rPr lang="en-SG" dirty="0"/>
              <a:t>Analysis</a:t>
            </a:r>
          </a:p>
        </p:txBody>
      </p:sp>
      <p:sp>
        <p:nvSpPr>
          <p:cNvPr id="3" name="Content Placeholder 2">
            <a:extLst>
              <a:ext uri="{FF2B5EF4-FFF2-40B4-BE49-F238E27FC236}">
                <a16:creationId xmlns:a16="http://schemas.microsoft.com/office/drawing/2014/main" id="{8A9FC956-324E-8309-9111-73A7AE996A3D}"/>
              </a:ext>
            </a:extLst>
          </p:cNvPr>
          <p:cNvSpPr>
            <a:spLocks noGrp="1"/>
          </p:cNvSpPr>
          <p:nvPr>
            <p:ph sz="half" idx="1"/>
          </p:nvPr>
        </p:nvSpPr>
        <p:spPr/>
        <p:txBody>
          <a:bodyPr/>
          <a:lstStyle/>
          <a:p>
            <a:r>
              <a:rPr lang="en-SG" dirty="0"/>
              <a:t>Methodology</a:t>
            </a:r>
          </a:p>
          <a:p>
            <a:r>
              <a:rPr lang="en-SG" dirty="0"/>
              <a:t>The analysis will focus on trending technologies, thus only multi-part questions are included.</a:t>
            </a:r>
          </a:p>
          <a:p>
            <a:r>
              <a:rPr lang="en-SG" dirty="0"/>
              <a:t>PCA is performed on one-hot encoded data to find principal axes of maximum variation</a:t>
            </a:r>
          </a:p>
        </p:txBody>
      </p:sp>
      <p:sp>
        <p:nvSpPr>
          <p:cNvPr id="4" name="Content Placeholder 3">
            <a:extLst>
              <a:ext uri="{FF2B5EF4-FFF2-40B4-BE49-F238E27FC236}">
                <a16:creationId xmlns:a16="http://schemas.microsoft.com/office/drawing/2014/main" id="{941F8BAE-50E7-4B23-20E2-D45D86700D6D}"/>
              </a:ext>
            </a:extLst>
          </p:cNvPr>
          <p:cNvSpPr>
            <a:spLocks noGrp="1"/>
          </p:cNvSpPr>
          <p:nvPr>
            <p:ph sz="half" idx="2"/>
          </p:nvPr>
        </p:nvSpPr>
        <p:spPr/>
        <p:txBody>
          <a:bodyPr/>
          <a:lstStyle/>
          <a:p>
            <a:r>
              <a:rPr lang="en-SG" dirty="0"/>
              <a:t>Interpretation</a:t>
            </a:r>
          </a:p>
          <a:p>
            <a:r>
              <a:rPr lang="en-SG" dirty="0"/>
              <a:t>Trends uncovered in this report represent largest changes in technology usage trends.</a:t>
            </a:r>
          </a:p>
          <a:p>
            <a:r>
              <a:rPr lang="en-SG" dirty="0"/>
              <a:t>It is meant to give a sense of where tech trends are headed towards.</a:t>
            </a:r>
          </a:p>
        </p:txBody>
      </p:sp>
    </p:spTree>
    <p:extLst>
      <p:ext uri="{BB962C8B-B14F-4D97-AF65-F5344CB8AC3E}">
        <p14:creationId xmlns:p14="http://schemas.microsoft.com/office/powerpoint/2010/main" val="341846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B88E-AB4C-BFE9-59E2-1D081A1E8FCF}"/>
              </a:ext>
            </a:extLst>
          </p:cNvPr>
          <p:cNvSpPr>
            <a:spLocks noGrp="1"/>
          </p:cNvSpPr>
          <p:nvPr>
            <p:ph type="title"/>
          </p:nvPr>
        </p:nvSpPr>
        <p:spPr/>
        <p:txBody>
          <a:bodyPr/>
          <a:lstStyle/>
          <a:p>
            <a:r>
              <a:rPr lang="en-SG" dirty="0"/>
              <a:t>Tech Usage Trends</a:t>
            </a:r>
          </a:p>
        </p:txBody>
      </p:sp>
      <p:sp>
        <p:nvSpPr>
          <p:cNvPr id="3" name="Content Placeholder 2">
            <a:extLst>
              <a:ext uri="{FF2B5EF4-FFF2-40B4-BE49-F238E27FC236}">
                <a16:creationId xmlns:a16="http://schemas.microsoft.com/office/drawing/2014/main" id="{68E97940-0F65-5A74-A94C-A4FB9FE1D046}"/>
              </a:ext>
            </a:extLst>
          </p:cNvPr>
          <p:cNvSpPr>
            <a:spLocks noGrp="1"/>
          </p:cNvSpPr>
          <p:nvPr>
            <p:ph idx="1"/>
          </p:nvPr>
        </p:nvSpPr>
        <p:spPr/>
        <p:txBody>
          <a:bodyPr/>
          <a:lstStyle/>
          <a:p>
            <a:pPr marL="457200" indent="-457200">
              <a:buFont typeface="+mj-lt"/>
              <a:buAutoNum type="arabicPeriod"/>
            </a:pPr>
            <a:r>
              <a:rPr lang="en-SG" dirty="0"/>
              <a:t>Python EDA Tools</a:t>
            </a:r>
          </a:p>
          <a:p>
            <a:pPr marL="457200" indent="-457200">
              <a:buFont typeface="+mj-lt"/>
              <a:buAutoNum type="arabicPeriod"/>
            </a:pPr>
            <a:r>
              <a:rPr lang="en-SG" dirty="0"/>
              <a:t>Desire to learn GCP/AWS/Azure and other enterprise tools</a:t>
            </a:r>
          </a:p>
          <a:p>
            <a:pPr marL="457200" indent="-457200">
              <a:buFont typeface="+mj-lt"/>
              <a:buAutoNum type="arabicPeriod"/>
            </a:pPr>
            <a:r>
              <a:rPr lang="en-SG" dirty="0"/>
              <a:t>Deep learning usage</a:t>
            </a:r>
          </a:p>
          <a:p>
            <a:pPr marL="457200" indent="-457200">
              <a:buFont typeface="+mj-lt"/>
              <a:buAutoNum type="arabicPeriod"/>
            </a:pPr>
            <a:r>
              <a:rPr lang="en-SG" dirty="0"/>
              <a:t>Data science interest on blogs and YouTube</a:t>
            </a:r>
          </a:p>
          <a:p>
            <a:pPr marL="457200" indent="-457200">
              <a:buFont typeface="+mj-lt"/>
              <a:buAutoNum type="arabicPeriod"/>
            </a:pPr>
            <a:r>
              <a:rPr lang="en-SG" dirty="0"/>
              <a:t>IDE: VSCode usage</a:t>
            </a:r>
          </a:p>
          <a:p>
            <a:pPr marL="457200" indent="-457200">
              <a:buFont typeface="+mj-lt"/>
              <a:buAutoNum type="arabicPeriod"/>
            </a:pPr>
            <a:r>
              <a:rPr lang="en-SG" dirty="0"/>
              <a:t>R usage</a:t>
            </a:r>
          </a:p>
          <a:p>
            <a:pPr marL="457200" indent="-457200">
              <a:buFont typeface="+mj-lt"/>
              <a:buAutoNum type="arabicPeriod"/>
            </a:pPr>
            <a:r>
              <a:rPr lang="en-SG" dirty="0"/>
              <a:t>Data science online learning</a:t>
            </a:r>
          </a:p>
        </p:txBody>
      </p:sp>
    </p:spTree>
    <p:extLst>
      <p:ext uri="{BB962C8B-B14F-4D97-AF65-F5344CB8AC3E}">
        <p14:creationId xmlns:p14="http://schemas.microsoft.com/office/powerpoint/2010/main" val="207274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637A-50EA-E8A3-85B2-1EC13739DA99}"/>
              </a:ext>
            </a:extLst>
          </p:cNvPr>
          <p:cNvSpPr>
            <a:spLocks noGrp="1"/>
          </p:cNvSpPr>
          <p:nvPr>
            <p:ph type="title"/>
          </p:nvPr>
        </p:nvSpPr>
        <p:spPr/>
        <p:txBody>
          <a:bodyPr/>
          <a:lstStyle/>
          <a:p>
            <a:r>
              <a:rPr lang="en-SG" dirty="0"/>
              <a:t>Top trends</a:t>
            </a:r>
          </a:p>
        </p:txBody>
      </p:sp>
      <p:sp>
        <p:nvSpPr>
          <p:cNvPr id="4" name="Text Placeholder 3">
            <a:extLst>
              <a:ext uri="{FF2B5EF4-FFF2-40B4-BE49-F238E27FC236}">
                <a16:creationId xmlns:a16="http://schemas.microsoft.com/office/drawing/2014/main" id="{9E21ACDB-2F5F-8A3A-EA29-AE8A478831B2}"/>
              </a:ext>
            </a:extLst>
          </p:cNvPr>
          <p:cNvSpPr>
            <a:spLocks noGrp="1"/>
          </p:cNvSpPr>
          <p:nvPr>
            <p:ph type="body" sz="half" idx="2"/>
          </p:nvPr>
        </p:nvSpPr>
        <p:spPr/>
        <p:txBody>
          <a:bodyPr/>
          <a:lstStyle/>
          <a:p>
            <a:r>
              <a:rPr lang="en-SG" dirty="0"/>
              <a:t>1. Usage of Python EDA and ML tools like matplotlib and scikit-learn have risen sharply since 2017 and have continued to increase steadily.</a:t>
            </a:r>
          </a:p>
          <a:p>
            <a:r>
              <a:rPr lang="en-SG" dirty="0"/>
              <a:t>2. Interest in cloud technologies fluctuate a lot but has been increasing since 2018.</a:t>
            </a:r>
          </a:p>
        </p:txBody>
      </p:sp>
      <p:pic>
        <p:nvPicPr>
          <p:cNvPr id="10" name="Content Placeholder 9" descr="A graph of different colored lines&#10;&#10;Description automatically generated">
            <a:extLst>
              <a:ext uri="{FF2B5EF4-FFF2-40B4-BE49-F238E27FC236}">
                <a16:creationId xmlns:a16="http://schemas.microsoft.com/office/drawing/2014/main" id="{FCE0A74C-CE43-DD33-763E-F2B55757AA30}"/>
              </a:ext>
            </a:extLst>
          </p:cNvPr>
          <p:cNvPicPr>
            <a:picLocks noGrp="1" noChangeAspect="1"/>
          </p:cNvPicPr>
          <p:nvPr>
            <p:ph idx="1"/>
          </p:nvPr>
        </p:nvPicPr>
        <p:blipFill>
          <a:blip r:embed="rId2"/>
          <a:stretch>
            <a:fillRect/>
          </a:stretch>
        </p:blipFill>
        <p:spPr>
          <a:xfrm>
            <a:off x="5970588" y="1388269"/>
            <a:ext cx="4905375" cy="4143375"/>
          </a:xfrm>
        </p:spPr>
      </p:pic>
    </p:spTree>
    <p:extLst>
      <p:ext uri="{BB962C8B-B14F-4D97-AF65-F5344CB8AC3E}">
        <p14:creationId xmlns:p14="http://schemas.microsoft.com/office/powerpoint/2010/main" val="57933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637A-50EA-E8A3-85B2-1EC13739DA99}"/>
              </a:ext>
            </a:extLst>
          </p:cNvPr>
          <p:cNvSpPr>
            <a:spLocks noGrp="1"/>
          </p:cNvSpPr>
          <p:nvPr>
            <p:ph type="title"/>
          </p:nvPr>
        </p:nvSpPr>
        <p:spPr/>
        <p:txBody>
          <a:bodyPr/>
          <a:lstStyle/>
          <a:p>
            <a:r>
              <a:rPr lang="en-SG" dirty="0"/>
              <a:t>Top trends</a:t>
            </a:r>
          </a:p>
        </p:txBody>
      </p:sp>
      <p:sp>
        <p:nvSpPr>
          <p:cNvPr id="4" name="Text Placeholder 3">
            <a:extLst>
              <a:ext uri="{FF2B5EF4-FFF2-40B4-BE49-F238E27FC236}">
                <a16:creationId xmlns:a16="http://schemas.microsoft.com/office/drawing/2014/main" id="{9E21ACDB-2F5F-8A3A-EA29-AE8A478831B2}"/>
              </a:ext>
            </a:extLst>
          </p:cNvPr>
          <p:cNvSpPr>
            <a:spLocks noGrp="1"/>
          </p:cNvSpPr>
          <p:nvPr>
            <p:ph type="body" sz="half" idx="2"/>
          </p:nvPr>
        </p:nvSpPr>
        <p:spPr/>
        <p:txBody>
          <a:bodyPr/>
          <a:lstStyle/>
          <a:p>
            <a:r>
              <a:rPr lang="en-SG" dirty="0"/>
              <a:t>3. Deep learning usage fluctuates a lot around the same level over time.</a:t>
            </a:r>
          </a:p>
          <a:p>
            <a:r>
              <a:rPr lang="en-SG" dirty="0"/>
              <a:t>4. Data science interest on social media platforms seems to move with deep learning usage.</a:t>
            </a:r>
          </a:p>
          <a:p>
            <a:r>
              <a:rPr lang="en-SG" dirty="0"/>
              <a:t>5. VSCode usage is steadily increasing since 2019</a:t>
            </a:r>
          </a:p>
          <a:p>
            <a:endParaRPr lang="en-SG" dirty="0"/>
          </a:p>
        </p:txBody>
      </p:sp>
      <p:pic>
        <p:nvPicPr>
          <p:cNvPr id="10" name="Content Placeholder 9" descr="A graph of different colored lines&#10;&#10;Description automatically generated">
            <a:extLst>
              <a:ext uri="{FF2B5EF4-FFF2-40B4-BE49-F238E27FC236}">
                <a16:creationId xmlns:a16="http://schemas.microsoft.com/office/drawing/2014/main" id="{FCE0A74C-CE43-DD33-763E-F2B55757AA30}"/>
              </a:ext>
            </a:extLst>
          </p:cNvPr>
          <p:cNvPicPr>
            <a:picLocks noGrp="1" noChangeAspect="1"/>
          </p:cNvPicPr>
          <p:nvPr>
            <p:ph idx="1"/>
          </p:nvPr>
        </p:nvPicPr>
        <p:blipFill>
          <a:blip r:embed="rId2"/>
          <a:stretch>
            <a:fillRect/>
          </a:stretch>
        </p:blipFill>
        <p:spPr>
          <a:xfrm>
            <a:off x="5970588" y="1388269"/>
            <a:ext cx="4905375" cy="4143375"/>
          </a:xfrm>
        </p:spPr>
      </p:pic>
    </p:spTree>
    <p:extLst>
      <p:ext uri="{BB962C8B-B14F-4D97-AF65-F5344CB8AC3E}">
        <p14:creationId xmlns:p14="http://schemas.microsoft.com/office/powerpoint/2010/main" val="126103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637A-50EA-E8A3-85B2-1EC13739DA99}"/>
              </a:ext>
            </a:extLst>
          </p:cNvPr>
          <p:cNvSpPr>
            <a:spLocks noGrp="1"/>
          </p:cNvSpPr>
          <p:nvPr>
            <p:ph type="title"/>
          </p:nvPr>
        </p:nvSpPr>
        <p:spPr/>
        <p:txBody>
          <a:bodyPr/>
          <a:lstStyle/>
          <a:p>
            <a:r>
              <a:rPr lang="en-SG" dirty="0"/>
              <a:t>Top trends</a:t>
            </a:r>
          </a:p>
        </p:txBody>
      </p:sp>
      <p:sp>
        <p:nvSpPr>
          <p:cNvPr id="4" name="Text Placeholder 3">
            <a:extLst>
              <a:ext uri="{FF2B5EF4-FFF2-40B4-BE49-F238E27FC236}">
                <a16:creationId xmlns:a16="http://schemas.microsoft.com/office/drawing/2014/main" id="{9E21ACDB-2F5F-8A3A-EA29-AE8A478831B2}"/>
              </a:ext>
            </a:extLst>
          </p:cNvPr>
          <p:cNvSpPr>
            <a:spLocks noGrp="1"/>
          </p:cNvSpPr>
          <p:nvPr>
            <p:ph type="body" sz="half" idx="2"/>
          </p:nvPr>
        </p:nvSpPr>
        <p:spPr/>
        <p:txBody>
          <a:bodyPr/>
          <a:lstStyle/>
          <a:p>
            <a:r>
              <a:rPr lang="en-SG" dirty="0"/>
              <a:t>6. R Usage has been declining slowly but steadily since 2017</a:t>
            </a:r>
          </a:p>
          <a:p>
            <a:r>
              <a:rPr lang="en-SG" dirty="0"/>
              <a:t>7. Data Science Online learning peaked in 2019 but seems to be in a gradual decline</a:t>
            </a:r>
          </a:p>
        </p:txBody>
      </p:sp>
      <p:pic>
        <p:nvPicPr>
          <p:cNvPr id="10" name="Content Placeholder 9" descr="A graph of different colored lines&#10;&#10;Description automatically generated">
            <a:extLst>
              <a:ext uri="{FF2B5EF4-FFF2-40B4-BE49-F238E27FC236}">
                <a16:creationId xmlns:a16="http://schemas.microsoft.com/office/drawing/2014/main" id="{FCE0A74C-CE43-DD33-763E-F2B55757AA30}"/>
              </a:ext>
            </a:extLst>
          </p:cNvPr>
          <p:cNvPicPr>
            <a:picLocks noGrp="1" noChangeAspect="1"/>
          </p:cNvPicPr>
          <p:nvPr>
            <p:ph idx="1"/>
          </p:nvPr>
        </p:nvPicPr>
        <p:blipFill>
          <a:blip r:embed="rId2"/>
          <a:stretch>
            <a:fillRect/>
          </a:stretch>
        </p:blipFill>
        <p:spPr>
          <a:xfrm>
            <a:off x="5970588" y="1388269"/>
            <a:ext cx="4905375" cy="4143375"/>
          </a:xfrm>
        </p:spPr>
      </p:pic>
    </p:spTree>
    <p:extLst>
      <p:ext uri="{BB962C8B-B14F-4D97-AF65-F5344CB8AC3E}">
        <p14:creationId xmlns:p14="http://schemas.microsoft.com/office/powerpoint/2010/main" val="200585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2A47-7073-652A-C5F5-6278948E25BC}"/>
              </a:ext>
            </a:extLst>
          </p:cNvPr>
          <p:cNvSpPr>
            <a:spLocks noGrp="1"/>
          </p:cNvSpPr>
          <p:nvPr>
            <p:ph type="title"/>
          </p:nvPr>
        </p:nvSpPr>
        <p:spPr/>
        <p:txBody>
          <a:bodyPr/>
          <a:lstStyle/>
          <a:p>
            <a:r>
              <a:rPr lang="en-SG" dirty="0"/>
              <a:t>Implications</a:t>
            </a:r>
          </a:p>
        </p:txBody>
      </p:sp>
      <p:sp>
        <p:nvSpPr>
          <p:cNvPr id="3" name="Content Placeholder 2">
            <a:extLst>
              <a:ext uri="{FF2B5EF4-FFF2-40B4-BE49-F238E27FC236}">
                <a16:creationId xmlns:a16="http://schemas.microsoft.com/office/drawing/2014/main" id="{78652536-F59E-E816-4018-6E9A52FD28D2}"/>
              </a:ext>
            </a:extLst>
          </p:cNvPr>
          <p:cNvSpPr>
            <a:spLocks noGrp="1"/>
          </p:cNvSpPr>
          <p:nvPr>
            <p:ph idx="1"/>
          </p:nvPr>
        </p:nvSpPr>
        <p:spPr/>
        <p:txBody>
          <a:bodyPr/>
          <a:lstStyle/>
          <a:p>
            <a:r>
              <a:rPr lang="en-SG" dirty="0"/>
              <a:t>- Usage of python tools like matplotlib and scikit-learn have grown very fast over the years and should be part of any data science curriculum.</a:t>
            </a:r>
          </a:p>
          <a:p>
            <a:r>
              <a:rPr lang="en-SG" dirty="0"/>
              <a:t>- Cloud and enterprise technologies have had a resurgence of interest since 2018. Practitioners should pay attention to them as indispensable components of their data science toolkit.</a:t>
            </a:r>
          </a:p>
          <a:p>
            <a:r>
              <a:rPr lang="en-SG" dirty="0"/>
              <a:t>- There is a surge of usage in deep learning from 2018 to 2019. Usage has stabilized since then. Companies should assess whether deep learning tools are relevant to their businesses, if they have not done so.</a:t>
            </a:r>
          </a:p>
          <a:p>
            <a:endParaRPr lang="en-SG" dirty="0"/>
          </a:p>
          <a:p>
            <a:endParaRPr lang="en-SG" dirty="0"/>
          </a:p>
        </p:txBody>
      </p:sp>
    </p:spTree>
    <p:extLst>
      <p:ext uri="{BB962C8B-B14F-4D97-AF65-F5344CB8AC3E}">
        <p14:creationId xmlns:p14="http://schemas.microsoft.com/office/powerpoint/2010/main" val="104289365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{4604D169-6059-4F10-9DAA-220F750FE9A7}tf22712842_win32</Template>
  <TotalTime>40</TotalTime>
  <Words>319</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Trends in Data Science</vt:lpstr>
      <vt:lpstr>Analysis</vt:lpstr>
      <vt:lpstr>Tech Usage Trends</vt:lpstr>
      <vt:lpstr>Top trends</vt:lpstr>
      <vt:lpstr>Top trends</vt:lpstr>
      <vt:lpstr>Top trends</vt:lpstr>
      <vt:lpstr>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in Data Science</dc:title>
  <dc:creator>Tee Kai Hong</dc:creator>
  <cp:lastModifiedBy>Tee Kai Hong</cp:lastModifiedBy>
  <cp:revision>1</cp:revision>
  <dcterms:created xsi:type="dcterms:W3CDTF">2023-07-11T09:40:49Z</dcterms:created>
  <dcterms:modified xsi:type="dcterms:W3CDTF">2023-07-11T10:21:27Z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