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5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Model &amp; drift monitoring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836-6926-EFF7-C979-4104E3F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&amp; Preprocessing</a:t>
            </a:r>
          </a:p>
        </p:txBody>
      </p:sp>
      <p:pic>
        <p:nvPicPr>
          <p:cNvPr id="5" name="Content Placeholder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BC7BFA87-6FDD-048F-6BC6-F0BB6B05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61329"/>
            <a:ext cx="10058400" cy="2978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C832E-68C9-9C50-409B-109F8E954944}"/>
              </a:ext>
            </a:extLst>
          </p:cNvPr>
          <p:cNvSpPr txBox="1"/>
          <p:nvPr/>
        </p:nvSpPr>
        <p:spPr>
          <a:xfrm>
            <a:off x="4105275" y="5181600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Pre-processed data</a:t>
            </a:r>
          </a:p>
        </p:txBody>
      </p:sp>
    </p:spTree>
    <p:extLst>
      <p:ext uri="{BB962C8B-B14F-4D97-AF65-F5344CB8AC3E}">
        <p14:creationId xmlns:p14="http://schemas.microsoft.com/office/powerpoint/2010/main" val="25918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9829-E5C4-845A-290B-1B91354E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E94C-29C7-B7AC-24F3-ACF13118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- Only structured data columns (categorical and numerical) are included. This is motivated by our eventual choice of using </a:t>
            </a:r>
            <a:r>
              <a:rPr lang="en-SG" dirty="0" err="1"/>
              <a:t>XGBoost</a:t>
            </a:r>
            <a:r>
              <a:rPr lang="en-SG" dirty="0"/>
              <a:t>, which works primarily on tabular data.</a:t>
            </a:r>
          </a:p>
          <a:p>
            <a:r>
              <a:rPr lang="en-SG" dirty="0"/>
              <a:t>- Unstructured text columns like addresses and job titles are not included. While such data may be included in a more comprehensive deep learning model that includes text encoders like BERT, we will see that </a:t>
            </a:r>
            <a:r>
              <a:rPr lang="en-SG" dirty="0" err="1"/>
              <a:t>XGBoost</a:t>
            </a:r>
            <a:r>
              <a:rPr lang="en-SG" dirty="0"/>
              <a:t> on only structured data performs quite well.</a:t>
            </a:r>
          </a:p>
          <a:p>
            <a:r>
              <a:rPr lang="en-SG" dirty="0"/>
              <a:t>- Timestamps and dates-of-birth are not included, but handcrafted features such as day of the week and hour of day are included.</a:t>
            </a:r>
          </a:p>
        </p:txBody>
      </p:sp>
    </p:spTree>
    <p:extLst>
      <p:ext uri="{BB962C8B-B14F-4D97-AF65-F5344CB8AC3E}">
        <p14:creationId xmlns:p14="http://schemas.microsoft.com/office/powerpoint/2010/main" val="265488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B292-3C73-7C8D-101B-6CA0C903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9AEB-DE7B-570D-4CDC-477031AD9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</a:t>
            </a:r>
            <a:endParaRPr lang="en-SG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0E5124-2A00-82F8-BEA6-6F7A140BA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443072"/>
            <a:ext cx="4640262" cy="19403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28522-226A-F68B-20D6-9D20D1B2B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en-SG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247DB7-FB93-61FE-A060-0C05CBC7AC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3463122"/>
            <a:ext cx="4638675" cy="1900257"/>
          </a:xfrm>
        </p:spPr>
      </p:pic>
    </p:spTree>
    <p:extLst>
      <p:ext uri="{BB962C8B-B14F-4D97-AF65-F5344CB8AC3E}">
        <p14:creationId xmlns:p14="http://schemas.microsoft.com/office/powerpoint/2010/main" val="18690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1FF-3A6A-6AA6-E6F8-8E6D4F7C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Detection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6EBE-2BDE-50EE-1813-BEB1EADA4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Covariate &amp; prior drift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AA599-32E3-2A23-C25C-6A9FAAE2D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These sources of drift may be detected by doing feature-wise Chi-Square tests and Kolmogorov-Smirnov tests on tabular data. Since this involves multiple hypothesis testing, false rejections of null (no association) may be accounted for using methods like Bonferroni correction.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DC46D-7C6E-0DDB-DF4D-CF6A9EB5A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Concept Drift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2F1B5-0D30-1860-54ED-E23C40AE2F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This may be detected using newly labelled ground truth data for evaluation on metrics such as precision, recall and accuracy.</a:t>
            </a:r>
          </a:p>
          <a:p>
            <a:r>
              <a:rPr lang="en-US" dirty="0"/>
              <a:t>If the model deteriorates in these metrics, there may be concept drift.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069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9AFE-5E3F-CA74-DBE1-AB853D8A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 &amp; Prior Drift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DF6C-1072-8E7A-FBE5-32054B990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Drift detection can be done while new data arrives in batches.</a:t>
            </a:r>
          </a:p>
          <a:p>
            <a:r>
              <a:rPr lang="en-US" dirty="0"/>
              <a:t>As example, we expect the train and test splits to not have a drift. Thus, our drift detector should not identify drift in the test set.</a:t>
            </a:r>
          </a:p>
          <a:p>
            <a:r>
              <a:rPr lang="en-US" dirty="0"/>
              <a:t>The model performance is similar to the train set.</a:t>
            </a:r>
            <a:endParaRPr lang="en-SG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F9A005F-8557-4C22-2734-5802D847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820066"/>
            <a:ext cx="4638675" cy="2349755"/>
          </a:xfrm>
        </p:spPr>
      </p:pic>
    </p:spTree>
    <p:extLst>
      <p:ext uri="{BB962C8B-B14F-4D97-AF65-F5344CB8AC3E}">
        <p14:creationId xmlns:p14="http://schemas.microsoft.com/office/powerpoint/2010/main" val="9025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9AFE-5E3F-CA74-DBE1-AB853D8A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 &amp; Prior Drift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DF6C-1072-8E7A-FBE5-32054B990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However, if we artificially induce drift (specifically, prior drift) by sampling all positive cases and only 2% of negative cases, we should detect drift.</a:t>
            </a:r>
          </a:p>
          <a:p>
            <a:r>
              <a:rPr lang="en-US" dirty="0"/>
              <a:t>We can also see that precision scores for negative cases </a:t>
            </a:r>
            <a:r>
              <a:rPr lang="en-US"/>
              <a:t>has deteriorated.</a:t>
            </a:r>
            <a:endParaRPr lang="en-US" dirty="0"/>
          </a:p>
          <a:p>
            <a:endParaRPr lang="en-SG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795A60B-057A-B487-0FB1-FDC68BCC5D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819709"/>
            <a:ext cx="4638675" cy="2350469"/>
          </a:xfrm>
        </p:spPr>
      </p:pic>
    </p:spTree>
    <p:extLst>
      <p:ext uri="{BB962C8B-B14F-4D97-AF65-F5344CB8AC3E}">
        <p14:creationId xmlns:p14="http://schemas.microsoft.com/office/powerpoint/2010/main" val="12866418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{4604D169-6059-4F10-9DAA-220F750FE9A7}tf22712842_win32</Template>
  <TotalTime>125</TotalTime>
  <Words>311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Fraud Detection</vt:lpstr>
      <vt:lpstr>Data &amp; Preprocessing</vt:lpstr>
      <vt:lpstr>Data &amp; Preprocessing</vt:lpstr>
      <vt:lpstr>Model Performance</vt:lpstr>
      <vt:lpstr>Drift Detection</vt:lpstr>
      <vt:lpstr>Covariate &amp; Prior Drift</vt:lpstr>
      <vt:lpstr>Covariate &amp; Prior Drift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Tee Kai Hong</dc:creator>
  <cp:lastModifiedBy>Tee Kai Hong</cp:lastModifiedBy>
  <cp:revision>1</cp:revision>
  <dcterms:created xsi:type="dcterms:W3CDTF">2023-07-11T14:23:28Z</dcterms:created>
  <dcterms:modified xsi:type="dcterms:W3CDTF">2023-07-11T16:28:49Z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