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87" r:id="rId6"/>
    <p:sldMasterId id="2147483756" r:id="rId7"/>
  </p:sldMasterIdLst>
  <p:notesMasterIdLst>
    <p:notesMasterId r:id="rId30"/>
  </p:notesMasterIdLst>
  <p:handoutMasterIdLst>
    <p:handoutMasterId r:id="rId31"/>
  </p:handoutMasterIdLst>
  <p:sldIdLst>
    <p:sldId id="303" r:id="rId8"/>
    <p:sldId id="266" r:id="rId9"/>
    <p:sldId id="286" r:id="rId10"/>
    <p:sldId id="308" r:id="rId11"/>
    <p:sldId id="309" r:id="rId12"/>
    <p:sldId id="301" r:id="rId13"/>
    <p:sldId id="311" r:id="rId14"/>
    <p:sldId id="312" r:id="rId15"/>
    <p:sldId id="326" r:id="rId16"/>
    <p:sldId id="322" r:id="rId17"/>
    <p:sldId id="325" r:id="rId18"/>
    <p:sldId id="313" r:id="rId19"/>
    <p:sldId id="315" r:id="rId20"/>
    <p:sldId id="314" r:id="rId21"/>
    <p:sldId id="317" r:id="rId22"/>
    <p:sldId id="318" r:id="rId23"/>
    <p:sldId id="320" r:id="rId24"/>
    <p:sldId id="321" r:id="rId25"/>
    <p:sldId id="319" r:id="rId26"/>
    <p:sldId id="324" r:id="rId27"/>
    <p:sldId id="327" r:id="rId28"/>
    <p:sldId id="294" r:id="rId29"/>
  </p:sldIdLst>
  <p:sldSz cx="9144000" cy="6858000" type="screen4x3"/>
  <p:notesSz cx="6742113" cy="9872663"/>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94">
          <p15:clr>
            <a:srgbClr val="A4A3A4"/>
          </p15:clr>
        </p15:guide>
        <p15:guide id="2" orient="horz" pos="4137">
          <p15:clr>
            <a:srgbClr val="A4A3A4"/>
          </p15:clr>
        </p15:guide>
        <p15:guide id="3" orient="horz" pos="1438">
          <p15:clr>
            <a:srgbClr val="A4A3A4"/>
          </p15:clr>
        </p15:guide>
        <p15:guide id="4" orient="horz" pos="2158">
          <p15:clr>
            <a:srgbClr val="A4A3A4"/>
          </p15:clr>
        </p15:guide>
        <p15:guide id="5" orient="horz" pos="726">
          <p15:clr>
            <a:srgbClr val="A4A3A4"/>
          </p15:clr>
        </p15:guide>
        <p15:guide id="6" orient="horz" pos="908">
          <p15:clr>
            <a:srgbClr val="A4A3A4"/>
          </p15:clr>
        </p15:guide>
        <p15:guide id="7" orient="horz" pos="159">
          <p15:clr>
            <a:srgbClr val="A4A3A4"/>
          </p15:clr>
        </p15:guide>
        <p15:guide id="8" orient="horz" pos="2892">
          <p15:clr>
            <a:srgbClr val="A4A3A4"/>
          </p15:clr>
        </p15:guide>
        <p15:guide id="9" pos="5587">
          <p15:clr>
            <a:srgbClr val="A4A3A4"/>
          </p15:clr>
        </p15:guide>
        <p15:guide id="10" pos="5039">
          <p15:clr>
            <a:srgbClr val="A4A3A4"/>
          </p15:clr>
        </p15:guide>
        <p15:guide id="11" pos="726">
          <p15:clr>
            <a:srgbClr val="A4A3A4"/>
          </p15:clr>
        </p15:guide>
        <p15:guide id="12" pos="1440">
          <p15:clr>
            <a:srgbClr val="A4A3A4"/>
          </p15:clr>
        </p15:guide>
        <p15:guide id="13" pos="2167">
          <p15:clr>
            <a:srgbClr val="A4A3A4"/>
          </p15:clr>
        </p15:guide>
        <p15:guide id="14" pos="2879">
          <p15:clr>
            <a:srgbClr val="A4A3A4"/>
          </p15:clr>
        </p15:guide>
        <p15:guide id="15" pos="3594">
          <p15:clr>
            <a:srgbClr val="A4A3A4"/>
          </p15:clr>
        </p15:guide>
        <p15:guide id="16" pos="4319">
          <p15:clr>
            <a:srgbClr val="A4A3A4"/>
          </p15:clr>
        </p15:guide>
        <p15:guide id="17" pos="183">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8272"/>
    <a:srgbClr val="7FBA00"/>
    <a:srgbClr val="BAD80A"/>
    <a:srgbClr val="6DC2E9"/>
    <a:srgbClr val="0072C6"/>
    <a:srgbClr val="002050"/>
    <a:srgbClr val="68217A"/>
    <a:srgbClr val="DD5900"/>
    <a:srgbClr val="EB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75453" autoAdjust="0"/>
  </p:normalViewPr>
  <p:slideViewPr>
    <p:cSldViewPr snapToGrid="0">
      <p:cViewPr varScale="1">
        <p:scale>
          <a:sx n="44" d="100"/>
          <a:sy n="44" d="100"/>
        </p:scale>
        <p:origin x="1190" y="29"/>
      </p:cViewPr>
      <p:guideLst>
        <p:guide orient="horz" pos="3594"/>
        <p:guide orient="horz" pos="4137"/>
        <p:guide orient="horz" pos="1438"/>
        <p:guide orient="horz" pos="2158"/>
        <p:guide orient="horz" pos="726"/>
        <p:guide orient="horz" pos="908"/>
        <p:guide orient="horz" pos="159"/>
        <p:guide orient="horz" pos="2892"/>
        <p:guide pos="5587"/>
        <p:guide pos="5039"/>
        <p:guide pos="726"/>
        <p:guide pos="1440"/>
        <p:guide pos="2167"/>
        <p:guide pos="2879"/>
        <p:guide pos="3594"/>
        <p:guide pos="4319"/>
        <p:guide pos="1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1" d="100"/>
          <a:sy n="91" d="100"/>
        </p:scale>
        <p:origin x="-3696" y="-120"/>
      </p:cViewPr>
      <p:guideLst>
        <p:guide orient="horz" pos="3110"/>
        <p:guide pos="21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3" cy="493633"/>
          </a:xfrm>
          <a:prstGeom prst="rect">
            <a:avLst/>
          </a:prstGeom>
        </p:spPr>
        <p:txBody>
          <a:bodyPr vert="horz" lIns="94256" tIns="47128" rIns="94256" bIns="47128" rtlCol="0"/>
          <a:lstStyle>
            <a:lvl1pPr algn="l">
              <a:defRPr sz="1200"/>
            </a:lvl1pPr>
          </a:lstStyle>
          <a:p>
            <a:r>
              <a:rPr lang="en-US" dirty="0" err="1" smtClean="0">
                <a:latin typeface="Segoe UI Light"/>
              </a:rPr>
              <a:t>TechReady</a:t>
            </a:r>
            <a:r>
              <a:rPr lang="en-US" dirty="0" smtClean="0">
                <a:latin typeface="Segoe UI Light"/>
              </a:rPr>
              <a:t> 14</a:t>
            </a:r>
            <a:endParaRPr lang="en-US" dirty="0">
              <a:latin typeface="Segoe UI Light"/>
            </a:endParaRPr>
          </a:p>
        </p:txBody>
      </p:sp>
      <p:sp>
        <p:nvSpPr>
          <p:cNvPr id="3" name="Date Placeholder 2"/>
          <p:cNvSpPr>
            <a:spLocks noGrp="1"/>
          </p:cNvSpPr>
          <p:nvPr>
            <p:ph type="dt" sz="quarter" idx="1"/>
          </p:nvPr>
        </p:nvSpPr>
        <p:spPr>
          <a:xfrm>
            <a:off x="3818971" y="0"/>
            <a:ext cx="2921583" cy="493633"/>
          </a:xfrm>
          <a:prstGeom prst="rect">
            <a:avLst/>
          </a:prstGeom>
        </p:spPr>
        <p:txBody>
          <a:bodyPr vert="horz" lIns="94256" tIns="47128" rIns="94256" bIns="47128" rtlCol="0"/>
          <a:lstStyle>
            <a:lvl1pPr algn="r">
              <a:defRPr sz="1200"/>
            </a:lvl1pPr>
          </a:lstStyle>
          <a:p>
            <a:fld id="{1C3F5198-D814-4F07-A84F-942E63C84983}" type="datetimeFigureOut">
              <a:rPr lang="en-US" smtClean="0">
                <a:latin typeface="Segoe UI Light"/>
              </a:rPr>
              <a:pPr/>
              <a:t>3/7/2013</a:t>
            </a:fld>
            <a:endParaRPr lang="en-US" dirty="0">
              <a:latin typeface="Segoe UI Light"/>
            </a:endParaRPr>
          </a:p>
        </p:txBody>
      </p:sp>
      <p:sp>
        <p:nvSpPr>
          <p:cNvPr id="4" name="Footer Placeholder 3"/>
          <p:cNvSpPr>
            <a:spLocks noGrp="1"/>
          </p:cNvSpPr>
          <p:nvPr>
            <p:ph type="ftr" sz="quarter" idx="2"/>
          </p:nvPr>
        </p:nvSpPr>
        <p:spPr>
          <a:xfrm>
            <a:off x="0" y="9377316"/>
            <a:ext cx="6142814" cy="493633"/>
          </a:xfrm>
          <a:prstGeom prst="rect">
            <a:avLst/>
          </a:prstGeom>
        </p:spPr>
        <p:txBody>
          <a:bodyPr vert="horz" lIns="94256" tIns="47128" rIns="94256" bIns="47128" rtlCol="0" anchor="b"/>
          <a:lstStyle>
            <a:lvl1pPr algn="l">
              <a:defRPr sz="1200"/>
            </a:lvl1pPr>
          </a:lstStyle>
          <a:p>
            <a:r>
              <a:rPr lang="en-US" sz="500" dirty="0">
                <a:solidFill>
                  <a:srgbClr val="000000"/>
                </a:solidFill>
                <a:latin typeface="Segoe UI Light"/>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Ligh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Light"/>
              </a:rPr>
            </a:br>
            <a:r>
              <a:rPr lang="en-US" sz="500" dirty="0">
                <a:solidFill>
                  <a:srgbClr val="000000"/>
                </a:solidFill>
                <a:latin typeface="Segoe UI Light"/>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142813" y="9377316"/>
            <a:ext cx="597739" cy="493633"/>
          </a:xfrm>
          <a:prstGeom prst="rect">
            <a:avLst/>
          </a:prstGeom>
        </p:spPr>
        <p:txBody>
          <a:bodyPr vert="horz" lIns="94256" tIns="47128" rIns="94256" bIns="47128" rtlCol="0" anchor="b"/>
          <a:lstStyle>
            <a:lvl1pPr algn="r">
              <a:defRPr sz="1200"/>
            </a:lvl1pPr>
          </a:lstStyle>
          <a:p>
            <a:fld id="{8980CB99-47E3-46F4-AAEB-3919FBEFC014}" type="slidenum">
              <a:rPr lang="en-US" smtClean="0">
                <a:latin typeface="Segoe UI Light"/>
              </a:rPr>
              <a:pPr/>
              <a:t>‹#›</a:t>
            </a:fld>
            <a:endParaRPr lang="en-US" dirty="0">
              <a:latin typeface="Segoe UI Light"/>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3" cy="493633"/>
          </a:xfrm>
          <a:prstGeom prst="rect">
            <a:avLst/>
          </a:prstGeom>
        </p:spPr>
        <p:txBody>
          <a:bodyPr vert="horz" lIns="94256" tIns="47128" rIns="94256" bIns="47128" rtlCol="0"/>
          <a:lstStyle>
            <a:lvl1pPr algn="l">
              <a:defRPr sz="1200">
                <a:latin typeface="Segoe UI" pitchFamily="34" charset="0"/>
              </a:defRPr>
            </a:lvl1pPr>
          </a:lstStyle>
          <a:p>
            <a:r>
              <a:rPr lang="en-US" dirty="0" err="1" smtClean="0">
                <a:latin typeface="Segoe UI Light"/>
              </a:rPr>
              <a:t>TechReady</a:t>
            </a:r>
            <a:r>
              <a:rPr lang="en-US" dirty="0" smtClean="0">
                <a:latin typeface="Segoe UI Light"/>
              </a:rPr>
              <a:t> 14</a:t>
            </a:r>
            <a:endParaRPr lang="en-US" dirty="0">
              <a:latin typeface="Segoe UI Light"/>
            </a:endParaRPr>
          </a:p>
        </p:txBody>
      </p:sp>
      <p:sp>
        <p:nvSpPr>
          <p:cNvPr id="3" name="Date Placeholder 2"/>
          <p:cNvSpPr>
            <a:spLocks noGrp="1"/>
          </p:cNvSpPr>
          <p:nvPr>
            <p:ph type="dt" idx="1"/>
          </p:nvPr>
        </p:nvSpPr>
        <p:spPr>
          <a:xfrm>
            <a:off x="3818971" y="0"/>
            <a:ext cx="2921583" cy="493633"/>
          </a:xfrm>
          <a:prstGeom prst="rect">
            <a:avLst/>
          </a:prstGeom>
        </p:spPr>
        <p:txBody>
          <a:bodyPr vert="horz" lIns="94256" tIns="47128" rIns="94256" bIns="47128" rtlCol="0"/>
          <a:lstStyle>
            <a:lvl1pPr algn="r">
              <a:defRPr sz="1200">
                <a:latin typeface="Segoe UI Light"/>
              </a:defRPr>
            </a:lvl1pPr>
          </a:lstStyle>
          <a:p>
            <a:fld id="{7C3FBCD4-166E-446F-AF18-7D4A0CF9AEF6}" type="datetimeFigureOut">
              <a:rPr lang="en-US" smtClean="0"/>
              <a:pPr/>
              <a:t>3/7/2013</a:t>
            </a:fld>
            <a:endParaRPr lang="en-US" dirty="0"/>
          </a:p>
        </p:txBody>
      </p:sp>
      <p:sp>
        <p:nvSpPr>
          <p:cNvPr id="4" name="Slide Image Placeholder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4256" tIns="47128" rIns="94256" bIns="47128" rtlCol="0" anchor="ctr"/>
          <a:lstStyle/>
          <a:p>
            <a:endParaRPr lang="en-US" dirty="0"/>
          </a:p>
        </p:txBody>
      </p:sp>
      <p:sp>
        <p:nvSpPr>
          <p:cNvPr id="5" name="Notes Placeholder 4"/>
          <p:cNvSpPr>
            <a:spLocks noGrp="1"/>
          </p:cNvSpPr>
          <p:nvPr>
            <p:ph type="body" sz="quarter" idx="3"/>
          </p:nvPr>
        </p:nvSpPr>
        <p:spPr>
          <a:xfrm>
            <a:off x="674212" y="4689516"/>
            <a:ext cx="5393690" cy="4442698"/>
          </a:xfrm>
          <a:prstGeom prst="rect">
            <a:avLst/>
          </a:prstGeom>
        </p:spPr>
        <p:txBody>
          <a:bodyPr vert="horz" lIns="94256" tIns="47128" rIns="94256" bIns="4712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377316"/>
            <a:ext cx="6067902" cy="493633"/>
          </a:xfrm>
          <a:prstGeom prst="rect">
            <a:avLst/>
          </a:prstGeom>
        </p:spPr>
        <p:txBody>
          <a:bodyPr vert="horz" lIns="94256" tIns="47128" rIns="94256" bIns="47128" rtlCol="0" anchor="b"/>
          <a:lstStyle>
            <a:lvl1pPr algn="l">
              <a:defRPr sz="500">
                <a:latin typeface="Segoe" pitchFamily="34" charset="0"/>
              </a:defRPr>
            </a:lvl1pPr>
          </a:lstStyle>
          <a:p>
            <a:r>
              <a:rPr lang="en-US" dirty="0" smtClean="0">
                <a:solidFill>
                  <a:srgbClr val="000000"/>
                </a:solidFill>
                <a:latin typeface="Segoe UI Light"/>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a:rPr>
            </a:br>
            <a:r>
              <a:rPr lang="en-US" dirty="0" smtClean="0">
                <a:solidFill>
                  <a:srgbClr val="000000"/>
                </a:solidFill>
                <a:latin typeface="Segoe UI Light"/>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067901" y="9377316"/>
            <a:ext cx="672651" cy="493633"/>
          </a:xfrm>
          <a:prstGeom prst="rect">
            <a:avLst/>
          </a:prstGeom>
        </p:spPr>
        <p:txBody>
          <a:bodyPr vert="horz" lIns="94256" tIns="47128" rIns="94256" bIns="47128" rtlCol="0" anchor="b"/>
          <a:lstStyle>
            <a:lvl1pPr algn="r">
              <a:defRPr sz="1200">
                <a:latin typeface="Segoe UI Light"/>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Light"/>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180110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832316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051421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785961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27261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519431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060365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98885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09400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495605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18697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123297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782688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8434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70731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6074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80466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15020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1495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6047" rtl="0" eaLnBrk="1" fontAlgn="auto" latinLnBrk="0" hangingPunct="1">
              <a:lnSpc>
                <a:spcPct val="90000"/>
              </a:lnSpc>
              <a:spcBef>
                <a:spcPts val="0"/>
              </a:spcBef>
              <a:spcAft>
                <a:spcPts val="250"/>
              </a:spcAft>
              <a:buClrTx/>
              <a:buSzTx/>
              <a:buFontTx/>
              <a:buNone/>
              <a:tabLst/>
              <a:defRPr/>
            </a:pPr>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3406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89269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804955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08156" y="312650"/>
            <a:ext cx="8363938" cy="5078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7" name="Text Placeholder 4"/>
          <p:cNvSpPr>
            <a:spLocks noGrp="1"/>
          </p:cNvSpPr>
          <p:nvPr>
            <p:ph type="body" sz="quarter" idx="10" hasCustomPrompt="1"/>
          </p:nvPr>
        </p:nvSpPr>
        <p:spPr>
          <a:xfrm>
            <a:off x="308155" y="1451222"/>
            <a:ext cx="8534219" cy="868315"/>
          </a:xfr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298450" y="326672"/>
            <a:ext cx="8363938" cy="507831"/>
          </a:xfrm>
          <a:prstGeom prst="rect">
            <a:avLst/>
          </a:prstGeom>
        </p:spPr>
        <p:txBody>
          <a:bodyPr vert="horz" wrap="square" lIns="0" tIns="0" rIns="0" bIns="0" rtlCol="0" anchor="t">
            <a:spAutoFit/>
          </a:bodyPr>
          <a:lstStyle>
            <a:lvl1pPr>
              <a:defRPr sz="36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Layout 4">
    <p:spTree>
      <p:nvGrpSpPr>
        <p:cNvPr id="1" name=""/>
        <p:cNvGrpSpPr/>
        <p:nvPr/>
      </p:nvGrpSpPr>
      <p:grpSpPr>
        <a:xfrm>
          <a:off x="0" y="0"/>
          <a:ext cx="0" cy="0"/>
          <a:chOff x="0" y="0"/>
          <a:chExt cx="0" cy="0"/>
        </a:xfrm>
      </p:grpSpPr>
      <p:sp>
        <p:nvSpPr>
          <p:cNvPr id="4" name="TextBox 3"/>
          <p:cNvSpPr txBox="1"/>
          <p:nvPr userDrawn="1"/>
        </p:nvSpPr>
        <p:spPr>
          <a:xfrm>
            <a:off x="290513" y="5638635"/>
            <a:ext cx="8578850" cy="436017"/>
          </a:xfrm>
          <a:prstGeom prst="rect">
            <a:avLst/>
          </a:prstGeom>
          <a:noFill/>
        </p:spPr>
        <p:txBody>
          <a:bodyPr wrap="square" lIns="0" rIns="0" rtlCol="0">
            <a:spAutoFit/>
          </a:bodyPr>
          <a:lstStyle/>
          <a:p>
            <a:pPr>
              <a:lnSpc>
                <a:spcPts val="900"/>
              </a:lnSpc>
            </a:pPr>
            <a:r>
              <a:rPr lang="en-US" sz="650" dirty="0" smtClean="0">
                <a:solidFill>
                  <a:schemeClr val="bg1"/>
                </a:solidFill>
                <a:latin typeface="Segoe UI Light"/>
                <a:cs typeface="Segoe UI Light"/>
              </a:rPr>
              <a:t>©</a:t>
            </a:r>
            <a:r>
              <a:rPr lang="en-US" sz="650" baseline="0" dirty="0" smtClean="0">
                <a:solidFill>
                  <a:schemeClr val="bg1"/>
                </a:solidFill>
                <a:latin typeface="Segoe UI Light"/>
                <a:cs typeface="Segoe UI Light"/>
              </a:rPr>
              <a:t> </a:t>
            </a:r>
            <a:r>
              <a:rPr lang="en-US" sz="650" dirty="0" smtClean="0">
                <a:solidFill>
                  <a:schemeClr val="bg1"/>
                </a:solidFill>
                <a:latin typeface="Segoe UI Light"/>
                <a:cs typeface="Segoe UI Light"/>
              </a:rPr>
              <a:t>2012 Microsoft Corporation. All rights reserved. Microsoft,</a:t>
            </a:r>
            <a:r>
              <a:rPr lang="en-US" sz="650" baseline="0" dirty="0" smtClean="0">
                <a:solidFill>
                  <a:schemeClr val="bg1"/>
                </a:solidFill>
                <a:latin typeface="Segoe UI Light"/>
                <a:cs typeface="Segoe UI Light"/>
              </a:rPr>
              <a: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presentations.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650" dirty="0" smtClean="0">
              <a:solidFill>
                <a:schemeClr val="bg1"/>
              </a:solidFill>
              <a:latin typeface="Segoe UI Light"/>
              <a:cs typeface="Segoe UI Light"/>
            </a:endParaRPr>
          </a:p>
        </p:txBody>
      </p:sp>
      <p:sp>
        <p:nvSpPr>
          <p:cNvPr id="10" name="Text Placeholder 5"/>
          <p:cNvSpPr>
            <a:spLocks noGrp="1"/>
          </p:cNvSpPr>
          <p:nvPr>
            <p:ph type="body" sz="quarter" idx="10"/>
          </p:nvPr>
        </p:nvSpPr>
        <p:spPr>
          <a:xfrm>
            <a:off x="290513" y="2282825"/>
            <a:ext cx="8423524" cy="564257"/>
          </a:xfrm>
        </p:spPr>
        <p:txBody>
          <a:bodyPr anchor="b"/>
          <a:lstStyle>
            <a:lvl1pPr marL="0" indent="0">
              <a:lnSpc>
                <a:spcPct val="80000"/>
              </a:lnSpc>
              <a:buNone/>
              <a:defRPr sz="4400" i="0" spc="-75" baseline="0">
                <a:solidFill>
                  <a:schemeClr val="bg1"/>
                </a:solidFill>
                <a:latin typeface="Segoe UI Light"/>
                <a:cs typeface="Segoe UI Light"/>
              </a:defRPr>
            </a:lvl1pPr>
          </a:lstStyle>
          <a:p>
            <a:pPr lvl="0"/>
            <a:endParaRPr lang="en-US" dirty="0" smtClean="0"/>
          </a:p>
        </p:txBody>
      </p:sp>
      <p:sp>
        <p:nvSpPr>
          <p:cNvPr id="11" name="Text Placeholder 8"/>
          <p:cNvSpPr>
            <a:spLocks noGrp="1"/>
          </p:cNvSpPr>
          <p:nvPr>
            <p:ph type="body" sz="quarter" idx="11" hasCustomPrompt="1"/>
          </p:nvPr>
        </p:nvSpPr>
        <p:spPr>
          <a:xfrm>
            <a:off x="290513" y="2946026"/>
            <a:ext cx="5636696" cy="451406"/>
          </a:xfrm>
        </p:spPr>
        <p:txBody>
          <a:bodyPr/>
          <a:lstStyle>
            <a:lvl1pPr marL="0" indent="0">
              <a:buNone/>
              <a:defRPr spc="-75" baseline="0">
                <a:solidFill>
                  <a:schemeClr val="bg1"/>
                </a:solidFill>
                <a:latin typeface="Segoe UI Light"/>
                <a:cs typeface="Segoe UI Light"/>
              </a:defRPr>
            </a:lvl1pPr>
          </a:lstStyle>
          <a:p>
            <a:pPr lvl="0"/>
            <a:r>
              <a:rPr lang="en-US" dirty="0" smtClean="0"/>
              <a:t>Subhead</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713" y="239770"/>
            <a:ext cx="1940974" cy="646991"/>
          </a:xfrm>
          <a:prstGeom prst="rect">
            <a:avLst/>
          </a:prstGeom>
        </p:spPr>
      </p:pic>
    </p:spTree>
    <p:extLst>
      <p:ext uri="{BB962C8B-B14F-4D97-AF65-F5344CB8AC3E}">
        <p14:creationId xmlns:p14="http://schemas.microsoft.com/office/powerpoint/2010/main" val="399234244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156" y="186920"/>
            <a:ext cx="8363938" cy="782778"/>
          </a:xfrm>
        </p:spPr>
        <p:txBody>
          <a:bodyPr/>
          <a:lstStyle>
            <a:lvl1pPr>
              <a:defRPr sz="2800"/>
            </a:lvl1pPr>
          </a:lstStyle>
          <a:p>
            <a:r>
              <a:rPr lang="en-US" dirty="0" smtClean="0"/>
              <a:t>Title Line One</a:t>
            </a:r>
            <a:br>
              <a:rPr lang="en-US" dirty="0" smtClean="0"/>
            </a:br>
            <a:r>
              <a:rPr lang="en-US" dirty="0" smtClean="0"/>
              <a:t>Title Line Two</a:t>
            </a:r>
            <a:endParaRPr lang="en-US" dirty="0"/>
          </a:p>
        </p:txBody>
      </p:sp>
      <p:sp>
        <p:nvSpPr>
          <p:cNvPr id="5" name="Text Placeholder 4"/>
          <p:cNvSpPr>
            <a:spLocks noGrp="1"/>
          </p:cNvSpPr>
          <p:nvPr>
            <p:ph type="body" sz="quarter" idx="10" hasCustomPrompt="1"/>
          </p:nvPr>
        </p:nvSpPr>
        <p:spPr>
          <a:xfrm>
            <a:off x="308155" y="1451222"/>
            <a:ext cx="8534219" cy="868315"/>
          </a:xfr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403566178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54" y="-33304"/>
            <a:ext cx="9204042" cy="6932996"/>
          </a:xfrm>
          <a:prstGeom prst="rect">
            <a:avLst/>
          </a:prstGeom>
        </p:spPr>
      </p:pic>
      <p:sp>
        <p:nvSpPr>
          <p:cNvPr id="13" name="Rectangle 12"/>
          <p:cNvSpPr/>
          <p:nvPr userDrawn="1"/>
        </p:nvSpPr>
        <p:spPr bwMode="auto">
          <a:xfrm>
            <a:off x="2259509" y="4575603"/>
            <a:ext cx="6951726" cy="2324089"/>
          </a:xfrm>
          <a:prstGeom prst="rect">
            <a:avLst/>
          </a:prstGeom>
          <a:solidFill>
            <a:srgbClr val="68217A">
              <a:alpha val="8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Light"/>
              <a:ea typeface="Segoe UI Light"/>
              <a:cs typeface="Segoe UI Light"/>
            </a:endParaRPr>
          </a:p>
        </p:txBody>
      </p:sp>
      <p:sp>
        <p:nvSpPr>
          <p:cNvPr id="14" name="Rectangle 13"/>
          <p:cNvSpPr/>
          <p:nvPr userDrawn="1"/>
        </p:nvSpPr>
        <p:spPr bwMode="auto">
          <a:xfrm>
            <a:off x="-24454" y="4573824"/>
            <a:ext cx="2294092" cy="23258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solidFill>
                <a:srgbClr val="83B800"/>
              </a:solidFill>
              <a:latin typeface="Segoe UI Light"/>
              <a:ea typeface="Segoe UI Light"/>
              <a:cs typeface="Segoe UI Light"/>
            </a:endParaRPr>
          </a:p>
        </p:txBody>
      </p:sp>
      <p:sp>
        <p:nvSpPr>
          <p:cNvPr id="11" name="Text Placeholder 5"/>
          <p:cNvSpPr>
            <a:spLocks noGrp="1"/>
          </p:cNvSpPr>
          <p:nvPr>
            <p:ph type="body" sz="quarter" idx="10"/>
          </p:nvPr>
        </p:nvSpPr>
        <p:spPr>
          <a:xfrm>
            <a:off x="2587408" y="4828458"/>
            <a:ext cx="6281955" cy="564257"/>
          </a:xfrm>
        </p:spPr>
        <p:txBody>
          <a:bodyPr anchor="b"/>
          <a:lstStyle>
            <a:lvl1pPr marL="0" indent="0">
              <a:lnSpc>
                <a:spcPct val="80000"/>
              </a:lnSpc>
              <a:buNone/>
              <a:defRPr sz="4400" i="0" spc="-75" baseline="0">
                <a:solidFill>
                  <a:srgbClr val="FFFFFF"/>
                </a:solidFill>
                <a:latin typeface="Segoe UI Light"/>
                <a:cs typeface="Segoe UI Light"/>
              </a:defRPr>
            </a:lvl1pPr>
          </a:lstStyle>
          <a:p>
            <a:pPr lvl="0"/>
            <a:endParaRPr lang="en-US" dirty="0" smtClean="0"/>
          </a:p>
        </p:txBody>
      </p:sp>
      <p:sp>
        <p:nvSpPr>
          <p:cNvPr id="12" name="Text Placeholder 8"/>
          <p:cNvSpPr>
            <a:spLocks noGrp="1"/>
          </p:cNvSpPr>
          <p:nvPr>
            <p:ph type="body" sz="quarter" idx="11" hasCustomPrompt="1"/>
          </p:nvPr>
        </p:nvSpPr>
        <p:spPr>
          <a:xfrm>
            <a:off x="2587409" y="5388897"/>
            <a:ext cx="4172936" cy="451406"/>
          </a:xfrm>
        </p:spPr>
        <p:txBody>
          <a:bodyPr/>
          <a:lstStyle>
            <a:lvl1pPr marL="0" indent="0">
              <a:buNone/>
              <a:defRPr spc="-75" baseline="0">
                <a:solidFill>
                  <a:srgbClr val="FFFFFF"/>
                </a:solidFill>
                <a:latin typeface="Segoe UI Light"/>
                <a:cs typeface="Segoe UI Light"/>
              </a:defRPr>
            </a:lvl1pPr>
          </a:lstStyle>
          <a:p>
            <a:pPr lvl="0"/>
            <a:r>
              <a:rPr lang="en-US" dirty="0" smtClean="0"/>
              <a:t>Speaker Title | Date</a:t>
            </a:r>
            <a:endParaRPr lang="en-US" dirty="0"/>
          </a:p>
        </p:txBody>
      </p:sp>
      <p:pic>
        <p:nvPicPr>
          <p:cNvPr id="409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3273" y="4723531"/>
            <a:ext cx="179863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46372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0329"/>
            <a:ext cx="9155545" cy="6898329"/>
          </a:xfrm>
          <a:prstGeom prst="rect">
            <a:avLst/>
          </a:prstGeom>
        </p:spPr>
      </p:pic>
      <p:sp>
        <p:nvSpPr>
          <p:cNvPr id="22" name="Rectangle 21"/>
          <p:cNvSpPr/>
          <p:nvPr userDrawn="1"/>
        </p:nvSpPr>
        <p:spPr bwMode="auto">
          <a:xfrm>
            <a:off x="0" y="4575603"/>
            <a:ext cx="6865473" cy="2324089"/>
          </a:xfrm>
          <a:prstGeom prst="rect">
            <a:avLst/>
          </a:prstGeom>
          <a:solidFill>
            <a:schemeClr val="accent3">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Light"/>
              <a:ea typeface="Segoe UI Light"/>
              <a:cs typeface="Segoe UI Light"/>
            </a:endParaRPr>
          </a:p>
        </p:txBody>
      </p:sp>
      <p:sp>
        <p:nvSpPr>
          <p:cNvPr id="23" name="Text Placeholder 5"/>
          <p:cNvSpPr>
            <a:spLocks noGrp="1"/>
          </p:cNvSpPr>
          <p:nvPr>
            <p:ph type="body" sz="quarter" idx="10"/>
          </p:nvPr>
        </p:nvSpPr>
        <p:spPr>
          <a:xfrm>
            <a:off x="297337" y="4828458"/>
            <a:ext cx="6281955" cy="564257"/>
          </a:xfrm>
        </p:spPr>
        <p:txBody>
          <a:bodyPr anchor="b"/>
          <a:lstStyle>
            <a:lvl1pPr marL="0" indent="0">
              <a:lnSpc>
                <a:spcPct val="80000"/>
              </a:lnSpc>
              <a:buNone/>
              <a:defRPr sz="4400" i="0" spc="-75" baseline="0">
                <a:solidFill>
                  <a:schemeClr val="tx1"/>
                </a:solidFill>
                <a:latin typeface="Segoe UI Light"/>
                <a:cs typeface="Segoe UI Light"/>
              </a:defRPr>
            </a:lvl1pPr>
          </a:lstStyle>
          <a:p>
            <a:pPr lvl="0"/>
            <a:endParaRPr lang="en-US" dirty="0" smtClean="0"/>
          </a:p>
        </p:txBody>
      </p:sp>
      <p:sp>
        <p:nvSpPr>
          <p:cNvPr id="24" name="Text Placeholder 8"/>
          <p:cNvSpPr>
            <a:spLocks noGrp="1"/>
          </p:cNvSpPr>
          <p:nvPr>
            <p:ph type="body" sz="quarter" idx="11" hasCustomPrompt="1"/>
          </p:nvPr>
        </p:nvSpPr>
        <p:spPr>
          <a:xfrm>
            <a:off x="297338" y="5388897"/>
            <a:ext cx="4172936" cy="451406"/>
          </a:xfrm>
        </p:spPr>
        <p:txBody>
          <a:bodyPr/>
          <a:lstStyle>
            <a:lvl1pPr marL="0" indent="0">
              <a:buNone/>
              <a:defRPr spc="-75" baseline="0">
                <a:solidFill>
                  <a:schemeClr val="tx1"/>
                </a:solidFill>
                <a:latin typeface="Segoe UI Light"/>
                <a:cs typeface="Segoe UI Light"/>
              </a:defRPr>
            </a:lvl1pPr>
          </a:lstStyle>
          <a:p>
            <a:pPr lvl="0"/>
            <a:r>
              <a:rPr lang="en-US" dirty="0" smtClean="0"/>
              <a:t>Speaker Title | Date</a:t>
            </a:r>
            <a:endParaRPr lang="en-US" dirty="0"/>
          </a:p>
        </p:txBody>
      </p:sp>
      <p:sp>
        <p:nvSpPr>
          <p:cNvPr id="25" name="Rectangle 24"/>
          <p:cNvSpPr/>
          <p:nvPr userDrawn="1"/>
        </p:nvSpPr>
        <p:spPr bwMode="auto">
          <a:xfrm>
            <a:off x="6862348" y="4573824"/>
            <a:ext cx="2293197" cy="23258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solidFill>
                <a:srgbClr val="83B800"/>
              </a:solidFill>
              <a:latin typeface="Segoe UI Light"/>
              <a:ea typeface="Segoe UI Light"/>
              <a:cs typeface="Segoe UI Light"/>
            </a:endParaRPr>
          </a:p>
        </p:txBody>
      </p:sp>
      <p:sp>
        <p:nvSpPr>
          <p:cNvPr id="28" name="TextBox 27"/>
          <p:cNvSpPr txBox="1"/>
          <p:nvPr userDrawn="1"/>
        </p:nvSpPr>
        <p:spPr>
          <a:xfrm>
            <a:off x="7101485" y="3422790"/>
            <a:ext cx="1801883" cy="184666"/>
          </a:xfrm>
          <a:prstGeom prst="rect">
            <a:avLst/>
          </a:prstGeom>
          <a:noFill/>
        </p:spPr>
        <p:txBody>
          <a:bodyPr wrap="square" lIns="0" tIns="0" rIns="0" bIns="0" rtlCol="0">
            <a:spAutoFit/>
          </a:bodyPr>
          <a:lstStyle/>
          <a:p>
            <a:r>
              <a:rPr lang="en-US" sz="1200" b="0" baseline="0" dirty="0" smtClean="0">
                <a:solidFill>
                  <a:schemeClr val="tx2">
                    <a:lumMod val="10000"/>
                  </a:schemeClr>
                </a:solidFill>
                <a:latin typeface="Segoe UI Light"/>
                <a:cs typeface="Segoe UI Light"/>
              </a:rPr>
              <a:t>t </a:t>
            </a:r>
          </a:p>
        </p:txBody>
      </p:sp>
      <p:pic>
        <p:nvPicPr>
          <p:cNvPr id="205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1485" y="4783669"/>
            <a:ext cx="179863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10601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54" y="-47652"/>
            <a:ext cx="9168454" cy="6905653"/>
          </a:xfrm>
          <a:prstGeom prst="rect">
            <a:avLst/>
          </a:prstGeom>
        </p:spPr>
      </p:pic>
      <p:sp>
        <p:nvSpPr>
          <p:cNvPr id="13" name="Rectangle 12"/>
          <p:cNvSpPr/>
          <p:nvPr userDrawn="1"/>
        </p:nvSpPr>
        <p:spPr bwMode="auto">
          <a:xfrm>
            <a:off x="2259509" y="4575603"/>
            <a:ext cx="6951726" cy="2324089"/>
          </a:xfrm>
          <a:prstGeom prst="rect">
            <a:avLst/>
          </a:prstGeom>
          <a:solidFill>
            <a:schemeClr val="accent2">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Light"/>
              <a:ea typeface="Segoe UI Light"/>
              <a:cs typeface="Segoe UI Light"/>
            </a:endParaRPr>
          </a:p>
        </p:txBody>
      </p:sp>
      <p:sp>
        <p:nvSpPr>
          <p:cNvPr id="14" name="Rectangle 13"/>
          <p:cNvSpPr/>
          <p:nvPr userDrawn="1"/>
        </p:nvSpPr>
        <p:spPr bwMode="auto">
          <a:xfrm>
            <a:off x="-24454" y="4573824"/>
            <a:ext cx="2294092" cy="23258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solidFill>
                <a:srgbClr val="83B800"/>
              </a:solidFill>
              <a:latin typeface="Segoe UI Light"/>
              <a:ea typeface="Segoe UI Light"/>
              <a:cs typeface="Segoe UI Light"/>
            </a:endParaRPr>
          </a:p>
        </p:txBody>
      </p:sp>
      <p:sp>
        <p:nvSpPr>
          <p:cNvPr id="11" name="Text Placeholder 5"/>
          <p:cNvSpPr>
            <a:spLocks noGrp="1"/>
          </p:cNvSpPr>
          <p:nvPr>
            <p:ph type="body" sz="quarter" idx="10"/>
          </p:nvPr>
        </p:nvSpPr>
        <p:spPr>
          <a:xfrm>
            <a:off x="2587408" y="4828458"/>
            <a:ext cx="6281955" cy="564257"/>
          </a:xfrm>
        </p:spPr>
        <p:txBody>
          <a:bodyPr anchor="b"/>
          <a:lstStyle>
            <a:lvl1pPr marL="0" indent="0">
              <a:lnSpc>
                <a:spcPct val="80000"/>
              </a:lnSpc>
              <a:buNone/>
              <a:defRPr sz="4400" i="0" spc="-75" baseline="0">
                <a:solidFill>
                  <a:schemeClr val="tx1"/>
                </a:solidFill>
                <a:latin typeface="Segoe UI Light"/>
                <a:cs typeface="Segoe UI Light"/>
              </a:defRPr>
            </a:lvl1pPr>
          </a:lstStyle>
          <a:p>
            <a:pPr lvl="0"/>
            <a:endParaRPr lang="en-US" dirty="0" smtClean="0"/>
          </a:p>
        </p:txBody>
      </p:sp>
      <p:sp>
        <p:nvSpPr>
          <p:cNvPr id="12" name="Text Placeholder 8"/>
          <p:cNvSpPr>
            <a:spLocks noGrp="1"/>
          </p:cNvSpPr>
          <p:nvPr>
            <p:ph type="body" sz="quarter" idx="11" hasCustomPrompt="1"/>
          </p:nvPr>
        </p:nvSpPr>
        <p:spPr>
          <a:xfrm>
            <a:off x="2587409" y="5388897"/>
            <a:ext cx="4172936" cy="451406"/>
          </a:xfrm>
        </p:spPr>
        <p:txBody>
          <a:bodyPr/>
          <a:lstStyle>
            <a:lvl1pPr marL="0" indent="0">
              <a:buNone/>
              <a:defRPr spc="-75" baseline="0">
                <a:solidFill>
                  <a:schemeClr val="tx1"/>
                </a:solidFill>
                <a:latin typeface="Segoe UI Light"/>
                <a:cs typeface="Segoe UI Light"/>
              </a:defRPr>
            </a:lvl1pPr>
          </a:lstStyle>
          <a:p>
            <a:pPr lvl="0"/>
            <a:r>
              <a:rPr lang="en-US" dirty="0" smtClean="0"/>
              <a:t>Speaker Title | Date</a:t>
            </a:r>
            <a:endParaRPr lang="en-US" dirty="0"/>
          </a:p>
        </p:txBody>
      </p:sp>
      <p:sp>
        <p:nvSpPr>
          <p:cNvPr id="2" name="Oval 1"/>
          <p:cNvSpPr/>
          <p:nvPr userDrawn="1"/>
        </p:nvSpPr>
        <p:spPr bwMode="auto">
          <a:xfrm>
            <a:off x="106947" y="2927684"/>
            <a:ext cx="1804737" cy="1671053"/>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flip="none" rotWithShape="1">
                <a:gsLst>
                  <a:gs pos="0">
                    <a:srgbClr val="FFFFFF"/>
                  </a:gs>
                  <a:gs pos="100000">
                    <a:srgbClr val="FFFFFF"/>
                  </a:gs>
                </a:gsLst>
                <a:path path="circle">
                  <a:fillToRect l="50000" t="50000" r="50000" b="50000"/>
                </a:path>
                <a:tileRect/>
              </a:gradFill>
              <a:effectLst/>
              <a:latin typeface="Segoe UI" pitchFamily="34" charset="0"/>
              <a:ea typeface="Segoe UI" pitchFamily="34" charset="0"/>
              <a:cs typeface="Segoe UI" pitchFamily="34" charset="0"/>
            </a:endParaRPr>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0419" y="4730021"/>
            <a:ext cx="179863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64366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Blank Color 1 Layout">
    <p:spTree>
      <p:nvGrpSpPr>
        <p:cNvPr id="1" name=""/>
        <p:cNvGrpSpPr/>
        <p:nvPr/>
      </p:nvGrpSpPr>
      <p:grpSpPr>
        <a:xfrm>
          <a:off x="0" y="0"/>
          <a:ext cx="0" cy="0"/>
          <a:chOff x="0" y="0"/>
          <a:chExt cx="0" cy="0"/>
        </a:xfrm>
      </p:grpSpPr>
      <p:sp>
        <p:nvSpPr>
          <p:cNvPr id="17" name="Rectangle 16"/>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Light"/>
            </a:endParaRPr>
          </a:p>
        </p:txBody>
      </p:sp>
      <p:sp>
        <p:nvSpPr>
          <p:cNvPr id="19" name="TextBox 18"/>
          <p:cNvSpPr txBox="1"/>
          <p:nvPr userDrawn="1"/>
        </p:nvSpPr>
        <p:spPr>
          <a:xfrm>
            <a:off x="4718580" y="2856055"/>
            <a:ext cx="1821318" cy="615553"/>
          </a:xfrm>
          <a:prstGeom prst="rect">
            <a:avLst/>
          </a:prstGeom>
          <a:noFill/>
        </p:spPr>
        <p:txBody>
          <a:bodyPr wrap="square" lIns="0" tIns="0" rIns="0" bIns="0" rtlCol="0">
            <a:spAutoFit/>
          </a:bodyPr>
          <a:lstStyle/>
          <a:p>
            <a:r>
              <a:rPr lang="en-US" sz="2000" dirty="0" err="1" smtClean="0">
                <a:solidFill>
                  <a:schemeClr val="tx1"/>
                </a:solidFill>
                <a:latin typeface="Segoe UI" pitchFamily="34" charset="0"/>
                <a:ea typeface="Segoe UI" pitchFamily="34" charset="0"/>
                <a:cs typeface="Segoe UI" pitchFamily="34" charset="0"/>
              </a:rPr>
              <a:t>Régis</a:t>
            </a:r>
            <a:endParaRPr lang="en-US" sz="2000" dirty="0" smtClean="0">
              <a:solidFill>
                <a:schemeClr val="tx1"/>
              </a:solidFill>
              <a:latin typeface="Segoe UI" pitchFamily="34" charset="0"/>
              <a:ea typeface="Segoe UI" pitchFamily="34" charset="0"/>
              <a:cs typeface="Segoe UI" pitchFamily="34" charset="0"/>
            </a:endParaRPr>
          </a:p>
          <a:p>
            <a:r>
              <a:rPr lang="en-US" sz="2000" dirty="0" smtClean="0">
                <a:solidFill>
                  <a:schemeClr val="tx1"/>
                </a:solidFill>
                <a:latin typeface="Segoe UI" pitchFamily="34" charset="0"/>
                <a:ea typeface="Segoe UI" pitchFamily="34" charset="0"/>
                <a:cs typeface="Segoe UI" pitchFamily="34" charset="0"/>
              </a:rPr>
              <a:t>Laurent</a:t>
            </a:r>
          </a:p>
        </p:txBody>
      </p:sp>
      <p:sp>
        <p:nvSpPr>
          <p:cNvPr id="20" name="TextBox 19"/>
          <p:cNvSpPr txBox="1"/>
          <p:nvPr userDrawn="1"/>
        </p:nvSpPr>
        <p:spPr>
          <a:xfrm>
            <a:off x="4712148" y="3540143"/>
            <a:ext cx="1854711" cy="923330"/>
          </a:xfrm>
          <a:prstGeom prst="rect">
            <a:avLst/>
          </a:prstGeom>
          <a:noFill/>
        </p:spPr>
        <p:txBody>
          <a:bodyPr wrap="square" lIns="0" tIns="0" rIns="0" bIns="0" rtlCol="0">
            <a:spAutoFit/>
          </a:bodyPr>
          <a:lstStyle/>
          <a:p>
            <a:r>
              <a:rPr lang="en-US" sz="1200" b="0" dirty="0" smtClean="0">
                <a:solidFill>
                  <a:schemeClr val="tx1"/>
                </a:solidFill>
                <a:latin typeface="Segoe UI Light"/>
                <a:cs typeface="Segoe UI Light"/>
              </a:rPr>
              <a:t>Director of Operations,</a:t>
            </a:r>
            <a:r>
              <a:rPr lang="en-US" sz="1200" b="0" baseline="0" dirty="0" smtClean="0">
                <a:solidFill>
                  <a:schemeClr val="tx1"/>
                </a:solidFill>
                <a:latin typeface="Segoe UI Light"/>
                <a:cs typeface="Segoe UI Light"/>
              </a:rPr>
              <a:t> Global Knowledge</a:t>
            </a:r>
          </a:p>
          <a:p>
            <a:r>
              <a:rPr lang="en-US" sz="1200" b="0" baseline="0" dirty="0" smtClean="0">
                <a:solidFill>
                  <a:schemeClr val="tx1"/>
                </a:solidFill>
                <a:latin typeface="Segoe UI Light"/>
                <a:cs typeface="Segoe UI Light"/>
              </a:rPr>
              <a:t>Competencies include:</a:t>
            </a:r>
          </a:p>
          <a:p>
            <a:pPr marL="0" marR="0" indent="0" algn="l" defTabSz="68604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Segoe UI Light"/>
                <a:ea typeface="+mn-ea"/>
                <a:cs typeface="Segoe UI Light"/>
              </a:rPr>
              <a:t>Gold Learning</a:t>
            </a:r>
            <a:endParaRPr lang="en-US" sz="1200" b="0" dirty="0" smtClean="0">
              <a:solidFill>
                <a:schemeClr val="tx1"/>
              </a:solidFill>
              <a:latin typeface="Segoe UI Light"/>
              <a:cs typeface="Segoe UI Light"/>
            </a:endParaRPr>
          </a:p>
          <a:p>
            <a:r>
              <a:rPr lang="en-US" sz="1200" b="0" baseline="0" dirty="0" smtClean="0">
                <a:solidFill>
                  <a:schemeClr val="tx1"/>
                </a:solidFill>
                <a:latin typeface="Segoe UI Light"/>
                <a:cs typeface="Segoe UI Light"/>
              </a:rPr>
              <a:t>Silver System Management </a:t>
            </a:r>
          </a:p>
        </p:txBody>
      </p:sp>
      <p:sp>
        <p:nvSpPr>
          <p:cNvPr id="13" name="Text Placeholder 5"/>
          <p:cNvSpPr>
            <a:spLocks noGrp="1"/>
          </p:cNvSpPr>
          <p:nvPr>
            <p:ph type="body" sz="quarter" idx="10"/>
          </p:nvPr>
        </p:nvSpPr>
        <p:spPr>
          <a:xfrm>
            <a:off x="290513" y="3411491"/>
            <a:ext cx="3950070" cy="564257"/>
          </a:xfrm>
        </p:spPr>
        <p:txBody>
          <a:bodyPr anchor="b"/>
          <a:lstStyle>
            <a:lvl1pPr marL="0" indent="0">
              <a:lnSpc>
                <a:spcPct val="80000"/>
              </a:lnSpc>
              <a:buNone/>
              <a:defRPr sz="4400" i="0" spc="-75" baseline="0">
                <a:solidFill>
                  <a:srgbClr val="FFFFFF"/>
                </a:solidFill>
                <a:latin typeface="Segoe UI Light"/>
                <a:cs typeface="Segoe UI Light"/>
              </a:defRPr>
            </a:lvl1pPr>
          </a:lstStyle>
          <a:p>
            <a:pPr lvl="0"/>
            <a:endParaRPr lang="en-US" dirty="0" smtClean="0"/>
          </a:p>
        </p:txBody>
      </p:sp>
      <p:sp>
        <p:nvSpPr>
          <p:cNvPr id="14" name="Text Placeholder 8"/>
          <p:cNvSpPr>
            <a:spLocks noGrp="1"/>
          </p:cNvSpPr>
          <p:nvPr>
            <p:ph type="body" sz="quarter" idx="11" hasCustomPrompt="1"/>
          </p:nvPr>
        </p:nvSpPr>
        <p:spPr>
          <a:xfrm>
            <a:off x="290513" y="3971928"/>
            <a:ext cx="3958537" cy="394980"/>
          </a:xfrm>
        </p:spPr>
        <p:txBody>
          <a:bodyPr/>
          <a:lstStyle>
            <a:lvl1pPr marL="0" indent="0">
              <a:buNone/>
              <a:defRPr sz="2800" spc="-75" baseline="0">
                <a:solidFill>
                  <a:srgbClr val="FFFFFF"/>
                </a:solidFill>
                <a:latin typeface="Segoe UI Light"/>
                <a:cs typeface="Segoe UI Light"/>
              </a:defRPr>
            </a:lvl1pPr>
          </a:lstStyle>
          <a:p>
            <a:pPr lvl="0"/>
            <a:r>
              <a:rPr lang="en-US" dirty="0" smtClean="0"/>
              <a:t>Speaker Title | Date</a:t>
            </a:r>
            <a:endParaRPr lang="en-US" dirty="0"/>
          </a:p>
        </p:txBody>
      </p:sp>
      <p:sp>
        <p:nvSpPr>
          <p:cNvPr id="18" name="Rectangle 17"/>
          <p:cNvSpPr/>
          <p:nvPr userDrawn="1"/>
        </p:nvSpPr>
        <p:spPr bwMode="auto">
          <a:xfrm>
            <a:off x="4572336" y="4597832"/>
            <a:ext cx="2322382"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Light"/>
              <a:ea typeface="Segoe UI Light"/>
              <a:cs typeface="Segoe UI Light"/>
            </a:endParaRPr>
          </a:p>
        </p:txBody>
      </p:sp>
      <p:sp>
        <p:nvSpPr>
          <p:cNvPr id="25" name="Rectangle 24"/>
          <p:cNvSpPr/>
          <p:nvPr userDrawn="1"/>
        </p:nvSpPr>
        <p:spPr bwMode="auto">
          <a:xfrm>
            <a:off x="6894024" y="4597833"/>
            <a:ext cx="2258586" cy="22598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Light"/>
              <a:ea typeface="Segoe UI Light"/>
              <a:cs typeface="Segoe UI Light"/>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02119" y="4786679"/>
            <a:ext cx="1800718" cy="600239"/>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68734" y="0"/>
            <a:ext cx="4597833" cy="4597833"/>
          </a:xfrm>
          <a:prstGeom prst="rect">
            <a:avLst/>
          </a:prstGeom>
        </p:spPr>
      </p:pic>
    </p:spTree>
    <p:extLst>
      <p:ext uri="{BB962C8B-B14F-4D97-AF65-F5344CB8AC3E}">
        <p14:creationId xmlns:p14="http://schemas.microsoft.com/office/powerpoint/2010/main" val="48106794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chemeClr val="accent3"/>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p:nvPr>
        </p:nvSpPr>
        <p:spPr>
          <a:xfrm>
            <a:off x="312159" y="2282574"/>
            <a:ext cx="8423524" cy="564257"/>
          </a:xfrm>
        </p:spPr>
        <p:txBody>
          <a:bodyPr anchor="b"/>
          <a:lstStyle>
            <a:lvl1pPr marL="0" indent="0">
              <a:lnSpc>
                <a:spcPct val="80000"/>
              </a:lnSpc>
              <a:buNone/>
              <a:defRPr sz="4400" i="0" spc="-75" baseline="0">
                <a:solidFill>
                  <a:srgbClr val="FFFFFF"/>
                </a:solidFill>
                <a:latin typeface="Segoe UI Light"/>
                <a:cs typeface="Segoe UI Light"/>
              </a:defRPr>
            </a:lvl1pPr>
          </a:lstStyle>
          <a:p>
            <a:pPr lvl="0"/>
            <a:endParaRPr lang="en-US" dirty="0" smtClean="0"/>
          </a:p>
        </p:txBody>
      </p:sp>
      <p:sp>
        <p:nvSpPr>
          <p:cNvPr id="3" name="Text Placeholder 8"/>
          <p:cNvSpPr>
            <a:spLocks noGrp="1"/>
          </p:cNvSpPr>
          <p:nvPr>
            <p:ph type="body" sz="quarter" idx="11" hasCustomPrompt="1"/>
          </p:nvPr>
        </p:nvSpPr>
        <p:spPr>
          <a:xfrm>
            <a:off x="312159" y="2945775"/>
            <a:ext cx="5636696" cy="451406"/>
          </a:xfrm>
        </p:spPr>
        <p:txBody>
          <a:bodyPr/>
          <a:lstStyle>
            <a:lvl1pPr marL="0" indent="0">
              <a:buNone/>
              <a:defRPr spc="-75" baseline="0">
                <a:solidFill>
                  <a:srgbClr val="FFFFFF"/>
                </a:solidFill>
                <a:latin typeface="Segoe UI Light"/>
                <a:cs typeface="Segoe UI Light"/>
              </a:defRPr>
            </a:lvl1pPr>
          </a:lstStyle>
          <a:p>
            <a:pPr lvl="0"/>
            <a:r>
              <a:rPr lang="en-US" dirty="0" smtClean="0"/>
              <a:t>Subhead</a:t>
            </a:r>
            <a:endParaRPr lang="en-US" dirty="0"/>
          </a:p>
        </p:txBody>
      </p:sp>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68230" y="5993646"/>
            <a:ext cx="179863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21187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1587" y="0"/>
            <a:ext cx="9144000" cy="11582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Light"/>
            </a:endParaRPr>
          </a:p>
        </p:txBody>
      </p:sp>
      <p:sp>
        <p:nvSpPr>
          <p:cNvPr id="2" name="Title Placeholder 1"/>
          <p:cNvSpPr>
            <a:spLocks noGrp="1"/>
          </p:cNvSpPr>
          <p:nvPr>
            <p:ph type="title"/>
          </p:nvPr>
        </p:nvSpPr>
        <p:spPr>
          <a:xfrm>
            <a:off x="308156" y="312650"/>
            <a:ext cx="8363938" cy="5078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8156" y="1451222"/>
            <a:ext cx="8534219" cy="1188018"/>
          </a:xfrm>
          <a:prstGeom prst="rect">
            <a:avLst/>
          </a:prstGeom>
        </p:spPr>
        <p:txBody>
          <a:bodyPr vert="horz" wrap="square" lIns="0" tIns="0" rIns="0" bIns="0" rtlCol="0">
            <a:spAutoFit/>
          </a:bodyPr>
          <a:lstStyle/>
          <a:p>
            <a:pPr lvl="0"/>
            <a:r>
              <a:rPr lang="en-US" dirty="0" smtClean="0"/>
              <a:t>Click to edit Master text styles 32pt</a:t>
            </a:r>
          </a:p>
          <a:p>
            <a:pPr lvl="1"/>
            <a:r>
              <a:rPr lang="en-US" dirty="0" smtClean="0"/>
              <a:t>Second level 24pt</a:t>
            </a:r>
          </a:p>
          <a:p>
            <a:pPr lvl="2"/>
            <a:r>
              <a:rPr lang="en-US" dirty="0" smtClean="0"/>
              <a:t>Third level 18pt</a:t>
            </a:r>
          </a:p>
        </p:txBody>
      </p:sp>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39352" y="6146727"/>
            <a:ext cx="1565212" cy="521737"/>
          </a:xfrm>
          <a:prstGeom prst="rect">
            <a:avLst/>
          </a:prstGeom>
        </p:spPr>
      </p:pic>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84" r:id="rId2"/>
    <p:sldLayoutId id="2147483739" r:id="rId3"/>
    <p:sldLayoutId id="2147483740" r:id="rId4"/>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3600" b="0" kern="1200" cap="none" spc="-100" baseline="0" dirty="0" smtClean="0">
          <a:ln w="3175">
            <a:noFill/>
          </a:ln>
          <a:solidFill>
            <a:srgbClr val="FFFFFF"/>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chemeClr val="tx1"/>
          </a:solidFill>
          <a:latin typeface="Segoe UI Ligh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chemeClr val="tx1"/>
          </a:solidFill>
          <a:latin typeface="Segoe UI Light"/>
          <a:ea typeface="+mn-ea"/>
          <a:cs typeface="Segoe UI Light"/>
        </a:defRPr>
      </a:lvl2pPr>
      <a:lvl3pPr marL="0" indent="0" algn="l" defTabSz="686047" rtl="0" eaLnBrk="1" latinLnBrk="0" hangingPunct="1">
        <a:lnSpc>
          <a:spcPct val="90000"/>
        </a:lnSpc>
        <a:spcBef>
          <a:spcPct val="20000"/>
        </a:spcBef>
        <a:buSzPct val="90000"/>
        <a:buFont typeface="Arial" pitchFamily="34" charset="0"/>
        <a:buNone/>
        <a:defRPr sz="1800" kern="1200">
          <a:solidFill>
            <a:schemeClr val="tx1"/>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chemeClr val="tx1"/>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8156" y="293304"/>
            <a:ext cx="8534219" cy="3389555"/>
          </a:xfrm>
          <a:prstGeom prst="rect">
            <a:avLst/>
          </a:prstGeom>
        </p:spPr>
        <p:txBody>
          <a:bodyPr vert="horz" wrap="square" lIns="0" tIns="0" rIns="0" bIns="0" rtlCol="0">
            <a:spAutoFit/>
          </a:bodyPr>
          <a:lstStyle/>
          <a:p>
            <a:pPr lvl="0"/>
            <a:r>
              <a:rPr lang="en-US" dirty="0" smtClean="0"/>
              <a:t>Click to edit Master text styles 32pt</a:t>
            </a:r>
          </a:p>
          <a:p>
            <a:pPr lvl="1"/>
            <a:r>
              <a:rPr lang="en-US" dirty="0" smtClean="0"/>
              <a:t>Second level 24pt</a:t>
            </a:r>
          </a:p>
          <a:p>
            <a:pPr lvl="2"/>
            <a:r>
              <a:rPr lang="en-US" dirty="0" smtClean="0"/>
              <a:t>Third level 18pt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39352" y="6146727"/>
            <a:ext cx="1565212" cy="521737"/>
          </a:xfrm>
          <a:prstGeom prst="rect">
            <a:avLst/>
          </a:prstGeom>
        </p:spPr>
      </p:pic>
    </p:spTree>
    <p:extLst>
      <p:ext uri="{BB962C8B-B14F-4D97-AF65-F5344CB8AC3E}">
        <p14:creationId xmlns:p14="http://schemas.microsoft.com/office/powerpoint/2010/main" val="4043663320"/>
      </p:ext>
    </p:extLst>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3600" b="0" kern="1200" cap="none" spc="-100" baseline="0" dirty="0" smtClean="0">
          <a:ln w="3175">
            <a:noFill/>
          </a:ln>
          <a:solidFill>
            <a:srgbClr val="FFFFFF"/>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chemeClr val="tx1"/>
          </a:solidFill>
          <a:latin typeface="Segoe UI Ligh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chemeClr val="tx1"/>
          </a:solidFill>
          <a:latin typeface="Segoe UI Light"/>
          <a:ea typeface="+mn-ea"/>
          <a:cs typeface="Segoe UI Light"/>
        </a:defRPr>
      </a:lvl2pPr>
      <a:lvl3pPr marL="0" indent="0" algn="l" defTabSz="686047" rtl="0" eaLnBrk="1" latinLnBrk="0" hangingPunct="1">
        <a:lnSpc>
          <a:spcPct val="90000"/>
        </a:lnSpc>
        <a:spcBef>
          <a:spcPct val="20000"/>
        </a:spcBef>
        <a:buSzPct val="90000"/>
        <a:buFont typeface="Arial" pitchFamily="34" charset="0"/>
        <a:buNone/>
        <a:defRPr sz="1800" kern="1200">
          <a:solidFill>
            <a:schemeClr val="tx1"/>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chemeClr val="tx1"/>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450" y="298450"/>
            <a:ext cx="8363938" cy="45140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8450" y="1152525"/>
            <a:ext cx="8363937" cy="849463"/>
          </a:xfrm>
          <a:prstGeom prst="rect">
            <a:avLst/>
          </a:prstGeom>
        </p:spPr>
        <p:txBody>
          <a:bodyPr vert="horz" wrap="square" lIns="0" tIns="0" rIns="0" bIns="0" rtlCol="0">
            <a:spAutoFit/>
          </a:bodyPr>
          <a:lstStyle/>
          <a:p>
            <a:pPr lvl="0"/>
            <a:r>
              <a:rPr lang="en-US" dirty="0" smtClean="0"/>
              <a:t>Click to edit Master text styles 32pt</a:t>
            </a:r>
          </a:p>
          <a:p>
            <a:pPr lvl="1"/>
            <a:r>
              <a:rPr lang="en-US" dirty="0" smtClean="0"/>
              <a:t>Second level 28pt</a:t>
            </a:r>
          </a:p>
        </p:txBody>
      </p:sp>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339352" y="6146727"/>
            <a:ext cx="1565212" cy="521737"/>
          </a:xfrm>
          <a:prstGeom prst="rect">
            <a:avLst/>
          </a:prstGeom>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82" r:id="rId1"/>
    <p:sldLayoutId id="2147483773" r:id="rId2"/>
    <p:sldLayoutId id="2147483786" r:id="rId3"/>
    <p:sldLayoutId id="2147483780" r:id="rId4"/>
    <p:sldLayoutId id="2147483783" r:id="rId5"/>
    <p:sldLayoutId id="2147483771" r:id="rId6"/>
    <p:sldLayoutId id="2147483785" r:id="rId7"/>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3200" b="0" kern="1200" cap="none" spc="-75" baseline="0" dirty="0" smtClean="0">
          <a:ln w="3175">
            <a:noFill/>
          </a:ln>
          <a:solidFill>
            <a:schemeClr val="bg1"/>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chemeClr val="bg1"/>
          </a:solidFill>
          <a:latin typeface="Segoe UI Ligh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chemeClr val="bg1"/>
          </a:solidFill>
          <a:latin typeface="Segoe UI Light"/>
          <a:ea typeface="+mn-ea"/>
          <a:cs typeface="Segoe UI Light"/>
        </a:defRPr>
      </a:lvl2pPr>
      <a:lvl3pPr marL="686074" indent="-213207" algn="l" defTabSz="686047" rtl="0" eaLnBrk="1" latinLnBrk="0" hangingPunct="1">
        <a:lnSpc>
          <a:spcPct val="90000"/>
        </a:lnSpc>
        <a:spcBef>
          <a:spcPct val="20000"/>
        </a:spcBef>
        <a:buSzPct val="90000"/>
        <a:buFont typeface="Arial" pitchFamily="34" charset="0"/>
        <a:buChar char="•"/>
        <a:defRPr sz="2400" kern="1200">
          <a:solidFill>
            <a:srgbClr val="7F7F7F"/>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rgbClr val="7F7F7F"/>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rgbClr val="7F7F7F"/>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87408" y="4851028"/>
            <a:ext cx="6281955" cy="541687"/>
          </a:xfrm>
        </p:spPr>
        <p:txBody>
          <a:bodyPr/>
          <a:lstStyle/>
          <a:p>
            <a:r>
              <a:rPr lang="en-US" dirty="0" smtClean="0"/>
              <a:t>SignalR</a:t>
            </a:r>
            <a:endParaRPr lang="en-US" dirty="0"/>
          </a:p>
        </p:txBody>
      </p:sp>
      <p:sp>
        <p:nvSpPr>
          <p:cNvPr id="5" name="Text Placeholder 4"/>
          <p:cNvSpPr>
            <a:spLocks noGrp="1"/>
          </p:cNvSpPr>
          <p:nvPr>
            <p:ph type="body" sz="quarter" idx="11"/>
          </p:nvPr>
        </p:nvSpPr>
        <p:spPr>
          <a:xfrm>
            <a:off x="2587409" y="5388897"/>
            <a:ext cx="4172936" cy="984885"/>
          </a:xfrm>
        </p:spPr>
        <p:txBody>
          <a:bodyPr/>
          <a:lstStyle/>
          <a:p>
            <a:r>
              <a:rPr lang="fi-FI" dirty="0" smtClean="0"/>
              <a:t>Tero Teelahti      6.3.2013</a:t>
            </a:r>
          </a:p>
          <a:p>
            <a:r>
              <a:rPr lang="fi-FI" dirty="0" smtClean="0"/>
              <a:t>Basware</a:t>
            </a:r>
            <a:endParaRPr lang="fi-FI" dirty="0"/>
          </a:p>
        </p:txBody>
      </p:sp>
    </p:spTree>
    <p:extLst>
      <p:ext uri="{BB962C8B-B14F-4D97-AF65-F5344CB8AC3E}">
        <p14:creationId xmlns:p14="http://schemas.microsoft.com/office/powerpoint/2010/main" val="138540418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Tuetut asiakasohjelmat</a:t>
            </a:r>
            <a:endParaRPr lang="fi-FI" dirty="0"/>
          </a:p>
        </p:txBody>
      </p:sp>
      <p:sp>
        <p:nvSpPr>
          <p:cNvPr id="3" name="Text Placeholder 2"/>
          <p:cNvSpPr>
            <a:spLocks noGrp="1"/>
          </p:cNvSpPr>
          <p:nvPr>
            <p:ph type="body" sz="quarter" idx="10"/>
          </p:nvPr>
        </p:nvSpPr>
        <p:spPr>
          <a:xfrm>
            <a:off x="308155" y="1451222"/>
            <a:ext cx="8534219" cy="2575064"/>
          </a:xfrm>
        </p:spPr>
        <p:txBody>
          <a:bodyPr/>
          <a:lstStyle/>
          <a:p>
            <a:pPr marL="457200" indent="-457200">
              <a:buFont typeface="Arial" panose="020B0604020202020204" pitchFamily="34" charset="0"/>
              <a:buChar char="•"/>
            </a:pPr>
            <a:r>
              <a:rPr lang="fi-FI" dirty="0" smtClean="0"/>
              <a:t>Selaimet (myös antiikkiset)</a:t>
            </a:r>
          </a:p>
          <a:p>
            <a:pPr marL="457200" indent="-457200">
              <a:buFont typeface="Arial" panose="020B0604020202020204" pitchFamily="34" charset="0"/>
              <a:buChar char="•"/>
            </a:pPr>
            <a:r>
              <a:rPr lang="fi-FI" dirty="0" smtClean="0"/>
              <a:t>C#</a:t>
            </a:r>
          </a:p>
          <a:p>
            <a:pPr marL="457200" indent="-457200">
              <a:buFont typeface="Arial" panose="020B0604020202020204" pitchFamily="34" charset="0"/>
              <a:buChar char="•"/>
            </a:pPr>
            <a:r>
              <a:rPr lang="fi-FI" dirty="0" smtClean="0"/>
              <a:t>iPhone</a:t>
            </a:r>
          </a:p>
          <a:p>
            <a:pPr marL="457200" indent="-457200">
              <a:buFont typeface="Arial" panose="020B0604020202020204" pitchFamily="34" charset="0"/>
              <a:buChar char="•"/>
            </a:pPr>
            <a:r>
              <a:rPr lang="fi-FI" dirty="0" smtClean="0"/>
              <a:t>Win8</a:t>
            </a:r>
          </a:p>
          <a:p>
            <a:pPr marL="457200" indent="-457200">
              <a:buFont typeface="Arial" panose="020B0604020202020204" pitchFamily="34" charset="0"/>
              <a:buChar char="•"/>
            </a:pPr>
            <a:r>
              <a:rPr lang="fi-FI" dirty="0" smtClean="0"/>
              <a:t>WP8</a:t>
            </a:r>
            <a:endParaRPr lang="fi-FI" dirty="0"/>
          </a:p>
        </p:txBody>
      </p:sp>
    </p:spTree>
    <p:extLst>
      <p:ext uri="{BB962C8B-B14F-4D97-AF65-F5344CB8AC3E}">
        <p14:creationId xmlns:p14="http://schemas.microsoft.com/office/powerpoint/2010/main" val="413176592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Ohjelmointimallit</a:t>
            </a:r>
            <a:endParaRPr lang="fi-FI" dirty="0"/>
          </a:p>
        </p:txBody>
      </p:sp>
      <p:sp>
        <p:nvSpPr>
          <p:cNvPr id="3" name="Text Placeholder 2"/>
          <p:cNvSpPr>
            <a:spLocks noGrp="1"/>
          </p:cNvSpPr>
          <p:nvPr>
            <p:ph type="body" sz="quarter" idx="10"/>
          </p:nvPr>
        </p:nvSpPr>
        <p:spPr>
          <a:xfrm>
            <a:off x="223014" y="1960180"/>
            <a:ext cx="4610325" cy="2263697"/>
          </a:xfrm>
        </p:spPr>
        <p:txBody>
          <a:bodyPr/>
          <a:lstStyle/>
          <a:p>
            <a:r>
              <a:rPr lang="fi-FI" b="1" dirty="0" smtClean="0"/>
              <a:t>Connection</a:t>
            </a:r>
          </a:p>
          <a:p>
            <a:pPr marL="457200" indent="-457200">
              <a:buFontTx/>
              <a:buChar char="-"/>
            </a:pPr>
            <a:r>
              <a:rPr lang="fi-FI" sz="2800" dirty="0" smtClean="0"/>
              <a:t>Alhaisen tason API</a:t>
            </a:r>
          </a:p>
          <a:p>
            <a:pPr marL="457200" indent="-457200">
              <a:buFontTx/>
              <a:buChar char="-"/>
            </a:pPr>
            <a:r>
              <a:rPr lang="fi-FI" sz="2800" dirty="0" smtClean="0"/>
              <a:t>Kaikki mahdollista</a:t>
            </a:r>
          </a:p>
          <a:p>
            <a:pPr marL="457200" indent="-457200">
              <a:buFontTx/>
              <a:buChar char="-"/>
            </a:pPr>
            <a:r>
              <a:rPr lang="fi-FI" sz="2800" dirty="0" smtClean="0"/>
              <a:t>Hyödyllinen mm. </a:t>
            </a:r>
            <a:r>
              <a:rPr lang="fi-FI" sz="2800" dirty="0" err="1" smtClean="0"/>
              <a:t>broadcastissä</a:t>
            </a:r>
            <a:endParaRPr lang="fi-FI" sz="2800" dirty="0"/>
          </a:p>
        </p:txBody>
      </p:sp>
      <p:sp>
        <p:nvSpPr>
          <p:cNvPr id="4" name="Text Placeholder 2"/>
          <p:cNvSpPr txBox="1">
            <a:spLocks/>
          </p:cNvSpPr>
          <p:nvPr/>
        </p:nvSpPr>
        <p:spPr>
          <a:xfrm>
            <a:off x="4718649" y="1960180"/>
            <a:ext cx="3953445" cy="868315"/>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Arial" pitchFamily="34" charset="0"/>
              <a:buNone/>
              <a:defRPr sz="3200" kern="1200" spc="-100" baseline="0">
                <a:solidFill>
                  <a:schemeClr val="tx1"/>
                </a:solidFill>
                <a:latin typeface="Segoe UI Light"/>
                <a:ea typeface="+mn-ea"/>
                <a:cs typeface="Segoe UI Light"/>
              </a:defRPr>
            </a:lvl1pPr>
            <a:lvl2pPr marL="0" indent="0" algn="l" defTabSz="686047" rtl="0" eaLnBrk="1" latinLnBrk="0" hangingPunct="1">
              <a:lnSpc>
                <a:spcPct val="90000"/>
              </a:lnSpc>
              <a:spcBef>
                <a:spcPts val="0"/>
              </a:spcBef>
              <a:spcAft>
                <a:spcPts val="300"/>
              </a:spcAft>
              <a:buSzPct val="90000"/>
              <a:buFont typeface="Arial" pitchFamily="34" charset="0"/>
              <a:buNone/>
              <a:tabLst>
                <a:tab pos="472868" algn="l"/>
              </a:tabLst>
              <a:defRPr sz="2400" kern="1200" spc="-50" baseline="0">
                <a:solidFill>
                  <a:schemeClr val="tx1"/>
                </a:solidFill>
                <a:latin typeface="Segoe UI Light"/>
                <a:ea typeface="+mn-ea"/>
                <a:cs typeface="Segoe UI Light"/>
              </a:defRPr>
            </a:lvl2pPr>
            <a:lvl3pPr marL="0" indent="0" algn="l" defTabSz="686047" rtl="0" eaLnBrk="1" latinLnBrk="0" hangingPunct="1">
              <a:lnSpc>
                <a:spcPct val="90000"/>
              </a:lnSpc>
              <a:spcBef>
                <a:spcPts val="0"/>
              </a:spcBef>
              <a:spcAft>
                <a:spcPts val="300"/>
              </a:spcAft>
              <a:buSzPct val="90000"/>
              <a:buFont typeface="Arial" pitchFamily="34" charset="0"/>
              <a:buNone/>
              <a:defRPr sz="1500" kern="1200">
                <a:solidFill>
                  <a:schemeClr val="tx1"/>
                </a:solidFill>
                <a:latin typeface="Segoe UI Light"/>
                <a:ea typeface="+mn-ea"/>
                <a:cs typeface="Segoe UI Light"/>
              </a:defRPr>
            </a:lvl3pPr>
            <a:lvl4pPr marL="0" indent="0" algn="l" defTabSz="686047" rtl="0" eaLnBrk="1" latinLnBrk="0" hangingPunct="1">
              <a:lnSpc>
                <a:spcPct val="90000"/>
              </a:lnSpc>
              <a:spcBef>
                <a:spcPts val="0"/>
              </a:spcBef>
              <a:spcAft>
                <a:spcPts val="300"/>
              </a:spcAft>
              <a:buSzPct val="90000"/>
              <a:buFont typeface="Arial" pitchFamily="34" charset="0"/>
              <a:buNone/>
              <a:tabLst>
                <a:tab pos="686074" algn="l"/>
              </a:tabLst>
              <a:defRPr sz="1800" kern="1200">
                <a:solidFill>
                  <a:schemeClr val="tx1"/>
                </a:solidFill>
                <a:latin typeface="Segoe UI Light"/>
                <a:ea typeface="+mn-ea"/>
                <a:cs typeface="Segoe UI Light"/>
              </a:defRPr>
            </a:lvl4pPr>
            <a:lvl5pPr marL="0" indent="0" algn="l" defTabSz="686047" rtl="0" eaLnBrk="1" latinLnBrk="0" hangingPunct="1">
              <a:lnSpc>
                <a:spcPct val="90000"/>
              </a:lnSpc>
              <a:spcBef>
                <a:spcPts val="0"/>
              </a:spcBef>
              <a:spcAft>
                <a:spcPts val="300"/>
              </a:spcAft>
              <a:buSzPct val="90000"/>
              <a:buFont typeface="Arial" pitchFamily="34" charset="0"/>
              <a:buNone/>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fi-FI"/>
          </a:p>
        </p:txBody>
      </p:sp>
      <p:sp>
        <p:nvSpPr>
          <p:cNvPr id="5" name="Text Placeholder 2"/>
          <p:cNvSpPr txBox="1">
            <a:spLocks/>
          </p:cNvSpPr>
          <p:nvPr/>
        </p:nvSpPr>
        <p:spPr>
          <a:xfrm>
            <a:off x="5055078" y="1962164"/>
            <a:ext cx="3838755" cy="399442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Arial" pitchFamily="34" charset="0"/>
              <a:buNone/>
              <a:defRPr sz="3200" kern="1200" spc="-100" baseline="0">
                <a:solidFill>
                  <a:schemeClr val="tx1"/>
                </a:solidFill>
                <a:latin typeface="Segoe UI Light"/>
                <a:ea typeface="+mn-ea"/>
                <a:cs typeface="Segoe UI Light"/>
              </a:defRPr>
            </a:lvl1pPr>
            <a:lvl2pPr marL="0" indent="0" algn="l" defTabSz="686047" rtl="0" eaLnBrk="1" latinLnBrk="0" hangingPunct="1">
              <a:lnSpc>
                <a:spcPct val="90000"/>
              </a:lnSpc>
              <a:spcBef>
                <a:spcPts val="0"/>
              </a:spcBef>
              <a:spcAft>
                <a:spcPts val="300"/>
              </a:spcAft>
              <a:buSzPct val="90000"/>
              <a:buFont typeface="Arial" pitchFamily="34" charset="0"/>
              <a:buNone/>
              <a:tabLst>
                <a:tab pos="472868" algn="l"/>
              </a:tabLst>
              <a:defRPr sz="2400" kern="1200" spc="-50" baseline="0">
                <a:solidFill>
                  <a:schemeClr val="tx1"/>
                </a:solidFill>
                <a:latin typeface="Segoe UI Light"/>
                <a:ea typeface="+mn-ea"/>
                <a:cs typeface="Segoe UI Light"/>
              </a:defRPr>
            </a:lvl2pPr>
            <a:lvl3pPr marL="0" indent="0" algn="l" defTabSz="686047" rtl="0" eaLnBrk="1" latinLnBrk="0" hangingPunct="1">
              <a:lnSpc>
                <a:spcPct val="90000"/>
              </a:lnSpc>
              <a:spcBef>
                <a:spcPts val="0"/>
              </a:spcBef>
              <a:spcAft>
                <a:spcPts val="300"/>
              </a:spcAft>
              <a:buSzPct val="90000"/>
              <a:buFont typeface="Arial" pitchFamily="34" charset="0"/>
              <a:buNone/>
              <a:defRPr sz="1500" kern="1200">
                <a:solidFill>
                  <a:schemeClr val="tx1"/>
                </a:solidFill>
                <a:latin typeface="Segoe UI Light"/>
                <a:ea typeface="+mn-ea"/>
                <a:cs typeface="Segoe UI Light"/>
              </a:defRPr>
            </a:lvl3pPr>
            <a:lvl4pPr marL="0" indent="0" algn="l" defTabSz="686047" rtl="0" eaLnBrk="1" latinLnBrk="0" hangingPunct="1">
              <a:lnSpc>
                <a:spcPct val="90000"/>
              </a:lnSpc>
              <a:spcBef>
                <a:spcPts val="0"/>
              </a:spcBef>
              <a:spcAft>
                <a:spcPts val="300"/>
              </a:spcAft>
              <a:buSzPct val="90000"/>
              <a:buFont typeface="Arial" pitchFamily="34" charset="0"/>
              <a:buNone/>
              <a:tabLst>
                <a:tab pos="686074" algn="l"/>
              </a:tabLst>
              <a:defRPr sz="1800" kern="1200">
                <a:solidFill>
                  <a:schemeClr val="tx1"/>
                </a:solidFill>
                <a:latin typeface="Segoe UI Light"/>
                <a:ea typeface="+mn-ea"/>
                <a:cs typeface="Segoe UI Light"/>
              </a:defRPr>
            </a:lvl4pPr>
            <a:lvl5pPr marL="0" indent="0" algn="l" defTabSz="686047" rtl="0" eaLnBrk="1" latinLnBrk="0" hangingPunct="1">
              <a:lnSpc>
                <a:spcPct val="90000"/>
              </a:lnSpc>
              <a:spcBef>
                <a:spcPts val="0"/>
              </a:spcBef>
              <a:spcAft>
                <a:spcPts val="300"/>
              </a:spcAft>
              <a:buSzPct val="90000"/>
              <a:buFont typeface="Arial" pitchFamily="34" charset="0"/>
              <a:buNone/>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fi-FI" b="1" noProof="1" smtClean="0"/>
              <a:t>Hub</a:t>
            </a:r>
          </a:p>
          <a:p>
            <a:pPr marL="457200" indent="-457200">
              <a:buFontTx/>
              <a:buChar char="-"/>
            </a:pPr>
            <a:r>
              <a:rPr lang="fi-FI" sz="2800" noProof="1" smtClean="0"/>
              <a:t>Metodien kutsuminen clientin ja serverin välillä</a:t>
            </a:r>
          </a:p>
          <a:p>
            <a:pPr marL="457200" indent="-457200">
              <a:buFontTx/>
              <a:buChar char="-"/>
            </a:pPr>
            <a:r>
              <a:rPr lang="fi-FI" sz="2800" noProof="1" smtClean="0"/>
              <a:t>Palvelimella luodaan lennossa JS-proxy</a:t>
            </a:r>
          </a:p>
          <a:p>
            <a:pPr marL="457200" indent="-457200">
              <a:buFontTx/>
              <a:buChar char="-"/>
            </a:pPr>
            <a:r>
              <a:rPr lang="fi-FI" sz="2800" noProof="1" smtClean="0"/>
              <a:t>JS: $.extend()</a:t>
            </a:r>
          </a:p>
          <a:p>
            <a:pPr marL="457200" indent="-457200">
              <a:buFontTx/>
              <a:buChar char="-"/>
            </a:pPr>
            <a:r>
              <a:rPr lang="fi-FI" sz="2800" noProof="1" smtClean="0"/>
              <a:t>C# dynamic &amp; RegisterHubs</a:t>
            </a:r>
          </a:p>
          <a:p>
            <a:pPr marL="457200" indent="-457200">
              <a:buFontTx/>
              <a:buChar char="-"/>
            </a:pPr>
            <a:endParaRPr lang="fi-FI" sz="2800" noProof="1" smtClean="0"/>
          </a:p>
        </p:txBody>
      </p:sp>
      <p:sp>
        <p:nvSpPr>
          <p:cNvPr id="6" name="Left-Right Arrow 5"/>
          <p:cNvSpPr/>
          <p:nvPr/>
        </p:nvSpPr>
        <p:spPr bwMode="auto">
          <a:xfrm>
            <a:off x="474134" y="5452536"/>
            <a:ext cx="8147161" cy="677333"/>
          </a:xfrm>
          <a:prstGeom prst="lef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Autentikointi</a:t>
            </a: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 auktorisointi, yhteyksien hallinta, …</a:t>
            </a:r>
          </a:p>
        </p:txBody>
      </p:sp>
    </p:spTree>
    <p:extLst>
      <p:ext uri="{BB962C8B-B14F-4D97-AF65-F5344CB8AC3E}">
        <p14:creationId xmlns:p14="http://schemas.microsoft.com/office/powerpoint/2010/main" val="2420956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Suorituskyky?</a:t>
            </a:r>
            <a:endParaRPr lang="fi-FI" dirty="0"/>
          </a:p>
        </p:txBody>
      </p:sp>
      <p:sp>
        <p:nvSpPr>
          <p:cNvPr id="3" name="Text Placeholder 2"/>
          <p:cNvSpPr>
            <a:spLocks noGrp="1"/>
          </p:cNvSpPr>
          <p:nvPr>
            <p:ph type="body" sz="quarter" idx="10"/>
          </p:nvPr>
        </p:nvSpPr>
        <p:spPr>
          <a:xfrm>
            <a:off x="3405039" y="3150626"/>
            <a:ext cx="1917460" cy="609398"/>
          </a:xfrm>
        </p:spPr>
        <p:txBody>
          <a:bodyPr/>
          <a:lstStyle/>
          <a:p>
            <a:r>
              <a:rPr lang="fi-FI" sz="4400" dirty="0" smtClean="0"/>
              <a:t>”hyvä”</a:t>
            </a:r>
            <a:endParaRPr lang="fi-FI" sz="4400" dirty="0"/>
          </a:p>
        </p:txBody>
      </p:sp>
    </p:spTree>
    <p:extLst>
      <p:ext uri="{BB962C8B-B14F-4D97-AF65-F5344CB8AC3E}">
        <p14:creationId xmlns:p14="http://schemas.microsoft.com/office/powerpoint/2010/main" val="585022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0965" y="3473140"/>
            <a:ext cx="3950070" cy="1095685"/>
          </a:xfrm>
        </p:spPr>
        <p:txBody>
          <a:bodyPr/>
          <a:lstStyle/>
          <a:p>
            <a:r>
              <a:rPr lang="en-US" dirty="0" smtClean="0"/>
              <a:t>Demo: </a:t>
            </a:r>
          </a:p>
          <a:p>
            <a:r>
              <a:rPr lang="en-US" sz="3600" dirty="0" err="1" smtClean="0"/>
              <a:t>suorituskyky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159" y="4629833"/>
            <a:ext cx="2198104" cy="2198104"/>
          </a:xfrm>
          <a:prstGeom prst="rect">
            <a:avLst/>
          </a:prstGeom>
        </p:spPr>
      </p:pic>
    </p:spTree>
    <p:extLst>
      <p:ext uri="{BB962C8B-B14F-4D97-AF65-F5344CB8AC3E}">
        <p14:creationId xmlns:p14="http://schemas.microsoft.com/office/powerpoint/2010/main" val="277364147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Scale</a:t>
            </a:r>
            <a:r>
              <a:rPr lang="fi-FI" dirty="0" smtClean="0"/>
              <a:t> out</a:t>
            </a:r>
            <a:endParaRPr lang="fi-FI" dirty="0"/>
          </a:p>
        </p:txBody>
      </p:sp>
      <p:sp>
        <p:nvSpPr>
          <p:cNvPr id="4" name="Rectangle 3"/>
          <p:cNvSpPr/>
          <p:nvPr/>
        </p:nvSpPr>
        <p:spPr bwMode="auto">
          <a:xfrm>
            <a:off x="1526880" y="2941608"/>
            <a:ext cx="1561381" cy="894384"/>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noProof="1"/>
              <a:t>N</a:t>
            </a:r>
            <a:r>
              <a:rPr lang="fi-FI" noProof="1" smtClean="0"/>
              <a:t>1</a:t>
            </a:r>
            <a:endParaRPr lang="fi-FI" noProof="1"/>
          </a:p>
        </p:txBody>
      </p:sp>
      <p:sp>
        <p:nvSpPr>
          <p:cNvPr id="5" name="Rectangle 4"/>
          <p:cNvSpPr/>
          <p:nvPr/>
        </p:nvSpPr>
        <p:spPr bwMode="auto">
          <a:xfrm>
            <a:off x="3735244" y="2941608"/>
            <a:ext cx="1561381" cy="894384"/>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noProof="1"/>
              <a:t>N</a:t>
            </a:r>
            <a:r>
              <a:rPr lang="fi-FI" noProof="1" smtClean="0"/>
              <a:t>2</a:t>
            </a:r>
            <a:endParaRPr lang="fi-FI" noProof="1"/>
          </a:p>
        </p:txBody>
      </p:sp>
      <p:sp>
        <p:nvSpPr>
          <p:cNvPr id="6" name="Rectangle 5"/>
          <p:cNvSpPr/>
          <p:nvPr/>
        </p:nvSpPr>
        <p:spPr bwMode="auto">
          <a:xfrm>
            <a:off x="5865966" y="2941608"/>
            <a:ext cx="1561381" cy="894384"/>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noProof="1" smtClean="0"/>
              <a:t>N3</a:t>
            </a:r>
            <a:endParaRPr lang="fi-FI" noProof="1"/>
          </a:p>
        </p:txBody>
      </p:sp>
      <p:sp>
        <p:nvSpPr>
          <p:cNvPr id="7" name="Rectangle 6"/>
          <p:cNvSpPr/>
          <p:nvPr/>
        </p:nvSpPr>
        <p:spPr bwMode="auto">
          <a:xfrm>
            <a:off x="1526880" y="4304575"/>
            <a:ext cx="5900467" cy="37093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noProof="1" smtClean="0"/>
              <a:t>Backplane (Service Bus, SQL Server, Redis, …)</a:t>
            </a:r>
            <a:endParaRPr lang="fi-FI" noProof="1"/>
          </a:p>
        </p:txBody>
      </p:sp>
      <p:cxnSp>
        <p:nvCxnSpPr>
          <p:cNvPr id="9" name="Straight Arrow Connector 8"/>
          <p:cNvCxnSpPr/>
          <p:nvPr/>
        </p:nvCxnSpPr>
        <p:spPr>
          <a:xfrm>
            <a:off x="1975454" y="2242869"/>
            <a:ext cx="0" cy="62110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1052433" y="2311890"/>
            <a:ext cx="894476" cy="276999"/>
          </a:xfrm>
          <a:prstGeom prst="rect">
            <a:avLst/>
          </a:prstGeom>
          <a:noFill/>
        </p:spPr>
        <p:txBody>
          <a:bodyPr wrap="none" lIns="0" tIns="0" rIns="0" bIns="0" rtlCol="0">
            <a:spAutoFit/>
          </a:bodyPr>
          <a:lstStyle/>
          <a:p>
            <a:r>
              <a:rPr lang="fi-FI" sz="1800" noProof="1" smtClean="0">
                <a:solidFill>
                  <a:schemeClr val="accent4"/>
                </a:solidFill>
                <a:latin typeface="Segoe UI Light" pitchFamily="34" charset="0"/>
              </a:rPr>
              <a:t>incoming</a:t>
            </a:r>
          </a:p>
        </p:txBody>
      </p:sp>
      <p:cxnSp>
        <p:nvCxnSpPr>
          <p:cNvPr id="12" name="Straight Arrow Connector 11"/>
          <p:cNvCxnSpPr/>
          <p:nvPr/>
        </p:nvCxnSpPr>
        <p:spPr>
          <a:xfrm flipH="1">
            <a:off x="1975454" y="3881888"/>
            <a:ext cx="582" cy="3795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flipV="1">
            <a:off x="4511620" y="3844618"/>
            <a:ext cx="0" cy="3795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685477" y="3844618"/>
            <a:ext cx="0" cy="3795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2303257" y="3864637"/>
            <a:ext cx="0" cy="3795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2303257" y="2242869"/>
            <a:ext cx="0" cy="6281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363642" y="2337985"/>
            <a:ext cx="950773" cy="276999"/>
          </a:xfrm>
          <a:prstGeom prst="rect">
            <a:avLst/>
          </a:prstGeom>
          <a:noFill/>
        </p:spPr>
        <p:txBody>
          <a:bodyPr wrap="none" lIns="0" tIns="0" rIns="0" bIns="0" rtlCol="0">
            <a:spAutoFit/>
          </a:bodyPr>
          <a:lstStyle/>
          <a:p>
            <a:r>
              <a:rPr lang="fi-FI" sz="1800" noProof="1" smtClean="0">
                <a:solidFill>
                  <a:schemeClr val="accent1"/>
                </a:solidFill>
                <a:latin typeface="Segoe UI Light" pitchFamily="34" charset="0"/>
              </a:rPr>
              <a:t>broadcast</a:t>
            </a:r>
          </a:p>
        </p:txBody>
      </p:sp>
      <p:cxnSp>
        <p:nvCxnSpPr>
          <p:cNvPr id="27" name="Straight Arrow Connector 26"/>
          <p:cNvCxnSpPr/>
          <p:nvPr/>
        </p:nvCxnSpPr>
        <p:spPr>
          <a:xfrm flipV="1">
            <a:off x="4511617" y="2266197"/>
            <a:ext cx="0" cy="6281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685477" y="2258533"/>
            <a:ext cx="0" cy="6281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992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Käyttöskenaariot</a:t>
            </a:r>
            <a:endParaRPr lang="fi-FI" dirty="0"/>
          </a:p>
        </p:txBody>
      </p:sp>
      <p:sp>
        <p:nvSpPr>
          <p:cNvPr id="3" name="Text Placeholder 2"/>
          <p:cNvSpPr>
            <a:spLocks noGrp="1"/>
          </p:cNvSpPr>
          <p:nvPr>
            <p:ph type="body" sz="quarter" idx="10"/>
          </p:nvPr>
        </p:nvSpPr>
        <p:spPr>
          <a:xfrm>
            <a:off x="308155" y="1451222"/>
            <a:ext cx="8534219" cy="2928494"/>
          </a:xfrm>
        </p:spPr>
        <p:txBody>
          <a:bodyPr/>
          <a:lstStyle/>
          <a:p>
            <a:pPr marL="457200" indent="-457200">
              <a:buFont typeface="Arial" panose="020B0604020202020204" pitchFamily="34" charset="0"/>
              <a:buChar char="•"/>
            </a:pPr>
            <a:r>
              <a:rPr lang="fi-FI" dirty="0" smtClean="0"/>
              <a:t>Palvelimen tapahtumien visualisointi</a:t>
            </a:r>
          </a:p>
          <a:p>
            <a:pPr marL="457200" indent="-457200">
              <a:buFont typeface="Arial" panose="020B0604020202020204" pitchFamily="34" charset="0"/>
              <a:buChar char="•"/>
            </a:pPr>
            <a:r>
              <a:rPr lang="fi-FI" dirty="0" smtClean="0"/>
              <a:t>Ajallisen kytkennän (</a:t>
            </a:r>
            <a:r>
              <a:rPr lang="fi-FI" dirty="0" err="1" smtClean="0"/>
              <a:t>temporal</a:t>
            </a:r>
            <a:r>
              <a:rPr lang="fi-FI" dirty="0" smtClean="0"/>
              <a:t> </a:t>
            </a:r>
            <a:r>
              <a:rPr lang="fi-FI" dirty="0" err="1" smtClean="0"/>
              <a:t>coupling</a:t>
            </a:r>
            <a:r>
              <a:rPr lang="fi-FI" dirty="0" smtClean="0"/>
              <a:t>) vähentäminen</a:t>
            </a:r>
          </a:p>
          <a:p>
            <a:pPr marL="457200" indent="-457200">
              <a:buFont typeface="Arial" panose="020B0604020202020204" pitchFamily="34" charset="0"/>
              <a:buChar char="•"/>
            </a:pPr>
            <a:r>
              <a:rPr lang="fi-FI" dirty="0" err="1" smtClean="0"/>
              <a:t>Offline</a:t>
            </a:r>
            <a:r>
              <a:rPr lang="fi-FI" dirty="0" smtClean="0"/>
              <a:t>-sovellukset</a:t>
            </a:r>
          </a:p>
          <a:p>
            <a:pPr marL="457200" indent="-457200">
              <a:buFont typeface="Arial" panose="020B0604020202020204" pitchFamily="34" charset="0"/>
              <a:buChar char="•"/>
            </a:pPr>
            <a:r>
              <a:rPr lang="fi-FI" dirty="0" smtClean="0"/>
              <a:t>Pienen latenssin sovellukset (pelit, ryhmätyösovellukset yms.)</a:t>
            </a:r>
            <a:endParaRPr lang="fi-FI" dirty="0"/>
          </a:p>
        </p:txBody>
      </p:sp>
    </p:spTree>
    <p:extLst>
      <p:ext uri="{BB962C8B-B14F-4D97-AF65-F5344CB8AC3E}">
        <p14:creationId xmlns:p14="http://schemas.microsoft.com/office/powerpoint/2010/main" val="303005512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0965" y="2919143"/>
            <a:ext cx="3950070" cy="1649682"/>
          </a:xfrm>
        </p:spPr>
        <p:txBody>
          <a:bodyPr/>
          <a:lstStyle/>
          <a:p>
            <a:r>
              <a:rPr lang="en-US" dirty="0" smtClean="0"/>
              <a:t>Demo: </a:t>
            </a:r>
          </a:p>
          <a:p>
            <a:r>
              <a:rPr lang="en-US" sz="3600" dirty="0" err="1" smtClean="0"/>
              <a:t>Visualisointi</a:t>
            </a:r>
            <a:endParaRPr lang="en-US" sz="3600" dirty="0" smtClean="0"/>
          </a:p>
          <a:p>
            <a:r>
              <a:rPr lang="en-US" sz="3600" dirty="0" err="1" smtClean="0"/>
              <a:t>Eri</a:t>
            </a:r>
            <a:r>
              <a:rPr lang="en-US" sz="3600" dirty="0" smtClean="0"/>
              <a:t> </a:t>
            </a:r>
            <a:r>
              <a:rPr lang="en-US" sz="3600" dirty="0" err="1" smtClean="0"/>
              <a:t>asiakasohjelmat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159" y="4629833"/>
            <a:ext cx="2198104" cy="2198104"/>
          </a:xfrm>
          <a:prstGeom prst="rect">
            <a:avLst/>
          </a:prstGeom>
        </p:spPr>
      </p:pic>
    </p:spTree>
    <p:extLst>
      <p:ext uri="{BB962C8B-B14F-4D97-AF65-F5344CB8AC3E}">
        <p14:creationId xmlns:p14="http://schemas.microsoft.com/office/powerpoint/2010/main" val="211019471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6340414" y="3217651"/>
            <a:ext cx="1440611" cy="1233578"/>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BL</a:t>
            </a: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298450" y="326672"/>
            <a:ext cx="8363938" cy="498598"/>
          </a:xfrm>
        </p:spPr>
        <p:txBody>
          <a:bodyPr/>
          <a:lstStyle/>
          <a:p>
            <a:r>
              <a:rPr lang="fi-FI" dirty="0" smtClean="0"/>
              <a:t>Ajallisen kytkennän vähentäminen</a:t>
            </a:r>
            <a:endParaRPr lang="fi-FI" dirty="0"/>
          </a:p>
        </p:txBody>
      </p:sp>
      <p:sp>
        <p:nvSpPr>
          <p:cNvPr id="3" name="Rectangle 2"/>
          <p:cNvSpPr/>
          <p:nvPr/>
        </p:nvSpPr>
        <p:spPr bwMode="auto">
          <a:xfrm>
            <a:off x="534838" y="2717319"/>
            <a:ext cx="1440611" cy="1233578"/>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Selain</a:t>
            </a: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Rectangle 3"/>
          <p:cNvSpPr/>
          <p:nvPr/>
        </p:nvSpPr>
        <p:spPr bwMode="auto">
          <a:xfrm>
            <a:off x="5917719" y="2717319"/>
            <a:ext cx="1440611" cy="1233578"/>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Palvelin</a:t>
            </a: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104842" y="2462643"/>
            <a:ext cx="3614470" cy="444459"/>
            <a:chOff x="2104842" y="2462643"/>
            <a:chExt cx="3614470" cy="444459"/>
          </a:xfrm>
        </p:grpSpPr>
        <p:cxnSp>
          <p:nvCxnSpPr>
            <p:cNvPr id="6" name="Straight Arrow Connector 5"/>
            <p:cNvCxnSpPr/>
            <p:nvPr/>
          </p:nvCxnSpPr>
          <p:spPr>
            <a:xfrm>
              <a:off x="2104842" y="2898475"/>
              <a:ext cx="3614470" cy="86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036496" y="2462643"/>
              <a:ext cx="1158972" cy="430887"/>
            </a:xfrm>
            <a:prstGeom prst="rect">
              <a:avLst/>
            </a:prstGeom>
            <a:noFill/>
          </p:spPr>
          <p:txBody>
            <a:bodyPr wrap="none" lIns="0" tIns="0" rIns="0" bIns="0" rtlCol="0">
              <a:spAutoFit/>
            </a:bodyPr>
            <a:lstStyle/>
            <a:p>
              <a:r>
                <a:rPr lang="fi-FI" sz="2800" dirty="0" smtClean="0">
                  <a:solidFill>
                    <a:schemeClr val="accent1"/>
                  </a:solidFill>
                  <a:latin typeface="Segoe UI Light" pitchFamily="34" charset="0"/>
                </a:rPr>
                <a:t>hyväksy</a:t>
              </a:r>
            </a:p>
          </p:txBody>
        </p:sp>
      </p:grpSp>
      <p:sp>
        <p:nvSpPr>
          <p:cNvPr id="10" name="Can 9"/>
          <p:cNvSpPr/>
          <p:nvPr/>
        </p:nvSpPr>
        <p:spPr bwMode="auto">
          <a:xfrm>
            <a:off x="6724288" y="5279364"/>
            <a:ext cx="672861" cy="905775"/>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 name="Straight Arrow Connector 11"/>
          <p:cNvCxnSpPr>
            <a:stCxn id="9" idx="2"/>
            <a:endCxn id="10" idx="1"/>
          </p:cNvCxnSpPr>
          <p:nvPr/>
        </p:nvCxnSpPr>
        <p:spPr>
          <a:xfrm flipH="1">
            <a:off x="7060719" y="4451229"/>
            <a:ext cx="1" cy="82813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17" name="Group 16"/>
          <p:cNvGrpSpPr/>
          <p:nvPr/>
        </p:nvGrpSpPr>
        <p:grpSpPr>
          <a:xfrm>
            <a:off x="2104842" y="3243966"/>
            <a:ext cx="3614470" cy="439513"/>
            <a:chOff x="2104842" y="3243966"/>
            <a:chExt cx="3614470" cy="439513"/>
          </a:xfrm>
        </p:grpSpPr>
        <p:cxnSp>
          <p:nvCxnSpPr>
            <p:cNvPr id="15" name="Straight Arrow Connector 14"/>
            <p:cNvCxnSpPr/>
            <p:nvPr/>
          </p:nvCxnSpPr>
          <p:spPr>
            <a:xfrm flipH="1" flipV="1">
              <a:off x="2104842" y="3674853"/>
              <a:ext cx="3614470"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34556" y="3243966"/>
              <a:ext cx="1275990" cy="430887"/>
            </a:xfrm>
            <a:prstGeom prst="rect">
              <a:avLst/>
            </a:prstGeom>
            <a:noFill/>
          </p:spPr>
          <p:txBody>
            <a:bodyPr wrap="none" lIns="0" tIns="0" rIns="0" bIns="0" rtlCol="0">
              <a:spAutoFit/>
            </a:bodyPr>
            <a:lstStyle/>
            <a:p>
              <a:r>
                <a:rPr lang="fi-FI" sz="2800" dirty="0" smtClean="0">
                  <a:solidFill>
                    <a:schemeClr val="accent1"/>
                  </a:solidFill>
                  <a:latin typeface="Segoe UI Light" pitchFamily="34" charset="0"/>
                </a:rPr>
                <a:t>onnistui!</a:t>
              </a:r>
            </a:p>
          </p:txBody>
        </p:sp>
      </p:grpSp>
      <p:grpSp>
        <p:nvGrpSpPr>
          <p:cNvPr id="29" name="Group 28"/>
          <p:cNvGrpSpPr/>
          <p:nvPr/>
        </p:nvGrpSpPr>
        <p:grpSpPr>
          <a:xfrm>
            <a:off x="2968369" y="3001993"/>
            <a:ext cx="4057204" cy="3044693"/>
            <a:chOff x="2968369" y="3001993"/>
            <a:chExt cx="4057204" cy="3044693"/>
          </a:xfrm>
        </p:grpSpPr>
        <p:cxnSp>
          <p:nvCxnSpPr>
            <p:cNvPr id="20" name="Straight Arrow Connector 19"/>
            <p:cNvCxnSpPr>
              <a:stCxn id="26" idx="0"/>
            </p:cNvCxnSpPr>
            <p:nvPr/>
          </p:nvCxnSpPr>
          <p:spPr>
            <a:xfrm flipV="1">
              <a:off x="4549732" y="3001993"/>
              <a:ext cx="436336" cy="2613806"/>
            </a:xfrm>
            <a:prstGeom prst="straightConnector1">
              <a:avLst/>
            </a:prstGeom>
            <a:ln>
              <a:solidFill>
                <a:schemeClr val="accent3"/>
              </a:solidFill>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p:cNvCxnSpPr>
              <a:stCxn id="26" idx="0"/>
            </p:cNvCxnSpPr>
            <p:nvPr/>
          </p:nvCxnSpPr>
          <p:spPr>
            <a:xfrm flipV="1">
              <a:off x="4549732" y="4692771"/>
              <a:ext cx="2475841" cy="923028"/>
            </a:xfrm>
            <a:prstGeom prst="straightConnector1">
              <a:avLst/>
            </a:prstGeom>
            <a:ln>
              <a:solidFill>
                <a:schemeClr val="accent3"/>
              </a:solidFill>
              <a:tailEnd type="triangle"/>
            </a:ln>
          </p:spPr>
          <p:style>
            <a:lnRef idx="1">
              <a:schemeClr val="accent3"/>
            </a:lnRef>
            <a:fillRef idx="0">
              <a:schemeClr val="accent3"/>
            </a:fillRef>
            <a:effectRef idx="0">
              <a:schemeClr val="accent3"/>
            </a:effectRef>
            <a:fontRef idx="minor">
              <a:schemeClr val="tx1"/>
            </a:fontRef>
          </p:style>
        </p:cxnSp>
        <p:cxnSp>
          <p:nvCxnSpPr>
            <p:cNvPr id="24" name="Straight Arrow Connector 23"/>
            <p:cNvCxnSpPr>
              <a:stCxn id="26" idx="0"/>
            </p:cNvCxnSpPr>
            <p:nvPr/>
          </p:nvCxnSpPr>
          <p:spPr>
            <a:xfrm flipH="1" flipV="1">
              <a:off x="3980841" y="3756803"/>
              <a:ext cx="568891" cy="1858996"/>
            </a:xfrm>
            <a:prstGeom prst="straightConnector1">
              <a:avLst/>
            </a:prstGeom>
            <a:ln>
              <a:solidFill>
                <a:schemeClr val="accent3"/>
              </a:solidFill>
              <a:tailEnd type="triangle"/>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2968369" y="5615799"/>
              <a:ext cx="3162725" cy="430887"/>
            </a:xfrm>
            <a:prstGeom prst="rect">
              <a:avLst/>
            </a:prstGeom>
            <a:noFill/>
          </p:spPr>
          <p:txBody>
            <a:bodyPr wrap="none" lIns="0" tIns="0" rIns="0" bIns="0" rtlCol="0">
              <a:spAutoFit/>
            </a:bodyPr>
            <a:lstStyle/>
            <a:p>
              <a:r>
                <a:rPr lang="fi-FI" sz="2800" dirty="0" smtClean="0">
                  <a:solidFill>
                    <a:schemeClr val="accent3"/>
                  </a:solidFill>
                  <a:latin typeface="Segoe UI Light" pitchFamily="34" charset="0"/>
                </a:rPr>
                <a:t>10 ms, 1 s, 100 s, ∞ s?</a:t>
              </a:r>
            </a:p>
          </p:txBody>
        </p:sp>
      </p:grpSp>
    </p:spTree>
    <p:extLst>
      <p:ext uri="{BB962C8B-B14F-4D97-AF65-F5344CB8AC3E}">
        <p14:creationId xmlns:p14="http://schemas.microsoft.com/office/powerpoint/2010/main" val="594871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6340414" y="3217651"/>
            <a:ext cx="1440611" cy="1233578"/>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BL</a:t>
            </a: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298450" y="326672"/>
            <a:ext cx="8363938" cy="498598"/>
          </a:xfrm>
        </p:spPr>
        <p:txBody>
          <a:bodyPr/>
          <a:lstStyle/>
          <a:p>
            <a:r>
              <a:rPr lang="fi-FI" dirty="0" smtClean="0"/>
              <a:t>Ajallisen kytkennän vähentäminen  </a:t>
            </a:r>
            <a:r>
              <a:rPr lang="fi-FI" sz="2000" dirty="0" smtClean="0"/>
              <a:t>== </a:t>
            </a:r>
            <a:r>
              <a:rPr lang="fi-FI" sz="2000" dirty="0" err="1" smtClean="0"/>
              <a:t>store</a:t>
            </a:r>
            <a:r>
              <a:rPr lang="fi-FI" sz="2000" dirty="0" smtClean="0"/>
              <a:t> &amp; </a:t>
            </a:r>
            <a:r>
              <a:rPr lang="fi-FI" sz="2000" dirty="0" err="1" smtClean="0"/>
              <a:t>forward</a:t>
            </a:r>
            <a:endParaRPr lang="fi-FI" dirty="0"/>
          </a:p>
        </p:txBody>
      </p:sp>
      <p:sp>
        <p:nvSpPr>
          <p:cNvPr id="3" name="Rectangle 2"/>
          <p:cNvSpPr/>
          <p:nvPr/>
        </p:nvSpPr>
        <p:spPr bwMode="auto">
          <a:xfrm>
            <a:off x="534838" y="2717319"/>
            <a:ext cx="1440611" cy="1233578"/>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Selain</a:t>
            </a: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Rectangle 3"/>
          <p:cNvSpPr/>
          <p:nvPr/>
        </p:nvSpPr>
        <p:spPr bwMode="auto">
          <a:xfrm>
            <a:off x="5917719" y="2717319"/>
            <a:ext cx="1440611" cy="1233578"/>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Palvelin</a:t>
            </a: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Can 9"/>
          <p:cNvSpPr/>
          <p:nvPr/>
        </p:nvSpPr>
        <p:spPr bwMode="auto">
          <a:xfrm>
            <a:off x="6724288" y="5279364"/>
            <a:ext cx="672861" cy="905775"/>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BL DB</a:t>
            </a: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 name="Straight Arrow Connector 11"/>
          <p:cNvCxnSpPr>
            <a:stCxn id="9" idx="2"/>
            <a:endCxn id="10" idx="1"/>
          </p:cNvCxnSpPr>
          <p:nvPr/>
        </p:nvCxnSpPr>
        <p:spPr>
          <a:xfrm flipH="1">
            <a:off x="7060719" y="4451229"/>
            <a:ext cx="1" cy="82813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17" name="Group 16"/>
          <p:cNvGrpSpPr/>
          <p:nvPr/>
        </p:nvGrpSpPr>
        <p:grpSpPr>
          <a:xfrm>
            <a:off x="1975449" y="3407864"/>
            <a:ext cx="3901444" cy="405009"/>
            <a:chOff x="2104842" y="3278470"/>
            <a:chExt cx="3614470" cy="405009"/>
          </a:xfrm>
        </p:grpSpPr>
        <p:cxnSp>
          <p:nvCxnSpPr>
            <p:cNvPr id="15" name="Straight Arrow Connector 14"/>
            <p:cNvCxnSpPr/>
            <p:nvPr/>
          </p:nvCxnSpPr>
          <p:spPr>
            <a:xfrm flipH="1" flipV="1">
              <a:off x="2104842" y="3674853"/>
              <a:ext cx="3614470" cy="862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2305" y="3278470"/>
              <a:ext cx="1055464" cy="369332"/>
            </a:xfrm>
            <a:prstGeom prst="rect">
              <a:avLst/>
            </a:prstGeom>
            <a:noFill/>
          </p:spPr>
          <p:txBody>
            <a:bodyPr wrap="none" lIns="0" tIns="0" rIns="0" bIns="0" rtlCol="0">
              <a:spAutoFit/>
            </a:bodyPr>
            <a:lstStyle/>
            <a:p>
              <a:r>
                <a:rPr lang="fi-FI" sz="2400" dirty="0" smtClean="0">
                  <a:solidFill>
                    <a:schemeClr val="accent1"/>
                  </a:solidFill>
                  <a:latin typeface="Segoe UI Light" pitchFamily="34" charset="0"/>
                </a:rPr>
                <a:t>onnistui!</a:t>
              </a:r>
            </a:p>
          </p:txBody>
        </p:sp>
      </p:grpSp>
      <p:sp>
        <p:nvSpPr>
          <p:cNvPr id="5" name="Can 4"/>
          <p:cNvSpPr/>
          <p:nvPr/>
        </p:nvSpPr>
        <p:spPr bwMode="auto">
          <a:xfrm rot="5400000">
            <a:off x="1875950" y="2665997"/>
            <a:ext cx="465824" cy="690114"/>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54" name="Group 53"/>
          <p:cNvGrpSpPr/>
          <p:nvPr/>
        </p:nvGrpSpPr>
        <p:grpSpPr>
          <a:xfrm>
            <a:off x="1106685" y="1974011"/>
            <a:ext cx="1002177" cy="804130"/>
            <a:chOff x="1106685" y="1974011"/>
            <a:chExt cx="1002177" cy="804130"/>
          </a:xfrm>
        </p:grpSpPr>
        <p:cxnSp>
          <p:nvCxnSpPr>
            <p:cNvPr id="14" name="Elbow Connector 13"/>
            <p:cNvCxnSpPr>
              <a:stCxn id="3" idx="0"/>
              <a:endCxn id="5" idx="2"/>
            </p:cNvCxnSpPr>
            <p:nvPr/>
          </p:nvCxnSpPr>
          <p:spPr>
            <a:xfrm rot="16200000" flipH="1">
              <a:off x="1651591" y="2320871"/>
              <a:ext cx="60823" cy="853718"/>
            </a:xfrm>
            <a:prstGeom prst="bentConnector3">
              <a:avLst>
                <a:gd name="adj1" fmla="val -460224"/>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106685" y="1974011"/>
              <a:ext cx="992259" cy="369332"/>
            </a:xfrm>
            <a:prstGeom prst="rect">
              <a:avLst/>
            </a:prstGeom>
            <a:noFill/>
          </p:spPr>
          <p:txBody>
            <a:bodyPr wrap="none" lIns="0" tIns="0" rIns="0" bIns="0" rtlCol="0">
              <a:spAutoFit/>
            </a:bodyPr>
            <a:lstStyle/>
            <a:p>
              <a:r>
                <a:rPr lang="fi-FI" sz="2400" dirty="0" smtClean="0">
                  <a:solidFill>
                    <a:schemeClr val="accent1"/>
                  </a:solidFill>
                  <a:latin typeface="Segoe UI Light" pitchFamily="34" charset="0"/>
                </a:rPr>
                <a:t>hyväksy</a:t>
              </a:r>
            </a:p>
          </p:txBody>
        </p:sp>
      </p:grpSp>
      <p:grpSp>
        <p:nvGrpSpPr>
          <p:cNvPr id="55" name="Group 54"/>
          <p:cNvGrpSpPr/>
          <p:nvPr/>
        </p:nvGrpSpPr>
        <p:grpSpPr>
          <a:xfrm>
            <a:off x="1255145" y="3243965"/>
            <a:ext cx="853718" cy="1373730"/>
            <a:chOff x="1255145" y="3243965"/>
            <a:chExt cx="853718" cy="1373730"/>
          </a:xfrm>
        </p:grpSpPr>
        <p:cxnSp>
          <p:nvCxnSpPr>
            <p:cNvPr id="30" name="Elbow Connector 29"/>
            <p:cNvCxnSpPr>
              <a:stCxn id="5" idx="4"/>
              <a:endCxn id="3" idx="2"/>
            </p:cNvCxnSpPr>
            <p:nvPr/>
          </p:nvCxnSpPr>
          <p:spPr>
            <a:xfrm rot="5400000">
              <a:off x="1328538" y="3170572"/>
              <a:ext cx="706931" cy="853718"/>
            </a:xfrm>
            <a:prstGeom prst="bentConnector3">
              <a:avLst>
                <a:gd name="adj1" fmla="val 13233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451743" y="4248363"/>
              <a:ext cx="397545" cy="369332"/>
            </a:xfrm>
            <a:prstGeom prst="rect">
              <a:avLst/>
            </a:prstGeom>
            <a:noFill/>
          </p:spPr>
          <p:txBody>
            <a:bodyPr wrap="none" lIns="0" tIns="0" rIns="0" bIns="0" rtlCol="0">
              <a:spAutoFit/>
            </a:bodyPr>
            <a:lstStyle/>
            <a:p>
              <a:r>
                <a:rPr lang="fi-FI" sz="2400" dirty="0" smtClean="0">
                  <a:solidFill>
                    <a:schemeClr val="accent1"/>
                  </a:solidFill>
                  <a:latin typeface="Segoe UI Light" pitchFamily="34" charset="0"/>
                </a:rPr>
                <a:t>ok!</a:t>
              </a:r>
            </a:p>
          </p:txBody>
        </p:sp>
      </p:grpSp>
      <p:sp>
        <p:nvSpPr>
          <p:cNvPr id="37" name="Can 36"/>
          <p:cNvSpPr/>
          <p:nvPr/>
        </p:nvSpPr>
        <p:spPr bwMode="auto">
          <a:xfrm>
            <a:off x="6301587" y="944589"/>
            <a:ext cx="672861" cy="905775"/>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MSG DB</a:t>
            </a:r>
            <a:endParaRPr lang="fi-FI"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56" name="Group 55"/>
          <p:cNvGrpSpPr/>
          <p:nvPr/>
        </p:nvGrpSpPr>
        <p:grpSpPr>
          <a:xfrm>
            <a:off x="2453919" y="2450118"/>
            <a:ext cx="3463800" cy="397040"/>
            <a:chOff x="2453919" y="2450118"/>
            <a:chExt cx="3463800" cy="397040"/>
          </a:xfrm>
        </p:grpSpPr>
        <p:cxnSp>
          <p:nvCxnSpPr>
            <p:cNvPr id="39" name="Straight Arrow Connector 38"/>
            <p:cNvCxnSpPr/>
            <p:nvPr/>
          </p:nvCxnSpPr>
          <p:spPr>
            <a:xfrm>
              <a:off x="2453919" y="2847158"/>
              <a:ext cx="3463800" cy="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546404" y="2450118"/>
              <a:ext cx="562655" cy="369332"/>
            </a:xfrm>
            <a:prstGeom prst="rect">
              <a:avLst/>
            </a:prstGeom>
            <a:noFill/>
          </p:spPr>
          <p:txBody>
            <a:bodyPr wrap="none" lIns="0" tIns="0" rIns="0" bIns="0" rtlCol="0">
              <a:spAutoFit/>
            </a:bodyPr>
            <a:lstStyle/>
            <a:p>
              <a:r>
                <a:rPr lang="fi-FI" sz="2400" dirty="0" err="1" smtClean="0">
                  <a:solidFill>
                    <a:schemeClr val="accent1"/>
                  </a:solidFill>
                  <a:latin typeface="Segoe UI Light" pitchFamily="34" charset="0"/>
                </a:rPr>
                <a:t>cmd</a:t>
              </a:r>
              <a:endParaRPr lang="fi-FI" sz="2400" dirty="0" smtClean="0">
                <a:solidFill>
                  <a:schemeClr val="accent1"/>
                </a:solidFill>
                <a:latin typeface="Segoe UI Light" pitchFamily="34" charset="0"/>
              </a:endParaRPr>
            </a:p>
          </p:txBody>
        </p:sp>
      </p:grpSp>
      <p:grpSp>
        <p:nvGrpSpPr>
          <p:cNvPr id="57" name="Group 56"/>
          <p:cNvGrpSpPr/>
          <p:nvPr/>
        </p:nvGrpSpPr>
        <p:grpSpPr>
          <a:xfrm>
            <a:off x="5013290" y="1850364"/>
            <a:ext cx="1478091" cy="866955"/>
            <a:chOff x="5013290" y="1850364"/>
            <a:chExt cx="1478091" cy="866955"/>
          </a:xfrm>
        </p:grpSpPr>
        <p:cxnSp>
          <p:nvCxnSpPr>
            <p:cNvPr id="43" name="Straight Arrow Connector 42"/>
            <p:cNvCxnSpPr/>
            <p:nvPr/>
          </p:nvCxnSpPr>
          <p:spPr>
            <a:xfrm flipH="1" flipV="1">
              <a:off x="6491374" y="1850364"/>
              <a:ext cx="7" cy="86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13290" y="1914509"/>
              <a:ext cx="1465145" cy="369332"/>
            </a:xfrm>
            <a:prstGeom prst="rect">
              <a:avLst/>
            </a:prstGeom>
            <a:noFill/>
          </p:spPr>
          <p:txBody>
            <a:bodyPr wrap="none" lIns="0" tIns="0" rIns="0" bIns="0" rtlCol="0">
              <a:spAutoFit/>
            </a:bodyPr>
            <a:lstStyle/>
            <a:p>
              <a:r>
                <a:rPr lang="fi-FI" sz="2400" dirty="0" smtClean="0">
                  <a:solidFill>
                    <a:schemeClr val="accent1"/>
                  </a:solidFill>
                  <a:latin typeface="Segoe UI Light" pitchFamily="34" charset="0"/>
                </a:rPr>
                <a:t>käsitelty jo?</a:t>
              </a:r>
            </a:p>
          </p:txBody>
        </p:sp>
      </p:grpSp>
      <p:grpSp>
        <p:nvGrpSpPr>
          <p:cNvPr id="58" name="Group 57"/>
          <p:cNvGrpSpPr/>
          <p:nvPr/>
        </p:nvGrpSpPr>
        <p:grpSpPr>
          <a:xfrm>
            <a:off x="6866626" y="1838503"/>
            <a:ext cx="1032565" cy="878815"/>
            <a:chOff x="6866626" y="1838503"/>
            <a:chExt cx="1032565" cy="878815"/>
          </a:xfrm>
        </p:grpSpPr>
        <p:cxnSp>
          <p:nvCxnSpPr>
            <p:cNvPr id="47" name="Straight Arrow Connector 46"/>
            <p:cNvCxnSpPr/>
            <p:nvPr/>
          </p:nvCxnSpPr>
          <p:spPr>
            <a:xfrm flipV="1">
              <a:off x="6866626" y="1838503"/>
              <a:ext cx="0" cy="87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892505" y="1921347"/>
              <a:ext cx="1006686" cy="738664"/>
            </a:xfrm>
            <a:prstGeom prst="rect">
              <a:avLst/>
            </a:prstGeom>
            <a:noFill/>
          </p:spPr>
          <p:txBody>
            <a:bodyPr wrap="none" lIns="0" tIns="0" rIns="0" bIns="0" rtlCol="0">
              <a:spAutoFit/>
            </a:bodyPr>
            <a:lstStyle/>
            <a:p>
              <a:r>
                <a:rPr lang="fi-FI" sz="2400" dirty="0">
                  <a:solidFill>
                    <a:schemeClr val="accent1"/>
                  </a:solidFill>
                  <a:latin typeface="Segoe UI Light" pitchFamily="34" charset="0"/>
                </a:rPr>
                <a:t>t</a:t>
              </a:r>
              <a:r>
                <a:rPr lang="fi-FI" sz="2400" dirty="0" smtClean="0">
                  <a:solidFill>
                    <a:schemeClr val="accent1"/>
                  </a:solidFill>
                  <a:latin typeface="Segoe UI Light" pitchFamily="34" charset="0"/>
                </a:rPr>
                <a:t>allenna</a:t>
              </a:r>
            </a:p>
            <a:p>
              <a:r>
                <a:rPr lang="fi-FI" sz="2400" dirty="0" err="1" smtClean="0">
                  <a:solidFill>
                    <a:schemeClr val="accent1"/>
                  </a:solidFill>
                  <a:latin typeface="Segoe UI Light" pitchFamily="34" charset="0"/>
                </a:rPr>
                <a:t>cmd</a:t>
              </a:r>
              <a:endParaRPr lang="fi-FI" sz="2400" dirty="0" smtClean="0">
                <a:solidFill>
                  <a:schemeClr val="accent1"/>
                </a:solidFill>
                <a:latin typeface="Segoe UI Light" pitchFamily="34" charset="0"/>
              </a:endParaRPr>
            </a:p>
          </p:txBody>
        </p:sp>
      </p:grpSp>
      <p:grpSp>
        <p:nvGrpSpPr>
          <p:cNvPr id="51" name="Group 50"/>
          <p:cNvGrpSpPr/>
          <p:nvPr/>
        </p:nvGrpSpPr>
        <p:grpSpPr>
          <a:xfrm>
            <a:off x="2438971" y="2855127"/>
            <a:ext cx="3437922" cy="370505"/>
            <a:chOff x="2104842" y="3200836"/>
            <a:chExt cx="3614470" cy="370505"/>
          </a:xfrm>
        </p:grpSpPr>
        <p:cxnSp>
          <p:nvCxnSpPr>
            <p:cNvPr id="52" name="Straight Arrow Connector 51"/>
            <p:cNvCxnSpPr/>
            <p:nvPr/>
          </p:nvCxnSpPr>
          <p:spPr>
            <a:xfrm flipH="1" flipV="1">
              <a:off x="2104842" y="3562715"/>
              <a:ext cx="3614470" cy="862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379196" y="3200836"/>
              <a:ext cx="446611" cy="369332"/>
            </a:xfrm>
            <a:prstGeom prst="rect">
              <a:avLst/>
            </a:prstGeom>
            <a:noFill/>
          </p:spPr>
          <p:txBody>
            <a:bodyPr wrap="none" lIns="0" tIns="0" rIns="0" bIns="0" rtlCol="0">
              <a:spAutoFit/>
            </a:bodyPr>
            <a:lstStyle/>
            <a:p>
              <a:r>
                <a:rPr lang="fi-FI" sz="2400" dirty="0" err="1" smtClean="0">
                  <a:solidFill>
                    <a:schemeClr val="accent1"/>
                  </a:solidFill>
                  <a:latin typeface="Segoe UI Light" pitchFamily="34" charset="0"/>
                </a:rPr>
                <a:t>ack</a:t>
              </a:r>
              <a:endParaRPr lang="fi-FI" sz="2400" dirty="0" smtClean="0">
                <a:solidFill>
                  <a:schemeClr val="accent1"/>
                </a:solidFill>
                <a:latin typeface="Segoe UI Light" pitchFamily="34" charset="0"/>
              </a:endParaRPr>
            </a:p>
          </p:txBody>
        </p:sp>
      </p:grpSp>
      <p:grpSp>
        <p:nvGrpSpPr>
          <p:cNvPr id="67" name="Group 66"/>
          <p:cNvGrpSpPr/>
          <p:nvPr/>
        </p:nvGrpSpPr>
        <p:grpSpPr>
          <a:xfrm>
            <a:off x="6974448" y="1397477"/>
            <a:ext cx="2159934" cy="1936631"/>
            <a:chOff x="6974448" y="1397477"/>
            <a:chExt cx="2159934" cy="1936631"/>
          </a:xfrm>
        </p:grpSpPr>
        <p:cxnSp>
          <p:nvCxnSpPr>
            <p:cNvPr id="60" name="Elbow Connector 59"/>
            <p:cNvCxnSpPr>
              <a:stCxn id="4" idx="3"/>
              <a:endCxn id="37" idx="4"/>
            </p:cNvCxnSpPr>
            <p:nvPr/>
          </p:nvCxnSpPr>
          <p:spPr>
            <a:xfrm flipH="1" flipV="1">
              <a:off x="6974448" y="1397477"/>
              <a:ext cx="383882" cy="1936631"/>
            </a:xfrm>
            <a:prstGeom prst="bentConnector3">
              <a:avLst>
                <a:gd name="adj1" fmla="val -181485"/>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27696" y="1921347"/>
              <a:ext cx="1006686" cy="738664"/>
            </a:xfrm>
            <a:prstGeom prst="rect">
              <a:avLst/>
            </a:prstGeom>
            <a:noFill/>
          </p:spPr>
          <p:txBody>
            <a:bodyPr wrap="none" lIns="0" tIns="0" rIns="0" bIns="0" rtlCol="0">
              <a:spAutoFit/>
            </a:bodyPr>
            <a:lstStyle/>
            <a:p>
              <a:r>
                <a:rPr lang="fi-FI" sz="2400" dirty="0" smtClean="0">
                  <a:solidFill>
                    <a:schemeClr val="accent1"/>
                  </a:solidFill>
                  <a:latin typeface="Segoe UI Light" pitchFamily="34" charset="0"/>
                </a:rPr>
                <a:t>tallenna</a:t>
              </a:r>
            </a:p>
            <a:p>
              <a:r>
                <a:rPr lang="fi-FI" sz="2400" dirty="0" smtClean="0">
                  <a:solidFill>
                    <a:schemeClr val="accent1"/>
                  </a:solidFill>
                  <a:latin typeface="Segoe UI Light" pitchFamily="34" charset="0"/>
                </a:rPr>
                <a:t>vastaus</a:t>
              </a:r>
            </a:p>
          </p:txBody>
        </p:sp>
      </p:grpSp>
    </p:spTree>
    <p:extLst>
      <p:ext uri="{BB962C8B-B14F-4D97-AF65-F5344CB8AC3E}">
        <p14:creationId xmlns:p14="http://schemas.microsoft.com/office/powerpoint/2010/main" val="2658044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0965" y="3473140"/>
            <a:ext cx="3950070" cy="1095685"/>
          </a:xfrm>
        </p:spPr>
        <p:txBody>
          <a:bodyPr/>
          <a:lstStyle/>
          <a:p>
            <a:r>
              <a:rPr lang="en-US" dirty="0" smtClean="0"/>
              <a:t>Demo: </a:t>
            </a:r>
          </a:p>
          <a:p>
            <a:r>
              <a:rPr lang="en-US" sz="3600" dirty="0" smtClean="0"/>
              <a:t>Temporal coupling</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159" y="4629833"/>
            <a:ext cx="2198104" cy="2198104"/>
          </a:xfrm>
          <a:prstGeom prst="rect">
            <a:avLst/>
          </a:prstGeom>
        </p:spPr>
      </p:pic>
    </p:spTree>
    <p:extLst>
      <p:ext uri="{BB962C8B-B14F-4D97-AF65-F5344CB8AC3E}">
        <p14:creationId xmlns:p14="http://schemas.microsoft.com/office/powerpoint/2010/main" val="31132211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08155" y="1451222"/>
            <a:ext cx="8534219" cy="4173963"/>
          </a:xfrm>
        </p:spPr>
        <p:txBody>
          <a:bodyPr/>
          <a:lstStyle/>
          <a:p>
            <a:pPr marL="457200" indent="-457200">
              <a:buFont typeface="Arial" panose="020B0604020202020204" pitchFamily="34" charset="0"/>
              <a:buChar char="•"/>
            </a:pPr>
            <a:r>
              <a:rPr lang="fi-FI" dirty="0" smtClean="0"/>
              <a:t>SignalR?</a:t>
            </a:r>
          </a:p>
          <a:p>
            <a:pPr marL="457200" indent="-457200">
              <a:buFont typeface="Arial" panose="020B0604020202020204" pitchFamily="34" charset="0"/>
              <a:buChar char="•"/>
            </a:pPr>
            <a:r>
              <a:rPr lang="fi-FI" dirty="0" smtClean="0"/>
              <a:t>Miksi?</a:t>
            </a:r>
          </a:p>
          <a:p>
            <a:pPr marL="457200" indent="-457200">
              <a:buFont typeface="Arial" panose="020B0604020202020204" pitchFamily="34" charset="0"/>
              <a:buChar char="•"/>
            </a:pPr>
            <a:r>
              <a:rPr lang="fi-FI" dirty="0" smtClean="0"/>
              <a:t>Tekniikka</a:t>
            </a:r>
          </a:p>
          <a:p>
            <a:pPr marL="457200" indent="-457200">
              <a:buFont typeface="Arial" panose="020B0604020202020204" pitchFamily="34" charset="0"/>
              <a:buChar char="•"/>
            </a:pPr>
            <a:r>
              <a:rPr lang="fi-FI" dirty="0" smtClean="0"/>
              <a:t>Suorituskyky</a:t>
            </a:r>
          </a:p>
          <a:p>
            <a:pPr marL="457200" indent="-457200">
              <a:buFont typeface="Arial" panose="020B0604020202020204" pitchFamily="34" charset="0"/>
              <a:buChar char="•"/>
            </a:pPr>
            <a:r>
              <a:rPr lang="fi-FI" dirty="0" smtClean="0"/>
              <a:t>Vaihtoehdot</a:t>
            </a:r>
          </a:p>
          <a:p>
            <a:pPr marL="457200" indent="-457200">
              <a:buFont typeface="Arial" panose="020B0604020202020204" pitchFamily="34" charset="0"/>
              <a:buChar char="•"/>
            </a:pPr>
            <a:r>
              <a:rPr lang="fi-FI" dirty="0" smtClean="0"/>
              <a:t>Käyttöskenaariot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45505634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JavaScript </a:t>
            </a:r>
            <a:r>
              <a:rPr lang="fi-FI" dirty="0" err="1" smtClean="0"/>
              <a:t>store</a:t>
            </a:r>
            <a:r>
              <a:rPr lang="fi-FI" dirty="0" smtClean="0"/>
              <a:t> &amp; </a:t>
            </a:r>
            <a:r>
              <a:rPr lang="fi-FI" dirty="0" err="1" smtClean="0"/>
              <a:t>forward</a:t>
            </a:r>
            <a:endParaRPr lang="fi-FI" dirty="0"/>
          </a:p>
        </p:txBody>
      </p:sp>
      <p:sp>
        <p:nvSpPr>
          <p:cNvPr id="3" name="Text Placeholder 2"/>
          <p:cNvSpPr>
            <a:spLocks noGrp="1"/>
          </p:cNvSpPr>
          <p:nvPr>
            <p:ph type="body" sz="quarter" idx="10"/>
          </p:nvPr>
        </p:nvSpPr>
        <p:spPr>
          <a:xfrm>
            <a:off x="308155" y="1451222"/>
            <a:ext cx="8534219" cy="3300904"/>
          </a:xfrm>
        </p:spPr>
        <p:txBody>
          <a:bodyPr/>
          <a:lstStyle/>
          <a:p>
            <a:r>
              <a:rPr lang="en-US" sz="1800" noProof="1">
                <a:solidFill>
                  <a:srgbClr val="008000"/>
                </a:solidFill>
                <a:highlight>
                  <a:srgbClr val="FFFFFF"/>
                </a:highlight>
                <a:latin typeface="Lucida Console" panose="020B0609040504020204" pitchFamily="49" charset="0"/>
              </a:rPr>
              <a:t>// </a:t>
            </a:r>
            <a:r>
              <a:rPr lang="en-US" sz="1800" noProof="1" smtClean="0">
                <a:solidFill>
                  <a:srgbClr val="008000"/>
                </a:solidFill>
                <a:highlight>
                  <a:srgbClr val="FFFFFF"/>
                </a:highlight>
                <a:latin typeface="Lucida Console" panose="020B0609040504020204" pitchFamily="49" charset="0"/>
              </a:rPr>
              <a:t>Initialize bus with desired send and receive transports</a:t>
            </a:r>
            <a:endParaRPr lang="en-US" sz="1800" noProof="1" smtClean="0">
              <a:solidFill>
                <a:srgbClr val="000000"/>
              </a:solidFill>
              <a:highlight>
                <a:srgbClr val="FFFFFF"/>
              </a:highlight>
              <a:latin typeface="Lucida Console" panose="020B0609040504020204" pitchFamily="49" charset="0"/>
            </a:endParaRPr>
          </a:p>
          <a:p>
            <a:r>
              <a:rPr lang="en-US" sz="1800" noProof="1" smtClean="0">
                <a:solidFill>
                  <a:srgbClr val="000000"/>
                </a:solidFill>
                <a:highlight>
                  <a:srgbClr val="FFFFFF"/>
                </a:highlight>
                <a:latin typeface="Lucida Console" panose="020B0609040504020204" pitchFamily="49" charset="0"/>
              </a:rPr>
              <a:t>bus = </a:t>
            </a:r>
            <a:r>
              <a:rPr lang="en-US" sz="1800" noProof="1" smtClean="0">
                <a:solidFill>
                  <a:srgbClr val="0000FF"/>
                </a:solidFill>
                <a:highlight>
                  <a:srgbClr val="FFFFFF"/>
                </a:highlight>
                <a:latin typeface="Lucida Console" panose="020B0609040504020204" pitchFamily="49" charset="0"/>
              </a:rPr>
              <a:t>new</a:t>
            </a:r>
            <a:r>
              <a:rPr lang="en-US" sz="1800" noProof="1" smtClean="0">
                <a:solidFill>
                  <a:srgbClr val="000000"/>
                </a:solidFill>
                <a:highlight>
                  <a:srgbClr val="FFFFFF"/>
                </a:highlight>
                <a:latin typeface="Lucida Console" panose="020B0609040504020204" pitchFamily="49" charset="0"/>
              </a:rPr>
              <a:t> JSBus.Bus(</a:t>
            </a:r>
            <a:r>
              <a:rPr lang="en-US" sz="1800" noProof="1" smtClean="0">
                <a:solidFill>
                  <a:srgbClr val="A31515"/>
                </a:solidFill>
                <a:highlight>
                  <a:srgbClr val="FFFFFF"/>
                </a:highlight>
                <a:latin typeface="Lucida Console" panose="020B0609040504020204" pitchFamily="49" charset="0"/>
              </a:rPr>
              <a:t>“myTopic"</a:t>
            </a:r>
            <a:r>
              <a:rPr lang="en-US" sz="1800" noProof="1" smtClean="0">
                <a:solidFill>
                  <a:srgbClr val="000000"/>
                </a:solidFill>
                <a:highlight>
                  <a:srgbClr val="FFFFFF"/>
                </a:highlight>
                <a:latin typeface="Lucida Console" panose="020B0609040504020204" pitchFamily="49" charset="0"/>
              </a:rPr>
              <a:t>, sendTransport, subscribeTransport);</a:t>
            </a:r>
          </a:p>
          <a:p>
            <a:endParaRPr lang="en-US" sz="1800" noProof="1" smtClean="0">
              <a:solidFill>
                <a:srgbClr val="000000"/>
              </a:solidFill>
              <a:highlight>
                <a:srgbClr val="FFFFFF"/>
              </a:highlight>
              <a:latin typeface="Lucida Console" panose="020B0609040504020204" pitchFamily="49" charset="0"/>
            </a:endParaRPr>
          </a:p>
          <a:p>
            <a:r>
              <a:rPr lang="en-US" sz="1800" noProof="1">
                <a:solidFill>
                  <a:srgbClr val="008000"/>
                </a:solidFill>
                <a:highlight>
                  <a:srgbClr val="FFFFFF"/>
                </a:highlight>
                <a:latin typeface="Lucida Console" panose="020B0609040504020204" pitchFamily="49" charset="0"/>
              </a:rPr>
              <a:t>// </a:t>
            </a:r>
            <a:r>
              <a:rPr lang="en-US" sz="1800" noProof="1" smtClean="0">
                <a:solidFill>
                  <a:srgbClr val="008000"/>
                </a:solidFill>
                <a:highlight>
                  <a:srgbClr val="FFFFFF"/>
                </a:highlight>
                <a:latin typeface="Lucida Console" panose="020B0609040504020204" pitchFamily="49" charset="0"/>
              </a:rPr>
              <a:t>Send command to server</a:t>
            </a:r>
            <a:endParaRPr lang="en-US" sz="1800" noProof="1" smtClean="0">
              <a:solidFill>
                <a:srgbClr val="000000"/>
              </a:solidFill>
              <a:highlight>
                <a:srgbClr val="FFFFFF"/>
              </a:highlight>
              <a:latin typeface="Lucida Console" panose="020B0609040504020204" pitchFamily="49" charset="0"/>
            </a:endParaRPr>
          </a:p>
          <a:p>
            <a:r>
              <a:rPr lang="en-US" sz="1800" noProof="1" smtClean="0">
                <a:solidFill>
                  <a:srgbClr val="000000"/>
                </a:solidFill>
                <a:highlight>
                  <a:srgbClr val="FFFFFF"/>
                </a:highlight>
                <a:latin typeface="Lucida Console" panose="020B0609040504020204" pitchFamily="49" charset="0"/>
              </a:rPr>
              <a:t>bus.send({ id: messageId, name: </a:t>
            </a:r>
            <a:r>
              <a:rPr lang="en-US" sz="1800" noProof="1" smtClean="0">
                <a:solidFill>
                  <a:srgbClr val="A31515"/>
                </a:solidFill>
                <a:highlight>
                  <a:srgbClr val="FFFFFF"/>
                </a:highlight>
                <a:latin typeface="Lucida Console" panose="020B0609040504020204" pitchFamily="49" charset="0"/>
              </a:rPr>
              <a:t>“CreateOrder"</a:t>
            </a:r>
            <a:r>
              <a:rPr lang="en-US" sz="1800" noProof="1" smtClean="0">
                <a:solidFill>
                  <a:srgbClr val="000000"/>
                </a:solidFill>
                <a:highlight>
                  <a:srgbClr val="FFFFFF"/>
                </a:highlight>
                <a:latin typeface="Lucida Console" panose="020B0609040504020204" pitchFamily="49" charset="0"/>
              </a:rPr>
              <a:t> });</a:t>
            </a:r>
            <a:endParaRPr lang="en-US" sz="1800" noProof="1" smtClean="0">
              <a:solidFill>
                <a:srgbClr val="008000"/>
              </a:solidFill>
              <a:highlight>
                <a:srgbClr val="FFFFFF"/>
              </a:highlight>
              <a:latin typeface="Lucida Console" panose="020B0609040504020204" pitchFamily="49" charset="0"/>
            </a:endParaRPr>
          </a:p>
          <a:p>
            <a:endParaRPr lang="en-US" sz="1800" noProof="1" smtClean="0">
              <a:solidFill>
                <a:srgbClr val="008000"/>
              </a:solidFill>
              <a:highlight>
                <a:srgbClr val="FFFFFF"/>
              </a:highlight>
              <a:latin typeface="Lucida Console" panose="020B0609040504020204" pitchFamily="49" charset="0"/>
            </a:endParaRPr>
          </a:p>
          <a:p>
            <a:r>
              <a:rPr lang="en-US" sz="1800" noProof="1" smtClean="0">
                <a:solidFill>
                  <a:srgbClr val="008000"/>
                </a:solidFill>
                <a:highlight>
                  <a:srgbClr val="FFFFFF"/>
                </a:highlight>
                <a:latin typeface="Lucida Console" panose="020B0609040504020204" pitchFamily="49" charset="0"/>
              </a:rPr>
              <a:t>// Subscibe to business event sent from server </a:t>
            </a:r>
            <a:endParaRPr lang="en-US" sz="1800" noProof="1" smtClean="0">
              <a:solidFill>
                <a:srgbClr val="000000"/>
              </a:solidFill>
              <a:highlight>
                <a:srgbClr val="FFFFFF"/>
              </a:highlight>
              <a:latin typeface="Lucida Console" panose="020B0609040504020204" pitchFamily="49" charset="0"/>
            </a:endParaRPr>
          </a:p>
          <a:p>
            <a:r>
              <a:rPr lang="en-US" sz="1800" noProof="1" smtClean="0">
                <a:solidFill>
                  <a:srgbClr val="000000"/>
                </a:solidFill>
                <a:highlight>
                  <a:srgbClr val="FFFFFF"/>
                </a:highlight>
                <a:latin typeface="Lucida Console" panose="020B0609040504020204" pitchFamily="49" charset="0"/>
              </a:rPr>
              <a:t>bus.subscribe(</a:t>
            </a:r>
            <a:r>
              <a:rPr lang="en-US" sz="1800" noProof="1" smtClean="0">
                <a:solidFill>
                  <a:srgbClr val="0000FF"/>
                </a:solidFill>
                <a:highlight>
                  <a:srgbClr val="FFFFFF"/>
                </a:highlight>
                <a:latin typeface="Lucida Console" panose="020B0609040504020204" pitchFamily="49" charset="0"/>
              </a:rPr>
              <a:t>function</a:t>
            </a:r>
            <a:r>
              <a:rPr lang="en-US" sz="1800" noProof="1" smtClean="0">
                <a:solidFill>
                  <a:srgbClr val="000000"/>
                </a:solidFill>
                <a:highlight>
                  <a:srgbClr val="FFFFFF"/>
                </a:highlight>
                <a:latin typeface="Lucida Console" panose="020B0609040504020204" pitchFamily="49" charset="0"/>
              </a:rPr>
              <a:t> (m) {</a:t>
            </a:r>
          </a:p>
          <a:p>
            <a:r>
              <a:rPr lang="en-US" sz="1800" noProof="1" smtClean="0">
                <a:solidFill>
                  <a:srgbClr val="000000"/>
                </a:solidFill>
                <a:highlight>
                  <a:srgbClr val="FFFFFF"/>
                </a:highlight>
                <a:latin typeface="Lucida Console" panose="020B0609040504020204" pitchFamily="49" charset="0"/>
              </a:rPr>
              <a:t>    notifyUser(m.message);</a:t>
            </a:r>
          </a:p>
          <a:p>
            <a:r>
              <a:rPr lang="en-US" sz="1800" noProof="1" smtClean="0">
                <a:solidFill>
                  <a:srgbClr val="000000"/>
                </a:solidFill>
                <a:highlight>
                  <a:srgbClr val="FFFFFF"/>
                </a:highlight>
                <a:latin typeface="Lucida Console" panose="020B0609040504020204" pitchFamily="49" charset="0"/>
              </a:rPr>
              <a:t>}, </a:t>
            </a:r>
            <a:r>
              <a:rPr lang="en-US" sz="1800" noProof="1" smtClean="0">
                <a:solidFill>
                  <a:srgbClr val="A31515"/>
                </a:solidFill>
                <a:highlight>
                  <a:srgbClr val="FFFFFF"/>
                </a:highlight>
                <a:latin typeface="Lucida Console" panose="020B0609040504020204" pitchFamily="49" charset="0"/>
              </a:rPr>
              <a:t>“OrderCreated"</a:t>
            </a:r>
            <a:r>
              <a:rPr lang="en-US" sz="1800" noProof="1" smtClean="0">
                <a:solidFill>
                  <a:srgbClr val="000000"/>
                </a:solidFill>
                <a:highlight>
                  <a:srgbClr val="FFFFFF"/>
                </a:highlight>
                <a:latin typeface="Lucida Console" panose="020B0609040504020204" pitchFamily="49" charset="0"/>
              </a:rPr>
              <a:t>);</a:t>
            </a:r>
            <a:endParaRPr lang="en-US" sz="1800" noProof="1">
              <a:latin typeface="Lucida Console" panose="020B0609040504020204" pitchFamily="49" charset="0"/>
            </a:endParaRPr>
          </a:p>
        </p:txBody>
      </p:sp>
    </p:spTree>
    <p:extLst>
      <p:ext uri="{BB962C8B-B14F-4D97-AF65-F5344CB8AC3E}">
        <p14:creationId xmlns:p14="http://schemas.microsoft.com/office/powerpoint/2010/main" val="118280464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4696"/>
          <a:stretch/>
        </p:blipFill>
        <p:spPr>
          <a:xfrm>
            <a:off x="1345738" y="280657"/>
            <a:ext cx="6887090" cy="5850177"/>
          </a:xfrm>
          <a:prstGeom prst="rect">
            <a:avLst/>
          </a:prstGeom>
        </p:spPr>
      </p:pic>
    </p:spTree>
    <p:extLst>
      <p:ext uri="{BB962C8B-B14F-4D97-AF65-F5344CB8AC3E}">
        <p14:creationId xmlns:p14="http://schemas.microsoft.com/office/powerpoint/2010/main" val="289470499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0513" y="1628287"/>
            <a:ext cx="8423524" cy="1218795"/>
          </a:xfrm>
        </p:spPr>
        <p:txBody>
          <a:bodyPr/>
          <a:lstStyle/>
          <a:p>
            <a:r>
              <a:rPr lang="fi-FI" dirty="0" smtClean="0"/>
              <a:t>Anna palautetta: http://techdays.fi</a:t>
            </a:r>
          </a:p>
          <a:p>
            <a:r>
              <a:rPr lang="fi-FI" dirty="0" smtClean="0"/>
              <a:t>…ota yhteyttä</a:t>
            </a:r>
            <a:endParaRPr lang="fi-FI" dirty="0"/>
          </a:p>
        </p:txBody>
      </p:sp>
      <p:sp>
        <p:nvSpPr>
          <p:cNvPr id="3" name="Text Placeholder 2"/>
          <p:cNvSpPr>
            <a:spLocks noGrp="1"/>
          </p:cNvSpPr>
          <p:nvPr>
            <p:ph type="body" sz="quarter" idx="11"/>
          </p:nvPr>
        </p:nvSpPr>
        <p:spPr>
          <a:xfrm>
            <a:off x="290513" y="2946026"/>
            <a:ext cx="5636696" cy="2474524"/>
          </a:xfrm>
        </p:spPr>
        <p:txBody>
          <a:bodyPr/>
          <a:lstStyle/>
          <a:p>
            <a:r>
              <a:rPr lang="fi-FI" dirty="0" smtClean="0"/>
              <a:t>tero.teelahti@basware.com</a:t>
            </a:r>
          </a:p>
          <a:p>
            <a:r>
              <a:rPr lang="fi-FI" dirty="0" smtClean="0"/>
              <a:t>@</a:t>
            </a:r>
            <a:r>
              <a:rPr lang="fi-FI" dirty="0" err="1" smtClean="0"/>
              <a:t>teelahti</a:t>
            </a:r>
            <a:endParaRPr lang="fi-FI" dirty="0" smtClean="0"/>
          </a:p>
          <a:p>
            <a:r>
              <a:rPr lang="fi-FI" dirty="0" smtClean="0"/>
              <a:t>http://teelahti.fi</a:t>
            </a:r>
          </a:p>
          <a:p>
            <a:endParaRPr lang="fi-FI" dirty="0" smtClean="0"/>
          </a:p>
          <a:p>
            <a:r>
              <a:rPr lang="fi-FI" sz="2000" dirty="0"/>
              <a:t>Demot: https://github.com/teelahti</a:t>
            </a:r>
          </a:p>
        </p:txBody>
      </p:sp>
    </p:spTree>
    <p:extLst>
      <p:ext uri="{BB962C8B-B14F-4D97-AF65-F5344CB8AC3E}">
        <p14:creationId xmlns:p14="http://schemas.microsoft.com/office/powerpoint/2010/main" val="33382804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0965" y="3473140"/>
            <a:ext cx="3950070" cy="1095685"/>
          </a:xfrm>
        </p:spPr>
        <p:txBody>
          <a:bodyPr/>
          <a:lstStyle/>
          <a:p>
            <a:r>
              <a:rPr lang="en-US" dirty="0" smtClean="0"/>
              <a:t>Demo: </a:t>
            </a:r>
          </a:p>
          <a:p>
            <a:r>
              <a:rPr lang="en-US" sz="3600" dirty="0" smtClean="0"/>
              <a:t>intro</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159" y="4629833"/>
            <a:ext cx="2198104" cy="2198104"/>
          </a:xfrm>
          <a:prstGeom prst="rect">
            <a:avLst/>
          </a:prstGeom>
        </p:spPr>
      </p:pic>
    </p:spTree>
    <p:extLst>
      <p:ext uri="{BB962C8B-B14F-4D97-AF65-F5344CB8AC3E}">
        <p14:creationId xmlns:p14="http://schemas.microsoft.com/office/powerpoint/2010/main" val="44870165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SignalR</a:t>
            </a:r>
            <a:endParaRPr lang="fi-FI" dirty="0"/>
          </a:p>
        </p:txBody>
      </p:sp>
      <p:sp>
        <p:nvSpPr>
          <p:cNvPr id="3" name="Text Placeholder 2"/>
          <p:cNvSpPr>
            <a:spLocks noGrp="1"/>
          </p:cNvSpPr>
          <p:nvPr>
            <p:ph type="body" sz="quarter" idx="10"/>
          </p:nvPr>
        </p:nvSpPr>
        <p:spPr>
          <a:xfrm>
            <a:off x="308155" y="1451222"/>
            <a:ext cx="8534219" cy="3640997"/>
          </a:xfrm>
        </p:spPr>
        <p:txBody>
          <a:bodyPr/>
          <a:lstStyle/>
          <a:p>
            <a:pPr marL="457200" indent="-457200">
              <a:buFont typeface="Arial" panose="020B0604020202020204" pitchFamily="34" charset="0"/>
              <a:buChar char="•"/>
            </a:pPr>
            <a:r>
              <a:rPr lang="fi-FI" noProof="1" smtClean="0"/>
              <a:t>Realtime &amp; persistent</a:t>
            </a:r>
          </a:p>
          <a:p>
            <a:pPr marL="457200" indent="-457200">
              <a:buFont typeface="Arial" panose="020B0604020202020204" pitchFamily="34" charset="0"/>
              <a:buChar char="•"/>
            </a:pPr>
            <a:r>
              <a:rPr lang="fi-FI" noProof="1" smtClean="0"/>
              <a:t>Abstraktio useamman eri tekniikan päälle</a:t>
            </a:r>
          </a:p>
          <a:p>
            <a:pPr marL="457200" indent="-457200">
              <a:buFont typeface="Arial" panose="020B0604020202020204" pitchFamily="34" charset="0"/>
              <a:buChar char="•"/>
            </a:pPr>
            <a:r>
              <a:rPr lang="fi-FI" noProof="1" smtClean="0"/>
              <a:t>David Fowler, Damian Edwards</a:t>
            </a:r>
          </a:p>
          <a:p>
            <a:pPr marL="457200" indent="-457200">
              <a:buFont typeface="Arial" panose="020B0604020202020204" pitchFamily="34" charset="0"/>
              <a:buChar char="•"/>
            </a:pPr>
            <a:r>
              <a:rPr lang="fi-FI" noProof="1" smtClean="0"/>
              <a:t>Versio 1 julkaistu 2013/2</a:t>
            </a:r>
          </a:p>
          <a:p>
            <a:pPr marL="457200" indent="-457200">
              <a:buFont typeface="Arial" panose="020B0604020202020204" pitchFamily="34" charset="0"/>
              <a:buChar char="•"/>
            </a:pPr>
            <a:r>
              <a:rPr lang="fi-FI" noProof="1" smtClean="0"/>
              <a:t>Osa ASP.NET:iä</a:t>
            </a:r>
          </a:p>
          <a:p>
            <a:pPr marL="457200" indent="-457200">
              <a:buFont typeface="Arial" panose="020B0604020202020204" pitchFamily="34" charset="0"/>
              <a:buChar char="•"/>
            </a:pPr>
            <a:r>
              <a:rPr lang="fi-FI" noProof="1" smtClean="0"/>
              <a:t>Open Source</a:t>
            </a:r>
          </a:p>
          <a:p>
            <a:pPr marL="457200" indent="-457200">
              <a:buFont typeface="Arial" panose="020B0604020202020204" pitchFamily="34" charset="0"/>
              <a:buChar char="•"/>
            </a:pPr>
            <a:r>
              <a:rPr lang="fi-FI" noProof="1" smtClean="0"/>
              <a:t>Palvelinpää System.Web/Owin/Self hosted</a:t>
            </a:r>
          </a:p>
        </p:txBody>
      </p:sp>
    </p:spTree>
    <p:extLst>
      <p:ext uri="{BB962C8B-B14F-4D97-AF65-F5344CB8AC3E}">
        <p14:creationId xmlns:p14="http://schemas.microsoft.com/office/powerpoint/2010/main" val="42552249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Vaihtoehdot</a:t>
            </a:r>
            <a:endParaRPr lang="fi-FI" dirty="0"/>
          </a:p>
        </p:txBody>
      </p:sp>
      <p:sp>
        <p:nvSpPr>
          <p:cNvPr id="3" name="Text Placeholder 2"/>
          <p:cNvSpPr>
            <a:spLocks noGrp="1"/>
          </p:cNvSpPr>
          <p:nvPr>
            <p:ph type="body" sz="quarter" idx="10"/>
          </p:nvPr>
        </p:nvSpPr>
        <p:spPr>
          <a:xfrm>
            <a:off x="308155" y="1451222"/>
            <a:ext cx="8534219" cy="2042097"/>
          </a:xfrm>
        </p:spPr>
        <p:txBody>
          <a:bodyPr/>
          <a:lstStyle/>
          <a:p>
            <a:pPr marL="457200" indent="-457200">
              <a:buFont typeface="Arial" panose="020B0604020202020204" pitchFamily="34" charset="0"/>
              <a:buChar char="•"/>
            </a:pPr>
            <a:r>
              <a:rPr lang="fi-FI" dirty="0" smtClean="0"/>
              <a:t>Socket.io</a:t>
            </a:r>
          </a:p>
          <a:p>
            <a:pPr marL="457200" indent="-457200">
              <a:buFont typeface="Arial" panose="020B0604020202020204" pitchFamily="34" charset="0"/>
              <a:buChar char="•"/>
            </a:pPr>
            <a:r>
              <a:rPr lang="fi-FI" dirty="0" err="1" smtClean="0"/>
              <a:t>Pusher</a:t>
            </a:r>
            <a:endParaRPr lang="fi-FI" dirty="0" smtClean="0"/>
          </a:p>
          <a:p>
            <a:pPr marL="457200" indent="-457200">
              <a:buFont typeface="Arial" panose="020B0604020202020204" pitchFamily="34" charset="0"/>
              <a:buChar char="•"/>
            </a:pPr>
            <a:r>
              <a:rPr lang="fi-FI" dirty="0" err="1" smtClean="0"/>
              <a:t>Faye</a:t>
            </a:r>
            <a:endParaRPr lang="fi-FI" dirty="0" smtClean="0"/>
          </a:p>
          <a:p>
            <a:pPr marL="457200" indent="-457200">
              <a:buFont typeface="Arial" panose="020B0604020202020204" pitchFamily="34" charset="0"/>
              <a:buChar char="•"/>
            </a:pPr>
            <a:r>
              <a:rPr lang="fi-FI" dirty="0" smtClean="0"/>
              <a:t>Itse tehty</a:t>
            </a:r>
          </a:p>
        </p:txBody>
      </p:sp>
    </p:spTree>
    <p:extLst>
      <p:ext uri="{BB962C8B-B14F-4D97-AF65-F5344CB8AC3E}">
        <p14:creationId xmlns:p14="http://schemas.microsoft.com/office/powerpoint/2010/main" val="26229783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HTTP RPC</a:t>
            </a:r>
            <a:endParaRPr lang="fi-FI" dirty="0"/>
          </a:p>
        </p:txBody>
      </p:sp>
      <p:pic>
        <p:nvPicPr>
          <p:cNvPr id="2" name="Picture 1"/>
          <p:cNvPicPr>
            <a:picLocks noChangeAspect="1"/>
          </p:cNvPicPr>
          <p:nvPr/>
        </p:nvPicPr>
        <p:blipFill>
          <a:blip r:embed="rId3"/>
          <a:stretch>
            <a:fillRect/>
          </a:stretch>
        </p:blipFill>
        <p:spPr>
          <a:xfrm>
            <a:off x="433746" y="1466490"/>
            <a:ext cx="1586241" cy="4328753"/>
          </a:xfrm>
          <a:prstGeom prst="rect">
            <a:avLst/>
          </a:prstGeom>
        </p:spPr>
      </p:pic>
      <p:pic>
        <p:nvPicPr>
          <p:cNvPr id="1026" name="Picture 2" descr="http://weblogs.asp.net/blogs/gunnarpeipman/WindowsLiveWriter/TechEd2008DevelopersMicrosoftdatacenteri_129CA/datacenter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85" y="2517679"/>
            <a:ext cx="2771715" cy="197371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2769079" y="1199070"/>
            <a:ext cx="3116148" cy="379561"/>
            <a:chOff x="2769079" y="1587262"/>
            <a:chExt cx="3027872" cy="379561"/>
          </a:xfrm>
        </p:grpSpPr>
        <p:cxnSp>
          <p:nvCxnSpPr>
            <p:cNvPr id="5" name="Straight Arrow Connector 4"/>
            <p:cNvCxnSpPr/>
            <p:nvPr/>
          </p:nvCxnSpPr>
          <p:spPr>
            <a:xfrm flipV="1">
              <a:off x="2769079" y="1940943"/>
              <a:ext cx="3027872" cy="258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3623094" y="1587262"/>
              <a:ext cx="516167" cy="369332"/>
            </a:xfrm>
            <a:prstGeom prst="rect">
              <a:avLst/>
            </a:prstGeom>
            <a:noFill/>
          </p:spPr>
          <p:txBody>
            <a:bodyPr wrap="none" lIns="0" tIns="0" rIns="0" bIns="0" rtlCol="0">
              <a:spAutoFit/>
            </a:bodyPr>
            <a:lstStyle/>
            <a:p>
              <a:r>
                <a:rPr lang="fi-FI" sz="2400" dirty="0" smtClean="0">
                  <a:solidFill>
                    <a:schemeClr val="bg1"/>
                  </a:solidFill>
                  <a:latin typeface="Segoe UI Light" pitchFamily="34" charset="0"/>
                </a:rPr>
                <a:t>GET</a:t>
              </a:r>
            </a:p>
          </p:txBody>
        </p:sp>
      </p:grpSp>
      <p:grpSp>
        <p:nvGrpSpPr>
          <p:cNvPr id="23" name="Group 22"/>
          <p:cNvGrpSpPr/>
          <p:nvPr/>
        </p:nvGrpSpPr>
        <p:grpSpPr>
          <a:xfrm>
            <a:off x="2769079" y="1731027"/>
            <a:ext cx="3116148" cy="369332"/>
            <a:chOff x="2769079" y="2119219"/>
            <a:chExt cx="2958861" cy="369332"/>
          </a:xfrm>
        </p:grpSpPr>
        <p:cxnSp>
          <p:nvCxnSpPr>
            <p:cNvPr id="22" name="Straight Arrow Connector 21"/>
            <p:cNvCxnSpPr/>
            <p:nvPr/>
          </p:nvCxnSpPr>
          <p:spPr>
            <a:xfrm flipH="1">
              <a:off x="2769079" y="2449896"/>
              <a:ext cx="2958861"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23924" y="2119219"/>
              <a:ext cx="1749127" cy="369332"/>
            </a:xfrm>
            <a:prstGeom prst="rect">
              <a:avLst/>
            </a:prstGeom>
            <a:noFill/>
          </p:spPr>
          <p:txBody>
            <a:bodyPr wrap="none" lIns="0" tIns="0" rIns="0" bIns="0" rtlCol="0">
              <a:spAutoFit/>
            </a:bodyPr>
            <a:lstStyle/>
            <a:p>
              <a:r>
                <a:rPr lang="fi-FI" sz="2400" dirty="0" smtClean="0">
                  <a:solidFill>
                    <a:schemeClr val="bg1"/>
                  </a:solidFill>
                  <a:latin typeface="Segoe UI Light" pitchFamily="34" charset="0"/>
                </a:rPr>
                <a:t>{ data: ”</a:t>
              </a:r>
              <a:r>
                <a:rPr lang="fi-FI" sz="2400" dirty="0" err="1" smtClean="0">
                  <a:solidFill>
                    <a:schemeClr val="bg1"/>
                  </a:solidFill>
                  <a:latin typeface="Segoe UI Light" pitchFamily="34" charset="0"/>
                </a:rPr>
                <a:t>here</a:t>
              </a:r>
              <a:r>
                <a:rPr lang="fi-FI" sz="2400" dirty="0" smtClean="0">
                  <a:solidFill>
                    <a:schemeClr val="bg1"/>
                  </a:solidFill>
                  <a:latin typeface="Segoe UI Light" pitchFamily="34" charset="0"/>
                </a:rPr>
                <a:t>” }</a:t>
              </a:r>
            </a:p>
          </p:txBody>
        </p:sp>
      </p:grpSp>
      <p:grpSp>
        <p:nvGrpSpPr>
          <p:cNvPr id="26" name="Group 25"/>
          <p:cNvGrpSpPr/>
          <p:nvPr/>
        </p:nvGrpSpPr>
        <p:grpSpPr>
          <a:xfrm>
            <a:off x="2777705" y="2380889"/>
            <a:ext cx="3116148" cy="379561"/>
            <a:chOff x="2769079" y="1587262"/>
            <a:chExt cx="3027872" cy="379561"/>
          </a:xfrm>
        </p:grpSpPr>
        <p:cxnSp>
          <p:nvCxnSpPr>
            <p:cNvPr id="27" name="Straight Arrow Connector 26"/>
            <p:cNvCxnSpPr/>
            <p:nvPr/>
          </p:nvCxnSpPr>
          <p:spPr>
            <a:xfrm flipV="1">
              <a:off x="2769079" y="1940943"/>
              <a:ext cx="3027872" cy="258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3623094" y="1587262"/>
              <a:ext cx="516167" cy="369332"/>
            </a:xfrm>
            <a:prstGeom prst="rect">
              <a:avLst/>
            </a:prstGeom>
            <a:noFill/>
          </p:spPr>
          <p:txBody>
            <a:bodyPr wrap="none" lIns="0" tIns="0" rIns="0" bIns="0" rtlCol="0">
              <a:spAutoFit/>
            </a:bodyPr>
            <a:lstStyle/>
            <a:p>
              <a:r>
                <a:rPr lang="fi-FI" sz="2400" dirty="0" smtClean="0">
                  <a:solidFill>
                    <a:schemeClr val="bg1"/>
                  </a:solidFill>
                  <a:latin typeface="Segoe UI Light" pitchFamily="34" charset="0"/>
                </a:rPr>
                <a:t>GET</a:t>
              </a:r>
            </a:p>
          </p:txBody>
        </p:sp>
      </p:grpSp>
      <p:grpSp>
        <p:nvGrpSpPr>
          <p:cNvPr id="29" name="Group 28"/>
          <p:cNvGrpSpPr/>
          <p:nvPr/>
        </p:nvGrpSpPr>
        <p:grpSpPr>
          <a:xfrm>
            <a:off x="2777705" y="2912846"/>
            <a:ext cx="3116148" cy="369332"/>
            <a:chOff x="2769079" y="2119219"/>
            <a:chExt cx="2958861" cy="369332"/>
          </a:xfrm>
        </p:grpSpPr>
        <p:cxnSp>
          <p:nvCxnSpPr>
            <p:cNvPr id="30" name="Straight Arrow Connector 29"/>
            <p:cNvCxnSpPr/>
            <p:nvPr/>
          </p:nvCxnSpPr>
          <p:spPr>
            <a:xfrm flipH="1">
              <a:off x="2769079" y="2449896"/>
              <a:ext cx="2958861"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5740" y="2119219"/>
              <a:ext cx="1749127" cy="369332"/>
            </a:xfrm>
            <a:prstGeom prst="rect">
              <a:avLst/>
            </a:prstGeom>
            <a:noFill/>
          </p:spPr>
          <p:txBody>
            <a:bodyPr wrap="none" lIns="0" tIns="0" rIns="0" bIns="0" rtlCol="0">
              <a:spAutoFit/>
            </a:bodyPr>
            <a:lstStyle/>
            <a:p>
              <a:r>
                <a:rPr lang="fi-FI" sz="2400" dirty="0">
                  <a:solidFill>
                    <a:schemeClr val="bg1"/>
                  </a:solidFill>
                  <a:latin typeface="Segoe UI Light" pitchFamily="34" charset="0"/>
                </a:rPr>
                <a:t>{ data: ”</a:t>
              </a:r>
              <a:r>
                <a:rPr lang="fi-FI" sz="2400" dirty="0" err="1">
                  <a:solidFill>
                    <a:schemeClr val="bg1"/>
                  </a:solidFill>
                  <a:latin typeface="Segoe UI Light" pitchFamily="34" charset="0"/>
                </a:rPr>
                <a:t>here</a:t>
              </a:r>
              <a:r>
                <a:rPr lang="fi-FI" sz="2400" dirty="0">
                  <a:solidFill>
                    <a:schemeClr val="bg1"/>
                  </a:solidFill>
                  <a:latin typeface="Segoe UI Light" pitchFamily="34" charset="0"/>
                </a:rPr>
                <a:t>” </a:t>
              </a:r>
              <a:r>
                <a:rPr lang="fi-FI" sz="2400" dirty="0" smtClean="0">
                  <a:solidFill>
                    <a:schemeClr val="bg1"/>
                  </a:solidFill>
                  <a:latin typeface="Segoe UI Light" pitchFamily="34" charset="0"/>
                </a:rPr>
                <a:t>}</a:t>
              </a:r>
              <a:endParaRPr lang="fi-FI" sz="2400" dirty="0">
                <a:solidFill>
                  <a:schemeClr val="bg1"/>
                </a:solidFill>
                <a:latin typeface="Segoe UI Light" pitchFamily="34" charset="0"/>
              </a:endParaRPr>
            </a:p>
          </p:txBody>
        </p:sp>
      </p:grpSp>
      <p:grpSp>
        <p:nvGrpSpPr>
          <p:cNvPr id="32" name="Group 31"/>
          <p:cNvGrpSpPr/>
          <p:nvPr/>
        </p:nvGrpSpPr>
        <p:grpSpPr>
          <a:xfrm>
            <a:off x="2786332" y="3562708"/>
            <a:ext cx="3116148" cy="379561"/>
            <a:chOff x="2769079" y="1587262"/>
            <a:chExt cx="3027872" cy="379561"/>
          </a:xfrm>
        </p:grpSpPr>
        <p:cxnSp>
          <p:nvCxnSpPr>
            <p:cNvPr id="33" name="Straight Arrow Connector 32"/>
            <p:cNvCxnSpPr/>
            <p:nvPr/>
          </p:nvCxnSpPr>
          <p:spPr>
            <a:xfrm flipV="1">
              <a:off x="2769079" y="1940943"/>
              <a:ext cx="3027872" cy="258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3623094" y="1587262"/>
              <a:ext cx="516167" cy="369332"/>
            </a:xfrm>
            <a:prstGeom prst="rect">
              <a:avLst/>
            </a:prstGeom>
            <a:noFill/>
          </p:spPr>
          <p:txBody>
            <a:bodyPr wrap="none" lIns="0" tIns="0" rIns="0" bIns="0" rtlCol="0">
              <a:spAutoFit/>
            </a:bodyPr>
            <a:lstStyle/>
            <a:p>
              <a:r>
                <a:rPr lang="fi-FI" sz="2400" dirty="0" smtClean="0">
                  <a:solidFill>
                    <a:schemeClr val="bg1"/>
                  </a:solidFill>
                  <a:latin typeface="Segoe UI Light" pitchFamily="34" charset="0"/>
                </a:rPr>
                <a:t>GET</a:t>
              </a:r>
            </a:p>
          </p:txBody>
        </p:sp>
      </p:grpSp>
      <p:grpSp>
        <p:nvGrpSpPr>
          <p:cNvPr id="35" name="Group 34"/>
          <p:cNvGrpSpPr/>
          <p:nvPr/>
        </p:nvGrpSpPr>
        <p:grpSpPr>
          <a:xfrm>
            <a:off x="2786332" y="4094665"/>
            <a:ext cx="3116148" cy="369332"/>
            <a:chOff x="2769079" y="2119219"/>
            <a:chExt cx="2958861" cy="369332"/>
          </a:xfrm>
        </p:grpSpPr>
        <p:cxnSp>
          <p:nvCxnSpPr>
            <p:cNvPr id="36" name="Straight Arrow Connector 35"/>
            <p:cNvCxnSpPr/>
            <p:nvPr/>
          </p:nvCxnSpPr>
          <p:spPr>
            <a:xfrm flipH="1">
              <a:off x="2769079" y="2449896"/>
              <a:ext cx="2958861"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999352" y="2119219"/>
              <a:ext cx="1749127" cy="369332"/>
            </a:xfrm>
            <a:prstGeom prst="rect">
              <a:avLst/>
            </a:prstGeom>
            <a:noFill/>
          </p:spPr>
          <p:txBody>
            <a:bodyPr wrap="none" lIns="0" tIns="0" rIns="0" bIns="0" rtlCol="0">
              <a:spAutoFit/>
            </a:bodyPr>
            <a:lstStyle/>
            <a:p>
              <a:r>
                <a:rPr lang="fi-FI" sz="2400" dirty="0">
                  <a:solidFill>
                    <a:schemeClr val="bg1"/>
                  </a:solidFill>
                  <a:latin typeface="Segoe UI Light" pitchFamily="34" charset="0"/>
                </a:rPr>
                <a:t>{ data: ”</a:t>
              </a:r>
              <a:r>
                <a:rPr lang="fi-FI" sz="2400" dirty="0" err="1">
                  <a:solidFill>
                    <a:schemeClr val="bg1"/>
                  </a:solidFill>
                  <a:latin typeface="Segoe UI Light" pitchFamily="34" charset="0"/>
                </a:rPr>
                <a:t>here</a:t>
              </a:r>
              <a:r>
                <a:rPr lang="fi-FI" sz="2400" dirty="0">
                  <a:solidFill>
                    <a:schemeClr val="bg1"/>
                  </a:solidFill>
                  <a:latin typeface="Segoe UI Light" pitchFamily="34" charset="0"/>
                </a:rPr>
                <a:t>” </a:t>
              </a:r>
              <a:r>
                <a:rPr lang="fi-FI" sz="2400" dirty="0" smtClean="0">
                  <a:solidFill>
                    <a:schemeClr val="bg1"/>
                  </a:solidFill>
                  <a:latin typeface="Segoe UI Light" pitchFamily="34" charset="0"/>
                </a:rPr>
                <a:t>}</a:t>
              </a:r>
              <a:endParaRPr lang="fi-FI" sz="2400" dirty="0">
                <a:solidFill>
                  <a:schemeClr val="bg1"/>
                </a:solidFill>
                <a:latin typeface="Segoe UI Light" pitchFamily="34" charset="0"/>
              </a:endParaRPr>
            </a:p>
          </p:txBody>
        </p:sp>
      </p:grpSp>
      <p:grpSp>
        <p:nvGrpSpPr>
          <p:cNvPr id="38" name="Group 37"/>
          <p:cNvGrpSpPr/>
          <p:nvPr/>
        </p:nvGrpSpPr>
        <p:grpSpPr>
          <a:xfrm>
            <a:off x="2794958" y="4744527"/>
            <a:ext cx="3116148" cy="379561"/>
            <a:chOff x="2769079" y="1587262"/>
            <a:chExt cx="3027872" cy="379561"/>
          </a:xfrm>
        </p:grpSpPr>
        <p:cxnSp>
          <p:nvCxnSpPr>
            <p:cNvPr id="39" name="Straight Arrow Connector 38"/>
            <p:cNvCxnSpPr/>
            <p:nvPr/>
          </p:nvCxnSpPr>
          <p:spPr>
            <a:xfrm flipV="1">
              <a:off x="2769079" y="1940943"/>
              <a:ext cx="3027872" cy="258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p:cNvSpPr txBox="1"/>
            <p:nvPr/>
          </p:nvSpPr>
          <p:spPr>
            <a:xfrm>
              <a:off x="3623094" y="1587262"/>
              <a:ext cx="516167" cy="369332"/>
            </a:xfrm>
            <a:prstGeom prst="rect">
              <a:avLst/>
            </a:prstGeom>
            <a:noFill/>
          </p:spPr>
          <p:txBody>
            <a:bodyPr wrap="none" lIns="0" tIns="0" rIns="0" bIns="0" rtlCol="0">
              <a:spAutoFit/>
            </a:bodyPr>
            <a:lstStyle/>
            <a:p>
              <a:r>
                <a:rPr lang="fi-FI" sz="2400" dirty="0" smtClean="0">
                  <a:solidFill>
                    <a:schemeClr val="bg1"/>
                  </a:solidFill>
                  <a:latin typeface="Segoe UI Light" pitchFamily="34" charset="0"/>
                </a:rPr>
                <a:t>GET</a:t>
              </a:r>
            </a:p>
          </p:txBody>
        </p:sp>
      </p:grpSp>
      <p:grpSp>
        <p:nvGrpSpPr>
          <p:cNvPr id="41" name="Group 40"/>
          <p:cNvGrpSpPr/>
          <p:nvPr/>
        </p:nvGrpSpPr>
        <p:grpSpPr>
          <a:xfrm>
            <a:off x="2794958" y="5241980"/>
            <a:ext cx="3116150" cy="382434"/>
            <a:chOff x="2769079" y="2084715"/>
            <a:chExt cx="2958861" cy="382434"/>
          </a:xfrm>
        </p:grpSpPr>
        <p:cxnSp>
          <p:nvCxnSpPr>
            <p:cNvPr id="42" name="Straight Arrow Connector 41"/>
            <p:cNvCxnSpPr/>
            <p:nvPr/>
          </p:nvCxnSpPr>
          <p:spPr>
            <a:xfrm flipH="1">
              <a:off x="2769079" y="2449896"/>
              <a:ext cx="2958861"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958402" y="2084715"/>
              <a:ext cx="2263409" cy="369332"/>
            </a:xfrm>
            <a:prstGeom prst="rect">
              <a:avLst/>
            </a:prstGeom>
            <a:noFill/>
          </p:spPr>
          <p:txBody>
            <a:bodyPr wrap="none" lIns="0" tIns="0" rIns="0" bIns="0" rtlCol="0">
              <a:spAutoFit/>
            </a:bodyPr>
            <a:lstStyle/>
            <a:p>
              <a:r>
                <a:rPr lang="fi-FI" sz="2400" noProof="1" smtClean="0">
                  <a:solidFill>
                    <a:schemeClr val="bg1"/>
                  </a:solidFill>
                  <a:latin typeface="Segoe UI Light" pitchFamily="34" charset="0"/>
                </a:rPr>
                <a:t>{ data: ”changed” }</a:t>
              </a:r>
            </a:p>
          </p:txBody>
        </p:sp>
      </p:grpSp>
    </p:spTree>
    <p:extLst>
      <p:ext uri="{BB962C8B-B14F-4D97-AF65-F5344CB8AC3E}">
        <p14:creationId xmlns:p14="http://schemas.microsoft.com/office/powerpoint/2010/main" val="1085593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HTTP </a:t>
            </a:r>
            <a:r>
              <a:rPr lang="en-US" dirty="0" smtClean="0"/>
              <a:t>Events (messaging)</a:t>
            </a:r>
            <a:endParaRPr lang="en-US" dirty="0"/>
          </a:p>
        </p:txBody>
      </p:sp>
      <p:pic>
        <p:nvPicPr>
          <p:cNvPr id="2" name="Picture 1"/>
          <p:cNvPicPr>
            <a:picLocks noChangeAspect="1"/>
          </p:cNvPicPr>
          <p:nvPr/>
        </p:nvPicPr>
        <p:blipFill>
          <a:blip r:embed="rId3"/>
          <a:stretch>
            <a:fillRect/>
          </a:stretch>
        </p:blipFill>
        <p:spPr>
          <a:xfrm>
            <a:off x="433746" y="1466490"/>
            <a:ext cx="1586241" cy="4328753"/>
          </a:xfrm>
          <a:prstGeom prst="rect">
            <a:avLst/>
          </a:prstGeom>
        </p:spPr>
      </p:pic>
      <p:pic>
        <p:nvPicPr>
          <p:cNvPr id="1026" name="Picture 2" descr="http://weblogs.asp.net/blogs/gunnarpeipman/WindowsLiveWriter/TechEd2008DevelopersMicrosoftdatacenteri_129CA/datacenter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85" y="2517679"/>
            <a:ext cx="2771715" cy="197371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2769079" y="1311208"/>
            <a:ext cx="3116148" cy="379561"/>
            <a:chOff x="2769079" y="1587262"/>
            <a:chExt cx="3027872" cy="379561"/>
          </a:xfrm>
        </p:grpSpPr>
        <p:cxnSp>
          <p:nvCxnSpPr>
            <p:cNvPr id="5" name="Straight Arrow Connector 4"/>
            <p:cNvCxnSpPr/>
            <p:nvPr/>
          </p:nvCxnSpPr>
          <p:spPr>
            <a:xfrm flipV="1">
              <a:off x="2769079" y="1940943"/>
              <a:ext cx="3027872" cy="258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3212367" y="1587262"/>
              <a:ext cx="1746871" cy="307777"/>
            </a:xfrm>
            <a:prstGeom prst="rect">
              <a:avLst/>
            </a:prstGeom>
            <a:noFill/>
          </p:spPr>
          <p:txBody>
            <a:bodyPr wrap="none" lIns="0" tIns="0" rIns="0" bIns="0" rtlCol="0">
              <a:spAutoFit/>
            </a:bodyPr>
            <a:lstStyle/>
            <a:p>
              <a:r>
                <a:rPr lang="fi-FI" sz="2000" dirty="0" smtClean="0">
                  <a:solidFill>
                    <a:schemeClr val="bg1"/>
                  </a:solidFill>
                  <a:latin typeface="Segoe UI Light" pitchFamily="34" charset="0"/>
                </a:rPr>
                <a:t>Oletko moderni?</a:t>
              </a:r>
            </a:p>
          </p:txBody>
        </p:sp>
      </p:grpSp>
      <p:grpSp>
        <p:nvGrpSpPr>
          <p:cNvPr id="23" name="Group 22"/>
          <p:cNvGrpSpPr/>
          <p:nvPr/>
        </p:nvGrpSpPr>
        <p:grpSpPr>
          <a:xfrm>
            <a:off x="2769077" y="1869043"/>
            <a:ext cx="3116148" cy="322052"/>
            <a:chOff x="2769079" y="2145097"/>
            <a:chExt cx="2958861" cy="322052"/>
          </a:xfrm>
        </p:grpSpPr>
        <p:cxnSp>
          <p:nvCxnSpPr>
            <p:cNvPr id="22" name="Straight Arrow Connector 21"/>
            <p:cNvCxnSpPr/>
            <p:nvPr/>
          </p:nvCxnSpPr>
          <p:spPr>
            <a:xfrm flipH="1">
              <a:off x="2769079" y="2449896"/>
              <a:ext cx="2958861"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4778" y="2145097"/>
              <a:ext cx="2531908" cy="276999"/>
            </a:xfrm>
            <a:prstGeom prst="rect">
              <a:avLst/>
            </a:prstGeom>
            <a:noFill/>
          </p:spPr>
          <p:txBody>
            <a:bodyPr wrap="none" lIns="0" tIns="0" rIns="0" bIns="0" rtlCol="0">
              <a:spAutoFit/>
            </a:bodyPr>
            <a:lstStyle/>
            <a:p>
              <a:r>
                <a:rPr lang="fi-FI" sz="1800" dirty="0" smtClean="0">
                  <a:solidFill>
                    <a:schemeClr val="bg1"/>
                  </a:solidFill>
                  <a:latin typeface="Segoe UI Light" pitchFamily="34" charset="0"/>
                </a:rPr>
                <a:t>Jep! Vaihdetaan protokollaa</a:t>
              </a:r>
            </a:p>
          </p:txBody>
        </p:sp>
      </p:grpSp>
      <p:grpSp>
        <p:nvGrpSpPr>
          <p:cNvPr id="3" name="Group 2"/>
          <p:cNvGrpSpPr/>
          <p:nvPr/>
        </p:nvGrpSpPr>
        <p:grpSpPr>
          <a:xfrm>
            <a:off x="2794958" y="4491479"/>
            <a:ext cx="3116150" cy="382434"/>
            <a:chOff x="2794958" y="4491479"/>
            <a:chExt cx="3116150" cy="382434"/>
          </a:xfrm>
        </p:grpSpPr>
        <p:cxnSp>
          <p:nvCxnSpPr>
            <p:cNvPr id="42" name="Straight Arrow Connector 41"/>
            <p:cNvCxnSpPr/>
            <p:nvPr/>
          </p:nvCxnSpPr>
          <p:spPr>
            <a:xfrm flipH="1">
              <a:off x="2794958" y="4856660"/>
              <a:ext cx="3116150" cy="172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3184121" y="4491479"/>
              <a:ext cx="2254144" cy="369332"/>
            </a:xfrm>
            <a:prstGeom prst="rect">
              <a:avLst/>
            </a:prstGeom>
            <a:noFill/>
          </p:spPr>
          <p:txBody>
            <a:bodyPr wrap="none" lIns="0" tIns="0" rIns="0" bIns="0" rtlCol="0">
              <a:spAutoFit/>
            </a:bodyPr>
            <a:lstStyle/>
            <a:p>
              <a:r>
                <a:rPr lang="fi-FI" sz="2400" noProof="1" smtClean="0">
                  <a:solidFill>
                    <a:schemeClr val="bg1"/>
                  </a:solidFill>
                  <a:latin typeface="Segoe UI Light" pitchFamily="34" charset="0"/>
                </a:rPr>
                <a:t>{ loadsOf: ”data” }</a:t>
              </a:r>
            </a:p>
          </p:txBody>
        </p:sp>
      </p:grpSp>
      <p:cxnSp>
        <p:nvCxnSpPr>
          <p:cNvPr id="7" name="Straight Arrow Connector 6"/>
          <p:cNvCxnSpPr/>
          <p:nvPr/>
        </p:nvCxnSpPr>
        <p:spPr>
          <a:xfrm>
            <a:off x="2484408" y="2251494"/>
            <a:ext cx="0" cy="354374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786329" y="5241977"/>
            <a:ext cx="3116150" cy="382434"/>
            <a:chOff x="2794958" y="4491479"/>
            <a:chExt cx="3116150" cy="382434"/>
          </a:xfrm>
        </p:grpSpPr>
        <p:cxnSp>
          <p:nvCxnSpPr>
            <p:cNvPr id="45" name="Straight Arrow Connector 44"/>
            <p:cNvCxnSpPr/>
            <p:nvPr/>
          </p:nvCxnSpPr>
          <p:spPr>
            <a:xfrm flipH="1">
              <a:off x="2794958" y="4856660"/>
              <a:ext cx="3116150" cy="172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6" name="TextBox 45"/>
            <p:cNvSpPr txBox="1"/>
            <p:nvPr/>
          </p:nvSpPr>
          <p:spPr>
            <a:xfrm>
              <a:off x="3037474" y="4491479"/>
              <a:ext cx="2617127" cy="369332"/>
            </a:xfrm>
            <a:prstGeom prst="rect">
              <a:avLst/>
            </a:prstGeom>
            <a:noFill/>
          </p:spPr>
          <p:txBody>
            <a:bodyPr wrap="none" lIns="0" tIns="0" rIns="0" bIns="0" rtlCol="0">
              <a:spAutoFit/>
            </a:bodyPr>
            <a:lstStyle/>
            <a:p>
              <a:r>
                <a:rPr lang="fi-FI" sz="2400" noProof="1" smtClean="0">
                  <a:solidFill>
                    <a:schemeClr val="bg1"/>
                  </a:solidFill>
                  <a:latin typeface="Segoe UI Light" pitchFamily="34" charset="0"/>
                </a:rPr>
                <a:t>{ someMore: ”data” }</a:t>
              </a:r>
            </a:p>
          </p:txBody>
        </p:sp>
      </p:grpSp>
      <p:cxnSp>
        <p:nvCxnSpPr>
          <p:cNvPr id="18" name="Straight Arrow Connector 17"/>
          <p:cNvCxnSpPr/>
          <p:nvPr/>
        </p:nvCxnSpPr>
        <p:spPr>
          <a:xfrm>
            <a:off x="6230498" y="2251494"/>
            <a:ext cx="0" cy="354374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96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Kättely</a:t>
            </a:r>
            <a:endParaRPr lang="fi-FI" dirty="0"/>
          </a:p>
        </p:txBody>
      </p:sp>
      <p:sp>
        <p:nvSpPr>
          <p:cNvPr id="3" name="Text Placeholder 2"/>
          <p:cNvSpPr>
            <a:spLocks noGrp="1"/>
          </p:cNvSpPr>
          <p:nvPr>
            <p:ph type="body" sz="quarter" idx="10"/>
          </p:nvPr>
        </p:nvSpPr>
        <p:spPr>
          <a:xfrm>
            <a:off x="308155" y="1451222"/>
            <a:ext cx="8534219" cy="3197798"/>
          </a:xfrm>
        </p:spPr>
        <p:txBody>
          <a:bodyPr/>
          <a:lstStyle/>
          <a:p>
            <a:r>
              <a:rPr lang="fi-FI" dirty="0" smtClean="0"/>
              <a:t>Osaatko…</a:t>
            </a:r>
          </a:p>
          <a:p>
            <a:pPr marL="457200" indent="-457200">
              <a:buFontTx/>
              <a:buChar char="-"/>
            </a:pPr>
            <a:r>
              <a:rPr lang="fi-FI" dirty="0" smtClean="0"/>
              <a:t>Web </a:t>
            </a:r>
            <a:r>
              <a:rPr lang="fi-FI" dirty="0" err="1" smtClean="0"/>
              <a:t>sockets</a:t>
            </a:r>
            <a:r>
              <a:rPr lang="fi-FI" dirty="0" smtClean="0"/>
              <a:t>?</a:t>
            </a:r>
          </a:p>
          <a:p>
            <a:pPr marL="457200" indent="-457200">
              <a:buFontTx/>
              <a:buChar char="-"/>
            </a:pPr>
            <a:r>
              <a:rPr lang="fi-FI" dirty="0" smtClean="0"/>
              <a:t>Server </a:t>
            </a:r>
            <a:r>
              <a:rPr lang="fi-FI" dirty="0" err="1" smtClean="0"/>
              <a:t>sent</a:t>
            </a:r>
            <a:r>
              <a:rPr lang="fi-FI" dirty="0" smtClean="0"/>
              <a:t> </a:t>
            </a:r>
            <a:r>
              <a:rPr lang="fi-FI" dirty="0" err="1" smtClean="0"/>
              <a:t>events</a:t>
            </a:r>
            <a:r>
              <a:rPr lang="fi-FI" dirty="0" smtClean="0"/>
              <a:t>?</a:t>
            </a:r>
          </a:p>
          <a:p>
            <a:pPr marL="457200" indent="-457200">
              <a:buFontTx/>
              <a:buChar char="-"/>
            </a:pPr>
            <a:r>
              <a:rPr lang="fi-FI" dirty="0" err="1" smtClean="0"/>
              <a:t>Forever</a:t>
            </a:r>
            <a:r>
              <a:rPr lang="fi-FI" dirty="0" smtClean="0"/>
              <a:t> </a:t>
            </a:r>
            <a:r>
              <a:rPr lang="fi-FI" dirty="0" err="1" smtClean="0"/>
              <a:t>frames</a:t>
            </a:r>
            <a:r>
              <a:rPr lang="fi-FI" dirty="0" smtClean="0"/>
              <a:t>?</a:t>
            </a:r>
          </a:p>
          <a:p>
            <a:pPr marL="457200" indent="-457200">
              <a:buFontTx/>
              <a:buChar char="-"/>
            </a:pPr>
            <a:r>
              <a:rPr lang="fi-FI" dirty="0" smtClean="0"/>
              <a:t>Long </a:t>
            </a:r>
            <a:r>
              <a:rPr lang="fi-FI" dirty="0" err="1" smtClean="0"/>
              <a:t>polling</a:t>
            </a:r>
            <a:r>
              <a:rPr lang="fi-FI" dirty="0" smtClean="0"/>
              <a:t>?</a:t>
            </a:r>
          </a:p>
          <a:p>
            <a:endParaRPr lang="fi-FI" dirty="0" smtClean="0"/>
          </a:p>
        </p:txBody>
      </p:sp>
    </p:spTree>
    <p:extLst>
      <p:ext uri="{BB962C8B-B14F-4D97-AF65-F5344CB8AC3E}">
        <p14:creationId xmlns:p14="http://schemas.microsoft.com/office/powerpoint/2010/main" val="330481475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Yhteysongelmien hallinta</a:t>
            </a:r>
            <a:endParaRPr lang="fi-FI" dirty="0"/>
          </a:p>
        </p:txBody>
      </p:sp>
      <p:sp>
        <p:nvSpPr>
          <p:cNvPr id="3" name="Text Placeholder 2"/>
          <p:cNvSpPr>
            <a:spLocks noGrp="1"/>
          </p:cNvSpPr>
          <p:nvPr>
            <p:ph type="body" sz="quarter" idx="10"/>
          </p:nvPr>
        </p:nvSpPr>
        <p:spPr>
          <a:xfrm>
            <a:off x="308155" y="1451222"/>
            <a:ext cx="8534219" cy="1509131"/>
          </a:xfrm>
        </p:spPr>
        <p:txBody>
          <a:bodyPr/>
          <a:lstStyle/>
          <a:p>
            <a:pPr marL="457200" indent="-457200">
              <a:buFont typeface="Arial" panose="020B0604020202020204" pitchFamily="34" charset="0"/>
              <a:buChar char="•"/>
            </a:pPr>
            <a:r>
              <a:rPr lang="fi-FI" dirty="0"/>
              <a:t>Avaa uudelleen katkenneet yhteydet</a:t>
            </a:r>
          </a:p>
          <a:p>
            <a:pPr marL="457200" indent="-457200">
              <a:buFont typeface="Arial" panose="020B0604020202020204" pitchFamily="34" charset="0"/>
              <a:buChar char="•"/>
            </a:pPr>
            <a:r>
              <a:rPr lang="fi-FI" dirty="0" err="1" smtClean="0"/>
              <a:t>Bufferoi</a:t>
            </a:r>
            <a:r>
              <a:rPr lang="fi-FI" dirty="0" smtClean="0"/>
              <a:t> viestejä muistissa palvelimella </a:t>
            </a:r>
          </a:p>
          <a:p>
            <a:r>
              <a:rPr lang="fi-FI" sz="2800" dirty="0" smtClean="0">
                <a:sym typeface="Wingdings" panose="05000000000000000000" pitchFamily="2" charset="2"/>
              </a:rPr>
              <a:t>	 Viestejä ei menetetä jos yhteys vähän aikaa poikki</a:t>
            </a:r>
            <a:endParaRPr lang="fi-FI" sz="2800" dirty="0"/>
          </a:p>
        </p:txBody>
      </p:sp>
    </p:spTree>
    <p:extLst>
      <p:ext uri="{BB962C8B-B14F-4D97-AF65-F5344CB8AC3E}">
        <p14:creationId xmlns:p14="http://schemas.microsoft.com/office/powerpoint/2010/main" val="28059974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PN_Template_Light_4x3">
  <a:themeElements>
    <a:clrScheme name="MPN Blue Color Palette 1">
      <a:dk1>
        <a:srgbClr val="969696"/>
      </a:dk1>
      <a:lt1>
        <a:srgbClr val="FFFFFF"/>
      </a:lt1>
      <a:dk2>
        <a:srgbClr val="969696"/>
      </a:dk2>
      <a:lt2>
        <a:srgbClr val="F2F2F2"/>
      </a:lt2>
      <a:accent1>
        <a:srgbClr val="68217A"/>
      </a:accent1>
      <a:accent2>
        <a:srgbClr val="002050"/>
      </a:accent2>
      <a:accent3>
        <a:srgbClr val="0072C6"/>
      </a:accent3>
      <a:accent4>
        <a:srgbClr val="6DC2E9"/>
      </a:accent4>
      <a:accent5>
        <a:srgbClr val="7F7F7F"/>
      </a:accent5>
      <a:accent6>
        <a:srgbClr val="FFFFFF"/>
      </a:accent6>
      <a:hlink>
        <a:srgbClr val="002050"/>
      </a:hlink>
      <a:folHlink>
        <a:srgbClr val="0072C6"/>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1_MPN_Template_Light_4x3">
  <a:themeElements>
    <a:clrScheme name="MPN Blue Color Palette 1">
      <a:dk1>
        <a:srgbClr val="969696"/>
      </a:dk1>
      <a:lt1>
        <a:srgbClr val="FFFFFF"/>
      </a:lt1>
      <a:dk2>
        <a:srgbClr val="969696"/>
      </a:dk2>
      <a:lt2>
        <a:srgbClr val="F2F2F2"/>
      </a:lt2>
      <a:accent1>
        <a:srgbClr val="68217A"/>
      </a:accent1>
      <a:accent2>
        <a:srgbClr val="002050"/>
      </a:accent2>
      <a:accent3>
        <a:srgbClr val="0072C6"/>
      </a:accent3>
      <a:accent4>
        <a:srgbClr val="6DC2E9"/>
      </a:accent4>
      <a:accent5>
        <a:srgbClr val="7F7F7F"/>
      </a:accent5>
      <a:accent6>
        <a:srgbClr val="FFFFFF"/>
      </a:accent6>
      <a:hlink>
        <a:srgbClr val="002050"/>
      </a:hlink>
      <a:folHlink>
        <a:srgbClr val="0072C6"/>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MPN Template Titles &amp; Transitions 4x3">
  <a:themeElements>
    <a:clrScheme name="MPN Blue Color Palette 1">
      <a:dk1>
        <a:srgbClr val="969696"/>
      </a:dk1>
      <a:lt1>
        <a:srgbClr val="FFFFFF"/>
      </a:lt1>
      <a:dk2>
        <a:srgbClr val="969696"/>
      </a:dk2>
      <a:lt2>
        <a:srgbClr val="F2F2F2"/>
      </a:lt2>
      <a:accent1>
        <a:srgbClr val="68217A"/>
      </a:accent1>
      <a:accent2>
        <a:srgbClr val="002050"/>
      </a:accent2>
      <a:accent3>
        <a:srgbClr val="0072C6"/>
      </a:accent3>
      <a:accent4>
        <a:srgbClr val="6DC2E9"/>
      </a:accent4>
      <a:accent5>
        <a:srgbClr val="7F7F7F"/>
      </a:accent5>
      <a:accent6>
        <a:srgbClr val="FFFFFF"/>
      </a:accent6>
      <a:hlink>
        <a:srgbClr val="002050"/>
      </a:hlink>
      <a:folHlink>
        <a:srgbClr val="0072C6"/>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184</Value>
      <Value>172</Value>
      <Value>160</Value>
      <Value>159</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2012-04-24T23:57:43+00:00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PPTX</TermName>
          <TermId xmlns="http://schemas.microsoft.com/office/infopath/2007/PartnerControls">3c2243da-72e9-4852-893e-968034205e3f</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Microsoft Partner Network Templates</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infopath/2007/PartnerControls"/>
    <ds:schemaRef ds:uri="2f90a3b6-08c8-4148-8fff-0427b40d8fc9"/>
    <ds:schemaRef ds:uri="http://purl.org/dc/terms/"/>
    <ds:schemaRef ds:uri="http://schemas.openxmlformats.org/package/2006/metadata/core-properties"/>
    <ds:schemaRef ds:uri="http://schemas.microsoft.com/sharepoint/v3/fields"/>
    <ds:schemaRef ds:uri="http://schemas.microsoft.com/office/2006/documentManagement/types"/>
    <ds:schemaRef ds:uri="EB693DEA-2256-4DD9-8FF3-783287AC6516"/>
    <ds:schemaRef ds:uri="http://schemas.microsoft.com/sharepoint/v3"/>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1884F845-72B5-4902-9711-B1F49417C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B15E7E94-1020-4FAD-95B2-8732E22786D3}">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7560</TotalTime>
  <Words>394</Words>
  <Application>Microsoft Office PowerPoint</Application>
  <PresentationFormat>On-screen Show (4:3)</PresentationFormat>
  <Paragraphs>150</Paragraphs>
  <Slides>22</Slides>
  <Notes>22</Notes>
  <HiddenSlides>1</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Lucida Console</vt:lpstr>
      <vt:lpstr>Segoe UI</vt:lpstr>
      <vt:lpstr>Segoe UI Light</vt:lpstr>
      <vt:lpstr>Wingdings</vt:lpstr>
      <vt:lpstr>MPN_Template_Light_4x3</vt:lpstr>
      <vt:lpstr>1_MPN_Template_Light_4x3</vt:lpstr>
      <vt:lpstr>MPN Template Titles &amp; Transitions 4x3</vt:lpstr>
      <vt:lpstr>PowerPoint Presentation</vt:lpstr>
      <vt:lpstr>Agenda</vt:lpstr>
      <vt:lpstr>PowerPoint Presentation</vt:lpstr>
      <vt:lpstr>SignalR</vt:lpstr>
      <vt:lpstr>Vaihtoehdot</vt:lpstr>
      <vt:lpstr>HTTP RPC</vt:lpstr>
      <vt:lpstr>HTTP Events (messaging)</vt:lpstr>
      <vt:lpstr>Kättely</vt:lpstr>
      <vt:lpstr>Yhteysongelmien hallinta</vt:lpstr>
      <vt:lpstr>Tuetut asiakasohjelmat</vt:lpstr>
      <vt:lpstr>Ohjelmointimallit</vt:lpstr>
      <vt:lpstr>Suorituskyky?</vt:lpstr>
      <vt:lpstr>PowerPoint Presentation</vt:lpstr>
      <vt:lpstr>Scale out</vt:lpstr>
      <vt:lpstr>Käyttöskenaariot</vt:lpstr>
      <vt:lpstr>PowerPoint Presentation</vt:lpstr>
      <vt:lpstr>Ajallisen kytkennän vähentäminen</vt:lpstr>
      <vt:lpstr>Ajallisen kytkennän vähentäminen  == store &amp; forward</vt:lpstr>
      <vt:lpstr>PowerPoint Presentation</vt:lpstr>
      <vt:lpstr>JavaScript store &amp; forward</vt:lpstr>
      <vt:lpstr>PowerPoint Presentation</vt:lpstr>
      <vt:lpstr>PowerPoint Presentation</vt:lpstr>
    </vt:vector>
  </TitlesOfParts>
  <Manager>&lt;Content Manager Name Here&gt;</Manager>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subject>&lt;Event Name Here&gt;</dc:subject>
  <dc:creator>Tero.Teelahti@basware.com</dc:creator>
  <cp:keywords>web, realtime</cp:keywords>
  <dc:description>Template: 
Corporation
Formatting:
Event Date: 
Event Location: 
Audience Type: Internal</dc:description>
  <cp:lastModifiedBy>Teelahti, Tero</cp:lastModifiedBy>
  <cp:revision>360</cp:revision>
  <cp:lastPrinted>2013-03-04T21:00:09Z</cp:lastPrinted>
  <dcterms:created xsi:type="dcterms:W3CDTF">2011-10-29T00:31:27Z</dcterms:created>
  <dcterms:modified xsi:type="dcterms:W3CDTF">2013-03-07T09:00:18Z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etadataExtractionStatus">
    <vt:lpwstr>Metadata ExtractedSuccessfully</vt:lpwstr>
  </property>
  <property fmtid="{D5CDD505-2E9C-101B-9397-08002B2CF9AE}" pid="7" name="VerticalIndustry">
    <vt:lpwstr/>
  </property>
  <property fmtid="{D5CDD505-2E9C-101B-9397-08002B2CF9AE}" pid="8" name="Products">
    <vt:lpwstr/>
  </property>
  <property fmtid="{D5CDD505-2E9C-101B-9397-08002B2CF9AE}" pid="9" name="Solution">
    <vt:lpwstr/>
  </property>
  <property fmtid="{D5CDD505-2E9C-101B-9397-08002B2CF9AE}" pid="10" name="AssetType">
    <vt:lpwstr>184</vt:lpwstr>
  </property>
  <property fmtid="{D5CDD505-2E9C-101B-9397-08002B2CF9AE}" pid="11" name="OrganizationalCustomerSegment">
    <vt:lpwstr/>
  </property>
  <property fmtid="{D5CDD505-2E9C-101B-9397-08002B2CF9AE}" pid="12" name="ProductArea">
    <vt:lpwstr/>
  </property>
  <property fmtid="{D5CDD505-2E9C-101B-9397-08002B2CF9AE}" pid="13" name="USBMOLanguage">
    <vt:lpwstr>159;#English|a5ff94d2-1ec6-4a3d-91b6-499704bb2bfb</vt:lpwstr>
  </property>
  <property fmtid="{D5CDD505-2E9C-101B-9397-08002B2CF9AE}" pid="14" name="IndividualCustomerSegment">
    <vt:lpwstr/>
  </property>
  <property fmtid="{D5CDD505-2E9C-101B-9397-08002B2CF9AE}" pid="15" name="Country">
    <vt:lpwstr/>
  </property>
  <property fmtid="{D5CDD505-2E9C-101B-9397-08002B2CF9AE}" pid="16" name="Locale">
    <vt:lpwstr>160;#en-us|d9a69bff-8288-4080-b994-75d8eae21b51</vt:lpwstr>
  </property>
  <property fmtid="{D5CDD505-2E9C-101B-9397-08002B2CF9AE}" pid="17" name="ElementType">
    <vt:lpwstr>172</vt:lpwstr>
  </property>
</Properties>
</file>