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4" r:id="rId5"/>
    <p:sldId id="258" r:id="rId6"/>
    <p:sldId id="261" r:id="rId7"/>
    <p:sldId id="260" r:id="rId8"/>
    <p:sldId id="266" r:id="rId9"/>
    <p:sldId id="267" r:id="rId10"/>
    <p:sldId id="268" r:id="rId11"/>
    <p:sldId id="274" r:id="rId12"/>
    <p:sldId id="269" r:id="rId13"/>
    <p:sldId id="270" r:id="rId14"/>
    <p:sldId id="271" r:id="rId15"/>
    <p:sldId id="272" r:id="rId16"/>
    <p:sldId id="275" r:id="rId17"/>
    <p:sldId id="265" r:id="rId18"/>
    <p:sldId id="273"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4252"/>
    <a:srgbClr val="E1BB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253EE-1D70-456A-B2D3-16FE57166D9A}" v="7" dt="2024-04-19T01:08:36.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La Mar" userId="84afe235296a9896" providerId="LiveId" clId="{810253EE-1D70-456A-B2D3-16FE57166D9A}"/>
    <pc:docChg chg="undo custSel addSld modSld">
      <pc:chgData name="Tiffany La Mar" userId="84afe235296a9896" providerId="LiveId" clId="{810253EE-1D70-456A-B2D3-16FE57166D9A}" dt="2024-04-19T01:19:52.624" v="434" actId="20577"/>
      <pc:docMkLst>
        <pc:docMk/>
      </pc:docMkLst>
      <pc:sldChg chg="modSp mod">
        <pc:chgData name="Tiffany La Mar" userId="84afe235296a9896" providerId="LiveId" clId="{810253EE-1D70-456A-B2D3-16FE57166D9A}" dt="2024-04-19T01:18:44.005" v="423" actId="20577"/>
        <pc:sldMkLst>
          <pc:docMk/>
          <pc:sldMk cId="2328350655" sldId="257"/>
        </pc:sldMkLst>
        <pc:spChg chg="mod">
          <ac:chgData name="Tiffany La Mar" userId="84afe235296a9896" providerId="LiveId" clId="{810253EE-1D70-456A-B2D3-16FE57166D9A}" dt="2024-04-19T01:18:44.005" v="423" actId="20577"/>
          <ac:spMkLst>
            <pc:docMk/>
            <pc:sldMk cId="2328350655" sldId="257"/>
            <ac:spMk id="6" creationId="{5BA72563-32C9-7812-B298-3480E33678D5}"/>
          </ac:spMkLst>
        </pc:spChg>
      </pc:sldChg>
      <pc:sldChg chg="modSp mod">
        <pc:chgData name="Tiffany La Mar" userId="84afe235296a9896" providerId="LiveId" clId="{810253EE-1D70-456A-B2D3-16FE57166D9A}" dt="2024-04-19T01:04:18.243" v="4" actId="1076"/>
        <pc:sldMkLst>
          <pc:docMk/>
          <pc:sldMk cId="97606892" sldId="258"/>
        </pc:sldMkLst>
        <pc:picChg chg="mod">
          <ac:chgData name="Tiffany La Mar" userId="84afe235296a9896" providerId="LiveId" clId="{810253EE-1D70-456A-B2D3-16FE57166D9A}" dt="2024-04-19T01:04:18.243" v="4" actId="1076"/>
          <ac:picMkLst>
            <pc:docMk/>
            <pc:sldMk cId="97606892" sldId="258"/>
            <ac:picMk id="6" creationId="{C1DC6077-CF6A-41F2-C0C9-550EC0271AD1}"/>
          </ac:picMkLst>
        </pc:picChg>
      </pc:sldChg>
      <pc:sldChg chg="modSp mod">
        <pc:chgData name="Tiffany La Mar" userId="84afe235296a9896" providerId="LiveId" clId="{810253EE-1D70-456A-B2D3-16FE57166D9A}" dt="2024-04-19T01:04:02.684" v="0" actId="1076"/>
        <pc:sldMkLst>
          <pc:docMk/>
          <pc:sldMk cId="3514640820" sldId="259"/>
        </pc:sldMkLst>
        <pc:spChg chg="mod">
          <ac:chgData name="Tiffany La Mar" userId="84afe235296a9896" providerId="LiveId" clId="{810253EE-1D70-456A-B2D3-16FE57166D9A}" dt="2024-04-19T01:04:02.684" v="0" actId="1076"/>
          <ac:spMkLst>
            <pc:docMk/>
            <pc:sldMk cId="3514640820" sldId="259"/>
            <ac:spMk id="2" creationId="{82A34EEA-6439-1591-761A-D9DAA9B693A5}"/>
          </ac:spMkLst>
        </pc:spChg>
      </pc:sldChg>
      <pc:sldChg chg="modSp mod">
        <pc:chgData name="Tiffany La Mar" userId="84afe235296a9896" providerId="LiveId" clId="{810253EE-1D70-456A-B2D3-16FE57166D9A}" dt="2024-04-19T01:07:03.567" v="26" actId="1076"/>
        <pc:sldMkLst>
          <pc:docMk/>
          <pc:sldMk cId="1675388269" sldId="260"/>
        </pc:sldMkLst>
        <pc:spChg chg="mod">
          <ac:chgData name="Tiffany La Mar" userId="84afe235296a9896" providerId="LiveId" clId="{810253EE-1D70-456A-B2D3-16FE57166D9A}" dt="2024-04-19T01:07:03.567" v="26" actId="1076"/>
          <ac:spMkLst>
            <pc:docMk/>
            <pc:sldMk cId="1675388269" sldId="260"/>
            <ac:spMk id="5" creationId="{9E2D72F5-82F7-F860-A24C-EF7B5856C3D7}"/>
          </ac:spMkLst>
        </pc:spChg>
      </pc:sldChg>
      <pc:sldChg chg="addSp modSp mod">
        <pc:chgData name="Tiffany La Mar" userId="84afe235296a9896" providerId="LiveId" clId="{810253EE-1D70-456A-B2D3-16FE57166D9A}" dt="2024-04-19T01:06:53.719" v="25" actId="1076"/>
        <pc:sldMkLst>
          <pc:docMk/>
          <pc:sldMk cId="1706504367" sldId="261"/>
        </pc:sldMkLst>
        <pc:spChg chg="mod">
          <ac:chgData name="Tiffany La Mar" userId="84afe235296a9896" providerId="LiveId" clId="{810253EE-1D70-456A-B2D3-16FE57166D9A}" dt="2024-04-19T01:05:59.551" v="14" actId="20577"/>
          <ac:spMkLst>
            <pc:docMk/>
            <pc:sldMk cId="1706504367" sldId="261"/>
            <ac:spMk id="4" creationId="{23C82FC4-503A-BA56-FA22-2E00CB9C0B32}"/>
          </ac:spMkLst>
        </pc:spChg>
        <pc:spChg chg="mod">
          <ac:chgData name="Tiffany La Mar" userId="84afe235296a9896" providerId="LiveId" clId="{810253EE-1D70-456A-B2D3-16FE57166D9A}" dt="2024-04-19T01:04:26.295" v="5" actId="1076"/>
          <ac:spMkLst>
            <pc:docMk/>
            <pc:sldMk cId="1706504367" sldId="261"/>
            <ac:spMk id="14" creationId="{71ECE231-D78D-523A-EF65-D7B8DA0F6F65}"/>
          </ac:spMkLst>
        </pc:spChg>
        <pc:picChg chg="add mod">
          <ac:chgData name="Tiffany La Mar" userId="84afe235296a9896" providerId="LiveId" clId="{810253EE-1D70-456A-B2D3-16FE57166D9A}" dt="2024-04-19T01:06:09.907" v="19" actId="1076"/>
          <ac:picMkLst>
            <pc:docMk/>
            <pc:sldMk cId="1706504367" sldId="261"/>
            <ac:picMk id="7" creationId="{46157FEE-3BF1-EE8C-B824-E2B6A6F2A1B5}"/>
          </ac:picMkLst>
        </pc:picChg>
        <pc:picChg chg="add mod">
          <ac:chgData name="Tiffany La Mar" userId="84afe235296a9896" providerId="LiveId" clId="{810253EE-1D70-456A-B2D3-16FE57166D9A}" dt="2024-04-19T01:06:53.719" v="25" actId="1076"/>
          <ac:picMkLst>
            <pc:docMk/>
            <pc:sldMk cId="1706504367" sldId="261"/>
            <ac:picMk id="12" creationId="{5951511C-3BB5-B9AD-DFEA-CE8971F52423}"/>
          </ac:picMkLst>
        </pc:picChg>
      </pc:sldChg>
      <pc:sldChg chg="modSp mod">
        <pc:chgData name="Tiffany La Mar" userId="84afe235296a9896" providerId="LiveId" clId="{810253EE-1D70-456A-B2D3-16FE57166D9A}" dt="2024-04-19T01:04:07.179" v="1" actId="1076"/>
        <pc:sldMkLst>
          <pc:docMk/>
          <pc:sldMk cId="2983813156" sldId="262"/>
        </pc:sldMkLst>
        <pc:spChg chg="mod">
          <ac:chgData name="Tiffany La Mar" userId="84afe235296a9896" providerId="LiveId" clId="{810253EE-1D70-456A-B2D3-16FE57166D9A}" dt="2024-04-19T01:04:07.179" v="1" actId="1076"/>
          <ac:spMkLst>
            <pc:docMk/>
            <pc:sldMk cId="2983813156" sldId="262"/>
            <ac:spMk id="2" creationId="{82A34EEA-6439-1591-761A-D9DAA9B693A5}"/>
          </ac:spMkLst>
        </pc:spChg>
      </pc:sldChg>
      <pc:sldChg chg="modSp mod">
        <pc:chgData name="Tiffany La Mar" userId="84afe235296a9896" providerId="LiveId" clId="{810253EE-1D70-456A-B2D3-16FE57166D9A}" dt="2024-04-19T01:04:12.553" v="2" actId="1076"/>
        <pc:sldMkLst>
          <pc:docMk/>
          <pc:sldMk cId="1862543401" sldId="264"/>
        </pc:sldMkLst>
        <pc:spChg chg="mod">
          <ac:chgData name="Tiffany La Mar" userId="84afe235296a9896" providerId="LiveId" clId="{810253EE-1D70-456A-B2D3-16FE57166D9A}" dt="2024-04-19T01:04:12.553" v="2" actId="1076"/>
          <ac:spMkLst>
            <pc:docMk/>
            <pc:sldMk cId="1862543401" sldId="264"/>
            <ac:spMk id="2" creationId="{82A34EEA-6439-1591-761A-D9DAA9B693A5}"/>
          </ac:spMkLst>
        </pc:spChg>
      </pc:sldChg>
      <pc:sldChg chg="addSp delSp modSp mod modClrScheme chgLayout">
        <pc:chgData name="Tiffany La Mar" userId="84afe235296a9896" providerId="LiveId" clId="{810253EE-1D70-456A-B2D3-16FE57166D9A}" dt="2024-04-19T01:19:52.624" v="434" actId="20577"/>
        <pc:sldMkLst>
          <pc:docMk/>
          <pc:sldMk cId="1894767548" sldId="265"/>
        </pc:sldMkLst>
        <pc:spChg chg="add del">
          <ac:chgData name="Tiffany La Mar" userId="84afe235296a9896" providerId="LiveId" clId="{810253EE-1D70-456A-B2D3-16FE57166D9A}" dt="2024-04-19T01:16:43.170" v="401" actId="22"/>
          <ac:spMkLst>
            <pc:docMk/>
            <pc:sldMk cId="1894767548" sldId="265"/>
            <ac:spMk id="4" creationId="{CB7B222D-3D2C-CDCA-86DB-1DB45631DA8C}"/>
          </ac:spMkLst>
        </pc:spChg>
        <pc:spChg chg="add del mod ord">
          <ac:chgData name="Tiffany La Mar" userId="84afe235296a9896" providerId="LiveId" clId="{810253EE-1D70-456A-B2D3-16FE57166D9A}" dt="2024-04-19T01:16:54.402" v="403" actId="478"/>
          <ac:spMkLst>
            <pc:docMk/>
            <pc:sldMk cId="1894767548" sldId="265"/>
            <ac:spMk id="6" creationId="{890C6216-2F9C-68FF-93EC-43A41F52964B}"/>
          </ac:spMkLst>
        </pc:spChg>
        <pc:spChg chg="add mod ord">
          <ac:chgData name="Tiffany La Mar" userId="84afe235296a9896" providerId="LiveId" clId="{810253EE-1D70-456A-B2D3-16FE57166D9A}" dt="2024-04-19T01:19:52.624" v="434" actId="20577"/>
          <ac:spMkLst>
            <pc:docMk/>
            <pc:sldMk cId="1894767548" sldId="265"/>
            <ac:spMk id="7" creationId="{4E6F17DF-DC6A-5F12-22AA-822706A1202F}"/>
          </ac:spMkLst>
        </pc:spChg>
        <pc:picChg chg="mod">
          <ac:chgData name="Tiffany La Mar" userId="84afe235296a9896" providerId="LiveId" clId="{810253EE-1D70-456A-B2D3-16FE57166D9A}" dt="2024-04-19T01:16:59.936" v="407" actId="1076"/>
          <ac:picMkLst>
            <pc:docMk/>
            <pc:sldMk cId="1894767548" sldId="265"/>
            <ac:picMk id="3" creationId="{7C6F30FE-EB44-21FB-57C3-A58EBDE4CC6C}"/>
          </ac:picMkLst>
        </pc:picChg>
      </pc:sldChg>
      <pc:sldChg chg="modSp mod">
        <pc:chgData name="Tiffany La Mar" userId="84afe235296a9896" providerId="LiveId" clId="{810253EE-1D70-456A-B2D3-16FE57166D9A}" dt="2024-04-19T01:07:23.471" v="27" actId="1076"/>
        <pc:sldMkLst>
          <pc:docMk/>
          <pc:sldMk cId="528226752" sldId="267"/>
        </pc:sldMkLst>
        <pc:picChg chg="mod">
          <ac:chgData name="Tiffany La Mar" userId="84afe235296a9896" providerId="LiveId" clId="{810253EE-1D70-456A-B2D3-16FE57166D9A}" dt="2024-04-19T01:07:23.471" v="27" actId="1076"/>
          <ac:picMkLst>
            <pc:docMk/>
            <pc:sldMk cId="528226752" sldId="267"/>
            <ac:picMk id="6" creationId="{2BF9D9D5-7887-6A37-A110-14E6208465C7}"/>
          </ac:picMkLst>
        </pc:picChg>
      </pc:sldChg>
      <pc:sldChg chg="modSp mod">
        <pc:chgData name="Tiffany La Mar" userId="84afe235296a9896" providerId="LiveId" clId="{810253EE-1D70-456A-B2D3-16FE57166D9A}" dt="2024-04-19T01:09:43.532" v="66" actId="1076"/>
        <pc:sldMkLst>
          <pc:docMk/>
          <pc:sldMk cId="1608235658" sldId="271"/>
        </pc:sldMkLst>
        <pc:spChg chg="mod">
          <ac:chgData name="Tiffany La Mar" userId="84afe235296a9896" providerId="LiveId" clId="{810253EE-1D70-456A-B2D3-16FE57166D9A}" dt="2024-04-19T01:08:40.563" v="43" actId="1076"/>
          <ac:spMkLst>
            <pc:docMk/>
            <pc:sldMk cId="1608235658" sldId="271"/>
            <ac:spMk id="5" creationId="{9E2D72F5-82F7-F860-A24C-EF7B5856C3D7}"/>
          </ac:spMkLst>
        </pc:spChg>
        <pc:picChg chg="mod">
          <ac:chgData name="Tiffany La Mar" userId="84afe235296a9896" providerId="LiveId" clId="{810253EE-1D70-456A-B2D3-16FE57166D9A}" dt="2024-04-19T01:09:37.444" v="64" actId="1076"/>
          <ac:picMkLst>
            <pc:docMk/>
            <pc:sldMk cId="1608235658" sldId="271"/>
            <ac:picMk id="18" creationId="{7327211A-DE24-71A8-C409-A562889E134F}"/>
          </ac:picMkLst>
        </pc:picChg>
        <pc:picChg chg="mod">
          <ac:chgData name="Tiffany La Mar" userId="84afe235296a9896" providerId="LiveId" clId="{810253EE-1D70-456A-B2D3-16FE57166D9A}" dt="2024-04-19T01:09:43.532" v="66" actId="1076"/>
          <ac:picMkLst>
            <pc:docMk/>
            <pc:sldMk cId="1608235658" sldId="271"/>
            <ac:picMk id="20" creationId="{822222E1-DB18-896F-42B7-96234BDAAA3D}"/>
          </ac:picMkLst>
        </pc:picChg>
        <pc:picChg chg="mod">
          <ac:chgData name="Tiffany La Mar" userId="84afe235296a9896" providerId="LiveId" clId="{810253EE-1D70-456A-B2D3-16FE57166D9A}" dt="2024-04-19T01:09:39.528" v="65" actId="1076"/>
          <ac:picMkLst>
            <pc:docMk/>
            <pc:sldMk cId="1608235658" sldId="271"/>
            <ac:picMk id="22" creationId="{A4FF27AB-E0F8-2661-320A-52D270702710}"/>
          </ac:picMkLst>
        </pc:picChg>
        <pc:picChg chg="mod">
          <ac:chgData name="Tiffany La Mar" userId="84afe235296a9896" providerId="LiveId" clId="{810253EE-1D70-456A-B2D3-16FE57166D9A}" dt="2024-04-19T01:08:36.228" v="42" actId="1076"/>
          <ac:picMkLst>
            <pc:docMk/>
            <pc:sldMk cId="1608235658" sldId="271"/>
            <ac:picMk id="2050" creationId="{2366AFC8-005A-BE44-3B08-85AB9B1B4D9C}"/>
          </ac:picMkLst>
        </pc:picChg>
        <pc:picChg chg="mod">
          <ac:chgData name="Tiffany La Mar" userId="84afe235296a9896" providerId="LiveId" clId="{810253EE-1D70-456A-B2D3-16FE57166D9A}" dt="2024-04-19T01:08:26.655" v="39" actId="1076"/>
          <ac:picMkLst>
            <pc:docMk/>
            <pc:sldMk cId="1608235658" sldId="271"/>
            <ac:picMk id="4098" creationId="{8F33D16F-12F0-02EF-2BDE-F93753A8FB26}"/>
          </ac:picMkLst>
        </pc:picChg>
      </pc:sldChg>
      <pc:sldChg chg="modSp mod">
        <pc:chgData name="Tiffany La Mar" userId="84afe235296a9896" providerId="LiveId" clId="{810253EE-1D70-456A-B2D3-16FE57166D9A}" dt="2024-04-19T01:10:01.283" v="69" actId="1076"/>
        <pc:sldMkLst>
          <pc:docMk/>
          <pc:sldMk cId="2213609883" sldId="272"/>
        </pc:sldMkLst>
        <pc:spChg chg="mod">
          <ac:chgData name="Tiffany La Mar" userId="84afe235296a9896" providerId="LiveId" clId="{810253EE-1D70-456A-B2D3-16FE57166D9A}" dt="2024-04-19T01:10:01.283" v="69" actId="1076"/>
          <ac:spMkLst>
            <pc:docMk/>
            <pc:sldMk cId="2213609883" sldId="272"/>
            <ac:spMk id="3" creationId="{0E29766E-8ABC-5737-BC10-5764DFFEC281}"/>
          </ac:spMkLst>
        </pc:spChg>
        <pc:spChg chg="mod">
          <ac:chgData name="Tiffany La Mar" userId="84afe235296a9896" providerId="LiveId" clId="{810253EE-1D70-456A-B2D3-16FE57166D9A}" dt="2024-04-19T01:09:55.617" v="68" actId="20577"/>
          <ac:spMkLst>
            <pc:docMk/>
            <pc:sldMk cId="2213609883" sldId="272"/>
            <ac:spMk id="5" creationId="{9E2D72F5-82F7-F860-A24C-EF7B5856C3D7}"/>
          </ac:spMkLst>
        </pc:spChg>
      </pc:sldChg>
      <pc:sldChg chg="modSp add mod">
        <pc:chgData name="Tiffany La Mar" userId="84afe235296a9896" providerId="LiveId" clId="{810253EE-1D70-456A-B2D3-16FE57166D9A}" dt="2024-04-19T01:15:58.275" v="399" actId="20577"/>
        <pc:sldMkLst>
          <pc:docMk/>
          <pc:sldMk cId="521294069" sldId="275"/>
        </pc:sldMkLst>
        <pc:spChg chg="mod">
          <ac:chgData name="Tiffany La Mar" userId="84afe235296a9896" providerId="LiveId" clId="{810253EE-1D70-456A-B2D3-16FE57166D9A}" dt="2024-04-19T01:15:58.275" v="399" actId="20577"/>
          <ac:spMkLst>
            <pc:docMk/>
            <pc:sldMk cId="521294069" sldId="275"/>
            <ac:spMk id="3" creationId="{0E29766E-8ABC-5737-BC10-5764DFFEC2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09A2-A6C7-E97E-2F5C-144D0FCBC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5BCDE-9232-2723-063B-7392499B3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62D82D-8448-F8C5-91FA-812ECCBE41B3}"/>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5" name="Footer Placeholder 4">
            <a:extLst>
              <a:ext uri="{FF2B5EF4-FFF2-40B4-BE49-F238E27FC236}">
                <a16:creationId xmlns:a16="http://schemas.microsoft.com/office/drawing/2014/main" id="{09169D26-F2C6-2F5F-5BA8-1D873F73D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F5C47-4DFB-9275-7FD2-C66A3191F06F}"/>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178028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3AD6-265E-246D-FB6C-6FD64C8F1F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3698B7-BE33-DCBD-9B6B-FDDE9A7D8C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F0F-185F-DA16-74B0-A54B28974934}"/>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5" name="Footer Placeholder 4">
            <a:extLst>
              <a:ext uri="{FF2B5EF4-FFF2-40B4-BE49-F238E27FC236}">
                <a16:creationId xmlns:a16="http://schemas.microsoft.com/office/drawing/2014/main" id="{8E71883F-9757-FA0E-D6E3-41BC33390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E25D7-117C-0F96-CBCE-A9D97BAFB4AA}"/>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260433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60BC6-C998-4706-727A-5F9724D96C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011C8F-D4A2-83E1-586A-70FB1E9B9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56767-27F7-74F1-9E6C-66F70FCA1502}"/>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5" name="Footer Placeholder 4">
            <a:extLst>
              <a:ext uri="{FF2B5EF4-FFF2-40B4-BE49-F238E27FC236}">
                <a16:creationId xmlns:a16="http://schemas.microsoft.com/office/drawing/2014/main" id="{4557271C-FDA0-81C9-3811-13EF0D3BD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8D3EC-020C-9FF3-CEAB-1816CC521332}"/>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410406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B2BD-ACC9-380D-B57D-C4425AAC4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EC943-E1E8-3E94-2563-2E3F90ED2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492E7-F217-9669-4194-9498A187D173}"/>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5" name="Footer Placeholder 4">
            <a:extLst>
              <a:ext uri="{FF2B5EF4-FFF2-40B4-BE49-F238E27FC236}">
                <a16:creationId xmlns:a16="http://schemas.microsoft.com/office/drawing/2014/main" id="{359E19A1-6C51-BBCE-C33A-1C9D890E8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3EB6D-B7F9-DA31-81C9-6E0C639420A5}"/>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84458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135D-B991-E101-E3B4-88FDAC7E7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F6FB0-59EA-B54B-0B88-D2C3AA911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FFFBF4-851E-D459-D9C8-A538C2CE6F17}"/>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5" name="Footer Placeholder 4">
            <a:extLst>
              <a:ext uri="{FF2B5EF4-FFF2-40B4-BE49-F238E27FC236}">
                <a16:creationId xmlns:a16="http://schemas.microsoft.com/office/drawing/2014/main" id="{BB9F10EC-DF4C-B04F-4112-E2F5FBA9B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F8827-CEAE-8C0B-EFDD-6984E9F4EF05}"/>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271237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D76C-1BC9-79E2-CDB6-5B47E40B4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0AF9C-838F-E0F6-BE47-5F8B404A8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FF2D6A-92F2-3FF2-22A1-92E220402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7D68E-054F-65F4-6796-8A8060E5DD32}"/>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6" name="Footer Placeholder 5">
            <a:extLst>
              <a:ext uri="{FF2B5EF4-FFF2-40B4-BE49-F238E27FC236}">
                <a16:creationId xmlns:a16="http://schemas.microsoft.com/office/drawing/2014/main" id="{E8170E49-ABEE-CDC3-1CD2-66D5985C8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895FA-6B8A-5882-7BFC-3033A9ED39B7}"/>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16116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D6F0-C28F-DE4E-80D3-BA7B5EE3C4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FF2F1-9DBA-C15C-2670-771389526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8FD1F-48D6-495B-0BDF-7ED206494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E4D3C2-1C51-8D12-7CD8-2BB475E61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2A2426-3200-5187-E376-934154376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6BA5EB-1034-EC74-E523-561EC3177212}"/>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8" name="Footer Placeholder 7">
            <a:extLst>
              <a:ext uri="{FF2B5EF4-FFF2-40B4-BE49-F238E27FC236}">
                <a16:creationId xmlns:a16="http://schemas.microsoft.com/office/drawing/2014/main" id="{5A42B99B-FAE2-EF18-369E-1871FCC16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04472B-5DD9-781B-8DAB-C40B91C664C8}"/>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260013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D068-0230-59FC-1508-C9A7C1D9BE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C9878-F7B9-386A-2EF1-0C7E75C29C4F}"/>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4" name="Footer Placeholder 3">
            <a:extLst>
              <a:ext uri="{FF2B5EF4-FFF2-40B4-BE49-F238E27FC236}">
                <a16:creationId xmlns:a16="http://schemas.microsoft.com/office/drawing/2014/main" id="{441156C9-D58A-C89B-1B45-0F5E4F55DE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A239C-C0AA-F185-4558-C545730B0021}"/>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413885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D2F0D-2CC7-F3F7-4261-42AFD66A0176}"/>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3" name="Footer Placeholder 2">
            <a:extLst>
              <a:ext uri="{FF2B5EF4-FFF2-40B4-BE49-F238E27FC236}">
                <a16:creationId xmlns:a16="http://schemas.microsoft.com/office/drawing/2014/main" id="{632307BC-43C0-8D52-6C03-673ABE197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09BF7D-F5DE-32E7-FF3F-E1D71411BACB}"/>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156419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0CB6-AA64-0AF5-6896-3ACB13AF6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6AACB6-9BFB-1C43-9298-14839E69BE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288BB3-70DA-6E9B-BBF4-997EC037D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B2AFB-D5D9-577E-21EB-6564DC216F5F}"/>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6" name="Footer Placeholder 5">
            <a:extLst>
              <a:ext uri="{FF2B5EF4-FFF2-40B4-BE49-F238E27FC236}">
                <a16:creationId xmlns:a16="http://schemas.microsoft.com/office/drawing/2014/main" id="{63FA136E-F10C-284F-1F81-AF1E621AE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64295-6915-CF7F-9262-33EE66455B12}"/>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68498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F8B7-55A5-8156-9093-CB76AD9D9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C9DCB1-11DE-70EF-C79E-55F22E133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9FED6B-62E2-8C88-3D85-5CF90ECFE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B89B3-E019-C74D-4D4B-28834B9AC8F0}"/>
              </a:ext>
            </a:extLst>
          </p:cNvPr>
          <p:cNvSpPr>
            <a:spLocks noGrp="1"/>
          </p:cNvSpPr>
          <p:nvPr>
            <p:ph type="dt" sz="half" idx="10"/>
          </p:nvPr>
        </p:nvSpPr>
        <p:spPr/>
        <p:txBody>
          <a:bodyPr/>
          <a:lstStyle/>
          <a:p>
            <a:fld id="{CF085FB7-ACFC-47D0-8769-3460125365A4}" type="datetimeFigureOut">
              <a:rPr lang="en-US" smtClean="0"/>
              <a:t>4/18/2024</a:t>
            </a:fld>
            <a:endParaRPr lang="en-US"/>
          </a:p>
        </p:txBody>
      </p:sp>
      <p:sp>
        <p:nvSpPr>
          <p:cNvPr id="6" name="Footer Placeholder 5">
            <a:extLst>
              <a:ext uri="{FF2B5EF4-FFF2-40B4-BE49-F238E27FC236}">
                <a16:creationId xmlns:a16="http://schemas.microsoft.com/office/drawing/2014/main" id="{4A78EAA1-CE9B-736A-5848-E64A67150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474EE-DD60-1D53-CE2E-380C4E00B24F}"/>
              </a:ext>
            </a:extLst>
          </p:cNvPr>
          <p:cNvSpPr>
            <a:spLocks noGrp="1"/>
          </p:cNvSpPr>
          <p:nvPr>
            <p:ph type="sldNum" sz="quarter" idx="12"/>
          </p:nvPr>
        </p:nvSpPr>
        <p:spPr/>
        <p:txBody>
          <a:bodyPr/>
          <a:lstStyle/>
          <a:p>
            <a:fld id="{E561A17A-9220-4A34-AD20-6EDA77E8A80F}" type="slidenum">
              <a:rPr lang="en-US" smtClean="0"/>
              <a:t>‹#›</a:t>
            </a:fld>
            <a:endParaRPr lang="en-US"/>
          </a:p>
        </p:txBody>
      </p:sp>
    </p:spTree>
    <p:extLst>
      <p:ext uri="{BB962C8B-B14F-4D97-AF65-F5344CB8AC3E}">
        <p14:creationId xmlns:p14="http://schemas.microsoft.com/office/powerpoint/2010/main" val="230130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2A61C-2272-18F4-8FB0-A9FFBBEEC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45EBD-9E05-EA1F-900C-5A3AE6020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32C96-3352-FF7A-3006-643F71FD2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85FB7-ACFC-47D0-8769-3460125365A4}" type="datetimeFigureOut">
              <a:rPr lang="en-US" smtClean="0"/>
              <a:t>4/18/2024</a:t>
            </a:fld>
            <a:endParaRPr lang="en-US"/>
          </a:p>
        </p:txBody>
      </p:sp>
      <p:sp>
        <p:nvSpPr>
          <p:cNvPr id="5" name="Footer Placeholder 4">
            <a:extLst>
              <a:ext uri="{FF2B5EF4-FFF2-40B4-BE49-F238E27FC236}">
                <a16:creationId xmlns:a16="http://schemas.microsoft.com/office/drawing/2014/main" id="{71FEC054-88C4-6C47-43F1-FD668C342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2EE3B-381C-5DB4-B64A-F9F032DF0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1A17A-9220-4A34-AD20-6EDA77E8A80F}" type="slidenum">
              <a:rPr lang="en-US" smtClean="0"/>
              <a:t>‹#›</a:t>
            </a:fld>
            <a:endParaRPr lang="en-US"/>
          </a:p>
        </p:txBody>
      </p:sp>
    </p:spTree>
    <p:extLst>
      <p:ext uri="{BB962C8B-B14F-4D97-AF65-F5344CB8AC3E}">
        <p14:creationId xmlns:p14="http://schemas.microsoft.com/office/powerpoint/2010/main" val="280015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0.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hyperlink" Target="https://www.geeksforgeeks.org/how-to-scrape-multiple-pages-of-a-website-using-python/#google_vignette" TargetMode="External"/><Relationship Id="rId13" Type="http://schemas.openxmlformats.org/officeDocument/2006/relationships/hyperlink" Target="https://hvplot.holoviz.org/getting_started/hvplot.html" TargetMode="External"/><Relationship Id="rId18" Type="http://schemas.openxmlformats.org/officeDocument/2006/relationships/hyperlink" Target="https://jupyter.org/widgets#:~:text=Notebooks%20come%20alive%20when%20interactive,a%20model%20impacts%20the%20results" TargetMode="External"/><Relationship Id="rId3" Type="http://schemas.openxmlformats.org/officeDocument/2006/relationships/image" Target="../media/image9.jpeg"/><Relationship Id="rId7" Type="http://schemas.openxmlformats.org/officeDocument/2006/relationships/hyperlink" Target="https://www.w3schools.com/python/module_requests.asp" TargetMode="External"/><Relationship Id="rId12" Type="http://schemas.openxmlformats.org/officeDocument/2006/relationships/hyperlink" Target="https://www.naturalearthdata.com/downloads/10m-cultural-vectors/" TargetMode="External"/><Relationship Id="rId17" Type="http://schemas.openxmlformats.org/officeDocument/2006/relationships/hyperlink" Target="https://plotly.com/python/" TargetMode="External"/><Relationship Id="rId2" Type="http://schemas.openxmlformats.org/officeDocument/2006/relationships/image" Target="../media/image21.jpg"/><Relationship Id="rId16" Type="http://schemas.openxmlformats.org/officeDocument/2006/relationships/hyperlink" Target="https://flask.palletsprojects.com/en/3.0.x/tutorial/templates/" TargetMode="External"/><Relationship Id="rId1" Type="http://schemas.openxmlformats.org/officeDocument/2006/relationships/slideLayout" Target="../slideLayouts/slideLayout2.xml"/><Relationship Id="rId6" Type="http://schemas.openxmlformats.org/officeDocument/2006/relationships/hyperlink" Target="https://www.browserstack.com/guide/web-scraping-using-selenium-python" TargetMode="External"/><Relationship Id="rId11" Type="http://schemas.openxmlformats.org/officeDocument/2006/relationships/hyperlink" Target="https://www.geeksforgeeks.org/get-a-list-of-a-particular-column-values-of-a-pandas-dataframe/" TargetMode="External"/><Relationship Id="rId5" Type="http://schemas.openxmlformats.org/officeDocument/2006/relationships/hyperlink" Target="https://towardsdatascience.com/how-to-use-selenium-to-web-scrape-with-example-80f9b23a843a" TargetMode="External"/><Relationship Id="rId15" Type="http://schemas.openxmlformats.org/officeDocument/2006/relationships/hyperlink" Target="https://flask.palletsprojects.com/en/3.0.x/tutorial/" TargetMode="External"/><Relationship Id="rId10" Type="http://schemas.openxmlformats.org/officeDocument/2006/relationships/hyperlink" Target="https://www.geeksforgeeks.org/get-the-data-type-of-column-in-pandas-python/" TargetMode="External"/><Relationship Id="rId19" Type="http://schemas.openxmlformats.org/officeDocument/2006/relationships/hyperlink" Target="https://www.geeksforgeeks.org/interactive-graphs-in-jupyter-notebook/" TargetMode="External"/><Relationship Id="rId4" Type="http://schemas.openxmlformats.org/officeDocument/2006/relationships/image" Target="../media/image2.png"/><Relationship Id="rId9" Type="http://schemas.openxmlformats.org/officeDocument/2006/relationships/hyperlink" Target="https://www.freecodecamp.org/news/how-to-scrape-multiple-web-pages-using-python/" TargetMode="External"/><Relationship Id="rId14" Type="http://schemas.openxmlformats.org/officeDocument/2006/relationships/hyperlink" Target="https://www.linkedin.com/pulse/how-deploy-html-website-github-deekshith-h-r-gh9zc/"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about:blank"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BB7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021F7D-AA17-2FB3-62E4-7B6ECA08CF2A}"/>
              </a:ext>
            </a:extLst>
          </p:cNvPr>
          <p:cNvSpPr/>
          <p:nvPr/>
        </p:nvSpPr>
        <p:spPr>
          <a:xfrm>
            <a:off x="619125" y="371475"/>
            <a:ext cx="4419600" cy="2609850"/>
          </a:xfrm>
          <a:custGeom>
            <a:avLst/>
            <a:gdLst>
              <a:gd name="connsiteX0" fmla="*/ 0 w 4419600"/>
              <a:gd name="connsiteY0" fmla="*/ 0 h 2609850"/>
              <a:gd name="connsiteX1" fmla="*/ 587175 w 4419600"/>
              <a:gd name="connsiteY1" fmla="*/ 0 h 2609850"/>
              <a:gd name="connsiteX2" fmla="*/ 1085959 w 4419600"/>
              <a:gd name="connsiteY2" fmla="*/ 0 h 2609850"/>
              <a:gd name="connsiteX3" fmla="*/ 1805722 w 4419600"/>
              <a:gd name="connsiteY3" fmla="*/ 0 h 2609850"/>
              <a:gd name="connsiteX4" fmla="*/ 2392898 w 4419600"/>
              <a:gd name="connsiteY4" fmla="*/ 0 h 2609850"/>
              <a:gd name="connsiteX5" fmla="*/ 2980073 w 4419600"/>
              <a:gd name="connsiteY5" fmla="*/ 0 h 2609850"/>
              <a:gd name="connsiteX6" fmla="*/ 3699837 w 4419600"/>
              <a:gd name="connsiteY6" fmla="*/ 0 h 2609850"/>
              <a:gd name="connsiteX7" fmla="*/ 4419600 w 4419600"/>
              <a:gd name="connsiteY7" fmla="*/ 0 h 2609850"/>
              <a:gd name="connsiteX8" fmla="*/ 4419600 w 4419600"/>
              <a:gd name="connsiteY8" fmla="*/ 704660 h 2609850"/>
              <a:gd name="connsiteX9" fmla="*/ 4419600 w 4419600"/>
              <a:gd name="connsiteY9" fmla="*/ 1304925 h 2609850"/>
              <a:gd name="connsiteX10" fmla="*/ 4419600 w 4419600"/>
              <a:gd name="connsiteY10" fmla="*/ 1905191 h 2609850"/>
              <a:gd name="connsiteX11" fmla="*/ 4419600 w 4419600"/>
              <a:gd name="connsiteY11" fmla="*/ 2609850 h 2609850"/>
              <a:gd name="connsiteX12" fmla="*/ 3744033 w 4419600"/>
              <a:gd name="connsiteY12" fmla="*/ 2609850 h 2609850"/>
              <a:gd name="connsiteX13" fmla="*/ 3024269 w 4419600"/>
              <a:gd name="connsiteY13" fmla="*/ 2609850 h 2609850"/>
              <a:gd name="connsiteX14" fmla="*/ 2304506 w 4419600"/>
              <a:gd name="connsiteY14" fmla="*/ 2609850 h 2609850"/>
              <a:gd name="connsiteX15" fmla="*/ 1761526 w 4419600"/>
              <a:gd name="connsiteY15" fmla="*/ 2609850 h 2609850"/>
              <a:gd name="connsiteX16" fmla="*/ 1130155 w 4419600"/>
              <a:gd name="connsiteY16" fmla="*/ 2609850 h 2609850"/>
              <a:gd name="connsiteX17" fmla="*/ 0 w 4419600"/>
              <a:gd name="connsiteY17" fmla="*/ 2609850 h 2609850"/>
              <a:gd name="connsiteX18" fmla="*/ 0 w 4419600"/>
              <a:gd name="connsiteY18" fmla="*/ 1957388 h 2609850"/>
              <a:gd name="connsiteX19" fmla="*/ 0 w 4419600"/>
              <a:gd name="connsiteY19" fmla="*/ 1357122 h 2609850"/>
              <a:gd name="connsiteX20" fmla="*/ 0 w 4419600"/>
              <a:gd name="connsiteY20" fmla="*/ 756857 h 2609850"/>
              <a:gd name="connsiteX21" fmla="*/ 0 w 4419600"/>
              <a:gd name="connsiteY21" fmla="*/ 0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9600" h="2609850" extrusionOk="0">
                <a:moveTo>
                  <a:pt x="0" y="0"/>
                </a:moveTo>
                <a:cubicBezTo>
                  <a:pt x="170840" y="-19127"/>
                  <a:pt x="317395" y="12733"/>
                  <a:pt x="587175" y="0"/>
                </a:cubicBezTo>
                <a:cubicBezTo>
                  <a:pt x="856955" y="-12733"/>
                  <a:pt x="981792" y="24769"/>
                  <a:pt x="1085959" y="0"/>
                </a:cubicBezTo>
                <a:cubicBezTo>
                  <a:pt x="1190126" y="-24769"/>
                  <a:pt x="1650109" y="18291"/>
                  <a:pt x="1805722" y="0"/>
                </a:cubicBezTo>
                <a:cubicBezTo>
                  <a:pt x="1961335" y="-18291"/>
                  <a:pt x="2128841" y="-26149"/>
                  <a:pt x="2392898" y="0"/>
                </a:cubicBezTo>
                <a:cubicBezTo>
                  <a:pt x="2656955" y="26149"/>
                  <a:pt x="2726013" y="-26728"/>
                  <a:pt x="2980073" y="0"/>
                </a:cubicBezTo>
                <a:cubicBezTo>
                  <a:pt x="3234134" y="26728"/>
                  <a:pt x="3538217" y="23086"/>
                  <a:pt x="3699837" y="0"/>
                </a:cubicBezTo>
                <a:cubicBezTo>
                  <a:pt x="3861457" y="-23086"/>
                  <a:pt x="4273945" y="6505"/>
                  <a:pt x="4419600" y="0"/>
                </a:cubicBezTo>
                <a:cubicBezTo>
                  <a:pt x="4453116" y="290108"/>
                  <a:pt x="4439042" y="451009"/>
                  <a:pt x="4419600" y="704660"/>
                </a:cubicBezTo>
                <a:cubicBezTo>
                  <a:pt x="4400158" y="958311"/>
                  <a:pt x="4427927" y="1067935"/>
                  <a:pt x="4419600" y="1304925"/>
                </a:cubicBezTo>
                <a:cubicBezTo>
                  <a:pt x="4411273" y="1541916"/>
                  <a:pt x="4439945" y="1750324"/>
                  <a:pt x="4419600" y="1905191"/>
                </a:cubicBezTo>
                <a:cubicBezTo>
                  <a:pt x="4399255" y="2060058"/>
                  <a:pt x="4446941" y="2427755"/>
                  <a:pt x="4419600" y="2609850"/>
                </a:cubicBezTo>
                <a:cubicBezTo>
                  <a:pt x="4100231" y="2620510"/>
                  <a:pt x="3891814" y="2611033"/>
                  <a:pt x="3744033" y="2609850"/>
                </a:cubicBezTo>
                <a:cubicBezTo>
                  <a:pt x="3596252" y="2608667"/>
                  <a:pt x="3180587" y="2614573"/>
                  <a:pt x="3024269" y="2609850"/>
                </a:cubicBezTo>
                <a:cubicBezTo>
                  <a:pt x="2867951" y="2605127"/>
                  <a:pt x="2537161" y="2630814"/>
                  <a:pt x="2304506" y="2609850"/>
                </a:cubicBezTo>
                <a:cubicBezTo>
                  <a:pt x="2071851" y="2588886"/>
                  <a:pt x="1891381" y="2609602"/>
                  <a:pt x="1761526" y="2609850"/>
                </a:cubicBezTo>
                <a:cubicBezTo>
                  <a:pt x="1631671" y="2610098"/>
                  <a:pt x="1350268" y="2640589"/>
                  <a:pt x="1130155" y="2609850"/>
                </a:cubicBezTo>
                <a:cubicBezTo>
                  <a:pt x="910042" y="2579111"/>
                  <a:pt x="310065" y="2649492"/>
                  <a:pt x="0" y="2609850"/>
                </a:cubicBezTo>
                <a:cubicBezTo>
                  <a:pt x="-16472" y="2403006"/>
                  <a:pt x="24347" y="2202712"/>
                  <a:pt x="0" y="1957388"/>
                </a:cubicBezTo>
                <a:cubicBezTo>
                  <a:pt x="-24347" y="1712064"/>
                  <a:pt x="26769" y="1576000"/>
                  <a:pt x="0" y="1357122"/>
                </a:cubicBezTo>
                <a:cubicBezTo>
                  <a:pt x="-26769" y="1138244"/>
                  <a:pt x="13736" y="910737"/>
                  <a:pt x="0" y="756857"/>
                </a:cubicBezTo>
                <a:cubicBezTo>
                  <a:pt x="-13736" y="602977"/>
                  <a:pt x="7131" y="293494"/>
                  <a:pt x="0" y="0"/>
                </a:cubicBezTo>
                <a:close/>
              </a:path>
            </a:pathLst>
          </a:custGeom>
          <a:noFill/>
          <a:ln w="47625">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72B21F-B39B-5579-7287-DEC5652D8711}"/>
              </a:ext>
            </a:extLst>
          </p:cNvPr>
          <p:cNvSpPr/>
          <p:nvPr/>
        </p:nvSpPr>
        <p:spPr>
          <a:xfrm rot="20337513">
            <a:off x="1200458" y="2458283"/>
            <a:ext cx="10440351" cy="1807604"/>
          </a:xfrm>
          <a:custGeom>
            <a:avLst/>
            <a:gdLst>
              <a:gd name="connsiteX0" fmla="*/ 0 w 10440351"/>
              <a:gd name="connsiteY0" fmla="*/ 0 h 1807604"/>
              <a:gd name="connsiteX1" fmla="*/ 591620 w 10440351"/>
              <a:gd name="connsiteY1" fmla="*/ 0 h 1807604"/>
              <a:gd name="connsiteX2" fmla="*/ 974433 w 10440351"/>
              <a:gd name="connsiteY2" fmla="*/ 0 h 1807604"/>
              <a:gd name="connsiteX3" fmla="*/ 1879263 w 10440351"/>
              <a:gd name="connsiteY3" fmla="*/ 0 h 1807604"/>
              <a:gd name="connsiteX4" fmla="*/ 2470883 w 10440351"/>
              <a:gd name="connsiteY4" fmla="*/ 0 h 1807604"/>
              <a:gd name="connsiteX5" fmla="*/ 3062503 w 10440351"/>
              <a:gd name="connsiteY5" fmla="*/ 0 h 1807604"/>
              <a:gd name="connsiteX6" fmla="*/ 3967333 w 10440351"/>
              <a:gd name="connsiteY6" fmla="*/ 0 h 1807604"/>
              <a:gd name="connsiteX7" fmla="*/ 4454550 w 10440351"/>
              <a:gd name="connsiteY7" fmla="*/ 0 h 1807604"/>
              <a:gd name="connsiteX8" fmla="*/ 5359380 w 10440351"/>
              <a:gd name="connsiteY8" fmla="*/ 0 h 1807604"/>
              <a:gd name="connsiteX9" fmla="*/ 6264211 w 10440351"/>
              <a:gd name="connsiteY9" fmla="*/ 0 h 1807604"/>
              <a:gd name="connsiteX10" fmla="*/ 6960234 w 10440351"/>
              <a:gd name="connsiteY10" fmla="*/ 0 h 1807604"/>
              <a:gd name="connsiteX11" fmla="*/ 7865064 w 10440351"/>
              <a:gd name="connsiteY11" fmla="*/ 0 h 1807604"/>
              <a:gd name="connsiteX12" fmla="*/ 8456684 w 10440351"/>
              <a:gd name="connsiteY12" fmla="*/ 0 h 1807604"/>
              <a:gd name="connsiteX13" fmla="*/ 9048304 w 10440351"/>
              <a:gd name="connsiteY13" fmla="*/ 0 h 1807604"/>
              <a:gd name="connsiteX14" fmla="*/ 9848731 w 10440351"/>
              <a:gd name="connsiteY14" fmla="*/ 0 h 1807604"/>
              <a:gd name="connsiteX15" fmla="*/ 10440351 w 10440351"/>
              <a:gd name="connsiteY15" fmla="*/ 0 h 1807604"/>
              <a:gd name="connsiteX16" fmla="*/ 10440351 w 10440351"/>
              <a:gd name="connsiteY16" fmla="*/ 638687 h 1807604"/>
              <a:gd name="connsiteX17" fmla="*/ 10440351 w 10440351"/>
              <a:gd name="connsiteY17" fmla="*/ 1259297 h 1807604"/>
              <a:gd name="connsiteX18" fmla="*/ 10440351 w 10440351"/>
              <a:gd name="connsiteY18" fmla="*/ 1807604 h 1807604"/>
              <a:gd name="connsiteX19" fmla="*/ 9639924 w 10440351"/>
              <a:gd name="connsiteY19" fmla="*/ 1807604 h 1807604"/>
              <a:gd name="connsiteX20" fmla="*/ 9152708 w 10440351"/>
              <a:gd name="connsiteY20" fmla="*/ 1807604 h 1807604"/>
              <a:gd name="connsiteX21" fmla="*/ 8247877 w 10440351"/>
              <a:gd name="connsiteY21" fmla="*/ 1807604 h 1807604"/>
              <a:gd name="connsiteX22" fmla="*/ 7551854 w 10440351"/>
              <a:gd name="connsiteY22" fmla="*/ 1807604 h 1807604"/>
              <a:gd name="connsiteX23" fmla="*/ 7064638 w 10440351"/>
              <a:gd name="connsiteY23" fmla="*/ 1807604 h 1807604"/>
              <a:gd name="connsiteX24" fmla="*/ 6368614 w 10440351"/>
              <a:gd name="connsiteY24" fmla="*/ 1807604 h 1807604"/>
              <a:gd name="connsiteX25" fmla="*/ 5985801 w 10440351"/>
              <a:gd name="connsiteY25" fmla="*/ 1807604 h 1807604"/>
              <a:gd name="connsiteX26" fmla="*/ 5602988 w 10440351"/>
              <a:gd name="connsiteY26" fmla="*/ 1807604 h 1807604"/>
              <a:gd name="connsiteX27" fmla="*/ 4906965 w 10440351"/>
              <a:gd name="connsiteY27" fmla="*/ 1807604 h 1807604"/>
              <a:gd name="connsiteX28" fmla="*/ 4419749 w 10440351"/>
              <a:gd name="connsiteY28" fmla="*/ 1807604 h 1807604"/>
              <a:gd name="connsiteX29" fmla="*/ 3619322 w 10440351"/>
              <a:gd name="connsiteY29" fmla="*/ 1807604 h 1807604"/>
              <a:gd name="connsiteX30" fmla="*/ 3132105 w 10440351"/>
              <a:gd name="connsiteY30" fmla="*/ 1807604 h 1807604"/>
              <a:gd name="connsiteX31" fmla="*/ 2331678 w 10440351"/>
              <a:gd name="connsiteY31" fmla="*/ 1807604 h 1807604"/>
              <a:gd name="connsiteX32" fmla="*/ 1948866 w 10440351"/>
              <a:gd name="connsiteY32" fmla="*/ 1807604 h 1807604"/>
              <a:gd name="connsiteX33" fmla="*/ 1148439 w 10440351"/>
              <a:gd name="connsiteY33" fmla="*/ 1807604 h 1807604"/>
              <a:gd name="connsiteX34" fmla="*/ 661222 w 10440351"/>
              <a:gd name="connsiteY34" fmla="*/ 1807604 h 1807604"/>
              <a:gd name="connsiteX35" fmla="*/ 0 w 10440351"/>
              <a:gd name="connsiteY35" fmla="*/ 1807604 h 1807604"/>
              <a:gd name="connsiteX36" fmla="*/ 0 w 10440351"/>
              <a:gd name="connsiteY36" fmla="*/ 1241221 h 1807604"/>
              <a:gd name="connsiteX37" fmla="*/ 0 w 10440351"/>
              <a:gd name="connsiteY37" fmla="*/ 602535 h 1807604"/>
              <a:gd name="connsiteX38" fmla="*/ 0 w 10440351"/>
              <a:gd name="connsiteY38" fmla="*/ 0 h 180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440351" h="1807604" extrusionOk="0">
                <a:moveTo>
                  <a:pt x="0" y="0"/>
                </a:moveTo>
                <a:cubicBezTo>
                  <a:pt x="133359" y="26254"/>
                  <a:pt x="315356" y="-1548"/>
                  <a:pt x="591620" y="0"/>
                </a:cubicBezTo>
                <a:cubicBezTo>
                  <a:pt x="867884" y="1548"/>
                  <a:pt x="804362" y="-2419"/>
                  <a:pt x="974433" y="0"/>
                </a:cubicBezTo>
                <a:cubicBezTo>
                  <a:pt x="1144504" y="2419"/>
                  <a:pt x="1435698" y="-6981"/>
                  <a:pt x="1879263" y="0"/>
                </a:cubicBezTo>
                <a:cubicBezTo>
                  <a:pt x="2322828" y="6981"/>
                  <a:pt x="2343218" y="11072"/>
                  <a:pt x="2470883" y="0"/>
                </a:cubicBezTo>
                <a:cubicBezTo>
                  <a:pt x="2598548" y="-11072"/>
                  <a:pt x="2884015" y="25622"/>
                  <a:pt x="3062503" y="0"/>
                </a:cubicBezTo>
                <a:cubicBezTo>
                  <a:pt x="3240991" y="-25622"/>
                  <a:pt x="3750806" y="22968"/>
                  <a:pt x="3967333" y="0"/>
                </a:cubicBezTo>
                <a:cubicBezTo>
                  <a:pt x="4183860" y="-22968"/>
                  <a:pt x="4335463" y="6882"/>
                  <a:pt x="4454550" y="0"/>
                </a:cubicBezTo>
                <a:cubicBezTo>
                  <a:pt x="4573637" y="-6882"/>
                  <a:pt x="5073084" y="44477"/>
                  <a:pt x="5359380" y="0"/>
                </a:cubicBezTo>
                <a:cubicBezTo>
                  <a:pt x="5645676" y="-44477"/>
                  <a:pt x="5909187" y="-32755"/>
                  <a:pt x="6264211" y="0"/>
                </a:cubicBezTo>
                <a:cubicBezTo>
                  <a:pt x="6619235" y="32755"/>
                  <a:pt x="6750491" y="21527"/>
                  <a:pt x="6960234" y="0"/>
                </a:cubicBezTo>
                <a:cubicBezTo>
                  <a:pt x="7169977" y="-21527"/>
                  <a:pt x="7592002" y="24155"/>
                  <a:pt x="7865064" y="0"/>
                </a:cubicBezTo>
                <a:cubicBezTo>
                  <a:pt x="8138126" y="-24155"/>
                  <a:pt x="8232234" y="14999"/>
                  <a:pt x="8456684" y="0"/>
                </a:cubicBezTo>
                <a:cubicBezTo>
                  <a:pt x="8681134" y="-14999"/>
                  <a:pt x="8859011" y="-6951"/>
                  <a:pt x="9048304" y="0"/>
                </a:cubicBezTo>
                <a:cubicBezTo>
                  <a:pt x="9237597" y="6951"/>
                  <a:pt x="9681012" y="-3723"/>
                  <a:pt x="9848731" y="0"/>
                </a:cubicBezTo>
                <a:cubicBezTo>
                  <a:pt x="10016450" y="3723"/>
                  <a:pt x="10294311" y="-11004"/>
                  <a:pt x="10440351" y="0"/>
                </a:cubicBezTo>
                <a:cubicBezTo>
                  <a:pt x="10471265" y="296284"/>
                  <a:pt x="10448103" y="450504"/>
                  <a:pt x="10440351" y="638687"/>
                </a:cubicBezTo>
                <a:cubicBezTo>
                  <a:pt x="10432599" y="826870"/>
                  <a:pt x="10466553" y="1034515"/>
                  <a:pt x="10440351" y="1259297"/>
                </a:cubicBezTo>
                <a:cubicBezTo>
                  <a:pt x="10414150" y="1484079"/>
                  <a:pt x="10430725" y="1609078"/>
                  <a:pt x="10440351" y="1807604"/>
                </a:cubicBezTo>
                <a:cubicBezTo>
                  <a:pt x="10191584" y="1833325"/>
                  <a:pt x="9839868" y="1832438"/>
                  <a:pt x="9639924" y="1807604"/>
                </a:cubicBezTo>
                <a:cubicBezTo>
                  <a:pt x="9439980" y="1782770"/>
                  <a:pt x="9272904" y="1787929"/>
                  <a:pt x="9152708" y="1807604"/>
                </a:cubicBezTo>
                <a:cubicBezTo>
                  <a:pt x="9032512" y="1827279"/>
                  <a:pt x="8507874" y="1787396"/>
                  <a:pt x="8247877" y="1807604"/>
                </a:cubicBezTo>
                <a:cubicBezTo>
                  <a:pt x="7987880" y="1827812"/>
                  <a:pt x="7856305" y="1815437"/>
                  <a:pt x="7551854" y="1807604"/>
                </a:cubicBezTo>
                <a:cubicBezTo>
                  <a:pt x="7247403" y="1799771"/>
                  <a:pt x="7281992" y="1796663"/>
                  <a:pt x="7064638" y="1807604"/>
                </a:cubicBezTo>
                <a:cubicBezTo>
                  <a:pt x="6847284" y="1818545"/>
                  <a:pt x="6617259" y="1782852"/>
                  <a:pt x="6368614" y="1807604"/>
                </a:cubicBezTo>
                <a:cubicBezTo>
                  <a:pt x="6119969" y="1832356"/>
                  <a:pt x="6117830" y="1824260"/>
                  <a:pt x="5985801" y="1807604"/>
                </a:cubicBezTo>
                <a:cubicBezTo>
                  <a:pt x="5853772" y="1790948"/>
                  <a:pt x="5689378" y="1823180"/>
                  <a:pt x="5602988" y="1807604"/>
                </a:cubicBezTo>
                <a:cubicBezTo>
                  <a:pt x="5516598" y="1792028"/>
                  <a:pt x="5167747" y="1774412"/>
                  <a:pt x="4906965" y="1807604"/>
                </a:cubicBezTo>
                <a:cubicBezTo>
                  <a:pt x="4646183" y="1840796"/>
                  <a:pt x="4561890" y="1788345"/>
                  <a:pt x="4419749" y="1807604"/>
                </a:cubicBezTo>
                <a:cubicBezTo>
                  <a:pt x="4277608" y="1826863"/>
                  <a:pt x="3846706" y="1787741"/>
                  <a:pt x="3619322" y="1807604"/>
                </a:cubicBezTo>
                <a:cubicBezTo>
                  <a:pt x="3391938" y="1827467"/>
                  <a:pt x="3287618" y="1805533"/>
                  <a:pt x="3132105" y="1807604"/>
                </a:cubicBezTo>
                <a:cubicBezTo>
                  <a:pt x="2976592" y="1809675"/>
                  <a:pt x="2640357" y="1826032"/>
                  <a:pt x="2331678" y="1807604"/>
                </a:cubicBezTo>
                <a:cubicBezTo>
                  <a:pt x="2022999" y="1789176"/>
                  <a:pt x="2082894" y="1793801"/>
                  <a:pt x="1948866" y="1807604"/>
                </a:cubicBezTo>
                <a:cubicBezTo>
                  <a:pt x="1814838" y="1821407"/>
                  <a:pt x="1403011" y="1841779"/>
                  <a:pt x="1148439" y="1807604"/>
                </a:cubicBezTo>
                <a:cubicBezTo>
                  <a:pt x="893867" y="1773429"/>
                  <a:pt x="901715" y="1801644"/>
                  <a:pt x="661222" y="1807604"/>
                </a:cubicBezTo>
                <a:cubicBezTo>
                  <a:pt x="420729" y="1813564"/>
                  <a:pt x="241464" y="1824484"/>
                  <a:pt x="0" y="1807604"/>
                </a:cubicBezTo>
                <a:cubicBezTo>
                  <a:pt x="-13355" y="1574814"/>
                  <a:pt x="2031" y="1514495"/>
                  <a:pt x="0" y="1241221"/>
                </a:cubicBezTo>
                <a:cubicBezTo>
                  <a:pt x="-2031" y="967947"/>
                  <a:pt x="-18889" y="820351"/>
                  <a:pt x="0" y="602535"/>
                </a:cubicBezTo>
                <a:cubicBezTo>
                  <a:pt x="18889" y="384719"/>
                  <a:pt x="-2854" y="176904"/>
                  <a:pt x="0" y="0"/>
                </a:cubicBezTo>
                <a:close/>
              </a:path>
            </a:pathLst>
          </a:custGeom>
          <a:noFill/>
          <a:ln w="47625">
            <a:solidFill>
              <a:srgbClr val="C1425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A72563-32C9-7812-B298-3480E33678D5}"/>
              </a:ext>
            </a:extLst>
          </p:cNvPr>
          <p:cNvSpPr txBox="1"/>
          <p:nvPr/>
        </p:nvSpPr>
        <p:spPr>
          <a:xfrm>
            <a:off x="708025" y="457200"/>
            <a:ext cx="4224337" cy="2462213"/>
          </a:xfrm>
          <a:prstGeom prst="rect">
            <a:avLst/>
          </a:prstGeom>
          <a:noFill/>
        </p:spPr>
        <p:txBody>
          <a:bodyPr wrap="square" rtlCol="0">
            <a:spAutoFit/>
          </a:bodyPr>
          <a:lstStyle/>
          <a:p>
            <a:pPr algn="ctr"/>
            <a:r>
              <a:rPr lang="en-US" sz="3600" b="1" i="1" dirty="0">
                <a:latin typeface="Agency FB" panose="020B0503020202020204" pitchFamily="34" charset="0"/>
              </a:rPr>
              <a:t>UFO SIGHTINGS ANALYSIS </a:t>
            </a:r>
          </a:p>
          <a:p>
            <a:pPr algn="ctr"/>
            <a:r>
              <a:rPr lang="en-US" sz="2800" b="1" i="1" dirty="0">
                <a:latin typeface="Agency FB" panose="020B0503020202020204" pitchFamily="34" charset="0"/>
              </a:rPr>
              <a:t>The </a:t>
            </a:r>
            <a:r>
              <a:rPr lang="en-US" sz="2800" b="1" i="1" dirty="0" err="1">
                <a:latin typeface="Agency FB" panose="020B0503020202020204" pitchFamily="34" charset="0"/>
              </a:rPr>
              <a:t>Martianas</a:t>
            </a:r>
            <a:endParaRPr lang="en-US" sz="2800" b="1" i="1" dirty="0">
              <a:latin typeface="Agency FB" panose="020B0503020202020204" pitchFamily="34" charset="0"/>
            </a:endParaRPr>
          </a:p>
          <a:p>
            <a:endParaRPr lang="en-US" b="1" i="1" dirty="0">
              <a:latin typeface="Agency FB" panose="020B0503020202020204" pitchFamily="34" charset="0"/>
            </a:endParaRPr>
          </a:p>
          <a:p>
            <a:endParaRPr lang="en-US" b="1" i="1" dirty="0">
              <a:latin typeface="Agency FB" panose="020B0503020202020204" pitchFamily="34" charset="0"/>
            </a:endParaRPr>
          </a:p>
          <a:p>
            <a:endParaRPr lang="en-US" b="1" i="1" dirty="0">
              <a:latin typeface="Agency FB" panose="020B0503020202020204" pitchFamily="34" charset="0"/>
            </a:endParaRPr>
          </a:p>
          <a:p>
            <a:endParaRPr lang="en-US" b="1" i="1" dirty="0">
              <a:latin typeface="Agency FB" panose="020B0503020202020204" pitchFamily="34" charset="0"/>
            </a:endParaRPr>
          </a:p>
          <a:p>
            <a:r>
              <a:rPr lang="en-US" b="1" i="1" dirty="0">
                <a:latin typeface="Agency FB" panose="020B0503020202020204" pitchFamily="34" charset="0"/>
              </a:rPr>
              <a:t>File No.  A-51</a:t>
            </a:r>
          </a:p>
        </p:txBody>
      </p:sp>
      <p:cxnSp>
        <p:nvCxnSpPr>
          <p:cNvPr id="8" name="Straight Connector 7">
            <a:extLst>
              <a:ext uri="{FF2B5EF4-FFF2-40B4-BE49-F238E27FC236}">
                <a16:creationId xmlns:a16="http://schemas.microsoft.com/office/drawing/2014/main" id="{D9B2BB09-FDD2-ECB2-940D-D86BE502A6F2}"/>
              </a:ext>
            </a:extLst>
          </p:cNvPr>
          <p:cNvCxnSpPr/>
          <p:nvPr/>
        </p:nvCxnSpPr>
        <p:spPr>
          <a:xfrm>
            <a:off x="800100" y="2305050"/>
            <a:ext cx="4019550" cy="0"/>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769E9B4-5EE8-9CA3-5223-59344BABC21D}"/>
              </a:ext>
            </a:extLst>
          </p:cNvPr>
          <p:cNvSpPr txBox="1"/>
          <p:nvPr/>
        </p:nvSpPr>
        <p:spPr>
          <a:xfrm rot="20304082">
            <a:off x="1653360" y="2123464"/>
            <a:ext cx="10162967" cy="2215991"/>
          </a:xfrm>
          <a:prstGeom prst="rect">
            <a:avLst/>
          </a:prstGeom>
          <a:noFill/>
        </p:spPr>
        <p:txBody>
          <a:bodyPr wrap="square" rtlCol="0">
            <a:spAutoFit/>
          </a:bodyPr>
          <a:lstStyle/>
          <a:p>
            <a:r>
              <a:rPr lang="en-US" sz="13800" b="1" i="1" dirty="0">
                <a:solidFill>
                  <a:srgbClr val="C14252"/>
                </a:solidFill>
              </a:rPr>
              <a:t>TOP SECRET</a:t>
            </a:r>
          </a:p>
        </p:txBody>
      </p:sp>
      <p:sp>
        <p:nvSpPr>
          <p:cNvPr id="11" name="TextBox 10">
            <a:extLst>
              <a:ext uri="{FF2B5EF4-FFF2-40B4-BE49-F238E27FC236}">
                <a16:creationId xmlns:a16="http://schemas.microsoft.com/office/drawing/2014/main" id="{46E2A07B-E81D-3D66-1FA3-605B63472175}"/>
              </a:ext>
            </a:extLst>
          </p:cNvPr>
          <p:cNvSpPr txBox="1"/>
          <p:nvPr/>
        </p:nvSpPr>
        <p:spPr>
          <a:xfrm>
            <a:off x="784860" y="1862078"/>
            <a:ext cx="4253865" cy="400110"/>
          </a:xfrm>
          <a:prstGeom prst="rect">
            <a:avLst/>
          </a:prstGeom>
          <a:noFill/>
        </p:spPr>
        <p:txBody>
          <a:bodyPr wrap="square" rtlCol="0">
            <a:spAutoFit/>
          </a:bodyPr>
          <a:lstStyle/>
          <a:p>
            <a:pPr algn="ctr"/>
            <a:r>
              <a:rPr lang="en-US" sz="2000" b="1" i="1" dirty="0">
                <a:latin typeface="Agency FB" panose="020B0503020202020204" pitchFamily="34" charset="0"/>
              </a:rPr>
              <a:t>Angelica, Taryn &amp; Tiffany </a:t>
            </a:r>
          </a:p>
        </p:txBody>
      </p:sp>
      <p:sp>
        <p:nvSpPr>
          <p:cNvPr id="3" name="TextBox 2">
            <a:extLst>
              <a:ext uri="{FF2B5EF4-FFF2-40B4-BE49-F238E27FC236}">
                <a16:creationId xmlns:a16="http://schemas.microsoft.com/office/drawing/2014/main" id="{E567B240-8ED2-7EAE-FA08-B86097DEC100}"/>
              </a:ext>
            </a:extLst>
          </p:cNvPr>
          <p:cNvSpPr txBox="1"/>
          <p:nvPr/>
        </p:nvSpPr>
        <p:spPr>
          <a:xfrm>
            <a:off x="8115300" y="5326916"/>
            <a:ext cx="6097554" cy="1200329"/>
          </a:xfrm>
          <a:prstGeom prst="rect">
            <a:avLst/>
          </a:prstGeom>
          <a:noFill/>
        </p:spPr>
        <p:txBody>
          <a:bodyPr wrap="square">
            <a:spAutoFit/>
          </a:bodyPr>
          <a:lstStyle/>
          <a:p>
            <a:pPr algn="l"/>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DATE: </a:t>
            </a:r>
            <a:r>
              <a:rPr lang="en-US" b="1" dirty="0">
                <a:solidFill>
                  <a:srgbClr val="000000"/>
                </a:solidFill>
                <a:latin typeface="Roboto" panose="02000000000000000000" pitchFamily="2" charset="0"/>
                <a:ea typeface="Roboto" panose="02000000000000000000" pitchFamily="2" charset="0"/>
                <a:cs typeface="Roboto" panose="02000000000000000000" pitchFamily="2" charset="0"/>
              </a:rPr>
              <a:t>4/18/2024</a:t>
            </a:r>
          </a:p>
          <a:p>
            <a:pPr algn="l"/>
            <a:r>
              <a:rPr lang="en-US" b="1" i="1" dirty="0">
                <a:solidFill>
                  <a:srgbClr val="0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TRACK: Data Visualization</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r>
              <a:rPr lang="en-US" b="1" i="1" strike="sngStrike"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LOCATION: ASU- DATA ANALYTICS</a:t>
            </a:r>
          </a:p>
          <a:p>
            <a:r>
              <a:rPr lang="en-US" b="1" i="1" strike="sngStrike"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MISSION: GRADUATE</a:t>
            </a:r>
          </a:p>
        </p:txBody>
      </p:sp>
    </p:spTree>
    <p:extLst>
      <p:ext uri="{BB962C8B-B14F-4D97-AF65-F5344CB8AC3E}">
        <p14:creationId xmlns:p14="http://schemas.microsoft.com/office/powerpoint/2010/main" val="2151005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A group of aliens with a group of ufos in the background&#10;&#10;Description automatically generated">
            <a:extLst>
              <a:ext uri="{FF2B5EF4-FFF2-40B4-BE49-F238E27FC236}">
                <a16:creationId xmlns:a16="http://schemas.microsoft.com/office/drawing/2014/main" id="{80C93280-8B3E-EA79-3B3B-A6F68BCE81C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532719"/>
            <a:ext cx="12515850" cy="8133903"/>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23520" y="213360"/>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Interactive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Visualizations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Heatmap showing # of</a:t>
            </a:r>
            <a:r>
              <a:rPr lang="en-US" b="1" i="1" dirty="0">
                <a:solidFill>
                  <a:srgbClr val="0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UFO sightings by shape </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screenshot of a computer screen&#10;&#10;Description automatically generated">
            <a:extLst>
              <a:ext uri="{FF2B5EF4-FFF2-40B4-BE49-F238E27FC236}">
                <a16:creationId xmlns:a16="http://schemas.microsoft.com/office/drawing/2014/main" id="{C2FAA350-9FF8-BFB0-0F41-67E9FF40D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284" y="1296894"/>
            <a:ext cx="6504469" cy="5347746"/>
          </a:xfrm>
          <a:prstGeom prst="rect">
            <a:avLst/>
          </a:prstGeom>
        </p:spPr>
      </p:pic>
    </p:spTree>
    <p:extLst>
      <p:ext uri="{BB962C8B-B14F-4D97-AF65-F5344CB8AC3E}">
        <p14:creationId xmlns:p14="http://schemas.microsoft.com/office/powerpoint/2010/main" val="368606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A group of aliens with a group of ufos in the background&#10;&#10;Description automatically generated">
            <a:extLst>
              <a:ext uri="{FF2B5EF4-FFF2-40B4-BE49-F238E27FC236}">
                <a16:creationId xmlns:a16="http://schemas.microsoft.com/office/drawing/2014/main" id="{80C93280-8B3E-EA79-3B3B-A6F68BCE81C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532719"/>
            <a:ext cx="12515850" cy="8133903"/>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23520" y="213360"/>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Interactive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Visualizations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Another View showing Corr of Sightings by State</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descr="A screen shot of a graph&#10;&#10;Description automatically generated">
            <a:extLst>
              <a:ext uri="{FF2B5EF4-FFF2-40B4-BE49-F238E27FC236}">
                <a16:creationId xmlns:a16="http://schemas.microsoft.com/office/drawing/2014/main" id="{2C72D931-0BA8-989C-E609-6FBA9B9E6D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283" y="1454287"/>
            <a:ext cx="7079617" cy="4905375"/>
          </a:xfrm>
          <a:prstGeom prst="rect">
            <a:avLst/>
          </a:prstGeom>
        </p:spPr>
      </p:pic>
    </p:spTree>
    <p:extLst>
      <p:ext uri="{BB962C8B-B14F-4D97-AF65-F5344CB8AC3E}">
        <p14:creationId xmlns:p14="http://schemas.microsoft.com/office/powerpoint/2010/main" val="1916915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A group of aliens with a group of ufos in the background&#10;&#10;Description automatically generated">
            <a:extLst>
              <a:ext uri="{FF2B5EF4-FFF2-40B4-BE49-F238E27FC236}">
                <a16:creationId xmlns:a16="http://schemas.microsoft.com/office/drawing/2014/main" id="{2F8F1F95-D39F-3622-B0E7-BD8709174A08}"/>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532719"/>
            <a:ext cx="12192000" cy="7923437"/>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23520" y="213360"/>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Interactive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Visualizations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Times of UFO Sightings</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graph of a number of ufo sightsing&#10;&#10;Description automatically generated">
            <a:extLst>
              <a:ext uri="{FF2B5EF4-FFF2-40B4-BE49-F238E27FC236}">
                <a16:creationId xmlns:a16="http://schemas.microsoft.com/office/drawing/2014/main" id="{486EC873-D7CE-2C17-EE64-CC91AD03A9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348" y="1309361"/>
            <a:ext cx="7401535" cy="4677428"/>
          </a:xfrm>
          <a:prstGeom prst="rect">
            <a:avLst/>
          </a:prstGeom>
        </p:spPr>
      </p:pic>
    </p:spTree>
    <p:extLst>
      <p:ext uri="{BB962C8B-B14F-4D97-AF65-F5344CB8AC3E}">
        <p14:creationId xmlns:p14="http://schemas.microsoft.com/office/powerpoint/2010/main" val="2105496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A group of aliens with a group of ufos in the background&#10;&#10;Description automatically generated">
            <a:extLst>
              <a:ext uri="{FF2B5EF4-FFF2-40B4-BE49-F238E27FC236}">
                <a16:creationId xmlns:a16="http://schemas.microsoft.com/office/drawing/2014/main" id="{14DCDEA0-E83B-EB27-4514-D073974741C2}"/>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532719"/>
            <a:ext cx="12192000" cy="7923437"/>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23520" y="213360"/>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Interactive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Visualizations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UFO Sightings by State Bubble Chart</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Content Placeholder 5" descr="A graph with colorful circles&#10;&#10;Description automatically generated">
            <a:extLst>
              <a:ext uri="{FF2B5EF4-FFF2-40B4-BE49-F238E27FC236}">
                <a16:creationId xmlns:a16="http://schemas.microsoft.com/office/drawing/2014/main" id="{82B83740-6D29-A1B4-ECB3-0FE9F9A6AEB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75456" y="1609425"/>
            <a:ext cx="6116737" cy="4351338"/>
          </a:xfrm>
        </p:spPr>
      </p:pic>
    </p:spTree>
    <p:extLst>
      <p:ext uri="{BB962C8B-B14F-4D97-AF65-F5344CB8AC3E}">
        <p14:creationId xmlns:p14="http://schemas.microsoft.com/office/powerpoint/2010/main" val="3742151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A group of aliens with a group of ufos in the background&#10;&#10;Description automatically generated">
            <a:extLst>
              <a:ext uri="{FF2B5EF4-FFF2-40B4-BE49-F238E27FC236}">
                <a16:creationId xmlns:a16="http://schemas.microsoft.com/office/drawing/2014/main" id="{5A9EF998-822E-AFB5-7FF6-5BD6E1C0C9E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532719"/>
            <a:ext cx="12192000" cy="7923437"/>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9141134" y="-382400"/>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354734" y="-856308"/>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15505" y="-4333"/>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RED ZONE:</a:t>
            </a:r>
            <a:r>
              <a:rPr lang="en-US" sz="3600" b="1" dirty="0">
                <a:latin typeface="Roboto" panose="02000000000000000000" pitchFamily="2" charset="0"/>
                <a:ea typeface="Roboto" panose="02000000000000000000" pitchFamily="2" charset="0"/>
                <a:cs typeface="Roboto" panose="02000000000000000000" pitchFamily="2" charset="0"/>
              </a:rPr>
              <a:t> Complications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Flask (app.py), JavaScript (script.js), HTML (index.html)</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18" name="Picture 17" descr="A computer screen shot of a program code&#10;&#10;Description automatically generated">
            <a:extLst>
              <a:ext uri="{FF2B5EF4-FFF2-40B4-BE49-F238E27FC236}">
                <a16:creationId xmlns:a16="http://schemas.microsoft.com/office/drawing/2014/main" id="{7327211A-DE24-71A8-C409-A562889E1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13" y="975410"/>
            <a:ext cx="4212522" cy="2590800"/>
          </a:xfrm>
          <a:prstGeom prst="rect">
            <a:avLst/>
          </a:prstGeom>
        </p:spPr>
      </p:pic>
      <p:pic>
        <p:nvPicPr>
          <p:cNvPr id="20" name="Picture 19" descr="A screen shot of a computer program&#10;&#10;Description automatically generated">
            <a:extLst>
              <a:ext uri="{FF2B5EF4-FFF2-40B4-BE49-F238E27FC236}">
                <a16:creationId xmlns:a16="http://schemas.microsoft.com/office/drawing/2014/main" id="{822222E1-DB18-896F-42B7-96234BDAAA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2912" y="2619374"/>
            <a:ext cx="4838700" cy="3981834"/>
          </a:xfrm>
          <a:prstGeom prst="rect">
            <a:avLst/>
          </a:prstGeom>
        </p:spPr>
      </p:pic>
      <p:pic>
        <p:nvPicPr>
          <p:cNvPr id="22" name="Picture 21" descr="A screen shot of a computer program&#10;&#10;Description automatically generated">
            <a:extLst>
              <a:ext uri="{FF2B5EF4-FFF2-40B4-BE49-F238E27FC236}">
                <a16:creationId xmlns:a16="http://schemas.microsoft.com/office/drawing/2014/main" id="{A4FF27AB-E0F8-2661-320A-52D2707027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9738" y="3175685"/>
            <a:ext cx="4267383" cy="3533775"/>
          </a:xfrm>
          <a:prstGeom prst="rect">
            <a:avLst/>
          </a:prstGeom>
        </p:spPr>
      </p:pic>
    </p:spTree>
    <p:extLst>
      <p:ext uri="{BB962C8B-B14F-4D97-AF65-F5344CB8AC3E}">
        <p14:creationId xmlns:p14="http://schemas.microsoft.com/office/powerpoint/2010/main" val="1608235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A group of aliens with a group of ufos in the background&#10;&#10;Description automatically generated">
            <a:extLst>
              <a:ext uri="{FF2B5EF4-FFF2-40B4-BE49-F238E27FC236}">
                <a16:creationId xmlns:a16="http://schemas.microsoft.com/office/drawing/2014/main" id="{71DF6FE3-B54A-BC8C-0B86-22667775054B}"/>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33805" y="-79513"/>
            <a:ext cx="12225805" cy="7945406"/>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99720" y="913839"/>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Conclusion:</a:t>
            </a:r>
            <a:r>
              <a:rPr lang="en-US" sz="3600" b="1" dirty="0">
                <a:latin typeface="Roboto" panose="02000000000000000000" pitchFamily="2" charset="0"/>
                <a:ea typeface="Roboto" panose="02000000000000000000" pitchFamily="2" charset="0"/>
                <a:cs typeface="Roboto" panose="02000000000000000000" pitchFamily="2" charset="0"/>
              </a:rPr>
              <a:t> Final Findings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0E29766E-8ABC-5737-BC10-5764DFFEC281}"/>
              </a:ext>
            </a:extLst>
          </p:cNvPr>
          <p:cNvSpPr>
            <a:spLocks noGrp="1"/>
          </p:cNvSpPr>
          <p:nvPr>
            <p:ph idx="1"/>
          </p:nvPr>
        </p:nvSpPr>
        <p:spPr>
          <a:xfrm>
            <a:off x="299720" y="3092564"/>
            <a:ext cx="10515600" cy="4351338"/>
          </a:xfrm>
        </p:spPr>
        <p:txBody>
          <a:bodyPr>
            <a:normAutofit/>
          </a:bodyPr>
          <a:lstStyle/>
          <a:p>
            <a:pPr marL="0" indent="0">
              <a:buNone/>
            </a:pPr>
            <a:r>
              <a:rPr lang="en-US" sz="2000" b="0" i="0" dirty="0">
                <a:solidFill>
                  <a:srgbClr val="0D0D0D"/>
                </a:solidFill>
                <a:effectLst/>
                <a:highlight>
                  <a:srgbClr val="C0C0C0"/>
                </a:highlight>
                <a:latin typeface="Roboto" panose="02000000000000000000" pitchFamily="2" charset="0"/>
                <a:ea typeface="Roboto" panose="02000000000000000000" pitchFamily="2" charset="0"/>
                <a:cs typeface="Roboto" panose="02000000000000000000" pitchFamily="2" charset="0"/>
              </a:rPr>
              <a:t>In summary, our analysis of UFO sightings data from the National UFO Reporting Center (NUFORC) reveals significant findings. The top five states for sightings in the USA are Arizona, Florida, Pennsylvania, Illinois, and Texas, while the bottom five are West Virginia, New Mexico, Missouri, Hawaii, and Puerto Rico. Compared to other countries, the USA shows a notably higher frequency of sightings. Light-shaped objects are most commonly reported, followed by orbs. The west coast, particularly Washington, Oregon, and California, exhibits a higher concentration of sightings, with peak sightings occurring between 7 and 8 pm. These insights contribute to our understanding of UFO phenomena and may guide future research.</a:t>
            </a:r>
            <a:endParaRPr lang="en-US" sz="2000" dirty="0">
              <a:highlight>
                <a:srgbClr val="C0C0C0"/>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1360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A group of aliens with a group of ufos in the background&#10;&#10;Description automatically generated">
            <a:extLst>
              <a:ext uri="{FF2B5EF4-FFF2-40B4-BE49-F238E27FC236}">
                <a16:creationId xmlns:a16="http://schemas.microsoft.com/office/drawing/2014/main" id="{71DF6FE3-B54A-BC8C-0B86-22667775054B}"/>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33805" y="-79513"/>
            <a:ext cx="12225805" cy="7945406"/>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99720" y="913839"/>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Conclusion:</a:t>
            </a:r>
            <a:r>
              <a:rPr lang="en-US" sz="3600" b="1" dirty="0">
                <a:latin typeface="Roboto" panose="02000000000000000000" pitchFamily="2" charset="0"/>
                <a:ea typeface="Roboto" panose="02000000000000000000" pitchFamily="2" charset="0"/>
                <a:cs typeface="Roboto" panose="02000000000000000000" pitchFamily="2" charset="0"/>
              </a:rPr>
              <a:t> Final Findings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0E29766E-8ABC-5737-BC10-5764DFFEC281}"/>
              </a:ext>
            </a:extLst>
          </p:cNvPr>
          <p:cNvSpPr>
            <a:spLocks noGrp="1"/>
          </p:cNvSpPr>
          <p:nvPr>
            <p:ph idx="1"/>
          </p:nvPr>
        </p:nvSpPr>
        <p:spPr>
          <a:xfrm>
            <a:off x="299720" y="3092564"/>
            <a:ext cx="10515600" cy="4351338"/>
          </a:xfrm>
        </p:spPr>
        <p:txBody>
          <a:bodyPr>
            <a:normAutofit/>
          </a:bodyPr>
          <a:lstStyle/>
          <a:p>
            <a:pPr algn="l"/>
            <a:r>
              <a:rPr lang="en-US" sz="2000" b="0" i="0" dirty="0">
                <a:solidFill>
                  <a:srgbClr val="0D0D0D"/>
                </a:solidFill>
                <a:effectLst/>
                <a:highlight>
                  <a:srgbClr val="FFFFFF"/>
                </a:highlight>
                <a:latin typeface="Roboto" panose="02000000000000000000" pitchFamily="2" charset="0"/>
                <a:ea typeface="Roboto" panose="02000000000000000000" pitchFamily="2" charset="0"/>
              </a:rPr>
              <a:t>Given more time for project adjustments and with more experience, we would explore alternative methods to upload our data into a SQL database for easier access by others. We learned when sharing CSV files online , we encountered some security constraints that made direct access to the data on </a:t>
            </a:r>
            <a:r>
              <a:rPr lang="en-US" sz="2000" b="0" i="0" dirty="0" err="1">
                <a:solidFill>
                  <a:srgbClr val="0D0D0D"/>
                </a:solidFill>
                <a:effectLst/>
                <a:highlight>
                  <a:srgbClr val="FFFFFF"/>
                </a:highlight>
                <a:latin typeface="Roboto" panose="02000000000000000000" pitchFamily="2" charset="0"/>
                <a:ea typeface="Roboto" panose="02000000000000000000" pitchFamily="2" charset="0"/>
              </a:rPr>
              <a:t>Postgresql</a:t>
            </a:r>
            <a:r>
              <a:rPr lang="en-US" sz="2000" b="0" i="0" dirty="0">
                <a:solidFill>
                  <a:srgbClr val="0D0D0D"/>
                </a:solidFill>
                <a:effectLst/>
                <a:highlight>
                  <a:srgbClr val="FFFFFF"/>
                </a:highlight>
                <a:latin typeface="Roboto" panose="02000000000000000000" pitchFamily="2" charset="0"/>
                <a:ea typeface="Roboto" panose="02000000000000000000" pitchFamily="2" charset="0"/>
              </a:rPr>
              <a:t> difficult, and it required other users to adjust various options to gain access.</a:t>
            </a:r>
          </a:p>
          <a:p>
            <a:pPr algn="l"/>
            <a:r>
              <a:rPr lang="en-US" sz="2000" b="0" i="0" dirty="0">
                <a:solidFill>
                  <a:srgbClr val="0D0D0D"/>
                </a:solidFill>
                <a:effectLst/>
                <a:highlight>
                  <a:srgbClr val="FFFFFF"/>
                </a:highlight>
                <a:latin typeface="Roboto" panose="02000000000000000000" pitchFamily="2" charset="0"/>
                <a:ea typeface="Roboto" panose="02000000000000000000" pitchFamily="2" charset="0"/>
              </a:rPr>
              <a:t>We would also consider utilizing JSON files or an API, potentially minimizing complications encountered when utilizing the d3 library for plotting purposes.</a:t>
            </a:r>
          </a:p>
        </p:txBody>
      </p:sp>
    </p:spTree>
    <p:extLst>
      <p:ext uri="{BB962C8B-B14F-4D97-AF65-F5344CB8AC3E}">
        <p14:creationId xmlns:p14="http://schemas.microsoft.com/office/powerpoint/2010/main" val="521294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A crane lifting a large object&#10;&#10;Description automatically generated">
            <a:extLst>
              <a:ext uri="{FF2B5EF4-FFF2-40B4-BE49-F238E27FC236}">
                <a16:creationId xmlns:a16="http://schemas.microsoft.com/office/drawing/2014/main" id="{7C6F30FE-EB44-21FB-57C3-A58EBDE4CC6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9307" y="0"/>
            <a:ext cx="12133385" cy="6858000"/>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23520" y="213360"/>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RESOURCES: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p:txBody>
      </p:sp>
      <p:sp>
        <p:nvSpPr>
          <p:cNvPr id="7" name="Content Placeholder 6">
            <a:extLst>
              <a:ext uri="{FF2B5EF4-FFF2-40B4-BE49-F238E27FC236}">
                <a16:creationId xmlns:a16="http://schemas.microsoft.com/office/drawing/2014/main" id="{4E6F17DF-DC6A-5F12-22AA-822706A1202F}"/>
              </a:ext>
            </a:extLst>
          </p:cNvPr>
          <p:cNvSpPr>
            <a:spLocks noGrp="1"/>
          </p:cNvSpPr>
          <p:nvPr>
            <p:ph idx="1"/>
          </p:nvPr>
        </p:nvSpPr>
        <p:spPr>
          <a:xfrm>
            <a:off x="436880" y="1560831"/>
            <a:ext cx="10515600" cy="4351338"/>
          </a:xfrm>
        </p:spPr>
        <p:txBody>
          <a:bodyPr>
            <a:normAutofit fontScale="32500" lnSpcReduction="20000"/>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EdX/ASU Tutoring</a:t>
            </a:r>
          </a:p>
          <a:p>
            <a:pPr algn="l">
              <a:buFont typeface="Arial" panose="020B0604020202020204" pitchFamily="34" charset="0"/>
              <a:buChar char="•"/>
            </a:pPr>
            <a:r>
              <a:rPr lang="en-US" b="0" i="0" dirty="0">
                <a:solidFill>
                  <a:srgbClr val="1F2328"/>
                </a:solidFill>
                <a:effectLst/>
                <a:highlight>
                  <a:srgbClr val="FFFFFF"/>
                </a:highlight>
                <a:latin typeface="-apple-system"/>
              </a:rPr>
              <a:t>Instructor</a:t>
            </a:r>
          </a:p>
          <a:p>
            <a:pPr algn="l">
              <a:buFont typeface="Arial" panose="020B0604020202020204" pitchFamily="34" charset="0"/>
              <a:buChar char="•"/>
            </a:pPr>
            <a:r>
              <a:rPr lang="en-US" b="0" i="0">
                <a:solidFill>
                  <a:srgbClr val="1F2328"/>
                </a:solidFill>
                <a:effectLst/>
                <a:highlight>
                  <a:srgbClr val="FFFFFF"/>
                </a:highlight>
                <a:latin typeface="-apple-system"/>
              </a:rPr>
              <a:t>ChatGPT</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How to Use Selenium to Web-Scrape with Example: </a:t>
            </a:r>
            <a:r>
              <a:rPr lang="en-US" b="0" i="0" u="sng" dirty="0">
                <a:solidFill>
                  <a:srgbClr val="1F2328"/>
                </a:solidFill>
                <a:effectLst/>
                <a:highlight>
                  <a:srgbClr val="FFFFFF"/>
                </a:highlight>
                <a:latin typeface="-apple-system"/>
                <a:hlinkClick r:id="rId5"/>
              </a:rPr>
              <a:t>https://towardsdatascience.com/how-to-use-selenium-to-web-scrape-with-example-80f9b23a843a</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How to perform Web Scraping using Selenium and Python: </a:t>
            </a:r>
            <a:r>
              <a:rPr lang="en-US" b="0" i="0" u="sng" dirty="0">
                <a:solidFill>
                  <a:srgbClr val="1F2328"/>
                </a:solidFill>
                <a:effectLst/>
                <a:highlight>
                  <a:srgbClr val="FFFFFF"/>
                </a:highlight>
                <a:latin typeface="-apple-system"/>
                <a:hlinkClick r:id="rId6"/>
              </a:rPr>
              <a:t>https://www.browserstack.com/guide/web-scraping-using-selenium-python</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Python Requests Module: </a:t>
            </a:r>
            <a:r>
              <a:rPr lang="en-US" b="0" i="0" u="sng" dirty="0">
                <a:solidFill>
                  <a:srgbClr val="1F2328"/>
                </a:solidFill>
                <a:effectLst/>
                <a:highlight>
                  <a:srgbClr val="FFFFFF"/>
                </a:highlight>
                <a:latin typeface="-apple-system"/>
                <a:hlinkClick r:id="rId7"/>
              </a:rPr>
              <a:t>https://www.w3schools.com/python/module_requests.asp</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How to Scrape Multiple Pages of a Website Using Python?: </a:t>
            </a:r>
            <a:r>
              <a:rPr lang="en-US" b="0" i="0" u="sng" dirty="0">
                <a:solidFill>
                  <a:srgbClr val="1F2328"/>
                </a:solidFill>
                <a:effectLst/>
                <a:highlight>
                  <a:srgbClr val="FFFFFF"/>
                </a:highlight>
                <a:latin typeface="-apple-system"/>
                <a:hlinkClick r:id="rId8"/>
              </a:rPr>
              <a:t>https://www.geeksforgeeks.org/how-to-scrape-multiple-pages-of-a-website-using-python/#google_vignette</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How to Scrape Multiple Web Pages Using Python: </a:t>
            </a:r>
            <a:r>
              <a:rPr lang="en-US" b="0" i="0" u="sng" dirty="0">
                <a:solidFill>
                  <a:srgbClr val="1F2328"/>
                </a:solidFill>
                <a:effectLst/>
                <a:highlight>
                  <a:srgbClr val="FFFFFF"/>
                </a:highlight>
                <a:latin typeface="-apple-system"/>
                <a:hlinkClick r:id="rId9"/>
              </a:rPr>
              <a:t>https://www.freecodecamp.org/news/how-to-scrape-multiple-web-pages-using-python/</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Get the data type of column in Pandas – Python: </a:t>
            </a:r>
            <a:r>
              <a:rPr lang="en-US" b="0" i="0" u="sng" dirty="0">
                <a:solidFill>
                  <a:srgbClr val="1F2328"/>
                </a:solidFill>
                <a:effectLst/>
                <a:highlight>
                  <a:srgbClr val="FFFFFF"/>
                </a:highlight>
                <a:latin typeface="-apple-system"/>
                <a:hlinkClick r:id="rId10"/>
              </a:rPr>
              <a:t>https://www.geeksforgeeks.org/get-the-data-type-of-column-in-pandas-python/</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dirty="0">
                <a:solidFill>
                  <a:srgbClr val="1F2328"/>
                </a:solidFill>
                <a:effectLst/>
                <a:highlight>
                  <a:srgbClr val="FFFFFF"/>
                </a:highlight>
                <a:latin typeface="-apple-system"/>
              </a:rPr>
              <a:t>Get a list of a particular column values of a Pandas </a:t>
            </a:r>
            <a:r>
              <a:rPr lang="en-US" b="0" i="0" dirty="0" err="1">
                <a:solidFill>
                  <a:srgbClr val="1F2328"/>
                </a:solidFill>
                <a:effectLst/>
                <a:highlight>
                  <a:srgbClr val="FFFFFF"/>
                </a:highlight>
                <a:latin typeface="-apple-system"/>
              </a:rPr>
              <a:t>DataFrame</a:t>
            </a:r>
            <a:r>
              <a:rPr lang="en-US" b="0" i="0" dirty="0">
                <a:solidFill>
                  <a:srgbClr val="1F2328"/>
                </a:solidFill>
                <a:effectLst/>
                <a:highlight>
                  <a:srgbClr val="FFFFFF"/>
                </a:highlight>
                <a:latin typeface="-apple-system"/>
              </a:rPr>
              <a:t>: </a:t>
            </a:r>
            <a:r>
              <a:rPr lang="en-US" b="0" i="0" u="sng" dirty="0">
                <a:solidFill>
                  <a:srgbClr val="1F2328"/>
                </a:solidFill>
                <a:effectLst/>
                <a:highlight>
                  <a:srgbClr val="FFFFFF"/>
                </a:highlight>
                <a:latin typeface="-apple-system"/>
                <a:hlinkClick r:id="rId11"/>
              </a:rPr>
              <a:t>https://www.geeksforgeeks.org/get-a-list-of-a-particular-column-values-of-a-pandas-dataframe/</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2"/>
              </a:rPr>
              <a:t>https://www.naturalearthdata.com/downloads/10m-cultural-vectors/</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3"/>
              </a:rPr>
              <a:t>https://hvplot.holoviz.org/getting_started/hvplot.html</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4"/>
              </a:rPr>
              <a:t>https://www.linkedin.com/pulse/how-deploy-html-website-github-deekshith-h-r-gh9zc/</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5"/>
              </a:rPr>
              <a:t>https://flask.palletsprojects.com/en/3.0.x/tutorial/</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6"/>
              </a:rPr>
              <a:t>https://flask.palletsprojects.com/en/3.0.x/tutorial/templates/</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7"/>
              </a:rPr>
              <a:t>https://plotly.com/python/</a:t>
            </a:r>
            <a:endParaRPr lang="en-US" b="0" i="0" dirty="0">
              <a:solidFill>
                <a:srgbClr val="1F2328"/>
              </a:solidFill>
              <a:effectLst/>
              <a:highlight>
                <a:srgbClr val="FFFFFF"/>
              </a:highlight>
              <a:latin typeface="-apple-system"/>
            </a:endParaRP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8"/>
              </a:rPr>
              <a:t>https://jupyter.org/widgets#:~:text=Notebooks%20come%20alive%20when%20interactive,a%20model%20impacts%20the%20results</a:t>
            </a:r>
            <a:r>
              <a:rPr lang="en-US" b="0" i="0" dirty="0">
                <a:solidFill>
                  <a:srgbClr val="1F2328"/>
                </a:solidFill>
                <a:effectLst/>
                <a:highlight>
                  <a:srgbClr val="FFFFFF"/>
                </a:highlight>
                <a:latin typeface="-apple-system"/>
              </a:rPr>
              <a:t>.</a:t>
            </a:r>
          </a:p>
          <a:p>
            <a:pPr algn="l">
              <a:buFont typeface="Arial" panose="020B0604020202020204" pitchFamily="34" charset="0"/>
              <a:buChar char="•"/>
            </a:pPr>
            <a:r>
              <a:rPr lang="en-US" b="0" i="0" u="sng" dirty="0">
                <a:solidFill>
                  <a:srgbClr val="1F2328"/>
                </a:solidFill>
                <a:effectLst/>
                <a:highlight>
                  <a:srgbClr val="FFFFFF"/>
                </a:highlight>
                <a:latin typeface="-apple-system"/>
                <a:hlinkClick r:id="rId19"/>
              </a:rPr>
              <a:t>https://www.geeksforgeeks.org/interactive-graphs-in-jupyter-notebook/</a:t>
            </a:r>
            <a:endParaRPr lang="en-US" b="0" i="0" dirty="0">
              <a:solidFill>
                <a:srgbClr val="1F2328"/>
              </a:solidFill>
              <a:effectLst/>
              <a:highlight>
                <a:srgbClr val="FFFFFF"/>
              </a:highlight>
              <a:latin typeface="-apple-system"/>
            </a:endParaRPr>
          </a:p>
          <a:p>
            <a:endParaRPr lang="en-US" dirty="0"/>
          </a:p>
        </p:txBody>
      </p:sp>
    </p:spTree>
    <p:extLst>
      <p:ext uri="{BB962C8B-B14F-4D97-AF65-F5344CB8AC3E}">
        <p14:creationId xmlns:p14="http://schemas.microsoft.com/office/powerpoint/2010/main" val="1894767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EBC9-EFBA-4032-4C8D-1427ED9899E7}"/>
              </a:ext>
            </a:extLst>
          </p:cNvPr>
          <p:cNvSpPr>
            <a:spLocks noGrp="1"/>
          </p:cNvSpPr>
          <p:nvPr>
            <p:ph type="title"/>
          </p:nvPr>
        </p:nvSpPr>
        <p:spPr/>
        <p:txBody>
          <a:bodyPr/>
          <a:lstStyle/>
          <a:p>
            <a:endParaRPr lang="en-US"/>
          </a:p>
        </p:txBody>
      </p:sp>
      <p:pic>
        <p:nvPicPr>
          <p:cNvPr id="5" name="Content Placeholder 4" descr="A group of aliens with a group of ufos in the background&#10;&#10;Description automatically generated">
            <a:extLst>
              <a:ext uri="{FF2B5EF4-FFF2-40B4-BE49-F238E27FC236}">
                <a16:creationId xmlns:a16="http://schemas.microsoft.com/office/drawing/2014/main" id="{DFE56A61-FB94-2FDB-833B-80236D9A3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70" y="0"/>
            <a:ext cx="12354340" cy="7570327"/>
          </a:xfrm>
        </p:spPr>
      </p:pic>
    </p:spTree>
    <p:extLst>
      <p:ext uri="{BB962C8B-B14F-4D97-AF65-F5344CB8AC3E}">
        <p14:creationId xmlns:p14="http://schemas.microsoft.com/office/powerpoint/2010/main" val="1860413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1BB7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021F7D-AA17-2FB3-62E4-7B6ECA08CF2A}"/>
              </a:ext>
            </a:extLst>
          </p:cNvPr>
          <p:cNvSpPr/>
          <p:nvPr/>
        </p:nvSpPr>
        <p:spPr>
          <a:xfrm>
            <a:off x="619125" y="371475"/>
            <a:ext cx="4419600" cy="2609850"/>
          </a:xfrm>
          <a:custGeom>
            <a:avLst/>
            <a:gdLst>
              <a:gd name="connsiteX0" fmla="*/ 0 w 4419600"/>
              <a:gd name="connsiteY0" fmla="*/ 0 h 2609850"/>
              <a:gd name="connsiteX1" fmla="*/ 587175 w 4419600"/>
              <a:gd name="connsiteY1" fmla="*/ 0 h 2609850"/>
              <a:gd name="connsiteX2" fmla="*/ 1085959 w 4419600"/>
              <a:gd name="connsiteY2" fmla="*/ 0 h 2609850"/>
              <a:gd name="connsiteX3" fmla="*/ 1805722 w 4419600"/>
              <a:gd name="connsiteY3" fmla="*/ 0 h 2609850"/>
              <a:gd name="connsiteX4" fmla="*/ 2392898 w 4419600"/>
              <a:gd name="connsiteY4" fmla="*/ 0 h 2609850"/>
              <a:gd name="connsiteX5" fmla="*/ 2980073 w 4419600"/>
              <a:gd name="connsiteY5" fmla="*/ 0 h 2609850"/>
              <a:gd name="connsiteX6" fmla="*/ 3699837 w 4419600"/>
              <a:gd name="connsiteY6" fmla="*/ 0 h 2609850"/>
              <a:gd name="connsiteX7" fmla="*/ 4419600 w 4419600"/>
              <a:gd name="connsiteY7" fmla="*/ 0 h 2609850"/>
              <a:gd name="connsiteX8" fmla="*/ 4419600 w 4419600"/>
              <a:gd name="connsiteY8" fmla="*/ 704660 h 2609850"/>
              <a:gd name="connsiteX9" fmla="*/ 4419600 w 4419600"/>
              <a:gd name="connsiteY9" fmla="*/ 1304925 h 2609850"/>
              <a:gd name="connsiteX10" fmla="*/ 4419600 w 4419600"/>
              <a:gd name="connsiteY10" fmla="*/ 1905191 h 2609850"/>
              <a:gd name="connsiteX11" fmla="*/ 4419600 w 4419600"/>
              <a:gd name="connsiteY11" fmla="*/ 2609850 h 2609850"/>
              <a:gd name="connsiteX12" fmla="*/ 3744033 w 4419600"/>
              <a:gd name="connsiteY12" fmla="*/ 2609850 h 2609850"/>
              <a:gd name="connsiteX13" fmla="*/ 3024269 w 4419600"/>
              <a:gd name="connsiteY13" fmla="*/ 2609850 h 2609850"/>
              <a:gd name="connsiteX14" fmla="*/ 2304506 w 4419600"/>
              <a:gd name="connsiteY14" fmla="*/ 2609850 h 2609850"/>
              <a:gd name="connsiteX15" fmla="*/ 1761526 w 4419600"/>
              <a:gd name="connsiteY15" fmla="*/ 2609850 h 2609850"/>
              <a:gd name="connsiteX16" fmla="*/ 1130155 w 4419600"/>
              <a:gd name="connsiteY16" fmla="*/ 2609850 h 2609850"/>
              <a:gd name="connsiteX17" fmla="*/ 0 w 4419600"/>
              <a:gd name="connsiteY17" fmla="*/ 2609850 h 2609850"/>
              <a:gd name="connsiteX18" fmla="*/ 0 w 4419600"/>
              <a:gd name="connsiteY18" fmla="*/ 1957388 h 2609850"/>
              <a:gd name="connsiteX19" fmla="*/ 0 w 4419600"/>
              <a:gd name="connsiteY19" fmla="*/ 1357122 h 2609850"/>
              <a:gd name="connsiteX20" fmla="*/ 0 w 4419600"/>
              <a:gd name="connsiteY20" fmla="*/ 756857 h 2609850"/>
              <a:gd name="connsiteX21" fmla="*/ 0 w 4419600"/>
              <a:gd name="connsiteY21" fmla="*/ 0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19600" h="2609850" extrusionOk="0">
                <a:moveTo>
                  <a:pt x="0" y="0"/>
                </a:moveTo>
                <a:cubicBezTo>
                  <a:pt x="170840" y="-19127"/>
                  <a:pt x="317395" y="12733"/>
                  <a:pt x="587175" y="0"/>
                </a:cubicBezTo>
                <a:cubicBezTo>
                  <a:pt x="856955" y="-12733"/>
                  <a:pt x="981792" y="24769"/>
                  <a:pt x="1085959" y="0"/>
                </a:cubicBezTo>
                <a:cubicBezTo>
                  <a:pt x="1190126" y="-24769"/>
                  <a:pt x="1650109" y="18291"/>
                  <a:pt x="1805722" y="0"/>
                </a:cubicBezTo>
                <a:cubicBezTo>
                  <a:pt x="1961335" y="-18291"/>
                  <a:pt x="2128841" y="-26149"/>
                  <a:pt x="2392898" y="0"/>
                </a:cubicBezTo>
                <a:cubicBezTo>
                  <a:pt x="2656955" y="26149"/>
                  <a:pt x="2726013" y="-26728"/>
                  <a:pt x="2980073" y="0"/>
                </a:cubicBezTo>
                <a:cubicBezTo>
                  <a:pt x="3234134" y="26728"/>
                  <a:pt x="3538217" y="23086"/>
                  <a:pt x="3699837" y="0"/>
                </a:cubicBezTo>
                <a:cubicBezTo>
                  <a:pt x="3861457" y="-23086"/>
                  <a:pt x="4273945" y="6505"/>
                  <a:pt x="4419600" y="0"/>
                </a:cubicBezTo>
                <a:cubicBezTo>
                  <a:pt x="4453116" y="290108"/>
                  <a:pt x="4439042" y="451009"/>
                  <a:pt x="4419600" y="704660"/>
                </a:cubicBezTo>
                <a:cubicBezTo>
                  <a:pt x="4400158" y="958311"/>
                  <a:pt x="4427927" y="1067935"/>
                  <a:pt x="4419600" y="1304925"/>
                </a:cubicBezTo>
                <a:cubicBezTo>
                  <a:pt x="4411273" y="1541916"/>
                  <a:pt x="4439945" y="1750324"/>
                  <a:pt x="4419600" y="1905191"/>
                </a:cubicBezTo>
                <a:cubicBezTo>
                  <a:pt x="4399255" y="2060058"/>
                  <a:pt x="4446941" y="2427755"/>
                  <a:pt x="4419600" y="2609850"/>
                </a:cubicBezTo>
                <a:cubicBezTo>
                  <a:pt x="4100231" y="2620510"/>
                  <a:pt x="3891814" y="2611033"/>
                  <a:pt x="3744033" y="2609850"/>
                </a:cubicBezTo>
                <a:cubicBezTo>
                  <a:pt x="3596252" y="2608667"/>
                  <a:pt x="3180587" y="2614573"/>
                  <a:pt x="3024269" y="2609850"/>
                </a:cubicBezTo>
                <a:cubicBezTo>
                  <a:pt x="2867951" y="2605127"/>
                  <a:pt x="2537161" y="2630814"/>
                  <a:pt x="2304506" y="2609850"/>
                </a:cubicBezTo>
                <a:cubicBezTo>
                  <a:pt x="2071851" y="2588886"/>
                  <a:pt x="1891381" y="2609602"/>
                  <a:pt x="1761526" y="2609850"/>
                </a:cubicBezTo>
                <a:cubicBezTo>
                  <a:pt x="1631671" y="2610098"/>
                  <a:pt x="1350268" y="2640589"/>
                  <a:pt x="1130155" y="2609850"/>
                </a:cubicBezTo>
                <a:cubicBezTo>
                  <a:pt x="910042" y="2579111"/>
                  <a:pt x="310065" y="2649492"/>
                  <a:pt x="0" y="2609850"/>
                </a:cubicBezTo>
                <a:cubicBezTo>
                  <a:pt x="-16472" y="2403006"/>
                  <a:pt x="24347" y="2202712"/>
                  <a:pt x="0" y="1957388"/>
                </a:cubicBezTo>
                <a:cubicBezTo>
                  <a:pt x="-24347" y="1712064"/>
                  <a:pt x="26769" y="1576000"/>
                  <a:pt x="0" y="1357122"/>
                </a:cubicBezTo>
                <a:cubicBezTo>
                  <a:pt x="-26769" y="1138244"/>
                  <a:pt x="13736" y="910737"/>
                  <a:pt x="0" y="756857"/>
                </a:cubicBezTo>
                <a:cubicBezTo>
                  <a:pt x="-13736" y="602977"/>
                  <a:pt x="7131" y="293494"/>
                  <a:pt x="0" y="0"/>
                </a:cubicBezTo>
                <a:close/>
              </a:path>
            </a:pathLst>
          </a:custGeom>
          <a:noFill/>
          <a:ln w="47625">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72B21F-B39B-5579-7287-DEC5652D8711}"/>
              </a:ext>
            </a:extLst>
          </p:cNvPr>
          <p:cNvSpPr/>
          <p:nvPr/>
        </p:nvSpPr>
        <p:spPr>
          <a:xfrm rot="20337513">
            <a:off x="1200458" y="2458283"/>
            <a:ext cx="10440351" cy="1807604"/>
          </a:xfrm>
          <a:custGeom>
            <a:avLst/>
            <a:gdLst>
              <a:gd name="connsiteX0" fmla="*/ 0 w 10440351"/>
              <a:gd name="connsiteY0" fmla="*/ 0 h 1807604"/>
              <a:gd name="connsiteX1" fmla="*/ 591620 w 10440351"/>
              <a:gd name="connsiteY1" fmla="*/ 0 h 1807604"/>
              <a:gd name="connsiteX2" fmla="*/ 974433 w 10440351"/>
              <a:gd name="connsiteY2" fmla="*/ 0 h 1807604"/>
              <a:gd name="connsiteX3" fmla="*/ 1879263 w 10440351"/>
              <a:gd name="connsiteY3" fmla="*/ 0 h 1807604"/>
              <a:gd name="connsiteX4" fmla="*/ 2470883 w 10440351"/>
              <a:gd name="connsiteY4" fmla="*/ 0 h 1807604"/>
              <a:gd name="connsiteX5" fmla="*/ 3062503 w 10440351"/>
              <a:gd name="connsiteY5" fmla="*/ 0 h 1807604"/>
              <a:gd name="connsiteX6" fmla="*/ 3967333 w 10440351"/>
              <a:gd name="connsiteY6" fmla="*/ 0 h 1807604"/>
              <a:gd name="connsiteX7" fmla="*/ 4454550 w 10440351"/>
              <a:gd name="connsiteY7" fmla="*/ 0 h 1807604"/>
              <a:gd name="connsiteX8" fmla="*/ 5359380 w 10440351"/>
              <a:gd name="connsiteY8" fmla="*/ 0 h 1807604"/>
              <a:gd name="connsiteX9" fmla="*/ 6264211 w 10440351"/>
              <a:gd name="connsiteY9" fmla="*/ 0 h 1807604"/>
              <a:gd name="connsiteX10" fmla="*/ 6960234 w 10440351"/>
              <a:gd name="connsiteY10" fmla="*/ 0 h 1807604"/>
              <a:gd name="connsiteX11" fmla="*/ 7865064 w 10440351"/>
              <a:gd name="connsiteY11" fmla="*/ 0 h 1807604"/>
              <a:gd name="connsiteX12" fmla="*/ 8456684 w 10440351"/>
              <a:gd name="connsiteY12" fmla="*/ 0 h 1807604"/>
              <a:gd name="connsiteX13" fmla="*/ 9048304 w 10440351"/>
              <a:gd name="connsiteY13" fmla="*/ 0 h 1807604"/>
              <a:gd name="connsiteX14" fmla="*/ 9848731 w 10440351"/>
              <a:gd name="connsiteY14" fmla="*/ 0 h 1807604"/>
              <a:gd name="connsiteX15" fmla="*/ 10440351 w 10440351"/>
              <a:gd name="connsiteY15" fmla="*/ 0 h 1807604"/>
              <a:gd name="connsiteX16" fmla="*/ 10440351 w 10440351"/>
              <a:gd name="connsiteY16" fmla="*/ 638687 h 1807604"/>
              <a:gd name="connsiteX17" fmla="*/ 10440351 w 10440351"/>
              <a:gd name="connsiteY17" fmla="*/ 1259297 h 1807604"/>
              <a:gd name="connsiteX18" fmla="*/ 10440351 w 10440351"/>
              <a:gd name="connsiteY18" fmla="*/ 1807604 h 1807604"/>
              <a:gd name="connsiteX19" fmla="*/ 9639924 w 10440351"/>
              <a:gd name="connsiteY19" fmla="*/ 1807604 h 1807604"/>
              <a:gd name="connsiteX20" fmla="*/ 9152708 w 10440351"/>
              <a:gd name="connsiteY20" fmla="*/ 1807604 h 1807604"/>
              <a:gd name="connsiteX21" fmla="*/ 8247877 w 10440351"/>
              <a:gd name="connsiteY21" fmla="*/ 1807604 h 1807604"/>
              <a:gd name="connsiteX22" fmla="*/ 7551854 w 10440351"/>
              <a:gd name="connsiteY22" fmla="*/ 1807604 h 1807604"/>
              <a:gd name="connsiteX23" fmla="*/ 7064638 w 10440351"/>
              <a:gd name="connsiteY23" fmla="*/ 1807604 h 1807604"/>
              <a:gd name="connsiteX24" fmla="*/ 6368614 w 10440351"/>
              <a:gd name="connsiteY24" fmla="*/ 1807604 h 1807604"/>
              <a:gd name="connsiteX25" fmla="*/ 5985801 w 10440351"/>
              <a:gd name="connsiteY25" fmla="*/ 1807604 h 1807604"/>
              <a:gd name="connsiteX26" fmla="*/ 5602988 w 10440351"/>
              <a:gd name="connsiteY26" fmla="*/ 1807604 h 1807604"/>
              <a:gd name="connsiteX27" fmla="*/ 4906965 w 10440351"/>
              <a:gd name="connsiteY27" fmla="*/ 1807604 h 1807604"/>
              <a:gd name="connsiteX28" fmla="*/ 4419749 w 10440351"/>
              <a:gd name="connsiteY28" fmla="*/ 1807604 h 1807604"/>
              <a:gd name="connsiteX29" fmla="*/ 3619322 w 10440351"/>
              <a:gd name="connsiteY29" fmla="*/ 1807604 h 1807604"/>
              <a:gd name="connsiteX30" fmla="*/ 3132105 w 10440351"/>
              <a:gd name="connsiteY30" fmla="*/ 1807604 h 1807604"/>
              <a:gd name="connsiteX31" fmla="*/ 2331678 w 10440351"/>
              <a:gd name="connsiteY31" fmla="*/ 1807604 h 1807604"/>
              <a:gd name="connsiteX32" fmla="*/ 1948866 w 10440351"/>
              <a:gd name="connsiteY32" fmla="*/ 1807604 h 1807604"/>
              <a:gd name="connsiteX33" fmla="*/ 1148439 w 10440351"/>
              <a:gd name="connsiteY33" fmla="*/ 1807604 h 1807604"/>
              <a:gd name="connsiteX34" fmla="*/ 661222 w 10440351"/>
              <a:gd name="connsiteY34" fmla="*/ 1807604 h 1807604"/>
              <a:gd name="connsiteX35" fmla="*/ 0 w 10440351"/>
              <a:gd name="connsiteY35" fmla="*/ 1807604 h 1807604"/>
              <a:gd name="connsiteX36" fmla="*/ 0 w 10440351"/>
              <a:gd name="connsiteY36" fmla="*/ 1241221 h 1807604"/>
              <a:gd name="connsiteX37" fmla="*/ 0 w 10440351"/>
              <a:gd name="connsiteY37" fmla="*/ 602535 h 1807604"/>
              <a:gd name="connsiteX38" fmla="*/ 0 w 10440351"/>
              <a:gd name="connsiteY38" fmla="*/ 0 h 180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440351" h="1807604" extrusionOk="0">
                <a:moveTo>
                  <a:pt x="0" y="0"/>
                </a:moveTo>
                <a:cubicBezTo>
                  <a:pt x="133359" y="26254"/>
                  <a:pt x="315356" y="-1548"/>
                  <a:pt x="591620" y="0"/>
                </a:cubicBezTo>
                <a:cubicBezTo>
                  <a:pt x="867884" y="1548"/>
                  <a:pt x="804362" y="-2419"/>
                  <a:pt x="974433" y="0"/>
                </a:cubicBezTo>
                <a:cubicBezTo>
                  <a:pt x="1144504" y="2419"/>
                  <a:pt x="1435698" y="-6981"/>
                  <a:pt x="1879263" y="0"/>
                </a:cubicBezTo>
                <a:cubicBezTo>
                  <a:pt x="2322828" y="6981"/>
                  <a:pt x="2343218" y="11072"/>
                  <a:pt x="2470883" y="0"/>
                </a:cubicBezTo>
                <a:cubicBezTo>
                  <a:pt x="2598548" y="-11072"/>
                  <a:pt x="2884015" y="25622"/>
                  <a:pt x="3062503" y="0"/>
                </a:cubicBezTo>
                <a:cubicBezTo>
                  <a:pt x="3240991" y="-25622"/>
                  <a:pt x="3750806" y="22968"/>
                  <a:pt x="3967333" y="0"/>
                </a:cubicBezTo>
                <a:cubicBezTo>
                  <a:pt x="4183860" y="-22968"/>
                  <a:pt x="4335463" y="6882"/>
                  <a:pt x="4454550" y="0"/>
                </a:cubicBezTo>
                <a:cubicBezTo>
                  <a:pt x="4573637" y="-6882"/>
                  <a:pt x="5073084" y="44477"/>
                  <a:pt x="5359380" y="0"/>
                </a:cubicBezTo>
                <a:cubicBezTo>
                  <a:pt x="5645676" y="-44477"/>
                  <a:pt x="5909187" y="-32755"/>
                  <a:pt x="6264211" y="0"/>
                </a:cubicBezTo>
                <a:cubicBezTo>
                  <a:pt x="6619235" y="32755"/>
                  <a:pt x="6750491" y="21527"/>
                  <a:pt x="6960234" y="0"/>
                </a:cubicBezTo>
                <a:cubicBezTo>
                  <a:pt x="7169977" y="-21527"/>
                  <a:pt x="7592002" y="24155"/>
                  <a:pt x="7865064" y="0"/>
                </a:cubicBezTo>
                <a:cubicBezTo>
                  <a:pt x="8138126" y="-24155"/>
                  <a:pt x="8232234" y="14999"/>
                  <a:pt x="8456684" y="0"/>
                </a:cubicBezTo>
                <a:cubicBezTo>
                  <a:pt x="8681134" y="-14999"/>
                  <a:pt x="8859011" y="-6951"/>
                  <a:pt x="9048304" y="0"/>
                </a:cubicBezTo>
                <a:cubicBezTo>
                  <a:pt x="9237597" y="6951"/>
                  <a:pt x="9681012" y="-3723"/>
                  <a:pt x="9848731" y="0"/>
                </a:cubicBezTo>
                <a:cubicBezTo>
                  <a:pt x="10016450" y="3723"/>
                  <a:pt x="10294311" y="-11004"/>
                  <a:pt x="10440351" y="0"/>
                </a:cubicBezTo>
                <a:cubicBezTo>
                  <a:pt x="10471265" y="296284"/>
                  <a:pt x="10448103" y="450504"/>
                  <a:pt x="10440351" y="638687"/>
                </a:cubicBezTo>
                <a:cubicBezTo>
                  <a:pt x="10432599" y="826870"/>
                  <a:pt x="10466553" y="1034515"/>
                  <a:pt x="10440351" y="1259297"/>
                </a:cubicBezTo>
                <a:cubicBezTo>
                  <a:pt x="10414150" y="1484079"/>
                  <a:pt x="10430725" y="1609078"/>
                  <a:pt x="10440351" y="1807604"/>
                </a:cubicBezTo>
                <a:cubicBezTo>
                  <a:pt x="10191584" y="1833325"/>
                  <a:pt x="9839868" y="1832438"/>
                  <a:pt x="9639924" y="1807604"/>
                </a:cubicBezTo>
                <a:cubicBezTo>
                  <a:pt x="9439980" y="1782770"/>
                  <a:pt x="9272904" y="1787929"/>
                  <a:pt x="9152708" y="1807604"/>
                </a:cubicBezTo>
                <a:cubicBezTo>
                  <a:pt x="9032512" y="1827279"/>
                  <a:pt x="8507874" y="1787396"/>
                  <a:pt x="8247877" y="1807604"/>
                </a:cubicBezTo>
                <a:cubicBezTo>
                  <a:pt x="7987880" y="1827812"/>
                  <a:pt x="7856305" y="1815437"/>
                  <a:pt x="7551854" y="1807604"/>
                </a:cubicBezTo>
                <a:cubicBezTo>
                  <a:pt x="7247403" y="1799771"/>
                  <a:pt x="7281992" y="1796663"/>
                  <a:pt x="7064638" y="1807604"/>
                </a:cubicBezTo>
                <a:cubicBezTo>
                  <a:pt x="6847284" y="1818545"/>
                  <a:pt x="6617259" y="1782852"/>
                  <a:pt x="6368614" y="1807604"/>
                </a:cubicBezTo>
                <a:cubicBezTo>
                  <a:pt x="6119969" y="1832356"/>
                  <a:pt x="6117830" y="1824260"/>
                  <a:pt x="5985801" y="1807604"/>
                </a:cubicBezTo>
                <a:cubicBezTo>
                  <a:pt x="5853772" y="1790948"/>
                  <a:pt x="5689378" y="1823180"/>
                  <a:pt x="5602988" y="1807604"/>
                </a:cubicBezTo>
                <a:cubicBezTo>
                  <a:pt x="5516598" y="1792028"/>
                  <a:pt x="5167747" y="1774412"/>
                  <a:pt x="4906965" y="1807604"/>
                </a:cubicBezTo>
                <a:cubicBezTo>
                  <a:pt x="4646183" y="1840796"/>
                  <a:pt x="4561890" y="1788345"/>
                  <a:pt x="4419749" y="1807604"/>
                </a:cubicBezTo>
                <a:cubicBezTo>
                  <a:pt x="4277608" y="1826863"/>
                  <a:pt x="3846706" y="1787741"/>
                  <a:pt x="3619322" y="1807604"/>
                </a:cubicBezTo>
                <a:cubicBezTo>
                  <a:pt x="3391938" y="1827467"/>
                  <a:pt x="3287618" y="1805533"/>
                  <a:pt x="3132105" y="1807604"/>
                </a:cubicBezTo>
                <a:cubicBezTo>
                  <a:pt x="2976592" y="1809675"/>
                  <a:pt x="2640357" y="1826032"/>
                  <a:pt x="2331678" y="1807604"/>
                </a:cubicBezTo>
                <a:cubicBezTo>
                  <a:pt x="2022999" y="1789176"/>
                  <a:pt x="2082894" y="1793801"/>
                  <a:pt x="1948866" y="1807604"/>
                </a:cubicBezTo>
                <a:cubicBezTo>
                  <a:pt x="1814838" y="1821407"/>
                  <a:pt x="1403011" y="1841779"/>
                  <a:pt x="1148439" y="1807604"/>
                </a:cubicBezTo>
                <a:cubicBezTo>
                  <a:pt x="893867" y="1773429"/>
                  <a:pt x="901715" y="1801644"/>
                  <a:pt x="661222" y="1807604"/>
                </a:cubicBezTo>
                <a:cubicBezTo>
                  <a:pt x="420729" y="1813564"/>
                  <a:pt x="241464" y="1824484"/>
                  <a:pt x="0" y="1807604"/>
                </a:cubicBezTo>
                <a:cubicBezTo>
                  <a:pt x="-13355" y="1574814"/>
                  <a:pt x="2031" y="1514495"/>
                  <a:pt x="0" y="1241221"/>
                </a:cubicBezTo>
                <a:cubicBezTo>
                  <a:pt x="-2031" y="967947"/>
                  <a:pt x="-18889" y="820351"/>
                  <a:pt x="0" y="602535"/>
                </a:cubicBezTo>
                <a:cubicBezTo>
                  <a:pt x="18889" y="384719"/>
                  <a:pt x="-2854" y="176904"/>
                  <a:pt x="0" y="0"/>
                </a:cubicBezTo>
                <a:close/>
              </a:path>
            </a:pathLst>
          </a:custGeom>
          <a:noFill/>
          <a:ln w="47625">
            <a:solidFill>
              <a:srgbClr val="C1425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A72563-32C9-7812-B298-3480E33678D5}"/>
              </a:ext>
            </a:extLst>
          </p:cNvPr>
          <p:cNvSpPr txBox="1"/>
          <p:nvPr/>
        </p:nvSpPr>
        <p:spPr>
          <a:xfrm>
            <a:off x="708025" y="457200"/>
            <a:ext cx="4224337" cy="2339102"/>
          </a:xfrm>
          <a:prstGeom prst="rect">
            <a:avLst/>
          </a:prstGeom>
          <a:noFill/>
        </p:spPr>
        <p:txBody>
          <a:bodyPr wrap="square" rtlCol="0">
            <a:spAutoFit/>
          </a:bodyPr>
          <a:lstStyle/>
          <a:p>
            <a:pPr algn="ctr"/>
            <a:r>
              <a:rPr lang="en-US" sz="2800" b="1" i="1" dirty="0">
                <a:latin typeface="Agency FB" panose="020B0503020202020204" pitchFamily="34" charset="0"/>
              </a:rPr>
              <a:t>UFO SIGHTINGS ANALYSIS </a:t>
            </a:r>
          </a:p>
          <a:p>
            <a:pPr algn="ctr"/>
            <a:r>
              <a:rPr lang="en-US" sz="2800" b="1" i="1" dirty="0">
                <a:latin typeface="Agency FB" panose="020B0503020202020204" pitchFamily="34" charset="0"/>
              </a:rPr>
              <a:t>The </a:t>
            </a:r>
            <a:r>
              <a:rPr lang="en-US" sz="2800" b="1" i="1" dirty="0" err="1">
                <a:latin typeface="Agency FB" panose="020B0503020202020204" pitchFamily="34" charset="0"/>
              </a:rPr>
              <a:t>Martianas</a:t>
            </a:r>
            <a:endParaRPr lang="en-US" sz="2800" b="1" i="1" dirty="0">
              <a:latin typeface="Agency FB" panose="020B0503020202020204" pitchFamily="34" charset="0"/>
            </a:endParaRPr>
          </a:p>
          <a:p>
            <a:r>
              <a:rPr lang="en-US" b="1" i="1" dirty="0">
                <a:latin typeface="Agency FB" panose="020B0503020202020204" pitchFamily="34" charset="0"/>
              </a:rPr>
              <a:t> </a:t>
            </a:r>
          </a:p>
          <a:p>
            <a:endParaRPr lang="en-US" b="1" i="1" dirty="0">
              <a:latin typeface="Agency FB" panose="020B0503020202020204" pitchFamily="34" charset="0"/>
            </a:endParaRPr>
          </a:p>
          <a:p>
            <a:endParaRPr lang="en-US" b="1" i="1" dirty="0">
              <a:latin typeface="Agency FB" panose="020B0503020202020204" pitchFamily="34" charset="0"/>
            </a:endParaRPr>
          </a:p>
          <a:p>
            <a:endParaRPr lang="en-US" b="1" i="1" dirty="0">
              <a:latin typeface="Agency FB" panose="020B0503020202020204" pitchFamily="34" charset="0"/>
            </a:endParaRPr>
          </a:p>
          <a:p>
            <a:r>
              <a:rPr lang="en-US" b="1" i="1" dirty="0">
                <a:latin typeface="Agency FB" panose="020B0503020202020204" pitchFamily="34" charset="0"/>
              </a:rPr>
              <a:t>File No. A-51</a:t>
            </a:r>
          </a:p>
        </p:txBody>
      </p:sp>
      <p:cxnSp>
        <p:nvCxnSpPr>
          <p:cNvPr id="8" name="Straight Connector 7">
            <a:extLst>
              <a:ext uri="{FF2B5EF4-FFF2-40B4-BE49-F238E27FC236}">
                <a16:creationId xmlns:a16="http://schemas.microsoft.com/office/drawing/2014/main" id="{D9B2BB09-FDD2-ECB2-940D-D86BE502A6F2}"/>
              </a:ext>
            </a:extLst>
          </p:cNvPr>
          <p:cNvCxnSpPr/>
          <p:nvPr/>
        </p:nvCxnSpPr>
        <p:spPr>
          <a:xfrm>
            <a:off x="800100" y="2305050"/>
            <a:ext cx="4019550" cy="0"/>
          </a:xfrm>
          <a:prstGeom prst="line">
            <a:avLst/>
          </a:prstGeom>
          <a:ln w="3810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769E9B4-5EE8-9CA3-5223-59344BABC21D}"/>
              </a:ext>
            </a:extLst>
          </p:cNvPr>
          <p:cNvSpPr txBox="1"/>
          <p:nvPr/>
        </p:nvSpPr>
        <p:spPr>
          <a:xfrm rot="20304082">
            <a:off x="1653360" y="2123464"/>
            <a:ext cx="10162967" cy="2215991"/>
          </a:xfrm>
          <a:prstGeom prst="rect">
            <a:avLst/>
          </a:prstGeom>
          <a:noFill/>
        </p:spPr>
        <p:txBody>
          <a:bodyPr wrap="square" rtlCol="0">
            <a:spAutoFit/>
          </a:bodyPr>
          <a:lstStyle/>
          <a:p>
            <a:r>
              <a:rPr lang="en-US" sz="13800" b="1" i="1" dirty="0">
                <a:solidFill>
                  <a:srgbClr val="C14252"/>
                </a:solidFill>
              </a:rPr>
              <a:t>CASE CLOSED</a:t>
            </a:r>
          </a:p>
        </p:txBody>
      </p:sp>
    </p:spTree>
    <p:extLst>
      <p:ext uri="{BB962C8B-B14F-4D97-AF65-F5344CB8AC3E}">
        <p14:creationId xmlns:p14="http://schemas.microsoft.com/office/powerpoint/2010/main" val="2328350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Picture 4" descr="A ufo flying over a park&#10;&#10;Description automatically generated">
            <a:extLst>
              <a:ext uri="{FF2B5EF4-FFF2-40B4-BE49-F238E27FC236}">
                <a16:creationId xmlns:a16="http://schemas.microsoft.com/office/drawing/2014/main" id="{F9380F9D-EDD0-AF69-2A06-0CF28821EB3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9307" y="0"/>
            <a:ext cx="12133385" cy="6858000"/>
          </a:xfrm>
          <a:prstGeom prst="rect">
            <a:avLst/>
          </a:prstGeom>
        </p:spPr>
      </p:pic>
      <p:sp>
        <p:nvSpPr>
          <p:cNvPr id="2" name="TextBox 1">
            <a:extLst>
              <a:ext uri="{FF2B5EF4-FFF2-40B4-BE49-F238E27FC236}">
                <a16:creationId xmlns:a16="http://schemas.microsoft.com/office/drawing/2014/main" id="{82A34EEA-6439-1591-761A-D9DAA9B693A5}"/>
              </a:ext>
            </a:extLst>
          </p:cNvPr>
          <p:cNvSpPr txBox="1"/>
          <p:nvPr/>
        </p:nvSpPr>
        <p:spPr>
          <a:xfrm>
            <a:off x="93692" y="822508"/>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MISSION:</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rPr>
              <a:t>PROJECT AND PURPOSE</a:t>
            </a:r>
          </a:p>
        </p:txBody>
      </p:sp>
      <p:grpSp>
        <p:nvGrpSpPr>
          <p:cNvPr id="4" name="Group 3">
            <a:extLst>
              <a:ext uri="{FF2B5EF4-FFF2-40B4-BE49-F238E27FC236}">
                <a16:creationId xmlns:a16="http://schemas.microsoft.com/office/drawing/2014/main" id="{3B498C4D-EB91-23DF-C089-77BBECDEE003}"/>
              </a:ext>
            </a:extLst>
          </p:cNvPr>
          <p:cNvGrpSpPr/>
          <p:nvPr/>
        </p:nvGrpSpPr>
        <p:grpSpPr>
          <a:xfrm>
            <a:off x="9350188" y="-72214"/>
            <a:ext cx="2643249" cy="2643249"/>
            <a:chOff x="8095844" y="-72214"/>
            <a:chExt cx="3879664" cy="3879664"/>
          </a:xfrm>
        </p:grpSpPr>
        <p:grpSp>
          <p:nvGrpSpPr>
            <p:cNvPr id="7" name="Group 6">
              <a:extLst>
                <a:ext uri="{FF2B5EF4-FFF2-40B4-BE49-F238E27FC236}">
                  <a16:creationId xmlns:a16="http://schemas.microsoft.com/office/drawing/2014/main" id="{98AAB0AA-9641-F6E7-4810-F44DEA02D870}"/>
                </a:ext>
              </a:extLst>
            </p:cNvPr>
            <p:cNvGrpSpPr/>
            <p:nvPr/>
          </p:nvGrpSpPr>
          <p:grpSpPr>
            <a:xfrm rot="1924736">
              <a:off x="8095844" y="-72214"/>
              <a:ext cx="3879664" cy="3879664"/>
              <a:chOff x="2667000" y="406400"/>
              <a:chExt cx="6451600" cy="6451600"/>
            </a:xfrm>
          </p:grpSpPr>
          <p:sp>
            <p:nvSpPr>
              <p:cNvPr id="3" name="Rectangle 2">
                <a:extLst>
                  <a:ext uri="{FF2B5EF4-FFF2-40B4-BE49-F238E27FC236}">
                    <a16:creationId xmlns:a16="http://schemas.microsoft.com/office/drawing/2014/main" id="{D35B594B-43BD-1991-97AB-7F3757FABD66}"/>
                  </a:ext>
                </a:extLst>
              </p:cNvPr>
              <p:cNvSpPr/>
              <p:nvPr/>
            </p:nvSpPr>
            <p:spPr>
              <a:xfrm>
                <a:off x="3840480" y="982801"/>
                <a:ext cx="4500880" cy="44527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06400"/>
                <a:ext cx="6451600" cy="6451600"/>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Realistic Aliens Bundle 2 #Realistic, #Aliens, #Bundle | Grey alien, Alien, Realistic">
              <a:extLst>
                <a:ext uri="{FF2B5EF4-FFF2-40B4-BE49-F238E27FC236}">
                  <a16:creationId xmlns:a16="http://schemas.microsoft.com/office/drawing/2014/main" id="{AE2607AE-E4F2-E07F-797F-89F844F43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1107">
              <a:off x="8707080" y="1468572"/>
              <a:ext cx="2478086" cy="139392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3">
            <a:extLst>
              <a:ext uri="{FF2B5EF4-FFF2-40B4-BE49-F238E27FC236}">
                <a16:creationId xmlns:a16="http://schemas.microsoft.com/office/drawing/2014/main" id="{A91AF0F0-0468-E4E5-A581-A27557D1A273}"/>
              </a:ext>
            </a:extLst>
          </p:cNvPr>
          <p:cNvSpPr>
            <a:spLocks noGrp="1"/>
          </p:cNvSpPr>
          <p:nvPr>
            <p:ph sz="half" idx="1"/>
          </p:nvPr>
        </p:nvSpPr>
        <p:spPr>
          <a:xfrm>
            <a:off x="94881" y="2506662"/>
            <a:ext cx="11483432" cy="4351338"/>
          </a:xfrm>
        </p:spPr>
        <p:txBody>
          <a:bodyPr>
            <a:normAutofit/>
          </a:bodyPr>
          <a:lstStyle/>
          <a:p>
            <a:pPr marL="0" indent="0">
              <a:buNone/>
            </a:pPr>
            <a:r>
              <a:rPr lang="en-US" sz="2300" dirty="0">
                <a:latin typeface="Roboto" panose="02000000000000000000" pitchFamily="2" charset="0"/>
                <a:ea typeface="Roboto" panose="02000000000000000000" pitchFamily="2" charset="0"/>
                <a:cs typeface="Roboto" panose="02000000000000000000" pitchFamily="2" charset="0"/>
              </a:rPr>
              <a:t>	</a:t>
            </a:r>
            <a:r>
              <a:rPr lang="en-US" sz="2000" dirty="0">
                <a:latin typeface="Roboto" panose="02000000000000000000" pitchFamily="2" charset="0"/>
                <a:ea typeface="Roboto" panose="02000000000000000000" pitchFamily="2" charset="0"/>
                <a:cs typeface="Roboto" panose="02000000000000000000" pitchFamily="2" charset="0"/>
              </a:rPr>
              <a:t>The discussion surrounding UFOs, now referred to as UAPs, has persisted for centuries. Our team aims to delve into a dataset comprising information on UFO sightings and their locations, with the goal of identifying potential patterns in these sightings. We intend to present data and visualizations that address the following inquiries:</a:t>
            </a:r>
          </a:p>
          <a:p>
            <a:pPr marL="0" indent="0">
              <a:buNone/>
            </a:pPr>
            <a:endParaRPr lang="en-US" sz="2000" dirty="0">
              <a:latin typeface="Roboto" panose="02000000000000000000" pitchFamily="2" charset="0"/>
              <a:ea typeface="Roboto" panose="02000000000000000000" pitchFamily="2" charset="0"/>
              <a:cs typeface="Roboto" panose="02000000000000000000" pitchFamily="2" charset="0"/>
            </a:endParaRP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1.	What are the top 5 and bottom 5 states in the USA for UFO sightings?</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2.	How do UFO sightings in the USA compare to those in other countries?</a:t>
            </a:r>
          </a:p>
          <a:p>
            <a:pPr marL="457200" indent="-457200">
              <a:buAutoNum type="arabicPeriod" startAt="3"/>
            </a:pPr>
            <a:r>
              <a:rPr lang="en-US" sz="2000" dirty="0">
                <a:latin typeface="Roboto" panose="02000000000000000000" pitchFamily="2" charset="0"/>
                <a:ea typeface="Roboto" panose="02000000000000000000" pitchFamily="2" charset="0"/>
                <a:cs typeface="Roboto" panose="02000000000000000000" pitchFamily="2" charset="0"/>
              </a:rPr>
              <a:t>Which UFO shapes are most frequently sighted in the USA?</a:t>
            </a:r>
          </a:p>
          <a:p>
            <a:pPr marL="0" indent="0">
              <a:buNone/>
            </a:pPr>
            <a:endParaRPr lang="en-US" sz="2000" dirty="0">
              <a:latin typeface="Roboto" panose="02000000000000000000" pitchFamily="2" charset="0"/>
              <a:ea typeface="Roboto" panose="02000000000000000000" pitchFamily="2" charset="0"/>
              <a:cs typeface="Roboto" panose="02000000000000000000" pitchFamily="2" charset="0"/>
            </a:endParaRP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Additionally, we will examine which regions exhibit a higher concentration of reported sightings and at what times these sightings typically occur.</a:t>
            </a:r>
          </a:p>
          <a:p>
            <a:pPr marL="0" indent="0">
              <a:buNone/>
            </a:pPr>
            <a:endParaRPr lang="en-US" dirty="0"/>
          </a:p>
        </p:txBody>
      </p:sp>
    </p:spTree>
    <p:extLst>
      <p:ext uri="{BB962C8B-B14F-4D97-AF65-F5344CB8AC3E}">
        <p14:creationId xmlns:p14="http://schemas.microsoft.com/office/powerpoint/2010/main" val="3514640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54FADF1-34A9-1D0E-0A45-FEFE448D7E1C}"/>
              </a:ext>
            </a:extLst>
          </p:cNvPr>
          <p:cNvGrpSpPr/>
          <p:nvPr/>
        </p:nvGrpSpPr>
        <p:grpSpPr>
          <a:xfrm>
            <a:off x="9350188" y="-72214"/>
            <a:ext cx="2643249" cy="2643249"/>
            <a:chOff x="8095844" y="-72214"/>
            <a:chExt cx="3879664" cy="3879664"/>
          </a:xfrm>
        </p:grpSpPr>
        <p:grpSp>
          <p:nvGrpSpPr>
            <p:cNvPr id="9" name="Group 8">
              <a:extLst>
                <a:ext uri="{FF2B5EF4-FFF2-40B4-BE49-F238E27FC236}">
                  <a16:creationId xmlns:a16="http://schemas.microsoft.com/office/drawing/2014/main" id="{F2059B8D-0B26-5C98-69EC-F74E0F104676}"/>
                </a:ext>
              </a:extLst>
            </p:cNvPr>
            <p:cNvGrpSpPr/>
            <p:nvPr/>
          </p:nvGrpSpPr>
          <p:grpSpPr>
            <a:xfrm rot="1924736">
              <a:off x="8095844" y="-72214"/>
              <a:ext cx="3879664" cy="3879664"/>
              <a:chOff x="2667000" y="406400"/>
              <a:chExt cx="6451600" cy="6451600"/>
            </a:xfrm>
          </p:grpSpPr>
          <p:sp>
            <p:nvSpPr>
              <p:cNvPr id="11" name="Rectangle 10">
                <a:extLst>
                  <a:ext uri="{FF2B5EF4-FFF2-40B4-BE49-F238E27FC236}">
                    <a16:creationId xmlns:a16="http://schemas.microsoft.com/office/drawing/2014/main" id="{14ACBDE6-A8BD-4B14-3BAD-5C08F76FC66E}"/>
                  </a:ext>
                </a:extLst>
              </p:cNvPr>
              <p:cNvSpPr/>
              <p:nvPr/>
            </p:nvSpPr>
            <p:spPr>
              <a:xfrm>
                <a:off x="3840480" y="982801"/>
                <a:ext cx="4500880" cy="44527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Polaroid frames with a paperclip and a smudge Vector | Free Download">
                <a:extLst>
                  <a:ext uri="{FF2B5EF4-FFF2-40B4-BE49-F238E27FC236}">
                    <a16:creationId xmlns:a16="http://schemas.microsoft.com/office/drawing/2014/main" id="{B9C37929-B87C-C601-A2B0-4607BEBD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6400"/>
                <a:ext cx="6451600" cy="64516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2" descr="Realistic Aliens Bundle 2 #Realistic, #Aliens, #Bundle | Grey alien, Alien, Realistic">
              <a:extLst>
                <a:ext uri="{FF2B5EF4-FFF2-40B4-BE49-F238E27FC236}">
                  <a16:creationId xmlns:a16="http://schemas.microsoft.com/office/drawing/2014/main" id="{AF1C1A78-D060-3B94-2D61-09A27C7D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1107">
              <a:off x="8707080" y="1468572"/>
              <a:ext cx="2478086" cy="1393924"/>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descr="A ufo flying over a park&#10;&#10;Description automatically generated">
            <a:extLst>
              <a:ext uri="{FF2B5EF4-FFF2-40B4-BE49-F238E27FC236}">
                <a16:creationId xmlns:a16="http://schemas.microsoft.com/office/drawing/2014/main" id="{278E9162-384E-5E35-E339-7E7B2A0429C3}"/>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825" y="0"/>
            <a:ext cx="12187175" cy="6858000"/>
          </a:xfrm>
          <a:prstGeom prst="rect">
            <a:avLst/>
          </a:prstGeom>
        </p:spPr>
      </p:pic>
      <p:sp>
        <p:nvSpPr>
          <p:cNvPr id="2" name="TextBox 1">
            <a:extLst>
              <a:ext uri="{FF2B5EF4-FFF2-40B4-BE49-F238E27FC236}">
                <a16:creationId xmlns:a16="http://schemas.microsoft.com/office/drawing/2014/main" id="{82A34EEA-6439-1591-761A-D9DAA9B693A5}"/>
              </a:ext>
            </a:extLst>
          </p:cNvPr>
          <p:cNvSpPr txBox="1"/>
          <p:nvPr/>
        </p:nvSpPr>
        <p:spPr>
          <a:xfrm>
            <a:off x="167536" y="511201"/>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RESTRICTED:</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DATA</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p:txBody>
      </p:sp>
      <p:sp>
        <p:nvSpPr>
          <p:cNvPr id="5" name="Content Placeholder 4">
            <a:extLst>
              <a:ext uri="{FF2B5EF4-FFF2-40B4-BE49-F238E27FC236}">
                <a16:creationId xmlns:a16="http://schemas.microsoft.com/office/drawing/2014/main" id="{A03883C9-45C6-51A2-3488-8F0625D2BEBA}"/>
              </a:ext>
            </a:extLst>
          </p:cNvPr>
          <p:cNvSpPr>
            <a:spLocks noGrp="1"/>
          </p:cNvSpPr>
          <p:nvPr>
            <p:ph idx="1"/>
          </p:nvPr>
        </p:nvSpPr>
        <p:spPr>
          <a:xfrm>
            <a:off x="95199" y="1820437"/>
            <a:ext cx="10515600" cy="4351338"/>
          </a:xfrm>
        </p:spPr>
        <p:txBody>
          <a:bodyPr>
            <a:noAutofit/>
          </a:bodyPr>
          <a:lstStyle/>
          <a:p>
            <a:pPr marL="0" indent="0">
              <a:buNone/>
            </a:pPr>
            <a:r>
              <a:rPr lang="en-US" sz="2000" dirty="0">
                <a:effectLst/>
                <a:latin typeface="Roboto" panose="02000000000000000000" pitchFamily="2" charset="0"/>
                <a:ea typeface="Roboto" panose="02000000000000000000" pitchFamily="2" charset="0"/>
                <a:cs typeface="Roboto" panose="02000000000000000000" pitchFamily="2" charset="0"/>
              </a:rPr>
              <a:t>The dataset utilized for this analysis was obtained from the National UFO Reporting Center (NUFORC). </a:t>
            </a:r>
          </a:p>
          <a:p>
            <a:pPr marL="0" indent="0">
              <a:buNone/>
            </a:pPr>
            <a:endParaRPr lang="en-US" sz="2000" dirty="0">
              <a:effectLst/>
              <a:latin typeface="Roboto" panose="02000000000000000000" pitchFamily="2" charset="0"/>
              <a:ea typeface="Roboto" panose="02000000000000000000" pitchFamily="2" charset="0"/>
              <a:cs typeface="Roboto" panose="02000000000000000000" pitchFamily="2" charset="0"/>
            </a:endParaRPr>
          </a:p>
          <a:p>
            <a:pPr marL="0" indent="0">
              <a:buNone/>
            </a:pPr>
            <a:r>
              <a:rPr lang="en-US" sz="2000" dirty="0">
                <a:effectLst/>
                <a:latin typeface="Roboto" panose="02000000000000000000" pitchFamily="2" charset="0"/>
                <a:ea typeface="Roboto" panose="02000000000000000000" pitchFamily="2" charset="0"/>
                <a:cs typeface="Roboto" panose="02000000000000000000" pitchFamily="2" charset="0"/>
              </a:rPr>
              <a:t>Our team opted for the "Highlighted Reports" dataset due to its ease of management and better data quality compared to the comprehensive "All Reports" dataset. </a:t>
            </a:r>
          </a:p>
          <a:p>
            <a:endParaRPr lang="en-US" sz="2000" dirty="0">
              <a:highlight>
                <a:srgbClr val="FFFFFF"/>
              </a:highlight>
              <a:latin typeface="Roboto" panose="02000000000000000000" pitchFamily="2" charset="0"/>
              <a:ea typeface="Roboto" panose="02000000000000000000" pitchFamily="2" charset="0"/>
              <a:cs typeface="Roboto" panose="02000000000000000000" pitchFamily="2" charset="0"/>
            </a:endParaRP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Per the website “</a:t>
            </a:r>
            <a:r>
              <a:rPr lang="en-US" sz="2000" dirty="0">
                <a:effectLst/>
                <a:latin typeface="Roboto" panose="02000000000000000000" pitchFamily="2" charset="0"/>
                <a:ea typeface="Roboto" panose="02000000000000000000" pitchFamily="2" charset="0"/>
                <a:cs typeface="Roboto" panose="02000000000000000000" pitchFamily="2" charset="0"/>
              </a:rPr>
              <a:t>NUFORC staff review each report, and highlight a small subset of what we feel to be the most credible or interesting cases.   These tend to be reports from trained observers such as pilots, reports of anomalous structured craft seen at close distances, and reports with interesting and clear video or photographic evidence.   To date,  reports received since April 2023 have been reviewed for highlighting.   We are working our way backwards through older reports to identify more such cases, and will be updating the online database periodically as they are marked. </a:t>
            </a:r>
            <a:r>
              <a:rPr lang="en-US" sz="2000" dirty="0">
                <a:latin typeface="Roboto" panose="02000000000000000000" pitchFamily="2" charset="0"/>
                <a:ea typeface="Roboto" panose="02000000000000000000" pitchFamily="2" charset="0"/>
                <a:cs typeface="Roboto" panose="02000000000000000000" pitchFamily="2" charset="0"/>
              </a:rPr>
              <a:t> </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https://nuforc.org/databank/</a:t>
            </a:r>
          </a:p>
        </p:txBody>
      </p:sp>
    </p:spTree>
    <p:extLst>
      <p:ext uri="{BB962C8B-B14F-4D97-AF65-F5344CB8AC3E}">
        <p14:creationId xmlns:p14="http://schemas.microsoft.com/office/powerpoint/2010/main" val="2983813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A ufo flying over a park&#10;&#10;Description automatically generated">
            <a:extLst>
              <a:ext uri="{FF2B5EF4-FFF2-40B4-BE49-F238E27FC236}">
                <a16:creationId xmlns:a16="http://schemas.microsoft.com/office/drawing/2014/main" id="{DAF694EC-B5F2-72E7-47EE-936F9918A7C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9307" y="0"/>
            <a:ext cx="12133385" cy="6858000"/>
          </a:xfrm>
          <a:prstGeom prst="rect">
            <a:avLst/>
          </a:prstGeom>
        </p:spPr>
      </p:pic>
      <p:sp>
        <p:nvSpPr>
          <p:cNvPr id="2" name="TextBox 1">
            <a:extLst>
              <a:ext uri="{FF2B5EF4-FFF2-40B4-BE49-F238E27FC236}">
                <a16:creationId xmlns:a16="http://schemas.microsoft.com/office/drawing/2014/main" id="{82A34EEA-6439-1591-761A-D9DAA9B693A5}"/>
              </a:ext>
            </a:extLst>
          </p:cNvPr>
          <p:cNvSpPr txBox="1"/>
          <p:nvPr/>
        </p:nvSpPr>
        <p:spPr>
          <a:xfrm>
            <a:off x="223520" y="866330"/>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CAUTION:</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rPr>
              <a:t>ISSUES </a:t>
            </a:r>
          </a:p>
        </p:txBody>
      </p:sp>
      <p:sp>
        <p:nvSpPr>
          <p:cNvPr id="5" name="Content Placeholder 4">
            <a:extLst>
              <a:ext uri="{FF2B5EF4-FFF2-40B4-BE49-F238E27FC236}">
                <a16:creationId xmlns:a16="http://schemas.microsoft.com/office/drawing/2014/main" id="{E81BB562-9889-0702-46CF-E6416196E58E}"/>
              </a:ext>
            </a:extLst>
          </p:cNvPr>
          <p:cNvSpPr>
            <a:spLocks noGrp="1"/>
          </p:cNvSpPr>
          <p:nvPr>
            <p:ph idx="1"/>
          </p:nvPr>
        </p:nvSpPr>
        <p:spPr>
          <a:xfrm>
            <a:off x="223520" y="2136925"/>
            <a:ext cx="10515600" cy="4351338"/>
          </a:xfrm>
        </p:spPr>
        <p:txBody>
          <a:bodyPr>
            <a:normAutofit/>
          </a:bodyPr>
          <a:lstStyle/>
          <a:p>
            <a:r>
              <a:rPr lang="en-US" sz="2000" dirty="0">
                <a:latin typeface="Roboto" panose="02000000000000000000" pitchFamily="2" charset="0"/>
                <a:ea typeface="Roboto" panose="02000000000000000000" pitchFamily="2" charset="0"/>
                <a:cs typeface="Roboto" panose="02000000000000000000" pitchFamily="2" charset="0"/>
              </a:rPr>
              <a:t>Flawed Data Entry (Human Error)</a:t>
            </a:r>
          </a:p>
          <a:p>
            <a:r>
              <a:rPr lang="en-US" sz="2000" dirty="0">
                <a:latin typeface="Roboto" panose="02000000000000000000" pitchFamily="2" charset="0"/>
                <a:ea typeface="Roboto" panose="02000000000000000000" pitchFamily="2" charset="0"/>
                <a:cs typeface="Roboto" panose="02000000000000000000" pitchFamily="2" charset="0"/>
              </a:rPr>
              <a:t>Limited Data Set (Highlighted Only)</a:t>
            </a:r>
          </a:p>
          <a:p>
            <a:r>
              <a:rPr lang="en-US" sz="2000" dirty="0">
                <a:latin typeface="Roboto" panose="02000000000000000000" pitchFamily="2" charset="0"/>
                <a:ea typeface="Roboto" panose="02000000000000000000" pitchFamily="2" charset="0"/>
                <a:cs typeface="Roboto" panose="02000000000000000000" pitchFamily="2" charset="0"/>
              </a:rPr>
              <a:t>There was some data with missing header but unable to drop due to amount of information that would be lost</a:t>
            </a:r>
          </a:p>
          <a:p>
            <a:r>
              <a:rPr lang="en-US" sz="2000" dirty="0">
                <a:latin typeface="Roboto" panose="02000000000000000000" pitchFamily="2" charset="0"/>
                <a:ea typeface="Roboto" panose="02000000000000000000" pitchFamily="2" charset="0"/>
                <a:cs typeface="Roboto" panose="02000000000000000000" pitchFamily="2" charset="0"/>
              </a:rPr>
              <a:t>Initially used the ‘All Data’ set, but was unable to obtain all data when parsing through each page (1488)</a:t>
            </a:r>
          </a:p>
          <a:p>
            <a:r>
              <a:rPr lang="en-US" sz="2000" dirty="0">
                <a:latin typeface="Roboto" panose="02000000000000000000" pitchFamily="2" charset="0"/>
                <a:ea typeface="Roboto" panose="02000000000000000000" pitchFamily="2" charset="0"/>
                <a:cs typeface="Roboto" panose="02000000000000000000" pitchFamily="2" charset="0"/>
              </a:rPr>
              <a:t>Issues with the interactive drop down (Flask, </a:t>
            </a:r>
            <a:r>
              <a:rPr lang="en-US" sz="2000" dirty="0" err="1">
                <a:latin typeface="Roboto" panose="02000000000000000000" pitchFamily="2" charset="0"/>
                <a:ea typeface="Roboto" panose="02000000000000000000" pitchFamily="2" charset="0"/>
                <a:cs typeface="Roboto" panose="02000000000000000000" pitchFamily="2" charset="0"/>
              </a:rPr>
              <a:t>JavaScript,HTML</a:t>
            </a:r>
            <a:r>
              <a:rPr lang="en-US" sz="2000" dirty="0">
                <a:latin typeface="Roboto" panose="02000000000000000000" pitchFamily="2" charset="0"/>
                <a:ea typeface="Roboto" panose="02000000000000000000" pitchFamily="2" charset="0"/>
                <a:cs typeface="Roboto" panose="02000000000000000000" pitchFamily="2" charset="0"/>
              </a:rPr>
              <a:t>) </a:t>
            </a:r>
          </a:p>
        </p:txBody>
      </p:sp>
      <p:grpSp>
        <p:nvGrpSpPr>
          <p:cNvPr id="4" name="Group 3">
            <a:extLst>
              <a:ext uri="{FF2B5EF4-FFF2-40B4-BE49-F238E27FC236}">
                <a16:creationId xmlns:a16="http://schemas.microsoft.com/office/drawing/2014/main" id="{3B68A74C-108C-53C8-F21E-EC6A900CA62D}"/>
              </a:ext>
            </a:extLst>
          </p:cNvPr>
          <p:cNvGrpSpPr/>
          <p:nvPr/>
        </p:nvGrpSpPr>
        <p:grpSpPr>
          <a:xfrm>
            <a:off x="9350188" y="-72214"/>
            <a:ext cx="2643249" cy="2643249"/>
            <a:chOff x="8095844" y="-72214"/>
            <a:chExt cx="3879664" cy="3879664"/>
          </a:xfrm>
        </p:grpSpPr>
        <p:grpSp>
          <p:nvGrpSpPr>
            <p:cNvPr id="8" name="Group 7">
              <a:extLst>
                <a:ext uri="{FF2B5EF4-FFF2-40B4-BE49-F238E27FC236}">
                  <a16:creationId xmlns:a16="http://schemas.microsoft.com/office/drawing/2014/main" id="{02AC374F-61FC-FB7B-B264-1AD3D1EB7F2F}"/>
                </a:ext>
              </a:extLst>
            </p:cNvPr>
            <p:cNvGrpSpPr/>
            <p:nvPr/>
          </p:nvGrpSpPr>
          <p:grpSpPr>
            <a:xfrm rot="1924736">
              <a:off x="8095844" y="-72214"/>
              <a:ext cx="3879664" cy="3879664"/>
              <a:chOff x="2667000" y="406400"/>
              <a:chExt cx="6451600" cy="6451600"/>
            </a:xfrm>
          </p:grpSpPr>
          <p:sp>
            <p:nvSpPr>
              <p:cNvPr id="10" name="Rectangle 9">
                <a:extLst>
                  <a:ext uri="{FF2B5EF4-FFF2-40B4-BE49-F238E27FC236}">
                    <a16:creationId xmlns:a16="http://schemas.microsoft.com/office/drawing/2014/main" id="{4482D96B-4931-10D3-E9E4-F566FC04A863}"/>
                  </a:ext>
                </a:extLst>
              </p:cNvPr>
              <p:cNvSpPr/>
              <p:nvPr/>
            </p:nvSpPr>
            <p:spPr>
              <a:xfrm>
                <a:off x="3840480" y="982801"/>
                <a:ext cx="4500880" cy="44527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Polaroid frames with a paperclip and a smudge Vector | Free Download">
                <a:extLst>
                  <a:ext uri="{FF2B5EF4-FFF2-40B4-BE49-F238E27FC236}">
                    <a16:creationId xmlns:a16="http://schemas.microsoft.com/office/drawing/2014/main" id="{395D0CAC-4D75-1795-97FD-70BAB8EF8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06400"/>
                <a:ext cx="6451600" cy="645160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2" descr="Realistic Aliens Bundle 2 #Realistic, #Aliens, #Bundle | Grey alien, Alien, Realistic">
              <a:extLst>
                <a:ext uri="{FF2B5EF4-FFF2-40B4-BE49-F238E27FC236}">
                  <a16:creationId xmlns:a16="http://schemas.microsoft.com/office/drawing/2014/main" id="{6EA87EB1-F35F-E1C8-BF88-6D15BA709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1107">
              <a:off x="8707080" y="1468572"/>
              <a:ext cx="2478086" cy="139392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62543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A group of aliens with a group of ufos in the background&#10;&#10;Description automatically generated">
            <a:extLst>
              <a:ext uri="{FF2B5EF4-FFF2-40B4-BE49-F238E27FC236}">
                <a16:creationId xmlns:a16="http://schemas.microsoft.com/office/drawing/2014/main" id="{0524D561-CDA1-FF05-4DD5-1CE88FFC0BFE}"/>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532719"/>
            <a:ext cx="12401550" cy="8059621"/>
          </a:xfrm>
          <a:prstGeom prst="rect">
            <a:avLst/>
          </a:prstGeom>
        </p:spPr>
      </p:pic>
      <p:grpSp>
        <p:nvGrpSpPr>
          <p:cNvPr id="2" name="Group 1">
            <a:extLst>
              <a:ext uri="{FF2B5EF4-FFF2-40B4-BE49-F238E27FC236}">
                <a16:creationId xmlns:a16="http://schemas.microsoft.com/office/drawing/2014/main" id="{BC259D2D-8405-F5DE-F99C-8D0A32526C5A}"/>
              </a:ext>
            </a:extLst>
          </p:cNvPr>
          <p:cNvGrpSpPr/>
          <p:nvPr/>
        </p:nvGrpSpPr>
        <p:grpSpPr>
          <a:xfrm>
            <a:off x="9332258" y="-78050"/>
            <a:ext cx="2636221" cy="2636221"/>
            <a:chOff x="8125052" y="47455"/>
            <a:chExt cx="3879664" cy="3879664"/>
          </a:xfrm>
        </p:grpSpPr>
        <p:grpSp>
          <p:nvGrpSpPr>
            <p:cNvPr id="7" name="Group 6">
              <a:extLst>
                <a:ext uri="{FF2B5EF4-FFF2-40B4-BE49-F238E27FC236}">
                  <a16:creationId xmlns:a16="http://schemas.microsoft.com/office/drawing/2014/main" id="{98AAB0AA-9641-F6E7-4810-F44DEA02D870}"/>
                </a:ext>
              </a:extLst>
            </p:cNvPr>
            <p:cNvGrpSpPr/>
            <p:nvPr/>
          </p:nvGrpSpPr>
          <p:grpSpPr>
            <a:xfrm rot="1924736">
              <a:off x="8125052" y="47455"/>
              <a:ext cx="3879664" cy="3879664"/>
              <a:chOff x="2494901" y="1976968"/>
              <a:chExt cx="6451600" cy="6451600"/>
            </a:xfrm>
          </p:grpSpPr>
          <p:sp>
            <p:nvSpPr>
              <p:cNvPr id="3" name="Rectangle 2">
                <a:extLst>
                  <a:ext uri="{FF2B5EF4-FFF2-40B4-BE49-F238E27FC236}">
                    <a16:creationId xmlns:a16="http://schemas.microsoft.com/office/drawing/2014/main" id="{D35B594B-43BD-1991-97AB-7F3757FABD66}"/>
                  </a:ext>
                </a:extLst>
              </p:cNvPr>
              <p:cNvSpPr/>
              <p:nvPr/>
            </p:nvSpPr>
            <p:spPr>
              <a:xfrm>
                <a:off x="3676300" y="2461555"/>
                <a:ext cx="4500879" cy="44527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901" y="1976968"/>
                <a:ext cx="6451600" cy="6451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UFO. Realistic alien spaceship with blue light beam, futuristic sci fi By YummyBuum | TheHungryJPEG">
              <a:extLst>
                <a:ext uri="{FF2B5EF4-FFF2-40B4-BE49-F238E27FC236}">
                  <a16:creationId xmlns:a16="http://schemas.microsoft.com/office/drawing/2014/main" id="{0BC965B5-22E8-0251-516F-F126AF7A5A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43990">
              <a:off x="9028653" y="539717"/>
              <a:ext cx="2560705" cy="247237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71ECE231-D78D-523A-EF65-D7B8DA0F6F65}"/>
              </a:ext>
            </a:extLst>
          </p:cNvPr>
          <p:cNvSpPr txBox="1"/>
          <p:nvPr/>
        </p:nvSpPr>
        <p:spPr>
          <a:xfrm>
            <a:off x="223520" y="213360"/>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Engineering</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Content Placeholder 5" descr="A screenshot of a computer program&#10;&#10;Description automatically generated">
            <a:hlinkClick r:id="rId5"/>
            <a:extLst>
              <a:ext uri="{FF2B5EF4-FFF2-40B4-BE49-F238E27FC236}">
                <a16:creationId xmlns:a16="http://schemas.microsoft.com/office/drawing/2014/main" id="{C1DC6077-CF6A-41F2-C0C9-550EC0271AD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301395" y="1070512"/>
            <a:ext cx="6676279" cy="5473636"/>
          </a:xfr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7606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Picture 4" descr="A group of aliens with a group of ufos in the background&#10;&#10;Description automatically generated">
            <a:extLst>
              <a:ext uri="{FF2B5EF4-FFF2-40B4-BE49-F238E27FC236}">
                <a16:creationId xmlns:a16="http://schemas.microsoft.com/office/drawing/2014/main" id="{7769CB7A-5704-8552-B500-6BE6A15C0CDF}"/>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532719"/>
            <a:ext cx="12630150" cy="8208185"/>
          </a:xfrm>
          <a:prstGeom prst="rect">
            <a:avLst/>
          </a:prstGeom>
        </p:spPr>
      </p:pic>
      <p:sp>
        <p:nvSpPr>
          <p:cNvPr id="14" name="TextBox 13">
            <a:extLst>
              <a:ext uri="{FF2B5EF4-FFF2-40B4-BE49-F238E27FC236}">
                <a16:creationId xmlns:a16="http://schemas.microsoft.com/office/drawing/2014/main" id="{71ECE231-D78D-523A-EF65-D7B8DA0F6F65}"/>
              </a:ext>
            </a:extLst>
          </p:cNvPr>
          <p:cNvSpPr txBox="1"/>
          <p:nvPr/>
        </p:nvSpPr>
        <p:spPr>
          <a:xfrm>
            <a:off x="191102" y="666108"/>
            <a:ext cx="10942320" cy="646331"/>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Engineering (PostgreSQL)</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Content Placeholder 3">
            <a:extLst>
              <a:ext uri="{FF2B5EF4-FFF2-40B4-BE49-F238E27FC236}">
                <a16:creationId xmlns:a16="http://schemas.microsoft.com/office/drawing/2014/main" id="{23C82FC4-503A-BA56-FA22-2E00CB9C0B32}"/>
              </a:ext>
            </a:extLst>
          </p:cNvPr>
          <p:cNvSpPr>
            <a:spLocks noGrp="1"/>
          </p:cNvSpPr>
          <p:nvPr>
            <p:ph idx="1"/>
          </p:nvPr>
        </p:nvSpPr>
        <p:spPr/>
        <p:txBody>
          <a:bodyPr>
            <a:normAutofit/>
          </a:bodyPr>
          <a:lstStyle/>
          <a:p>
            <a:r>
              <a:rPr lang="en-US" sz="2000" dirty="0">
                <a:latin typeface="Roboto" panose="02000000000000000000" pitchFamily="2" charset="0"/>
                <a:ea typeface="Roboto" panose="02000000000000000000" pitchFamily="2" charset="0"/>
                <a:cs typeface="Roboto" panose="02000000000000000000" pitchFamily="2" charset="0"/>
              </a:rPr>
              <a:t>Csv file created ‘highlighted_data.csv’</a:t>
            </a:r>
          </a:p>
        </p:txBody>
      </p:sp>
      <p:grpSp>
        <p:nvGrpSpPr>
          <p:cNvPr id="2" name="Group 1">
            <a:extLst>
              <a:ext uri="{FF2B5EF4-FFF2-40B4-BE49-F238E27FC236}">
                <a16:creationId xmlns:a16="http://schemas.microsoft.com/office/drawing/2014/main" id="{0073F46E-9FCA-38FE-CB8A-B83D1B7A3560}"/>
              </a:ext>
            </a:extLst>
          </p:cNvPr>
          <p:cNvGrpSpPr/>
          <p:nvPr/>
        </p:nvGrpSpPr>
        <p:grpSpPr>
          <a:xfrm>
            <a:off x="9332258" y="-78050"/>
            <a:ext cx="2636221" cy="2636221"/>
            <a:chOff x="8125052" y="47455"/>
            <a:chExt cx="3879664" cy="3879664"/>
          </a:xfrm>
        </p:grpSpPr>
        <p:grpSp>
          <p:nvGrpSpPr>
            <p:cNvPr id="6" name="Group 5">
              <a:extLst>
                <a:ext uri="{FF2B5EF4-FFF2-40B4-BE49-F238E27FC236}">
                  <a16:creationId xmlns:a16="http://schemas.microsoft.com/office/drawing/2014/main" id="{6A98BFBC-9956-661D-3A57-3FD69FC0AC66}"/>
                </a:ext>
              </a:extLst>
            </p:cNvPr>
            <p:cNvGrpSpPr/>
            <p:nvPr/>
          </p:nvGrpSpPr>
          <p:grpSpPr>
            <a:xfrm rot="1924736">
              <a:off x="8125052" y="47455"/>
              <a:ext cx="3879664" cy="3879664"/>
              <a:chOff x="2494901" y="1976968"/>
              <a:chExt cx="6451600" cy="6451600"/>
            </a:xfrm>
          </p:grpSpPr>
          <p:sp>
            <p:nvSpPr>
              <p:cNvPr id="9" name="Rectangle 8">
                <a:extLst>
                  <a:ext uri="{FF2B5EF4-FFF2-40B4-BE49-F238E27FC236}">
                    <a16:creationId xmlns:a16="http://schemas.microsoft.com/office/drawing/2014/main" id="{86A5E48A-D527-8400-D4D4-668E543E5DB7}"/>
                  </a:ext>
                </a:extLst>
              </p:cNvPr>
              <p:cNvSpPr/>
              <p:nvPr/>
            </p:nvSpPr>
            <p:spPr>
              <a:xfrm>
                <a:off x="3676300" y="2461555"/>
                <a:ext cx="4500879" cy="44527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Polaroid frames with a paperclip and a smudge Vector | Free Download">
                <a:extLst>
                  <a:ext uri="{FF2B5EF4-FFF2-40B4-BE49-F238E27FC236}">
                    <a16:creationId xmlns:a16="http://schemas.microsoft.com/office/drawing/2014/main" id="{C1079A53-8E7F-15DE-C455-C2976E1F1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901" y="1976968"/>
                <a:ext cx="6451600" cy="645160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UFO. Realistic alien spaceship with blue light beam, futuristic sci fi By YummyBuum | TheHungryJPEG">
              <a:extLst>
                <a:ext uri="{FF2B5EF4-FFF2-40B4-BE49-F238E27FC236}">
                  <a16:creationId xmlns:a16="http://schemas.microsoft.com/office/drawing/2014/main" id="{8951E7C8-00BB-653B-2E0B-8A6BD417F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43990">
              <a:off x="9028653" y="539717"/>
              <a:ext cx="2560705" cy="2472379"/>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descr="A screenshot of a computer&#10;&#10;Description automatically generated">
            <a:extLst>
              <a:ext uri="{FF2B5EF4-FFF2-40B4-BE49-F238E27FC236}">
                <a16:creationId xmlns:a16="http://schemas.microsoft.com/office/drawing/2014/main" id="{46157FEE-3BF1-EE8C-B824-E2B6A6F2A1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102" y="2272506"/>
            <a:ext cx="2752725" cy="345757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951511C-3BB5-B9AD-DFEA-CE8971F524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0966" y="2878924"/>
            <a:ext cx="8859563" cy="3526051"/>
          </a:xfrm>
          <a:prstGeom prst="rect">
            <a:avLst/>
          </a:prstGeom>
        </p:spPr>
      </p:pic>
    </p:spTree>
    <p:extLst>
      <p:ext uri="{BB962C8B-B14F-4D97-AF65-F5344CB8AC3E}">
        <p14:creationId xmlns:p14="http://schemas.microsoft.com/office/powerpoint/2010/main" val="1706504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A group of aliens with a group of ufos in the background&#10;&#10;Description automatically generated">
            <a:extLst>
              <a:ext uri="{FF2B5EF4-FFF2-40B4-BE49-F238E27FC236}">
                <a16:creationId xmlns:a16="http://schemas.microsoft.com/office/drawing/2014/main" id="{8572D20C-C0EC-982C-D53B-183F473702C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532719"/>
            <a:ext cx="12192000" cy="7923437"/>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68948" y="-111628"/>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349329" y="-93131"/>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Visualizations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a:t>
            </a:r>
            <a:r>
              <a:rPr lang="en-US" b="1" i="1" dirty="0">
                <a:solidFill>
                  <a:srgbClr val="0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HOW DO UFO SIGHTINGS IN USA COMPARE TO OTHER COUNTRIES</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Content Placeholder 5" descr="A graph with text on it&#10;&#10;Description automatically generated">
            <a:extLst>
              <a:ext uri="{FF2B5EF4-FFF2-40B4-BE49-F238E27FC236}">
                <a16:creationId xmlns:a16="http://schemas.microsoft.com/office/drawing/2014/main" id="{B9385814-5ADE-572D-CF33-E7DD1B6E8E0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49329" y="1347471"/>
            <a:ext cx="7538571" cy="4351338"/>
          </a:xfrm>
        </p:spPr>
      </p:pic>
    </p:spTree>
    <p:extLst>
      <p:ext uri="{BB962C8B-B14F-4D97-AF65-F5344CB8AC3E}">
        <p14:creationId xmlns:p14="http://schemas.microsoft.com/office/powerpoint/2010/main" val="1675388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descr="A group of aliens with a group of ufos in the background&#10;&#10;Description automatically generated">
            <a:extLst>
              <a:ext uri="{FF2B5EF4-FFF2-40B4-BE49-F238E27FC236}">
                <a16:creationId xmlns:a16="http://schemas.microsoft.com/office/drawing/2014/main" id="{9F8EF7F7-B5B0-6AF8-E9B7-BC73F51046C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532719"/>
            <a:ext cx="12192000" cy="7923437"/>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23520" y="213360"/>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Visualizations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a:t>
            </a:r>
            <a:r>
              <a:rPr lang="en-US" b="1" i="1" dirty="0">
                <a:solidFill>
                  <a:srgbClr val="0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WHAT ARE THE TOP 5 AND BOTTOM 5 STATES IN THE USA FOR SIGHTINGS?</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CE315E0C-6963-9C4F-31FA-91CD31E6EECC}"/>
              </a:ext>
            </a:extLst>
          </p:cNvPr>
          <p:cNvSpPr>
            <a:spLocks noGrp="1"/>
          </p:cNvSpPr>
          <p:nvPr>
            <p:ph type="body" idx="1"/>
          </p:nvPr>
        </p:nvSpPr>
        <p:spPr>
          <a:xfrm>
            <a:off x="507207" y="1259822"/>
            <a:ext cx="5157787" cy="823912"/>
          </a:xfrm>
        </p:spPr>
        <p:txBody>
          <a:bodyPr/>
          <a:lstStyle/>
          <a:p>
            <a:r>
              <a:rPr lang="en-US" u="sng" dirty="0"/>
              <a:t>Top 5</a:t>
            </a:r>
          </a:p>
        </p:txBody>
      </p:sp>
      <p:pic>
        <p:nvPicPr>
          <p:cNvPr id="9" name="Content Placeholder 8" descr="A graph of a number of ufo sightings&#10;&#10;Description automatically generated">
            <a:extLst>
              <a:ext uri="{FF2B5EF4-FFF2-40B4-BE49-F238E27FC236}">
                <a16:creationId xmlns:a16="http://schemas.microsoft.com/office/drawing/2014/main" id="{E7010084-2878-2A65-82AB-A939AC052521}"/>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42610" y="2083734"/>
            <a:ext cx="5086980" cy="3684588"/>
          </a:xfrm>
        </p:spPr>
      </p:pic>
      <p:sp>
        <p:nvSpPr>
          <p:cNvPr id="6" name="Text Placeholder 5">
            <a:extLst>
              <a:ext uri="{FF2B5EF4-FFF2-40B4-BE49-F238E27FC236}">
                <a16:creationId xmlns:a16="http://schemas.microsoft.com/office/drawing/2014/main" id="{9BD5E81C-6B9C-A8C4-820D-2E109E79D3C7}"/>
              </a:ext>
            </a:extLst>
          </p:cNvPr>
          <p:cNvSpPr>
            <a:spLocks noGrp="1"/>
          </p:cNvSpPr>
          <p:nvPr>
            <p:ph type="body" sz="quarter" idx="3"/>
          </p:nvPr>
        </p:nvSpPr>
        <p:spPr>
          <a:xfrm>
            <a:off x="6681787" y="2194058"/>
            <a:ext cx="5183188" cy="823912"/>
          </a:xfrm>
        </p:spPr>
        <p:txBody>
          <a:bodyPr/>
          <a:lstStyle/>
          <a:p>
            <a:r>
              <a:rPr lang="en-US" u="sng" dirty="0"/>
              <a:t>Bottom 5</a:t>
            </a:r>
          </a:p>
        </p:txBody>
      </p:sp>
      <p:pic>
        <p:nvPicPr>
          <p:cNvPr id="11" name="Content Placeholder 10" descr="A graph with red bars&#10;&#10;Description automatically generated">
            <a:extLst>
              <a:ext uri="{FF2B5EF4-FFF2-40B4-BE49-F238E27FC236}">
                <a16:creationId xmlns:a16="http://schemas.microsoft.com/office/drawing/2014/main" id="{BFC831CB-6388-1FD4-E9C8-861A55E91A05}"/>
              </a:ext>
            </a:extLst>
          </p:cNvPr>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6681787" y="3075888"/>
            <a:ext cx="5183188" cy="3568752"/>
          </a:xfrm>
        </p:spPr>
      </p:pic>
    </p:spTree>
    <p:extLst>
      <p:ext uri="{BB962C8B-B14F-4D97-AF65-F5344CB8AC3E}">
        <p14:creationId xmlns:p14="http://schemas.microsoft.com/office/powerpoint/2010/main" val="2951121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Picture 2" descr="A group of aliens with a group of ufos in the background&#10;&#10;Description automatically generated">
            <a:extLst>
              <a:ext uri="{FF2B5EF4-FFF2-40B4-BE49-F238E27FC236}">
                <a16:creationId xmlns:a16="http://schemas.microsoft.com/office/drawing/2014/main" id="{A8BF7BB7-E538-2CFE-3FEB-1E527A87BF8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532719"/>
            <a:ext cx="12192000" cy="7923437"/>
          </a:xfrm>
          <a:prstGeom prst="rect">
            <a:avLst/>
          </a:prstGeom>
        </p:spPr>
      </p:pic>
      <p:pic>
        <p:nvPicPr>
          <p:cNvPr id="4098" name="Picture 2" descr="REVEALED: The 'mystery UFO orbs seen and filmed stalking homes across the globe | Science | News ...">
            <a:extLst>
              <a:ext uri="{FF2B5EF4-FFF2-40B4-BE49-F238E27FC236}">
                <a16:creationId xmlns:a16="http://schemas.microsoft.com/office/drawing/2014/main" id="{8F33D16F-12F0-02EF-2BDE-F93753A8F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9419">
            <a:off x="8923015" y="303236"/>
            <a:ext cx="2701401" cy="27156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laroid frames with a paperclip and a smudge Vector | Free Download">
            <a:extLst>
              <a:ext uri="{FF2B5EF4-FFF2-40B4-BE49-F238E27FC236}">
                <a16:creationId xmlns:a16="http://schemas.microsoft.com/office/drawing/2014/main" id="{2366AFC8-005A-BE44-3B08-85AB9B1B4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736">
            <a:off x="8095843" y="-102663"/>
            <a:ext cx="3879664" cy="3879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D72F5-82F7-F860-A24C-EF7B5856C3D7}"/>
              </a:ext>
            </a:extLst>
          </p:cNvPr>
          <p:cNvSpPr txBox="1"/>
          <p:nvPr/>
        </p:nvSpPr>
        <p:spPr>
          <a:xfrm>
            <a:off x="223520" y="213360"/>
            <a:ext cx="10942320" cy="923330"/>
          </a:xfrm>
          <a:prstGeom prst="rect">
            <a:avLst/>
          </a:prstGeom>
          <a:noFill/>
        </p:spPr>
        <p:txBody>
          <a:bodyPr wrap="square" rtlCol="0">
            <a:spAutoFit/>
          </a:bodyPr>
          <a:lstStyle/>
          <a:p>
            <a:r>
              <a:rPr lang="en-US" sz="3600" b="1" u="sng" dirty="0">
                <a:latin typeface="Roboto" panose="02000000000000000000" pitchFamily="2" charset="0"/>
                <a:ea typeface="Roboto" panose="02000000000000000000" pitchFamily="2" charset="0"/>
                <a:cs typeface="Roboto" panose="02000000000000000000" pitchFamily="2" charset="0"/>
              </a:rPr>
              <a:t>CLASSIFIED:</a:t>
            </a:r>
            <a:r>
              <a:rPr lang="en-US" sz="3600" b="1" dirty="0">
                <a:latin typeface="Roboto" panose="02000000000000000000" pitchFamily="2" charset="0"/>
                <a:ea typeface="Roboto" panose="02000000000000000000" pitchFamily="2" charset="0"/>
                <a:cs typeface="Roboto" panose="02000000000000000000" pitchFamily="2" charset="0"/>
              </a:rPr>
              <a:t> </a:t>
            </a:r>
            <a:r>
              <a:rPr lang="en-US" sz="3600" b="1" dirty="0">
                <a:solidFill>
                  <a:srgbClr val="2B2B2B"/>
                </a:solidFill>
                <a:latin typeface="Roboto" panose="02000000000000000000" pitchFamily="2" charset="0"/>
                <a:ea typeface="Roboto" panose="02000000000000000000" pitchFamily="2" charset="0"/>
                <a:cs typeface="Roboto" panose="02000000000000000000" pitchFamily="2" charset="0"/>
              </a:rPr>
              <a:t>Visualizations</a:t>
            </a:r>
            <a:endParaRPr lang="en-US" sz="3600" b="1" i="0" dirty="0">
              <a:solidFill>
                <a:srgbClr val="2B2B2B"/>
              </a:solidFill>
              <a:effectLst/>
              <a:latin typeface="Roboto" panose="02000000000000000000" pitchFamily="2" charset="0"/>
              <a:ea typeface="Roboto" panose="02000000000000000000" pitchFamily="2" charset="0"/>
              <a:cs typeface="Roboto" panose="02000000000000000000" pitchFamily="2" charset="0"/>
            </a:endParaRPr>
          </a:p>
          <a:p>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REPORT: </a:t>
            </a:r>
            <a:r>
              <a:rPr lang="en-US" b="1" i="1" dirty="0">
                <a:solidFill>
                  <a:srgbClr val="0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WHICH UFO SHAPES ARE MOST FREQUENTLY SIGHTED IN THE USA?</a:t>
            </a:r>
            <a:endParaRPr lang="en-US" b="1"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Content Placeholder 5" descr="A graph with green and white lines&#10;&#10;Description automatically generated">
            <a:extLst>
              <a:ext uri="{FF2B5EF4-FFF2-40B4-BE49-F238E27FC236}">
                <a16:creationId xmlns:a16="http://schemas.microsoft.com/office/drawing/2014/main" id="{2BF9D9D5-7887-6A37-A110-14E6208465C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37720" y="1661046"/>
            <a:ext cx="6354209" cy="4351338"/>
          </a:xfrm>
        </p:spPr>
      </p:pic>
    </p:spTree>
    <p:extLst>
      <p:ext uri="{BB962C8B-B14F-4D97-AF65-F5344CB8AC3E}">
        <p14:creationId xmlns:p14="http://schemas.microsoft.com/office/powerpoint/2010/main" val="528226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1065</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Agency FB</vt:lpstr>
      <vt:lpstr>-apple-system</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Ramone Reynolds</dc:creator>
  <cp:lastModifiedBy>Tiffany La Mar</cp:lastModifiedBy>
  <cp:revision>6</cp:revision>
  <dcterms:created xsi:type="dcterms:W3CDTF">2024-04-18T20:02:31Z</dcterms:created>
  <dcterms:modified xsi:type="dcterms:W3CDTF">2024-04-19T01:19:55Z</dcterms:modified>
</cp:coreProperties>
</file>