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rial Black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58">
          <p15:clr>
            <a:srgbClr val="A4A3A4"/>
          </p15:clr>
        </p15:guide>
        <p15:guide id="2" pos="1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58" orient="horz"/>
        <p:guide pos="188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rialBlack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INTRODUCTION</a:t>
            </a:r>
            <a:endParaRPr/>
          </a:p>
        </p:txBody>
      </p:sp>
      <p:sp>
        <p:nvSpPr>
          <p:cNvPr id="179" name="Google Shape;17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MOTIVATION: My Background and why data journalism is relevant and why members should be interested</a:t>
            </a:r>
            <a:endParaRPr/>
          </a:p>
        </p:txBody>
      </p:sp>
      <p:sp>
        <p:nvSpPr>
          <p:cNvPr id="185" name="Google Shape;18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0c7e285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What is EBU’s role and why is EBU investing in a data journalist</a:t>
            </a:r>
            <a:endParaRPr/>
          </a:p>
        </p:txBody>
      </p:sp>
      <p:sp>
        <p:nvSpPr>
          <p:cNvPr id="191" name="Google Shape;191;g70c7e2856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0c7e2856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What is data journalism.</a:t>
            </a:r>
            <a:endParaRPr/>
          </a:p>
        </p:txBody>
      </p:sp>
      <p:sp>
        <p:nvSpPr>
          <p:cNvPr id="199" name="Google Shape;199;g70c7e28565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2279d6d1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What have we done so far. </a:t>
            </a:r>
            <a:endParaRPr/>
          </a:p>
        </p:txBody>
      </p:sp>
      <p:sp>
        <p:nvSpPr>
          <p:cNvPr id="208" name="Google Shape;208;g62279d6d1e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2279d6d1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The community.</a:t>
            </a:r>
            <a:endParaRPr/>
          </a:p>
        </p:txBody>
      </p:sp>
      <p:sp>
        <p:nvSpPr>
          <p:cNvPr id="216" name="Google Shape;216;g62279d6d1e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2279d6d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Data Stories</a:t>
            </a:r>
            <a:endParaRPr/>
          </a:p>
        </p:txBody>
      </p:sp>
      <p:sp>
        <p:nvSpPr>
          <p:cNvPr id="225" name="Google Shape;225;g62279d6d1e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2279d6d1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Cooperation between members</a:t>
            </a:r>
            <a:endParaRPr/>
          </a:p>
        </p:txBody>
      </p:sp>
      <p:sp>
        <p:nvSpPr>
          <p:cNvPr id="234" name="Google Shape;234;g62279d6d1e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2279d6d1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What are the main objectives for next year.</a:t>
            </a:r>
            <a:endParaRPr/>
          </a:p>
        </p:txBody>
      </p:sp>
      <p:sp>
        <p:nvSpPr>
          <p:cNvPr id="243" name="Google Shape;243;g62279d6d1e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12.png"/><Relationship Id="rId4" Type="http://schemas.openxmlformats.org/officeDocument/2006/relationships/image" Target="../media/image3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g"/><Relationship Id="rId3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png"/><Relationship Id="rId3" Type="http://schemas.openxmlformats.org/officeDocument/2006/relationships/image" Target="../media/image2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3.png"/><Relationship Id="rId3" Type="http://schemas.openxmlformats.org/officeDocument/2006/relationships/image" Target="../media/image2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jpg"/><Relationship Id="rId3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page photo - EBU">
  <p:cSld name="Full page photo - EBU">
    <p:bg>
      <p:bgPr>
        <a:solidFill>
          <a:srgbClr val="BFBFB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493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1" y="1545020"/>
            <a:ext cx="4561664" cy="2563429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overlay2-white.png" id="18" name="Google Shape;18;p2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7384274" y="1436"/>
            <a:ext cx="17716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body"/>
          </p:nvPr>
        </p:nvSpPr>
        <p:spPr>
          <a:xfrm>
            <a:off x="431800" y="2878138"/>
            <a:ext cx="3724275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432298" y="1969484"/>
            <a:ext cx="3723778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 Black"/>
              <a:buNone/>
              <a:defRPr b="0" sz="2800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345" y="262800"/>
            <a:ext cx="2439127" cy="717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75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age own photo - EURORADIO">
  <p:cSld name="Half page own photo - EURORADIO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2-white.png" id="74" name="Google Shape;7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72350" y="0"/>
            <a:ext cx="17716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431800" y="2878138"/>
            <a:ext cx="3724275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type="title"/>
          </p:nvPr>
        </p:nvSpPr>
        <p:spPr>
          <a:xfrm>
            <a:off x="432298" y="1969484"/>
            <a:ext cx="3723778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4098"/>
              </a:buClr>
              <a:buSzPts val="2800"/>
              <a:buFont typeface="Arial Black"/>
              <a:buNone/>
              <a:defRPr b="1" sz="2800" cap="none">
                <a:solidFill>
                  <a:srgbClr val="1B409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800" y="262800"/>
            <a:ext cx="3136172" cy="718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page photo - EUROVISION NEWS">
  <p:cSld name="Full page photo - EUROVISION NEWS">
    <p:bg>
      <p:bgPr>
        <a:solidFill>
          <a:srgbClr val="BFBFB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800" y="262800"/>
            <a:ext cx="3203472" cy="115415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-11924" y="1545020"/>
            <a:ext cx="4573588" cy="2563429"/>
          </a:xfrm>
          <a:prstGeom prst="rect">
            <a:avLst/>
          </a:prstGeom>
          <a:solidFill>
            <a:schemeClr val="dk1">
              <a:alpha val="5490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›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›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›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›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type="title"/>
          </p:nvPr>
        </p:nvSpPr>
        <p:spPr>
          <a:xfrm>
            <a:off x="432298" y="1924933"/>
            <a:ext cx="372435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 Black"/>
              <a:buNone/>
              <a:defRPr b="1" sz="2800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2" type="body"/>
          </p:nvPr>
        </p:nvSpPr>
        <p:spPr>
          <a:xfrm>
            <a:off x="431800" y="2878138"/>
            <a:ext cx="3724275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overlay2-white.png" id="85" name="Google Shape;85;p12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372350" y="1436"/>
            <a:ext cx="1771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75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age photo - EUROVISION NEWS">
  <p:cSld name="Half page photo - EUROVISION NEW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1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431800" y="2878138"/>
            <a:ext cx="3724275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800" y="262800"/>
            <a:ext cx="3203470" cy="115415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>
            <p:ph type="title"/>
          </p:nvPr>
        </p:nvSpPr>
        <p:spPr>
          <a:xfrm>
            <a:off x="432298" y="1969484"/>
            <a:ext cx="3723778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4098"/>
              </a:buClr>
              <a:buSzPts val="2800"/>
              <a:buFont typeface="Arial Black"/>
              <a:buNone/>
              <a:defRPr b="1" sz="2800" cap="none">
                <a:solidFill>
                  <a:srgbClr val="1B409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overlay2-white.png" id="91" name="Google Shape;91;p13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372351" y="1436"/>
            <a:ext cx="1771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age own photo - EUROVISION NEWS">
  <p:cSld name="Half page own photo - EUROVISION NEW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2-white.png" id="93" name="Google Shape;9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72350" y="0"/>
            <a:ext cx="17716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31800" y="2878138"/>
            <a:ext cx="3724275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432298" y="1969484"/>
            <a:ext cx="3723778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4098"/>
              </a:buClr>
              <a:buSzPts val="2800"/>
              <a:buFont typeface="Arial Black"/>
              <a:buNone/>
              <a:defRPr b="1" sz="2800" cap="none">
                <a:solidFill>
                  <a:srgbClr val="1B409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800" y="262800"/>
            <a:ext cx="3203470" cy="1154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page photo - EUROVISION SPORT">
  <p:cSld name="Full page photo - EUROVISION SPORT">
    <p:bg>
      <p:bgPr>
        <a:solidFill>
          <a:srgbClr val="BFBFB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924" y="1436"/>
            <a:ext cx="915156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verlay2-white.png" id="100" name="Google Shape;100;p15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7384274" y="1436"/>
            <a:ext cx="17716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-11924" y="1545020"/>
            <a:ext cx="4573588" cy="256342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›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›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›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›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432298" y="1924933"/>
            <a:ext cx="372435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 Black"/>
              <a:buNone/>
              <a:defRPr b="1" sz="2800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431800" y="2878138"/>
            <a:ext cx="3724275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710" y="262800"/>
            <a:ext cx="3203470" cy="984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75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age photo - EUROVISION SPORT">
  <p:cSld name="Half page photo - EUROVISION SPOR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89899" y="0"/>
            <a:ext cx="45624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type="title"/>
          </p:nvPr>
        </p:nvSpPr>
        <p:spPr>
          <a:xfrm>
            <a:off x="432298" y="1924933"/>
            <a:ext cx="372435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3F93"/>
              </a:buClr>
              <a:buSzPts val="2800"/>
              <a:buFont typeface="Arial Black"/>
              <a:buNone/>
              <a:defRPr b="1" sz="2800" cap="none">
                <a:solidFill>
                  <a:srgbClr val="253F93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31800" y="2878138"/>
            <a:ext cx="3724275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031" y="262800"/>
            <a:ext cx="3203470" cy="9841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verlay2-white.png" id="110" name="Google Shape;110;p16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384274" y="1436"/>
            <a:ext cx="1771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age own photo - EUROVISION SPORT">
  <p:cSld name="Half page own photo - EUROVISION SPOR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2-white.png" id="112" name="Google Shape;11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72350" y="0"/>
            <a:ext cx="17716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31800" y="2878138"/>
            <a:ext cx="3724275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type="title"/>
          </p:nvPr>
        </p:nvSpPr>
        <p:spPr>
          <a:xfrm>
            <a:off x="432298" y="1969484"/>
            <a:ext cx="3723778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4098"/>
              </a:buClr>
              <a:buSzPts val="2800"/>
              <a:buFont typeface="Arial Black"/>
              <a:buNone/>
              <a:defRPr b="1" sz="2800" cap="none">
                <a:solidFill>
                  <a:srgbClr val="1B409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031" y="262800"/>
            <a:ext cx="3203470" cy="984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page photo - EBU ACADEMY">
  <p:cSld name="Full page photo - EBU ACADEMY">
    <p:bg>
      <p:bgPr>
        <a:solidFill>
          <a:srgbClr val="BFBFB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6194" y="1250"/>
            <a:ext cx="9200194" cy="51436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verlay2-white.png" id="119" name="Google Shape;119;p18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7384274" y="1436"/>
            <a:ext cx="17716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732" y="262800"/>
            <a:ext cx="2565653" cy="95760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-33784" y="1545020"/>
            <a:ext cx="4595448" cy="256342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›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›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›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›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432298" y="1924933"/>
            <a:ext cx="372435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 Black"/>
              <a:buNone/>
              <a:defRPr b="1" sz="2800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431800" y="2878138"/>
            <a:ext cx="3724275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5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age photo - EBU ACADEMY">
  <p:cSld name="Half page photo - EBU ACADEM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0" y="-1"/>
            <a:ext cx="4572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431800" y="2878138"/>
            <a:ext cx="3724275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732" y="262800"/>
            <a:ext cx="2565653" cy="95760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>
            <p:ph type="title"/>
          </p:nvPr>
        </p:nvSpPr>
        <p:spPr>
          <a:xfrm>
            <a:off x="432298" y="1969484"/>
            <a:ext cx="3723778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4098"/>
              </a:buClr>
              <a:buSzPts val="2800"/>
              <a:buFont typeface="Arial Black"/>
              <a:buNone/>
              <a:defRPr b="1" sz="2800" cap="none">
                <a:solidFill>
                  <a:srgbClr val="1B409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overlay2-white.png" id="129" name="Google Shape;129;p19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372350" y="1436"/>
            <a:ext cx="1771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age own photo - EBU ACADEMY">
  <p:cSld name="Half page own photo - EBU ACADEM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2-white.png" id="131" name="Google Shape;13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72350" y="0"/>
            <a:ext cx="17716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type="title"/>
          </p:nvPr>
        </p:nvSpPr>
        <p:spPr>
          <a:xfrm>
            <a:off x="432298" y="1924933"/>
            <a:ext cx="372435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3F93"/>
              </a:buClr>
              <a:buSzPts val="2500"/>
              <a:buFont typeface="Arial Black"/>
              <a:buNone/>
              <a:defRPr b="1" sz="2500" cap="none">
                <a:solidFill>
                  <a:srgbClr val="253F93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431800" y="2878138"/>
            <a:ext cx="3724275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732" y="262800"/>
            <a:ext cx="2565653" cy="957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page own photo">
  <p:cSld name="Full page own photo">
    <p:bg>
      <p:bgPr>
        <a:solidFill>
          <a:srgbClr val="BFBFB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>
            <p:ph idx="2" type="pic"/>
          </p:nvPr>
        </p:nvSpPr>
        <p:spPr>
          <a:xfrm>
            <a:off x="0" y="0"/>
            <a:ext cx="9156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-11924" y="1545020"/>
            <a:ext cx="4573588" cy="256342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›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›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›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›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3" type="body"/>
          </p:nvPr>
        </p:nvSpPr>
        <p:spPr>
          <a:xfrm>
            <a:off x="431800" y="2878138"/>
            <a:ext cx="3724275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432298" y="1969484"/>
            <a:ext cx="3723778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 Black"/>
              <a:buNone/>
              <a:defRPr b="1" sz="2800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6800" y="262800"/>
            <a:ext cx="2439127" cy="717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75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llow us">
  <p:cSld name="Follow u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age-follow.png" id="143" name="Google Shape;14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4727" y="229884"/>
            <a:ext cx="523240" cy="29180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948475" y="1738787"/>
            <a:ext cx="3317492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2" type="body"/>
          </p:nvPr>
        </p:nvSpPr>
        <p:spPr>
          <a:xfrm>
            <a:off x="431799" y="919655"/>
            <a:ext cx="3834167" cy="45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3" type="body"/>
          </p:nvPr>
        </p:nvSpPr>
        <p:spPr>
          <a:xfrm>
            <a:off x="948475" y="4158890"/>
            <a:ext cx="3317492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431801" y="318029"/>
            <a:ext cx="3834166" cy="601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53F93"/>
              </a:buClr>
              <a:buSzPts val="2800"/>
              <a:buFont typeface="Arial Black"/>
              <a:buNone/>
              <a:defRPr b="1" sz="2800">
                <a:solidFill>
                  <a:srgbClr val="253F93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4" type="body"/>
          </p:nvPr>
        </p:nvSpPr>
        <p:spPr>
          <a:xfrm>
            <a:off x="948475" y="2342314"/>
            <a:ext cx="3317492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5" type="body"/>
          </p:nvPr>
        </p:nvSpPr>
        <p:spPr>
          <a:xfrm>
            <a:off x="948475" y="2945841"/>
            <a:ext cx="3317492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6" type="body"/>
          </p:nvPr>
        </p:nvSpPr>
        <p:spPr>
          <a:xfrm>
            <a:off x="948475" y="3554194"/>
            <a:ext cx="3317492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2"/>
          <p:cNvSpPr/>
          <p:nvPr>
            <p:ph idx="7" type="pic"/>
          </p:nvPr>
        </p:nvSpPr>
        <p:spPr>
          <a:xfrm>
            <a:off x="451224" y="1698487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accent2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22"/>
          <p:cNvSpPr/>
          <p:nvPr>
            <p:ph idx="8" type="pic"/>
          </p:nvPr>
        </p:nvSpPr>
        <p:spPr>
          <a:xfrm>
            <a:off x="460876" y="2306840"/>
            <a:ext cx="350348" cy="350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accent2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22"/>
          <p:cNvSpPr/>
          <p:nvPr>
            <p:ph idx="9" type="pic"/>
          </p:nvPr>
        </p:nvSpPr>
        <p:spPr>
          <a:xfrm>
            <a:off x="460876" y="2905541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accent2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22"/>
          <p:cNvSpPr/>
          <p:nvPr>
            <p:ph idx="13" type="pic"/>
          </p:nvPr>
        </p:nvSpPr>
        <p:spPr>
          <a:xfrm>
            <a:off x="467372" y="3513894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accent2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22"/>
          <p:cNvSpPr/>
          <p:nvPr>
            <p:ph idx="14" type="pic"/>
          </p:nvPr>
        </p:nvSpPr>
        <p:spPr>
          <a:xfrm>
            <a:off x="496665" y="411859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accent2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8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ke-away own photo">
  <p:cSld name="Take-away own photo">
    <p:bg>
      <p:bgPr>
        <a:solidFill>
          <a:srgbClr val="BFBFB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>
            <p:ph idx="2" type="pic"/>
          </p:nvPr>
        </p:nvSpPr>
        <p:spPr>
          <a:xfrm>
            <a:off x="0" y="0"/>
            <a:ext cx="9156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-11924" y="1545020"/>
            <a:ext cx="4573588" cy="256342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›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›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›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type="title"/>
          </p:nvPr>
        </p:nvSpPr>
        <p:spPr>
          <a:xfrm>
            <a:off x="432297" y="1924933"/>
            <a:ext cx="3894121" cy="9593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 Black"/>
              <a:buNone/>
              <a:defRPr b="1" sz="25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3" type="body"/>
          </p:nvPr>
        </p:nvSpPr>
        <p:spPr>
          <a:xfrm>
            <a:off x="431800" y="2836098"/>
            <a:ext cx="3894034" cy="952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5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ke-away with full page photo">
  <p:cSld name="Take-away with full page photo">
    <p:bg>
      <p:bgPr>
        <a:solidFill>
          <a:srgbClr val="BFBFB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676"/>
            <a:ext cx="9144000" cy="513814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>
            <p:ph type="title"/>
          </p:nvPr>
        </p:nvSpPr>
        <p:spPr>
          <a:xfrm>
            <a:off x="432297" y="1924933"/>
            <a:ext cx="5616406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 Black"/>
              <a:buNone/>
              <a:defRPr b="1" sz="25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431800" y="2836098"/>
            <a:ext cx="5616280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4727" y="228467"/>
            <a:ext cx="523240" cy="29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me">
  <p:cSld name="Contact m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4727" y="229884"/>
            <a:ext cx="523240" cy="29180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/>
          <p:nvPr>
            <p:ph idx="2" type="pic"/>
          </p:nvPr>
        </p:nvSpPr>
        <p:spPr>
          <a:xfrm>
            <a:off x="0" y="0"/>
            <a:ext cx="4643438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5155963" y="1104900"/>
            <a:ext cx="3682004" cy="3766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type="title"/>
          </p:nvPr>
        </p:nvSpPr>
        <p:spPr>
          <a:xfrm>
            <a:off x="5155963" y="318029"/>
            <a:ext cx="3047056" cy="786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53F93"/>
              </a:buClr>
              <a:buSzPts val="2800"/>
              <a:buFont typeface="Arial Black"/>
              <a:buNone/>
              <a:defRPr b="1" sz="2800">
                <a:solidFill>
                  <a:srgbClr val="253F93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bsite">
  <p:cSld name="website">
    <p:bg>
      <p:bgPr>
        <a:solidFill>
          <a:srgbClr val="253F93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d-slide.jpg" id="173" name="Google Shape;17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verlay2-white.png" id="174" name="Google Shape;174;p26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7372350" y="0"/>
            <a:ext cx="17716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1" y="2297223"/>
            <a:ext cx="7409792" cy="4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SzPts val="3200"/>
              <a:buNone/>
              <a:defRPr b="1" sz="3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age photo - EBU ">
  <p:cSld name="Half page photo - EBU 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0" y="0"/>
            <a:ext cx="45747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verlay2-white.png" id="30" name="Google Shape;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2350" y="0"/>
            <a:ext cx="17716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verlay2-white.png" id="31" name="Google Shape;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5068" y="0"/>
            <a:ext cx="17716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31800" y="2878138"/>
            <a:ext cx="3724275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432298" y="1969484"/>
            <a:ext cx="3723778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4098"/>
              </a:buClr>
              <a:buSzPts val="2800"/>
              <a:buFont typeface="Arial Black"/>
              <a:buNone/>
              <a:defRPr b="1" sz="2800" cap="none">
                <a:solidFill>
                  <a:srgbClr val="1B409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6800" y="262800"/>
            <a:ext cx="2439126" cy="717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age own photo - EBU">
  <p:cSld name="Half page own photo - EBU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2-white.png"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72350" y="0"/>
            <a:ext cx="17716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1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31800" y="2878138"/>
            <a:ext cx="3724275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432298" y="1969484"/>
            <a:ext cx="3723778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4098"/>
              </a:buClr>
              <a:buSzPts val="2800"/>
              <a:buFont typeface="Arial Black"/>
              <a:buNone/>
              <a:defRPr b="1" sz="2800" cap="none">
                <a:solidFill>
                  <a:srgbClr val="1B409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800" y="262800"/>
            <a:ext cx="2439126" cy="717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page photo - EUROVISION">
  <p:cSld name="Full page photo - EUROVISION">
    <p:bg>
      <p:bgPr>
        <a:solidFill>
          <a:srgbClr val="BFBFB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55923" cy="514493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>
            <p:ph idx="1" type="body"/>
          </p:nvPr>
        </p:nvSpPr>
        <p:spPr>
          <a:xfrm>
            <a:off x="-11924" y="1545020"/>
            <a:ext cx="4573588" cy="256342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›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›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›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›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432298" y="1924933"/>
            <a:ext cx="372435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 Black"/>
              <a:buNone/>
              <a:defRPr b="1" sz="2800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31800" y="2878138"/>
            <a:ext cx="3724275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800" y="262800"/>
            <a:ext cx="3204354" cy="7181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verlay2-white.png" id="47" name="Google Shape;47;p6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384274" y="1436"/>
            <a:ext cx="1771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75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age photo - EUROVISION">
  <p:cSld name="Half page photo - EUROVIS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0" y="0"/>
            <a:ext cx="4572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31800" y="2878138"/>
            <a:ext cx="3724275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800" y="262800"/>
            <a:ext cx="3208895" cy="71813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 txBox="1"/>
          <p:nvPr>
            <p:ph type="title"/>
          </p:nvPr>
        </p:nvSpPr>
        <p:spPr>
          <a:xfrm>
            <a:off x="432298" y="1969484"/>
            <a:ext cx="3723778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4098"/>
              </a:buClr>
              <a:buSzPts val="2800"/>
              <a:buFont typeface="Arial Black"/>
              <a:buNone/>
              <a:defRPr b="1" sz="2800" cap="none">
                <a:solidFill>
                  <a:srgbClr val="1B409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overlay2-white.png" id="53" name="Google Shape;53;p7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374749" y="1436"/>
            <a:ext cx="1771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age own photo - EUROVISION">
  <p:cSld name="Half page own photo - EUROVIS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2-white.png" id="55" name="Google Shape;5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72350" y="0"/>
            <a:ext cx="17716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431800" y="2878138"/>
            <a:ext cx="3724275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432298" y="1969484"/>
            <a:ext cx="3723778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4098"/>
              </a:buClr>
              <a:buSzPts val="2800"/>
              <a:buFont typeface="Arial Black"/>
              <a:buNone/>
              <a:defRPr b="1" sz="2800" cap="none">
                <a:solidFill>
                  <a:srgbClr val="1B409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800" y="262800"/>
            <a:ext cx="3208895" cy="718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page photo - EURORADIO">
  <p:cSld name="Full page photo - EURORADIO">
    <p:bg>
      <p:bgPr>
        <a:solidFill>
          <a:srgbClr val="BFBFB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924" y="0"/>
            <a:ext cx="9141429" cy="5144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800" y="262800"/>
            <a:ext cx="3136176" cy="71813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>
            <p:ph idx="1" type="body"/>
          </p:nvPr>
        </p:nvSpPr>
        <p:spPr>
          <a:xfrm>
            <a:off x="-11924" y="1545020"/>
            <a:ext cx="4573588" cy="256342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›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›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›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›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432298" y="1924933"/>
            <a:ext cx="372435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 Black"/>
              <a:buNone/>
              <a:defRPr b="1"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31800" y="2878138"/>
            <a:ext cx="3724275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overlay2-white.png" id="66" name="Google Shape;66;p9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357855" y="0"/>
            <a:ext cx="1771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75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age photo - EURORADIO">
  <p:cSld name="Half page photo - EURORADI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2729" y="1"/>
            <a:ext cx="468398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431800" y="2878138"/>
            <a:ext cx="3724275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800" y="262800"/>
            <a:ext cx="3136172" cy="71813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0"/>
          <p:cNvSpPr txBox="1"/>
          <p:nvPr>
            <p:ph type="title"/>
          </p:nvPr>
        </p:nvSpPr>
        <p:spPr>
          <a:xfrm>
            <a:off x="432298" y="1969484"/>
            <a:ext cx="3723778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4098"/>
              </a:buClr>
              <a:buSzPts val="2800"/>
              <a:buFont typeface="Arial Black"/>
              <a:buNone/>
              <a:defRPr b="1" sz="2800" cap="none">
                <a:solidFill>
                  <a:srgbClr val="1B409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overlay2-white.png" id="72" name="Google Shape;72;p10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375068" y="1436"/>
            <a:ext cx="1771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3200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4098"/>
              </a:buClr>
              <a:buSzPts val="2800"/>
              <a:buFont typeface="Arial Black"/>
              <a:buNone/>
              <a:defRPr b="0" i="0" sz="2800" u="none" cap="none" strike="noStrike">
                <a:solidFill>
                  <a:srgbClr val="1B409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43200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687857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432000" y="1370013"/>
            <a:ext cx="8346514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432000" y="2565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 Black"/>
              <a:buNone/>
              <a:defRPr b="0" i="0" sz="25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8" name="Google Shape;138;p21"/>
          <p:cNvSpPr txBox="1"/>
          <p:nvPr>
            <p:ph idx="10" type="dt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432000" y="1370013"/>
            <a:ext cx="8346514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7.png"/><Relationship Id="rId8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431863" y="3031888"/>
            <a:ext cx="37242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nl-NL" sz="2400"/>
              <a:t>Teemo Tebest, EBU</a:t>
            </a:r>
            <a:endParaRPr sz="2400"/>
          </a:p>
        </p:txBody>
      </p:sp>
      <p:sp>
        <p:nvSpPr>
          <p:cNvPr id="182" name="Google Shape;182;p27"/>
          <p:cNvSpPr txBox="1"/>
          <p:nvPr>
            <p:ph type="title"/>
          </p:nvPr>
        </p:nvSpPr>
        <p:spPr>
          <a:xfrm>
            <a:off x="432050" y="2095275"/>
            <a:ext cx="3921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 Black"/>
              <a:buNone/>
            </a:pPr>
            <a:r>
              <a:rPr lang="nl-NL" sz="4800"/>
              <a:t>Data Journalism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idx="1" type="body"/>
          </p:nvPr>
        </p:nvSpPr>
        <p:spPr>
          <a:xfrm>
            <a:off x="948475" y="1738787"/>
            <a:ext cx="3317492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80"/>
              <a:buNone/>
            </a:pPr>
            <a:r>
              <a:rPr lang="nl-NL" sz="1480"/>
              <a:t>@EBU_HQ</a:t>
            </a:r>
            <a:endParaRPr sz="1480"/>
          </a:p>
        </p:txBody>
      </p:sp>
      <p:sp>
        <p:nvSpPr>
          <p:cNvPr id="254" name="Google Shape;254;p36"/>
          <p:cNvSpPr txBox="1"/>
          <p:nvPr>
            <p:ph idx="2" type="body"/>
          </p:nvPr>
        </p:nvSpPr>
        <p:spPr>
          <a:xfrm>
            <a:off x="431799" y="919655"/>
            <a:ext cx="3834167" cy="45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nl-NL"/>
              <a:t>@teelmo Teemo Tebest</a:t>
            </a:r>
            <a:endParaRPr/>
          </a:p>
        </p:txBody>
      </p:sp>
      <p:sp>
        <p:nvSpPr>
          <p:cNvPr id="255" name="Google Shape;255;p36"/>
          <p:cNvSpPr txBox="1"/>
          <p:nvPr>
            <p:ph idx="3" type="body"/>
          </p:nvPr>
        </p:nvSpPr>
        <p:spPr>
          <a:xfrm>
            <a:off x="948475" y="4158890"/>
            <a:ext cx="3317492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80"/>
              <a:buNone/>
            </a:pPr>
            <a:r>
              <a:rPr lang="nl-NL" sz="1480"/>
              <a:t>EBU UPDATE monthly newsletter</a:t>
            </a:r>
            <a:endParaRPr sz="1480"/>
          </a:p>
        </p:txBody>
      </p:sp>
      <p:sp>
        <p:nvSpPr>
          <p:cNvPr id="256" name="Google Shape;256;p36"/>
          <p:cNvSpPr txBox="1"/>
          <p:nvPr>
            <p:ph type="title"/>
          </p:nvPr>
        </p:nvSpPr>
        <p:spPr>
          <a:xfrm>
            <a:off x="431801" y="318029"/>
            <a:ext cx="3834166" cy="601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53F93"/>
              </a:buClr>
              <a:buSzPts val="2800"/>
              <a:buFont typeface="Arial Black"/>
              <a:buNone/>
            </a:pPr>
            <a:r>
              <a:rPr lang="nl-NL"/>
              <a:t>FOLLOW THE EBU</a:t>
            </a:r>
            <a:endParaRPr/>
          </a:p>
        </p:txBody>
      </p:sp>
      <p:sp>
        <p:nvSpPr>
          <p:cNvPr id="257" name="Google Shape;257;p36"/>
          <p:cNvSpPr txBox="1"/>
          <p:nvPr>
            <p:ph idx="4" type="body"/>
          </p:nvPr>
        </p:nvSpPr>
        <p:spPr>
          <a:xfrm>
            <a:off x="948475" y="2342314"/>
            <a:ext cx="3317492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80"/>
              <a:buNone/>
            </a:pPr>
            <a:r>
              <a:rPr lang="nl-NL" sz="1480"/>
              <a:t>facebook.com/EBU.HQ</a:t>
            </a:r>
            <a:endParaRPr sz="1480"/>
          </a:p>
        </p:txBody>
      </p:sp>
      <p:sp>
        <p:nvSpPr>
          <p:cNvPr id="258" name="Google Shape;258;p36"/>
          <p:cNvSpPr txBox="1"/>
          <p:nvPr>
            <p:ph idx="5" type="body"/>
          </p:nvPr>
        </p:nvSpPr>
        <p:spPr>
          <a:xfrm>
            <a:off x="948475" y="2945841"/>
            <a:ext cx="3317492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80"/>
              <a:buNone/>
            </a:pPr>
            <a:r>
              <a:rPr lang="nl-NL" sz="1480"/>
              <a:t>linkedin.com/company/ebu</a:t>
            </a:r>
            <a:endParaRPr sz="1480"/>
          </a:p>
        </p:txBody>
      </p:sp>
      <p:sp>
        <p:nvSpPr>
          <p:cNvPr id="259" name="Google Shape;259;p36"/>
          <p:cNvSpPr txBox="1"/>
          <p:nvPr>
            <p:ph idx="6" type="body"/>
          </p:nvPr>
        </p:nvSpPr>
        <p:spPr>
          <a:xfrm>
            <a:off x="948475" y="3554194"/>
            <a:ext cx="3317492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80"/>
              <a:buNone/>
            </a:pPr>
            <a:r>
              <a:rPr lang="nl-NL" sz="1480"/>
              <a:t>instagram.com/ebu_hq/</a:t>
            </a:r>
            <a:endParaRPr sz="1480"/>
          </a:p>
        </p:txBody>
      </p:sp>
      <p:grpSp>
        <p:nvGrpSpPr>
          <p:cNvPr id="260" name="Google Shape;260;p36"/>
          <p:cNvGrpSpPr/>
          <p:nvPr/>
        </p:nvGrpSpPr>
        <p:grpSpPr>
          <a:xfrm>
            <a:off x="503589" y="1684722"/>
            <a:ext cx="387530" cy="387530"/>
            <a:chOff x="503589" y="1828554"/>
            <a:chExt cx="387530" cy="387530"/>
          </a:xfrm>
        </p:grpSpPr>
        <p:sp>
          <p:nvSpPr>
            <p:cNvPr id="261" name="Google Shape;261;p36"/>
            <p:cNvSpPr/>
            <p:nvPr/>
          </p:nvSpPr>
          <p:spPr>
            <a:xfrm>
              <a:off x="503589" y="1828554"/>
              <a:ext cx="387530" cy="387530"/>
            </a:xfrm>
            <a:prstGeom prst="ellipse">
              <a:avLst/>
            </a:prstGeom>
            <a:solidFill>
              <a:srgbClr val="253F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oc-twitter.png" id="262" name="Google Shape;262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9927" y="1936578"/>
              <a:ext cx="233182" cy="188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" name="Google Shape;263;p36"/>
          <p:cNvGrpSpPr/>
          <p:nvPr/>
        </p:nvGrpSpPr>
        <p:grpSpPr>
          <a:xfrm>
            <a:off x="503589" y="2278758"/>
            <a:ext cx="387530" cy="387530"/>
            <a:chOff x="503589" y="2425999"/>
            <a:chExt cx="387530" cy="387530"/>
          </a:xfrm>
        </p:grpSpPr>
        <p:sp>
          <p:nvSpPr>
            <p:cNvPr id="264" name="Google Shape;264;p36"/>
            <p:cNvSpPr/>
            <p:nvPr/>
          </p:nvSpPr>
          <p:spPr>
            <a:xfrm>
              <a:off x="503589" y="2425999"/>
              <a:ext cx="387530" cy="387530"/>
            </a:xfrm>
            <a:prstGeom prst="ellipse">
              <a:avLst/>
            </a:prstGeom>
            <a:solidFill>
              <a:srgbClr val="253F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oc-fb.png" id="265" name="Google Shape;265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3937" y="2508504"/>
              <a:ext cx="112830" cy="2331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6" name="Google Shape;266;p36"/>
          <p:cNvGrpSpPr/>
          <p:nvPr/>
        </p:nvGrpSpPr>
        <p:grpSpPr>
          <a:xfrm>
            <a:off x="503589" y="2872794"/>
            <a:ext cx="387530" cy="387530"/>
            <a:chOff x="503589" y="3012495"/>
            <a:chExt cx="387530" cy="387530"/>
          </a:xfrm>
        </p:grpSpPr>
        <p:sp>
          <p:nvSpPr>
            <p:cNvPr id="267" name="Google Shape;267;p36"/>
            <p:cNvSpPr/>
            <p:nvPr/>
          </p:nvSpPr>
          <p:spPr>
            <a:xfrm>
              <a:off x="503589" y="3012495"/>
              <a:ext cx="387530" cy="387530"/>
            </a:xfrm>
            <a:prstGeom prst="ellipse">
              <a:avLst/>
            </a:prstGeom>
            <a:solidFill>
              <a:srgbClr val="253F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oc-linked.png" id="268" name="Google Shape;268;p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9253" y="3095956"/>
              <a:ext cx="187765" cy="18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9" name="Google Shape;269;p36"/>
          <p:cNvSpPr/>
          <p:nvPr/>
        </p:nvSpPr>
        <p:spPr>
          <a:xfrm>
            <a:off x="503589" y="4060867"/>
            <a:ext cx="387530" cy="387530"/>
          </a:xfrm>
          <a:prstGeom prst="ellipse">
            <a:avLst/>
          </a:prstGeom>
          <a:solidFill>
            <a:srgbClr val="253F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2196" y="4170645"/>
            <a:ext cx="250316" cy="167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1" name="Google Shape;271;p36"/>
          <p:cNvGrpSpPr/>
          <p:nvPr/>
        </p:nvGrpSpPr>
        <p:grpSpPr>
          <a:xfrm>
            <a:off x="503589" y="3466830"/>
            <a:ext cx="387530" cy="387530"/>
            <a:chOff x="503589" y="3521413"/>
            <a:chExt cx="387530" cy="387530"/>
          </a:xfrm>
        </p:grpSpPr>
        <p:sp>
          <p:nvSpPr>
            <p:cNvPr id="272" name="Google Shape;272;p36"/>
            <p:cNvSpPr/>
            <p:nvPr/>
          </p:nvSpPr>
          <p:spPr>
            <a:xfrm>
              <a:off x="503589" y="3521413"/>
              <a:ext cx="387530" cy="387530"/>
            </a:xfrm>
            <a:prstGeom prst="ellipse">
              <a:avLst/>
            </a:prstGeom>
            <a:solidFill>
              <a:srgbClr val="253F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3" name="Google Shape;273;p3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73218" y="3586546"/>
              <a:ext cx="252350" cy="252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4" name="Google Shape;274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86350" y="919652"/>
            <a:ext cx="3226601" cy="322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431948" y="1095934"/>
            <a:ext cx="3723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4098"/>
              </a:buClr>
              <a:buSzPts val="2800"/>
              <a:buFont typeface="Arial Black"/>
              <a:buNone/>
            </a:pPr>
            <a:r>
              <a:rPr lang="nl-NL"/>
              <a:t>Teemo Tebest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431800" y="2186327"/>
            <a:ext cx="3724200" cy="27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/>
              <a:t>Data Journalist since 2013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nl-NL"/>
              <a:t>Worked at Yle Plus Desk, a team of 8 people including graphic designers and coding journalists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nl-NL">
                <a:solidFill>
                  <a:srgbClr val="FFFFFF"/>
                </a:solidFill>
                <a:highlight>
                  <a:srgbClr val="1B4098"/>
                </a:highlight>
              </a:rPr>
              <a:t>Huge success:</a:t>
            </a:r>
            <a:r>
              <a:rPr lang="nl-NL"/>
              <a:t> most read stories, international prices, leading the industry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nl-NL"/>
              <a:t>Driving the change towards online platforms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515823" y="1061009"/>
            <a:ext cx="3723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4098"/>
              </a:buClr>
              <a:buSzPts val="2800"/>
              <a:buFont typeface="Arial Black"/>
              <a:buNone/>
            </a:pPr>
            <a:r>
              <a:rPr lang="nl-NL"/>
              <a:t>Why?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459750" y="2088438"/>
            <a:ext cx="37242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nl-NL"/>
              <a:t>EBU is responding to the ever </a:t>
            </a:r>
            <a:r>
              <a:rPr lang="nl-NL">
                <a:solidFill>
                  <a:srgbClr val="FFFFFF"/>
                </a:solidFill>
                <a:highlight>
                  <a:srgbClr val="1B4098"/>
                </a:highlight>
              </a:rPr>
              <a:t>changing media landscape</a:t>
            </a:r>
            <a:endParaRPr>
              <a:solidFill>
                <a:srgbClr val="FFFFFF"/>
              </a:solidFill>
              <a:highlight>
                <a:srgbClr val="1B4098"/>
              </a:highlight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nl-NL"/>
              <a:t>Shift towards online platforms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nl-NL"/>
              <a:t>New ways of telling stories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nl-NL"/>
              <a:t>Help the members to </a:t>
            </a:r>
            <a:r>
              <a:rPr lang="nl-NL">
                <a:solidFill>
                  <a:srgbClr val="FFFFFF"/>
                </a:solidFill>
                <a:highlight>
                  <a:srgbClr val="1B4098"/>
                </a:highlight>
              </a:rPr>
              <a:t>catch up with data journalism</a:t>
            </a:r>
            <a:endParaRPr>
              <a:solidFill>
                <a:srgbClr val="FFFFFF"/>
              </a:solidFill>
              <a:highlight>
                <a:srgbClr val="1B4098"/>
              </a:highlight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nl-NL"/>
              <a:t>Support of cooperation between members on new technology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950" y="0"/>
            <a:ext cx="374805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/>
          <p:nvPr/>
        </p:nvSpPr>
        <p:spPr>
          <a:xfrm rot="73">
            <a:off x="5395950" y="76915"/>
            <a:ext cx="3699119" cy="37734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1B4098"/>
                </a:solidFill>
                <a:latin typeface="Calibri"/>
              </a:rPr>
              <a:t>Data is everywhere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515823" y="893284"/>
            <a:ext cx="3723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4098"/>
              </a:buClr>
              <a:buSzPts val="2800"/>
              <a:buFont typeface="Arial Black"/>
              <a:buNone/>
            </a:pPr>
            <a:r>
              <a:rPr lang="nl-NL"/>
              <a:t>Data Journalism</a:t>
            </a:r>
            <a:r>
              <a:rPr lang="nl-NL"/>
              <a:t>?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466750" y="2004625"/>
            <a:ext cx="37242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>
                <a:solidFill>
                  <a:srgbClr val="FFFFFF"/>
                </a:solidFill>
                <a:highlight>
                  <a:srgbClr val="1B4098"/>
                </a:highlight>
              </a:rPr>
              <a:t>Data journalism is a journalism</a:t>
            </a:r>
            <a:r>
              <a:rPr lang="nl-NL"/>
              <a:t> specialty reflecting the increased role that numerical data is used in the production and distribution of information in the digital era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nl-NL"/>
              <a:t>Infographics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nl-NL"/>
              <a:t>Data-driven Journalism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nl-NL"/>
              <a:t>Data Visualisations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nl-NL"/>
              <a:t>Interactive Visualisations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nl-NL"/>
              <a:t>News Games</a:t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650" y="0"/>
            <a:ext cx="374805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/>
          <p:nvPr/>
        </p:nvSpPr>
        <p:spPr>
          <a:xfrm rot="73">
            <a:off x="5395950" y="76915"/>
            <a:ext cx="3699119" cy="37734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1B4098"/>
                </a:solidFill>
                <a:latin typeface="Calibri"/>
              </a:rPr>
              <a:t>Data is everywhere</a:t>
            </a:r>
          </a:p>
        </p:txBody>
      </p:sp>
      <p:sp>
        <p:nvSpPr>
          <p:cNvPr id="205" name="Google Shape;205;p30"/>
          <p:cNvSpPr txBox="1"/>
          <p:nvPr/>
        </p:nvSpPr>
        <p:spPr>
          <a:xfrm>
            <a:off x="4190950" y="4843000"/>
            <a:ext cx="1740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000"/>
              <a:t>Source: Wikipedia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431798" y="1074984"/>
            <a:ext cx="3723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4098"/>
              </a:buClr>
              <a:buSzPts val="2800"/>
              <a:buFont typeface="Arial Black"/>
              <a:buNone/>
            </a:pPr>
            <a:r>
              <a:rPr lang="nl-NL"/>
              <a:t>What?</a:t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431800" y="2298100"/>
            <a:ext cx="40128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nl-NL"/>
              <a:t>Creating and expanding the </a:t>
            </a:r>
            <a:r>
              <a:rPr lang="nl-NL">
                <a:solidFill>
                  <a:srgbClr val="FFFFFF"/>
                </a:solidFill>
                <a:highlight>
                  <a:srgbClr val="1B4098"/>
                </a:highlight>
              </a:rPr>
              <a:t>community and awareness</a:t>
            </a:r>
            <a:endParaRPr>
              <a:solidFill>
                <a:srgbClr val="FFFFFF"/>
              </a:solidFill>
              <a:highlight>
                <a:srgbClr val="1B4098"/>
              </a:highlight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nl-NL"/>
              <a:t>Providing </a:t>
            </a:r>
            <a:r>
              <a:rPr lang="nl-NL">
                <a:solidFill>
                  <a:srgbClr val="FFFFFF"/>
                </a:solidFill>
                <a:highlight>
                  <a:srgbClr val="1B4098"/>
                </a:highlight>
              </a:rPr>
              <a:t>data journalistic content</a:t>
            </a:r>
            <a:r>
              <a:rPr lang="nl-NL"/>
              <a:t> for the members to use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nl-NL"/>
              <a:t>Encouraging and supporting </a:t>
            </a:r>
            <a:r>
              <a:rPr lang="nl-NL">
                <a:solidFill>
                  <a:srgbClr val="FFFFFF"/>
                </a:solidFill>
                <a:highlight>
                  <a:srgbClr val="1B4098"/>
                </a:highlight>
              </a:rPr>
              <a:t>cooperation between members</a:t>
            </a:r>
            <a:r>
              <a:rPr lang="nl-NL"/>
              <a:t> including an exchange of data stories from one member to another</a:t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75" y="0"/>
            <a:ext cx="385762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/>
          <p:nvPr/>
        </p:nvSpPr>
        <p:spPr>
          <a:xfrm rot="84">
            <a:off x="5353250" y="216696"/>
            <a:ext cx="3759697" cy="3772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1B4098"/>
                </a:solidFill>
                <a:latin typeface="Calibri"/>
              </a:rPr>
              <a:t>Visiting SRF data team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431948" y="1116909"/>
            <a:ext cx="3723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4098"/>
              </a:buClr>
              <a:buSzPts val="2800"/>
              <a:buFont typeface="Arial Black"/>
              <a:buNone/>
            </a:pPr>
            <a:r>
              <a:rPr lang="nl-NL"/>
              <a:t>Building the Community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431950" y="2409925"/>
            <a:ext cx="41400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/>
              <a:t>We have a growing </a:t>
            </a:r>
            <a:r>
              <a:rPr lang="nl-NL">
                <a:solidFill>
                  <a:srgbClr val="FFFFFF"/>
                </a:solidFill>
                <a:highlight>
                  <a:srgbClr val="1B4098"/>
                </a:highlight>
              </a:rPr>
              <a:t>Facebook group</a:t>
            </a:r>
            <a:r>
              <a:rPr lang="nl-NL"/>
              <a:t> which is used to share stories, share ideas and share knowledge between members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nl-NL"/>
              <a:t>People from Lithuania to Marokko and from Sweden to Italy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nl-NL"/>
              <a:t>In September </a:t>
            </a:r>
            <a:r>
              <a:rPr lang="nl-NL">
                <a:solidFill>
                  <a:srgbClr val="FFFFFF"/>
                </a:solidFill>
                <a:highlight>
                  <a:srgbClr val="1B4098"/>
                </a:highlight>
              </a:rPr>
              <a:t>we organized an event</a:t>
            </a:r>
            <a:r>
              <a:rPr lang="nl-NL"/>
              <a:t> in Hamburg with the help of NDR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749" y="519825"/>
            <a:ext cx="3473249" cy="4630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/>
          <p:nvPr/>
        </p:nvSpPr>
        <p:spPr>
          <a:xfrm rot="-433861">
            <a:off x="4614764" y="3668933"/>
            <a:ext cx="1468177" cy="76698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B409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/>
          <p:nvPr/>
        </p:nvSpPr>
        <p:spPr>
          <a:xfrm rot="81">
            <a:off x="5686663" y="62966"/>
            <a:ext cx="3441425" cy="370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1B4098"/>
                </a:solidFill>
                <a:latin typeface="Calibri"/>
              </a:rPr>
              <a:t>Hamburg workshop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431948" y="1095934"/>
            <a:ext cx="3723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4098"/>
              </a:buClr>
              <a:buSzPts val="2800"/>
              <a:buFont typeface="Arial Black"/>
              <a:buNone/>
            </a:pPr>
            <a:r>
              <a:rPr lang="nl-NL"/>
              <a:t>Data Stories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431800" y="2265150"/>
            <a:ext cx="45231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/>
              <a:t>We have introduced </a:t>
            </a:r>
            <a:r>
              <a:rPr lang="nl-NL">
                <a:solidFill>
                  <a:srgbClr val="FFFFFF"/>
                </a:solidFill>
                <a:highlight>
                  <a:srgbClr val="1B4098"/>
                </a:highlight>
              </a:rPr>
              <a:t>a collection of data story templates</a:t>
            </a:r>
            <a:r>
              <a:rPr lang="nl-NL"/>
              <a:t> for the members to use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nl-NL"/>
              <a:t>We provide data stories via </a:t>
            </a:r>
            <a:r>
              <a:rPr lang="nl-NL">
                <a:solidFill>
                  <a:srgbClr val="FFFFFF"/>
                </a:solidFill>
                <a:highlight>
                  <a:srgbClr val="1B4098"/>
                </a:highlight>
              </a:rPr>
              <a:t>the News Exchange and the Social Newswire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nl-NL"/>
              <a:t>We need to </a:t>
            </a:r>
            <a:r>
              <a:rPr lang="nl-NL">
                <a:solidFill>
                  <a:srgbClr val="FFFFFF"/>
                </a:solidFill>
                <a:highlight>
                  <a:srgbClr val="1B4098"/>
                </a:highlight>
              </a:rPr>
              <a:t>raise the awareness</a:t>
            </a:r>
            <a:r>
              <a:rPr lang="nl-NL"/>
              <a:t> of this service</a:t>
            </a:r>
            <a:endParaRPr/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576" y="510150"/>
            <a:ext cx="3382425" cy="46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/>
          <p:nvPr/>
        </p:nvSpPr>
        <p:spPr>
          <a:xfrm rot="80">
            <a:off x="5761576" y="55965"/>
            <a:ext cx="3382419" cy="4192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1B4098"/>
                </a:solidFill>
                <a:latin typeface="Calibri"/>
              </a:rPr>
              <a:t>News Exchange</a:t>
            </a:r>
          </a:p>
        </p:txBody>
      </p:sp>
      <p:sp>
        <p:nvSpPr>
          <p:cNvPr id="231" name="Google Shape;231;p33"/>
          <p:cNvSpPr/>
          <p:nvPr/>
        </p:nvSpPr>
        <p:spPr>
          <a:xfrm rot="-350142">
            <a:off x="4743497" y="2577040"/>
            <a:ext cx="1380856" cy="76693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B409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431798" y="1109909"/>
            <a:ext cx="3723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4098"/>
              </a:buClr>
              <a:buSzPts val="2800"/>
              <a:buFont typeface="Arial Black"/>
              <a:buNone/>
            </a:pPr>
            <a:r>
              <a:rPr lang="nl-NL"/>
              <a:t>Cooperation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431800" y="2235200"/>
            <a:ext cx="47955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/>
              <a:t>We are encouraging and asking </a:t>
            </a:r>
            <a:r>
              <a:rPr lang="nl-NL">
                <a:solidFill>
                  <a:srgbClr val="FFFFFF"/>
                </a:solidFill>
                <a:highlight>
                  <a:srgbClr val="1B4098"/>
                </a:highlight>
              </a:rPr>
              <a:t>members to share</a:t>
            </a:r>
            <a:r>
              <a:rPr lang="nl-NL"/>
              <a:t> what they have done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nl-NL"/>
              <a:t>Sharing stories and experiences on Facebook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nl-NL"/>
              <a:t>Cross-</a:t>
            </a:r>
            <a:r>
              <a:rPr lang="nl-NL"/>
              <a:t>border</a:t>
            </a:r>
            <a:r>
              <a:rPr lang="nl-NL"/>
              <a:t> projects are </a:t>
            </a:r>
            <a:r>
              <a:rPr lang="nl-NL"/>
              <a:t>encouraged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nl-NL">
                <a:solidFill>
                  <a:srgbClr val="FFFFFF"/>
                </a:solidFill>
                <a:highlight>
                  <a:srgbClr val="1B4098"/>
                </a:highlight>
              </a:rPr>
              <a:t>Possibilities for cooperation are limitless</a:t>
            </a:r>
            <a:r>
              <a:rPr lang="nl-NL"/>
              <a:t> and we are trying to find the best ways to do it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nl-NL"/>
              <a:t>Cooperation between members but also between members and EBU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2875" y="0"/>
            <a:ext cx="292113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/>
          <p:nvPr/>
        </p:nvSpPr>
        <p:spPr>
          <a:xfrm rot="78">
            <a:off x="6268650" y="33"/>
            <a:ext cx="2875356" cy="345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1B4098"/>
                </a:solidFill>
                <a:latin typeface="Calibri"/>
              </a:rPr>
              <a:t>Facebook group</a:t>
            </a:r>
          </a:p>
        </p:txBody>
      </p:sp>
      <p:sp>
        <p:nvSpPr>
          <p:cNvPr id="240" name="Google Shape;240;p34"/>
          <p:cNvSpPr/>
          <p:nvPr/>
        </p:nvSpPr>
        <p:spPr>
          <a:xfrm rot="-350185">
            <a:off x="5353656" y="2485791"/>
            <a:ext cx="1386588" cy="76693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B409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431948" y="1130859"/>
            <a:ext cx="3723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4098"/>
              </a:buClr>
              <a:buSzPts val="2800"/>
              <a:buFont typeface="Arial Black"/>
              <a:buNone/>
            </a:pPr>
            <a:r>
              <a:rPr lang="nl-NL"/>
              <a:t>Next steps?</a:t>
            </a:r>
            <a:endParaRPr/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431800" y="2193250"/>
            <a:ext cx="44952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/>
              <a:t>We want</a:t>
            </a:r>
            <a:r>
              <a:rPr lang="nl-NL"/>
              <a:t> to grow and activate the community and </a:t>
            </a:r>
            <a:r>
              <a:rPr lang="nl-NL">
                <a:solidFill>
                  <a:srgbClr val="FFFFFF"/>
                </a:solidFill>
                <a:highlight>
                  <a:srgbClr val="1B4098"/>
                </a:highlight>
              </a:rPr>
              <a:t>contact the members</a:t>
            </a:r>
            <a:r>
              <a:rPr lang="nl-NL"/>
              <a:t> individually in the near future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nl-NL"/>
              <a:t>We are also keen to </a:t>
            </a:r>
            <a:r>
              <a:rPr lang="nl-NL">
                <a:solidFill>
                  <a:srgbClr val="FFFFFF"/>
                </a:solidFill>
                <a:highlight>
                  <a:srgbClr val="1B4098"/>
                </a:highlight>
              </a:rPr>
              <a:t>provide even more content</a:t>
            </a:r>
            <a:r>
              <a:rPr lang="nl-NL"/>
              <a:t> for the members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nl-NL"/>
              <a:t>We have plans to work together with the EBU Academy to </a:t>
            </a:r>
            <a:r>
              <a:rPr lang="nl-NL">
                <a:solidFill>
                  <a:srgbClr val="FFFFFF"/>
                </a:solidFill>
                <a:highlight>
                  <a:srgbClr val="1B4098"/>
                </a:highlight>
              </a:rPr>
              <a:t>provide training of data journalism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nl-NL"/>
              <a:t>We are investigating the possibility to start </a:t>
            </a:r>
            <a:r>
              <a:rPr lang="nl-NL">
                <a:solidFill>
                  <a:schemeClr val="lt1"/>
                </a:solidFill>
                <a:highlight>
                  <a:schemeClr val="dk2"/>
                </a:highlight>
              </a:rPr>
              <a:t>a data journalists exchange</a:t>
            </a:r>
            <a:endParaRPr/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63" y="0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them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1- CLOSING SLIDES">
  <a:themeElements>
    <a:clrScheme name="EBU">
      <a:dk1>
        <a:srgbClr val="000000"/>
      </a:dk1>
      <a:lt1>
        <a:srgbClr val="FFFFFF"/>
      </a:lt1>
      <a:dk2>
        <a:srgbClr val="1B4098"/>
      </a:dk2>
      <a:lt2>
        <a:srgbClr val="EEECE1"/>
      </a:lt2>
      <a:accent1>
        <a:srgbClr val="1B4098"/>
      </a:accent1>
      <a:accent2>
        <a:srgbClr val="0BBBEF"/>
      </a:accent2>
      <a:accent3>
        <a:srgbClr val="DBD9D6"/>
      </a:accent3>
      <a:accent4>
        <a:srgbClr val="DD0031"/>
      </a:accent4>
      <a:accent5>
        <a:srgbClr val="00AD68"/>
      </a:accent5>
      <a:accent6>
        <a:srgbClr val="873299"/>
      </a:accent6>
      <a:hlink>
        <a:srgbClr val="1B4098"/>
      </a:hlink>
      <a:folHlink>
        <a:srgbClr val="1B409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0- COVER">
  <a:themeElements>
    <a:clrScheme name="EBU">
      <a:dk1>
        <a:srgbClr val="000000"/>
      </a:dk1>
      <a:lt1>
        <a:srgbClr val="FFFFFF"/>
      </a:lt1>
      <a:dk2>
        <a:srgbClr val="1B4098"/>
      </a:dk2>
      <a:lt2>
        <a:srgbClr val="EEECE1"/>
      </a:lt2>
      <a:accent1>
        <a:srgbClr val="1B4098"/>
      </a:accent1>
      <a:accent2>
        <a:srgbClr val="0BBBEF"/>
      </a:accent2>
      <a:accent3>
        <a:srgbClr val="DBD9D6"/>
      </a:accent3>
      <a:accent4>
        <a:srgbClr val="DD0031"/>
      </a:accent4>
      <a:accent5>
        <a:srgbClr val="00AD68"/>
      </a:accent5>
      <a:accent6>
        <a:srgbClr val="873299"/>
      </a:accent6>
      <a:hlink>
        <a:srgbClr val="1B4098"/>
      </a:hlink>
      <a:folHlink>
        <a:srgbClr val="1B409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