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0" r:id="rId4"/>
    <p:sldId id="261" r:id="rId5"/>
    <p:sldId id="265" r:id="rId6"/>
    <p:sldId id="267" r:id="rId7"/>
    <p:sldId id="269"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3883" autoAdjust="0"/>
  </p:normalViewPr>
  <p:slideViewPr>
    <p:cSldViewPr snapToGrid="0">
      <p:cViewPr varScale="1">
        <p:scale>
          <a:sx n="68" d="100"/>
          <a:sy n="68" d="100"/>
        </p:scale>
        <p:origin x="616" y="-24"/>
      </p:cViewPr>
      <p:guideLst/>
    </p:cSldViewPr>
  </p:slideViewPr>
  <p:notesTextViewPr>
    <p:cViewPr>
      <p:scale>
        <a:sx n="1" d="1"/>
        <a:sy n="1" d="1"/>
      </p:scale>
      <p:origin x="0" y="0"/>
    </p:cViewPr>
  </p:notesTextViewPr>
  <p:sorterViewPr>
    <p:cViewPr>
      <p:scale>
        <a:sx n="50" d="100"/>
        <a:sy n="50" d="100"/>
      </p:scale>
      <p:origin x="0" y="-13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0914B-CDA1-44C6-A165-D9D622583AC2}" type="datetimeFigureOut">
              <a:rPr lang="en-US" smtClean="0"/>
              <a:t>6/7/2020</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B41E2-80E8-442B-97C2-2213A0D8981A}" type="slidenum">
              <a:rPr lang="en-US" smtClean="0"/>
              <a:t>‹#›</a:t>
            </a:fld>
            <a:endParaRPr lang="en-US"/>
          </a:p>
        </p:txBody>
      </p:sp>
    </p:spTree>
    <p:extLst>
      <p:ext uri="{BB962C8B-B14F-4D97-AF65-F5344CB8AC3E}">
        <p14:creationId xmlns:p14="http://schemas.microsoft.com/office/powerpoint/2010/main" val="148420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a:t>
            </a:r>
            <a:r>
              <a:rPr lang="zh-TW" altLang="en-US" dirty="0"/>
              <a:t>投資情緒對</a:t>
            </a:r>
            <a:r>
              <a:rPr lang="en-US" altLang="zh-TW" dirty="0"/>
              <a:t>O/S</a:t>
            </a:r>
            <a:r>
              <a:rPr lang="zh-TW" altLang="en-US" dirty="0"/>
              <a:t>預測力的影響</a:t>
            </a:r>
            <a:endParaRPr lang="en-US" altLang="zh-TW" dirty="0"/>
          </a:p>
          <a:p>
            <a:r>
              <a:rPr lang="en-US" dirty="0"/>
              <a:t>2.BW</a:t>
            </a:r>
            <a:r>
              <a:rPr lang="zh-TW" altLang="en-US" dirty="0"/>
              <a:t>的投資情緒指標跟消費者情緒指數</a:t>
            </a:r>
            <a:endParaRPr lang="en-US" altLang="zh-TW" dirty="0"/>
          </a:p>
          <a:p>
            <a:r>
              <a:rPr lang="zh-TW" altLang="en-US" dirty="0"/>
              <a:t>放空限制直接影響</a:t>
            </a:r>
            <a:r>
              <a:rPr lang="en-US" altLang="zh-TW" dirty="0"/>
              <a:t>OS</a:t>
            </a:r>
            <a:r>
              <a:rPr lang="zh-TW" altLang="en-US" dirty="0"/>
              <a:t>預測力 </a:t>
            </a:r>
            <a:r>
              <a:rPr lang="en-US" altLang="zh-TW" dirty="0"/>
              <a:t>JS:OS</a:t>
            </a:r>
            <a:r>
              <a:rPr lang="zh-TW" altLang="en-US" dirty="0"/>
              <a:t>再投資人面對放空限制時跟</a:t>
            </a:r>
            <a:r>
              <a:rPr lang="en-US" altLang="zh-TW" dirty="0"/>
              <a:t>return</a:t>
            </a:r>
            <a:r>
              <a:rPr lang="zh-TW" altLang="en-US" dirty="0"/>
              <a:t> </a:t>
            </a:r>
            <a:r>
              <a:rPr lang="en-US" altLang="zh-TW" dirty="0"/>
              <a:t>-</a:t>
            </a:r>
            <a:r>
              <a:rPr lang="zh-TW" altLang="en-US" dirty="0"/>
              <a:t>相關</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3</a:t>
            </a:fld>
            <a:endParaRPr lang="en-US"/>
          </a:p>
        </p:txBody>
      </p:sp>
    </p:spTree>
    <p:extLst>
      <p:ext uri="{BB962C8B-B14F-4D97-AF65-F5344CB8AC3E}">
        <p14:creationId xmlns:p14="http://schemas.microsoft.com/office/powerpoint/2010/main" val="4004924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12</a:t>
            </a:fld>
            <a:endParaRPr lang="en-US"/>
          </a:p>
        </p:txBody>
      </p:sp>
    </p:spTree>
    <p:extLst>
      <p:ext uri="{BB962C8B-B14F-4D97-AF65-F5344CB8AC3E}">
        <p14:creationId xmlns:p14="http://schemas.microsoft.com/office/powerpoint/2010/main" val="4160753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13</a:t>
            </a:fld>
            <a:endParaRPr lang="en-US"/>
          </a:p>
        </p:txBody>
      </p:sp>
    </p:spTree>
    <p:extLst>
      <p:ext uri="{BB962C8B-B14F-4D97-AF65-F5344CB8AC3E}">
        <p14:creationId xmlns:p14="http://schemas.microsoft.com/office/powerpoint/2010/main" val="3485120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14</a:t>
            </a:fld>
            <a:endParaRPr lang="en-US"/>
          </a:p>
        </p:txBody>
      </p:sp>
    </p:spTree>
    <p:extLst>
      <p:ext uri="{BB962C8B-B14F-4D97-AF65-F5344CB8AC3E}">
        <p14:creationId xmlns:p14="http://schemas.microsoft.com/office/powerpoint/2010/main" val="3926436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15</a:t>
            </a:fld>
            <a:endParaRPr lang="en-US"/>
          </a:p>
        </p:txBody>
      </p:sp>
    </p:spTree>
    <p:extLst>
      <p:ext uri="{BB962C8B-B14F-4D97-AF65-F5344CB8AC3E}">
        <p14:creationId xmlns:p14="http://schemas.microsoft.com/office/powerpoint/2010/main" val="3829165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16</a:t>
            </a:fld>
            <a:endParaRPr lang="en-US"/>
          </a:p>
        </p:txBody>
      </p:sp>
    </p:spTree>
    <p:extLst>
      <p:ext uri="{BB962C8B-B14F-4D97-AF65-F5344CB8AC3E}">
        <p14:creationId xmlns:p14="http://schemas.microsoft.com/office/powerpoint/2010/main" val="1770399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17</a:t>
            </a:fld>
            <a:endParaRPr lang="en-US"/>
          </a:p>
        </p:txBody>
      </p:sp>
    </p:spTree>
    <p:extLst>
      <p:ext uri="{BB962C8B-B14F-4D97-AF65-F5344CB8AC3E}">
        <p14:creationId xmlns:p14="http://schemas.microsoft.com/office/powerpoint/2010/main" val="3899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18</a:t>
            </a:fld>
            <a:endParaRPr lang="en-US"/>
          </a:p>
        </p:txBody>
      </p:sp>
    </p:spTree>
    <p:extLst>
      <p:ext uri="{BB962C8B-B14F-4D97-AF65-F5344CB8AC3E}">
        <p14:creationId xmlns:p14="http://schemas.microsoft.com/office/powerpoint/2010/main" val="3502153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19</a:t>
            </a:fld>
            <a:endParaRPr lang="en-US"/>
          </a:p>
        </p:txBody>
      </p:sp>
    </p:spTree>
    <p:extLst>
      <p:ext uri="{BB962C8B-B14F-4D97-AF65-F5344CB8AC3E}">
        <p14:creationId xmlns:p14="http://schemas.microsoft.com/office/powerpoint/2010/main" val="143127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20</a:t>
            </a:fld>
            <a:endParaRPr lang="en-US"/>
          </a:p>
        </p:txBody>
      </p:sp>
    </p:spTree>
    <p:extLst>
      <p:ext uri="{BB962C8B-B14F-4D97-AF65-F5344CB8AC3E}">
        <p14:creationId xmlns:p14="http://schemas.microsoft.com/office/powerpoint/2010/main" val="2700611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21</a:t>
            </a:fld>
            <a:endParaRPr lang="en-US"/>
          </a:p>
        </p:txBody>
      </p:sp>
    </p:spTree>
    <p:extLst>
      <p:ext uri="{BB962C8B-B14F-4D97-AF65-F5344CB8AC3E}">
        <p14:creationId xmlns:p14="http://schemas.microsoft.com/office/powerpoint/2010/main" val="212750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4</a:t>
            </a:fld>
            <a:endParaRPr lang="en-US"/>
          </a:p>
        </p:txBody>
      </p:sp>
    </p:spTree>
    <p:extLst>
      <p:ext uri="{BB962C8B-B14F-4D97-AF65-F5344CB8AC3E}">
        <p14:creationId xmlns:p14="http://schemas.microsoft.com/office/powerpoint/2010/main" val="246100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22</a:t>
            </a:fld>
            <a:endParaRPr lang="en-US"/>
          </a:p>
        </p:txBody>
      </p:sp>
    </p:spTree>
    <p:extLst>
      <p:ext uri="{BB962C8B-B14F-4D97-AF65-F5344CB8AC3E}">
        <p14:creationId xmlns:p14="http://schemas.microsoft.com/office/powerpoint/2010/main" val="4041223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23</a:t>
            </a:fld>
            <a:endParaRPr lang="en-US"/>
          </a:p>
        </p:txBody>
      </p:sp>
    </p:spTree>
    <p:extLst>
      <p:ext uri="{BB962C8B-B14F-4D97-AF65-F5344CB8AC3E}">
        <p14:creationId xmlns:p14="http://schemas.microsoft.com/office/powerpoint/2010/main" val="3942406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24</a:t>
            </a:fld>
            <a:endParaRPr lang="en-US"/>
          </a:p>
        </p:txBody>
      </p:sp>
    </p:spTree>
    <p:extLst>
      <p:ext uri="{BB962C8B-B14F-4D97-AF65-F5344CB8AC3E}">
        <p14:creationId xmlns:p14="http://schemas.microsoft.com/office/powerpoint/2010/main" val="2386608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25</a:t>
            </a:fld>
            <a:endParaRPr lang="en-US"/>
          </a:p>
        </p:txBody>
      </p:sp>
    </p:spTree>
    <p:extLst>
      <p:ext uri="{BB962C8B-B14F-4D97-AF65-F5344CB8AC3E}">
        <p14:creationId xmlns:p14="http://schemas.microsoft.com/office/powerpoint/2010/main" val="3338707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lumMod val="85000"/>
                    <a:lumOff val="15000"/>
                  </a:schemeClr>
                </a:solidFill>
                <a:latin typeface="Times New Roman" panose="02020603050405020304" pitchFamily="18" charset="0"/>
                <a:cs typeface="Times New Roman" panose="02020603050405020304" pitchFamily="18" charset="0"/>
              </a:rPr>
              <a:t>Irrational investors have a significant effect on stock price prices and the trading strategy of rational investor</a:t>
            </a:r>
          </a:p>
          <a:p>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26</a:t>
            </a:fld>
            <a:endParaRPr lang="en-US"/>
          </a:p>
        </p:txBody>
      </p:sp>
    </p:spTree>
    <p:extLst>
      <p:ext uri="{BB962C8B-B14F-4D97-AF65-F5344CB8AC3E}">
        <p14:creationId xmlns:p14="http://schemas.microsoft.com/office/powerpoint/2010/main" val="176314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err="1"/>
              <a:t>Irr</a:t>
            </a:r>
            <a:r>
              <a:rPr lang="en-US" dirty="0"/>
              <a:t> , short sale </a:t>
            </a:r>
            <a:r>
              <a:rPr lang="zh-TW" altLang="en-US" dirty="0"/>
              <a:t>影響</a:t>
            </a:r>
            <a:r>
              <a:rPr lang="en-US" altLang="zh-TW" dirty="0"/>
              <a:t>O/S</a:t>
            </a:r>
            <a:r>
              <a:rPr lang="zh-TW" altLang="en-US" dirty="0"/>
              <a:t>的預測力</a:t>
            </a:r>
            <a:endParaRPr lang="en-US" altLang="zh-TW" dirty="0"/>
          </a:p>
          <a:p>
            <a:r>
              <a:rPr lang="zh-TW" altLang="en-US" dirty="0"/>
              <a:t>而</a:t>
            </a:r>
            <a:r>
              <a:rPr lang="en-US" altLang="zh-TW" dirty="0"/>
              <a:t>IS</a:t>
            </a:r>
            <a:r>
              <a:rPr lang="zh-TW" altLang="en-US" dirty="0"/>
              <a:t>含有</a:t>
            </a:r>
            <a:r>
              <a:rPr lang="en-US" altLang="zh-TW" dirty="0" err="1"/>
              <a:t>irr</a:t>
            </a:r>
            <a:r>
              <a:rPr lang="zh-TW" altLang="en-US" dirty="0"/>
              <a:t> </a:t>
            </a:r>
            <a:r>
              <a:rPr lang="en-US" altLang="zh-TW" dirty="0"/>
              <a:t>ss</a:t>
            </a:r>
            <a:r>
              <a:rPr lang="zh-TW" altLang="en-US" dirty="0"/>
              <a:t>的資訊</a:t>
            </a:r>
            <a:endParaRPr lang="en-US" altLang="zh-TW" dirty="0"/>
          </a:p>
          <a:p>
            <a:r>
              <a:rPr lang="en-US" dirty="0"/>
              <a:t>Firm-specific: residual institutional </a:t>
            </a:r>
            <a:r>
              <a:rPr lang="en-US" dirty="0" err="1"/>
              <a:t>ownership:RI</a:t>
            </a:r>
            <a:r>
              <a:rPr lang="en-US" dirty="0"/>
              <a:t> has some limitations as a measure of short sale costs as it is  an indirect measure of short sale constraints</a:t>
            </a:r>
          </a:p>
        </p:txBody>
      </p:sp>
      <p:sp>
        <p:nvSpPr>
          <p:cNvPr id="4" name="投影片編號版面配置區 3"/>
          <p:cNvSpPr>
            <a:spLocks noGrp="1"/>
          </p:cNvSpPr>
          <p:nvPr>
            <p:ph type="sldNum" sz="quarter" idx="5"/>
          </p:nvPr>
        </p:nvSpPr>
        <p:spPr/>
        <p:txBody>
          <a:bodyPr/>
          <a:lstStyle/>
          <a:p>
            <a:fld id="{E7CB41E2-80E8-442B-97C2-2213A0D8981A}" type="slidenum">
              <a:rPr lang="en-US" smtClean="0"/>
              <a:t>5</a:t>
            </a:fld>
            <a:endParaRPr lang="en-US"/>
          </a:p>
        </p:txBody>
      </p:sp>
    </p:spTree>
    <p:extLst>
      <p:ext uri="{BB962C8B-B14F-4D97-AF65-F5344CB8AC3E}">
        <p14:creationId xmlns:p14="http://schemas.microsoft.com/office/powerpoint/2010/main" val="2383879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a:t>
            </a:r>
            <a:r>
              <a:rPr lang="zh-TW" altLang="en-US" dirty="0"/>
              <a:t>投資情緒對</a:t>
            </a:r>
            <a:r>
              <a:rPr lang="en-US" altLang="zh-TW" dirty="0"/>
              <a:t>O/S</a:t>
            </a:r>
            <a:r>
              <a:rPr lang="zh-TW" altLang="en-US" dirty="0"/>
              <a:t>預測力的影響</a:t>
            </a:r>
            <a:endParaRPr lang="en-US" altLang="zh-TW" dirty="0"/>
          </a:p>
          <a:p>
            <a:r>
              <a:rPr lang="en-US" dirty="0"/>
              <a:t>2.BW</a:t>
            </a:r>
            <a:r>
              <a:rPr lang="zh-TW" altLang="en-US" dirty="0"/>
              <a:t>的投資情緒指標跟消費者情緒指數</a:t>
            </a:r>
            <a:endParaRPr lang="en-US" altLang="zh-TW" dirty="0"/>
          </a:p>
          <a:p>
            <a:r>
              <a:rPr lang="zh-TW" altLang="en-US" dirty="0"/>
              <a:t>放空限制直接影響</a:t>
            </a:r>
            <a:r>
              <a:rPr lang="en-US" altLang="zh-TW" dirty="0"/>
              <a:t>OS</a:t>
            </a:r>
            <a:r>
              <a:rPr lang="zh-TW" altLang="en-US" dirty="0"/>
              <a:t>預測力 </a:t>
            </a:r>
            <a:r>
              <a:rPr lang="en-US" altLang="zh-TW" dirty="0"/>
              <a:t>JS:OS</a:t>
            </a:r>
            <a:r>
              <a:rPr lang="zh-TW" altLang="en-US" dirty="0"/>
              <a:t>再投資人面對放空限制時跟</a:t>
            </a:r>
            <a:r>
              <a:rPr lang="en-US" altLang="zh-TW" dirty="0"/>
              <a:t>return</a:t>
            </a:r>
            <a:r>
              <a:rPr lang="zh-TW" altLang="en-US" dirty="0"/>
              <a:t> </a:t>
            </a:r>
            <a:r>
              <a:rPr lang="en-US" altLang="zh-TW" dirty="0"/>
              <a:t>-</a:t>
            </a:r>
            <a:r>
              <a:rPr lang="zh-TW" altLang="en-US" dirty="0"/>
              <a:t>相關</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6</a:t>
            </a:fld>
            <a:endParaRPr lang="en-US"/>
          </a:p>
        </p:txBody>
      </p:sp>
    </p:spTree>
    <p:extLst>
      <p:ext uri="{BB962C8B-B14F-4D97-AF65-F5344CB8AC3E}">
        <p14:creationId xmlns:p14="http://schemas.microsoft.com/office/powerpoint/2010/main" val="990871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六變數有跟</a:t>
            </a:r>
            <a:r>
              <a:rPr lang="en-US" altLang="zh-TW" dirty="0"/>
              <a:t>IS</a:t>
            </a:r>
            <a:r>
              <a:rPr lang="zh-TW" altLang="en-US" dirty="0"/>
              <a:t>無關的部分</a:t>
            </a:r>
            <a:endParaRPr lang="en-US" dirty="0"/>
          </a:p>
          <a:p>
            <a:r>
              <a:rPr lang="en-US" dirty="0"/>
              <a:t>MSCI: Michigan consumer sentiment index</a:t>
            </a:r>
          </a:p>
          <a:p>
            <a:r>
              <a:rPr lang="en-US" dirty="0"/>
              <a:t>CB: conference Board</a:t>
            </a:r>
          </a:p>
        </p:txBody>
      </p:sp>
      <p:sp>
        <p:nvSpPr>
          <p:cNvPr id="4" name="投影片編號版面配置區 3"/>
          <p:cNvSpPr>
            <a:spLocks noGrp="1"/>
          </p:cNvSpPr>
          <p:nvPr>
            <p:ph type="sldNum" sz="quarter" idx="5"/>
          </p:nvPr>
        </p:nvSpPr>
        <p:spPr/>
        <p:txBody>
          <a:bodyPr/>
          <a:lstStyle/>
          <a:p>
            <a:fld id="{E7CB41E2-80E8-442B-97C2-2213A0D8981A}" type="slidenum">
              <a:rPr lang="en-US" smtClean="0"/>
              <a:t>7</a:t>
            </a:fld>
            <a:endParaRPr lang="en-US"/>
          </a:p>
        </p:txBody>
      </p:sp>
    </p:spTree>
    <p:extLst>
      <p:ext uri="{BB962C8B-B14F-4D97-AF65-F5344CB8AC3E}">
        <p14:creationId xmlns:p14="http://schemas.microsoft.com/office/powerpoint/2010/main" val="49937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8</a:t>
            </a:fld>
            <a:endParaRPr lang="en-US"/>
          </a:p>
        </p:txBody>
      </p:sp>
    </p:spTree>
    <p:extLst>
      <p:ext uri="{BB962C8B-B14F-4D97-AF65-F5344CB8AC3E}">
        <p14:creationId xmlns:p14="http://schemas.microsoft.com/office/powerpoint/2010/main" val="226485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9</a:t>
            </a:fld>
            <a:endParaRPr lang="en-US"/>
          </a:p>
        </p:txBody>
      </p:sp>
    </p:spTree>
    <p:extLst>
      <p:ext uri="{BB962C8B-B14F-4D97-AF65-F5344CB8AC3E}">
        <p14:creationId xmlns:p14="http://schemas.microsoft.com/office/powerpoint/2010/main" val="3167359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10</a:t>
            </a:fld>
            <a:endParaRPr lang="en-US"/>
          </a:p>
        </p:txBody>
      </p:sp>
    </p:spTree>
    <p:extLst>
      <p:ext uri="{BB962C8B-B14F-4D97-AF65-F5344CB8AC3E}">
        <p14:creationId xmlns:p14="http://schemas.microsoft.com/office/powerpoint/2010/main" val="951494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1.Short sale constraints + high sentiment period -&gt; trade option</a:t>
            </a:r>
          </a:p>
          <a:p>
            <a:r>
              <a:rPr lang="en-US" altLang="zh-TW" dirty="0"/>
              <a:t>2.</a:t>
            </a:r>
            <a:r>
              <a:rPr lang="zh-TW" altLang="en-US" dirty="0"/>
              <a:t>套利限制、</a:t>
            </a:r>
            <a:r>
              <a:rPr lang="en-US" altLang="zh-TW" dirty="0"/>
              <a:t>irrational demand shocks-&gt; </a:t>
            </a:r>
            <a:r>
              <a:rPr lang="en-US" dirty="0" err="1"/>
              <a:t>misvaluation</a:t>
            </a:r>
            <a:endParaRPr lang="en-US" dirty="0"/>
          </a:p>
          <a:p>
            <a:r>
              <a:rPr lang="en-US" dirty="0"/>
              <a:t>-&gt; CS </a:t>
            </a:r>
            <a:r>
              <a:rPr lang="zh-TW" altLang="en-US" dirty="0"/>
              <a:t>跟</a:t>
            </a:r>
            <a:r>
              <a:rPr lang="en-US" altLang="zh-TW" dirty="0" err="1"/>
              <a:t>misvluation</a:t>
            </a:r>
            <a:r>
              <a:rPr lang="zh-TW" altLang="en-US" dirty="0"/>
              <a:t>及</a:t>
            </a:r>
            <a:r>
              <a:rPr lang="en-US" altLang="zh-TW" dirty="0"/>
              <a:t>IS</a:t>
            </a:r>
            <a:r>
              <a:rPr lang="zh-TW" altLang="en-US" dirty="0"/>
              <a:t>可能沒直接關係</a:t>
            </a:r>
            <a:endParaRPr lang="en-US" dirty="0"/>
          </a:p>
        </p:txBody>
      </p:sp>
      <p:sp>
        <p:nvSpPr>
          <p:cNvPr id="4" name="投影片編號版面配置區 3"/>
          <p:cNvSpPr>
            <a:spLocks noGrp="1"/>
          </p:cNvSpPr>
          <p:nvPr>
            <p:ph type="sldNum" sz="quarter" idx="5"/>
          </p:nvPr>
        </p:nvSpPr>
        <p:spPr/>
        <p:txBody>
          <a:bodyPr/>
          <a:lstStyle/>
          <a:p>
            <a:fld id="{E7CB41E2-80E8-442B-97C2-2213A0D8981A}" type="slidenum">
              <a:rPr lang="en-US" smtClean="0"/>
              <a:t>11</a:t>
            </a:fld>
            <a:endParaRPr lang="en-US"/>
          </a:p>
        </p:txBody>
      </p:sp>
    </p:spTree>
    <p:extLst>
      <p:ext uri="{BB962C8B-B14F-4D97-AF65-F5344CB8AC3E}">
        <p14:creationId xmlns:p14="http://schemas.microsoft.com/office/powerpoint/2010/main" val="3629222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F0F6B8-9D2E-4A8E-B641-78DE53B0EC1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8542A2E5-939D-46F2-A69A-06CE6E4C2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499BD6AD-A49A-4E1D-9BB7-3743BE240215}"/>
              </a:ext>
            </a:extLst>
          </p:cNvPr>
          <p:cNvSpPr>
            <a:spLocks noGrp="1"/>
          </p:cNvSpPr>
          <p:nvPr>
            <p:ph type="dt" sz="half" idx="10"/>
          </p:nvPr>
        </p:nvSpPr>
        <p:spPr/>
        <p:txBody>
          <a:bodyPr/>
          <a:lstStyle/>
          <a:p>
            <a:endParaRPr lang="en-US"/>
          </a:p>
        </p:txBody>
      </p:sp>
      <p:sp>
        <p:nvSpPr>
          <p:cNvPr id="5" name="頁尾版面配置區 4">
            <a:extLst>
              <a:ext uri="{FF2B5EF4-FFF2-40B4-BE49-F238E27FC236}">
                <a16:creationId xmlns:a16="http://schemas.microsoft.com/office/drawing/2014/main" id="{BF044C1F-75EF-45A3-B4B2-7F860081D184}"/>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0F4F24DC-EB01-47D3-BC53-0DFBD947EDCD}"/>
              </a:ext>
            </a:extLst>
          </p:cNvPr>
          <p:cNvSpPr>
            <a:spLocks noGrp="1"/>
          </p:cNvSpPr>
          <p:nvPr>
            <p:ph type="sldNum" sz="quarter" idx="12"/>
          </p:nvPr>
        </p:nvSpPr>
        <p:spPr/>
        <p:txBody>
          <a:bodyPr/>
          <a:lstStyle/>
          <a:p>
            <a:fld id="{7E20F817-EBDD-472C-B5C5-8E1CF6ED3E68}" type="slidenum">
              <a:rPr lang="en-US" smtClean="0"/>
              <a:t>‹#›</a:t>
            </a:fld>
            <a:endParaRPr lang="en-US"/>
          </a:p>
        </p:txBody>
      </p:sp>
    </p:spTree>
    <p:extLst>
      <p:ext uri="{BB962C8B-B14F-4D97-AF65-F5344CB8AC3E}">
        <p14:creationId xmlns:p14="http://schemas.microsoft.com/office/powerpoint/2010/main" val="249513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DE63CA-22C5-4BAE-B983-58878F33BBF2}"/>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979A520C-0EA0-4005-9D77-B585C74C9FDD}"/>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A4EB7F03-78DB-4641-BC05-9BF0C2B13DA5}"/>
              </a:ext>
            </a:extLst>
          </p:cNvPr>
          <p:cNvSpPr>
            <a:spLocks noGrp="1"/>
          </p:cNvSpPr>
          <p:nvPr>
            <p:ph type="dt" sz="half" idx="10"/>
          </p:nvPr>
        </p:nvSpPr>
        <p:spPr/>
        <p:txBody>
          <a:bodyPr/>
          <a:lstStyle/>
          <a:p>
            <a:endParaRPr lang="en-US"/>
          </a:p>
        </p:txBody>
      </p:sp>
      <p:sp>
        <p:nvSpPr>
          <p:cNvPr id="5" name="頁尾版面配置區 4">
            <a:extLst>
              <a:ext uri="{FF2B5EF4-FFF2-40B4-BE49-F238E27FC236}">
                <a16:creationId xmlns:a16="http://schemas.microsoft.com/office/drawing/2014/main" id="{6089AEB1-7938-458E-A152-403C4E3CCF90}"/>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4D53C40-9537-48AB-AE20-0DB88E1450A0}"/>
              </a:ext>
            </a:extLst>
          </p:cNvPr>
          <p:cNvSpPr>
            <a:spLocks noGrp="1"/>
          </p:cNvSpPr>
          <p:nvPr>
            <p:ph type="sldNum" sz="quarter" idx="12"/>
          </p:nvPr>
        </p:nvSpPr>
        <p:spPr/>
        <p:txBody>
          <a:bodyPr/>
          <a:lstStyle/>
          <a:p>
            <a:fld id="{7E20F817-EBDD-472C-B5C5-8E1CF6ED3E68}" type="slidenum">
              <a:rPr lang="en-US" smtClean="0"/>
              <a:t>‹#›</a:t>
            </a:fld>
            <a:endParaRPr lang="en-US"/>
          </a:p>
        </p:txBody>
      </p:sp>
    </p:spTree>
    <p:extLst>
      <p:ext uri="{BB962C8B-B14F-4D97-AF65-F5344CB8AC3E}">
        <p14:creationId xmlns:p14="http://schemas.microsoft.com/office/powerpoint/2010/main" val="36169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12D4C4D-65CD-4ABA-92A0-2CF37866950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3552CE22-353A-4578-BAC4-3002881D82FC}"/>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7577962E-28F7-4094-A7F1-1CCC689AA944}"/>
              </a:ext>
            </a:extLst>
          </p:cNvPr>
          <p:cNvSpPr>
            <a:spLocks noGrp="1"/>
          </p:cNvSpPr>
          <p:nvPr>
            <p:ph type="dt" sz="half" idx="10"/>
          </p:nvPr>
        </p:nvSpPr>
        <p:spPr/>
        <p:txBody>
          <a:bodyPr/>
          <a:lstStyle/>
          <a:p>
            <a:endParaRPr lang="en-US"/>
          </a:p>
        </p:txBody>
      </p:sp>
      <p:sp>
        <p:nvSpPr>
          <p:cNvPr id="5" name="頁尾版面配置區 4">
            <a:extLst>
              <a:ext uri="{FF2B5EF4-FFF2-40B4-BE49-F238E27FC236}">
                <a16:creationId xmlns:a16="http://schemas.microsoft.com/office/drawing/2014/main" id="{EA23EF81-576B-4658-AE69-C77C8295555A}"/>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BC50D1EE-923B-4E12-9B43-A518CC717EE2}"/>
              </a:ext>
            </a:extLst>
          </p:cNvPr>
          <p:cNvSpPr>
            <a:spLocks noGrp="1"/>
          </p:cNvSpPr>
          <p:nvPr>
            <p:ph type="sldNum" sz="quarter" idx="12"/>
          </p:nvPr>
        </p:nvSpPr>
        <p:spPr/>
        <p:txBody>
          <a:bodyPr/>
          <a:lstStyle/>
          <a:p>
            <a:fld id="{7E20F817-EBDD-472C-B5C5-8E1CF6ED3E68}" type="slidenum">
              <a:rPr lang="en-US" smtClean="0"/>
              <a:t>‹#›</a:t>
            </a:fld>
            <a:endParaRPr lang="en-US"/>
          </a:p>
        </p:txBody>
      </p:sp>
    </p:spTree>
    <p:extLst>
      <p:ext uri="{BB962C8B-B14F-4D97-AF65-F5344CB8AC3E}">
        <p14:creationId xmlns:p14="http://schemas.microsoft.com/office/powerpoint/2010/main" val="35764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15534552"/>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94C8CC-50D5-4849-A163-4FA753352FE9}"/>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F136BA39-477A-4523-8C13-02B9301AE362}"/>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AA35A34B-5BEF-43E9-ADCD-D714234D060B}"/>
              </a:ext>
            </a:extLst>
          </p:cNvPr>
          <p:cNvSpPr>
            <a:spLocks noGrp="1"/>
          </p:cNvSpPr>
          <p:nvPr>
            <p:ph type="dt" sz="half" idx="10"/>
          </p:nvPr>
        </p:nvSpPr>
        <p:spPr/>
        <p:txBody>
          <a:bodyPr/>
          <a:lstStyle/>
          <a:p>
            <a:endParaRPr lang="en-US"/>
          </a:p>
        </p:txBody>
      </p:sp>
      <p:sp>
        <p:nvSpPr>
          <p:cNvPr id="5" name="頁尾版面配置區 4">
            <a:extLst>
              <a:ext uri="{FF2B5EF4-FFF2-40B4-BE49-F238E27FC236}">
                <a16:creationId xmlns:a16="http://schemas.microsoft.com/office/drawing/2014/main" id="{ED69CCDB-21ED-48C2-8285-8DA844B9C7CC}"/>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331A1DEE-D4D3-4F08-B3D0-3BB02721E534}"/>
              </a:ext>
            </a:extLst>
          </p:cNvPr>
          <p:cNvSpPr>
            <a:spLocks noGrp="1"/>
          </p:cNvSpPr>
          <p:nvPr>
            <p:ph type="sldNum" sz="quarter" idx="12"/>
          </p:nvPr>
        </p:nvSpPr>
        <p:spPr/>
        <p:txBody>
          <a:bodyPr/>
          <a:lstStyle/>
          <a:p>
            <a:fld id="{7E20F817-EBDD-472C-B5C5-8E1CF6ED3E68}" type="slidenum">
              <a:rPr lang="en-US" smtClean="0"/>
              <a:t>‹#›</a:t>
            </a:fld>
            <a:endParaRPr lang="en-US"/>
          </a:p>
        </p:txBody>
      </p:sp>
    </p:spTree>
    <p:extLst>
      <p:ext uri="{BB962C8B-B14F-4D97-AF65-F5344CB8AC3E}">
        <p14:creationId xmlns:p14="http://schemas.microsoft.com/office/powerpoint/2010/main" val="125608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EBF20F-019D-45CB-BBC9-143D31562A3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6DB8801D-BBC3-41A6-AC95-FEFC6FC7AA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C76ED92-06B5-408A-98F7-849B88BD56E6}"/>
              </a:ext>
            </a:extLst>
          </p:cNvPr>
          <p:cNvSpPr>
            <a:spLocks noGrp="1"/>
          </p:cNvSpPr>
          <p:nvPr>
            <p:ph type="dt" sz="half" idx="10"/>
          </p:nvPr>
        </p:nvSpPr>
        <p:spPr/>
        <p:txBody>
          <a:bodyPr/>
          <a:lstStyle/>
          <a:p>
            <a:endParaRPr lang="en-US"/>
          </a:p>
        </p:txBody>
      </p:sp>
      <p:sp>
        <p:nvSpPr>
          <p:cNvPr id="5" name="頁尾版面配置區 4">
            <a:extLst>
              <a:ext uri="{FF2B5EF4-FFF2-40B4-BE49-F238E27FC236}">
                <a16:creationId xmlns:a16="http://schemas.microsoft.com/office/drawing/2014/main" id="{5224FF1C-80A9-4916-AB72-21DEF95A01FC}"/>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635591F0-6D71-4D36-9368-79AA810F8081}"/>
              </a:ext>
            </a:extLst>
          </p:cNvPr>
          <p:cNvSpPr>
            <a:spLocks noGrp="1"/>
          </p:cNvSpPr>
          <p:nvPr>
            <p:ph type="sldNum" sz="quarter" idx="12"/>
          </p:nvPr>
        </p:nvSpPr>
        <p:spPr/>
        <p:txBody>
          <a:bodyPr/>
          <a:lstStyle/>
          <a:p>
            <a:fld id="{7E20F817-EBDD-472C-B5C5-8E1CF6ED3E68}" type="slidenum">
              <a:rPr lang="en-US" smtClean="0"/>
              <a:t>‹#›</a:t>
            </a:fld>
            <a:endParaRPr lang="en-US"/>
          </a:p>
        </p:txBody>
      </p:sp>
    </p:spTree>
    <p:extLst>
      <p:ext uri="{BB962C8B-B14F-4D97-AF65-F5344CB8AC3E}">
        <p14:creationId xmlns:p14="http://schemas.microsoft.com/office/powerpoint/2010/main" val="59759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E0B121-5553-4858-8956-22E1F02F824E}"/>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969DD3EB-02FE-485D-BDC4-8FCDDFD514D9}"/>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48EF8A01-448E-427B-A949-4219796C4BB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FB0E096A-E905-4586-846E-FF2FFFF5400A}"/>
              </a:ext>
            </a:extLst>
          </p:cNvPr>
          <p:cNvSpPr>
            <a:spLocks noGrp="1"/>
          </p:cNvSpPr>
          <p:nvPr>
            <p:ph type="dt" sz="half" idx="10"/>
          </p:nvPr>
        </p:nvSpPr>
        <p:spPr/>
        <p:txBody>
          <a:bodyPr/>
          <a:lstStyle/>
          <a:p>
            <a:endParaRPr lang="en-US"/>
          </a:p>
        </p:txBody>
      </p:sp>
      <p:sp>
        <p:nvSpPr>
          <p:cNvPr id="6" name="頁尾版面配置區 5">
            <a:extLst>
              <a:ext uri="{FF2B5EF4-FFF2-40B4-BE49-F238E27FC236}">
                <a16:creationId xmlns:a16="http://schemas.microsoft.com/office/drawing/2014/main" id="{FBFB762F-3FEA-47DF-9673-7F2D7CEC2E23}"/>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9A227E24-FC85-449A-9F7B-0AC34E1AC307}"/>
              </a:ext>
            </a:extLst>
          </p:cNvPr>
          <p:cNvSpPr>
            <a:spLocks noGrp="1"/>
          </p:cNvSpPr>
          <p:nvPr>
            <p:ph type="sldNum" sz="quarter" idx="12"/>
          </p:nvPr>
        </p:nvSpPr>
        <p:spPr/>
        <p:txBody>
          <a:bodyPr/>
          <a:lstStyle/>
          <a:p>
            <a:fld id="{7E20F817-EBDD-472C-B5C5-8E1CF6ED3E68}" type="slidenum">
              <a:rPr lang="en-US" smtClean="0"/>
              <a:t>‹#›</a:t>
            </a:fld>
            <a:endParaRPr lang="en-US"/>
          </a:p>
        </p:txBody>
      </p:sp>
    </p:spTree>
    <p:extLst>
      <p:ext uri="{BB962C8B-B14F-4D97-AF65-F5344CB8AC3E}">
        <p14:creationId xmlns:p14="http://schemas.microsoft.com/office/powerpoint/2010/main" val="32026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6B7C7F-FD55-4AD5-9933-8D11B9349C7D}"/>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F3560E2C-5A6C-4403-B117-BFE0FDA67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7E93191-5CF8-4AEF-BAA7-C815CB33FA99}"/>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164603A2-899E-475E-AEB7-8DC8C89177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3201E179-5A5C-40BB-82BF-BF0550FA14B6}"/>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A8590A34-B14C-4B1F-9A42-F2F6B324CA9D}"/>
              </a:ext>
            </a:extLst>
          </p:cNvPr>
          <p:cNvSpPr>
            <a:spLocks noGrp="1"/>
          </p:cNvSpPr>
          <p:nvPr>
            <p:ph type="dt" sz="half" idx="10"/>
          </p:nvPr>
        </p:nvSpPr>
        <p:spPr/>
        <p:txBody>
          <a:bodyPr/>
          <a:lstStyle/>
          <a:p>
            <a:endParaRPr lang="en-US"/>
          </a:p>
        </p:txBody>
      </p:sp>
      <p:sp>
        <p:nvSpPr>
          <p:cNvPr id="8" name="頁尾版面配置區 7">
            <a:extLst>
              <a:ext uri="{FF2B5EF4-FFF2-40B4-BE49-F238E27FC236}">
                <a16:creationId xmlns:a16="http://schemas.microsoft.com/office/drawing/2014/main" id="{3D66121A-6666-43AB-B2E2-41949EE36AE7}"/>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F2AF46F9-613F-4E1D-94D2-409B7E78D7A7}"/>
              </a:ext>
            </a:extLst>
          </p:cNvPr>
          <p:cNvSpPr>
            <a:spLocks noGrp="1"/>
          </p:cNvSpPr>
          <p:nvPr>
            <p:ph type="sldNum" sz="quarter" idx="12"/>
          </p:nvPr>
        </p:nvSpPr>
        <p:spPr/>
        <p:txBody>
          <a:bodyPr/>
          <a:lstStyle/>
          <a:p>
            <a:fld id="{7E20F817-EBDD-472C-B5C5-8E1CF6ED3E68}" type="slidenum">
              <a:rPr lang="en-US" smtClean="0"/>
              <a:t>‹#›</a:t>
            </a:fld>
            <a:endParaRPr lang="en-US"/>
          </a:p>
        </p:txBody>
      </p:sp>
    </p:spTree>
    <p:extLst>
      <p:ext uri="{BB962C8B-B14F-4D97-AF65-F5344CB8AC3E}">
        <p14:creationId xmlns:p14="http://schemas.microsoft.com/office/powerpoint/2010/main" val="111637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98F9BD-8443-4ABB-9095-A3EA73ABED1F}"/>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3FE08538-BD09-4942-8463-7405448D773C}"/>
              </a:ext>
            </a:extLst>
          </p:cNvPr>
          <p:cNvSpPr>
            <a:spLocks noGrp="1"/>
          </p:cNvSpPr>
          <p:nvPr>
            <p:ph type="dt" sz="half" idx="10"/>
          </p:nvPr>
        </p:nvSpPr>
        <p:spPr/>
        <p:txBody>
          <a:bodyPr/>
          <a:lstStyle/>
          <a:p>
            <a:endParaRPr lang="en-US"/>
          </a:p>
        </p:txBody>
      </p:sp>
      <p:sp>
        <p:nvSpPr>
          <p:cNvPr id="4" name="頁尾版面配置區 3">
            <a:extLst>
              <a:ext uri="{FF2B5EF4-FFF2-40B4-BE49-F238E27FC236}">
                <a16:creationId xmlns:a16="http://schemas.microsoft.com/office/drawing/2014/main" id="{6D597FFD-E1CB-43FA-B22A-0028D8462596}"/>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A7A85307-D8A3-4E12-BE7D-8FAB04D5FAD7}"/>
              </a:ext>
            </a:extLst>
          </p:cNvPr>
          <p:cNvSpPr>
            <a:spLocks noGrp="1"/>
          </p:cNvSpPr>
          <p:nvPr>
            <p:ph type="sldNum" sz="quarter" idx="12"/>
          </p:nvPr>
        </p:nvSpPr>
        <p:spPr/>
        <p:txBody>
          <a:bodyPr/>
          <a:lstStyle/>
          <a:p>
            <a:fld id="{7E20F817-EBDD-472C-B5C5-8E1CF6ED3E68}" type="slidenum">
              <a:rPr lang="en-US" smtClean="0"/>
              <a:t>‹#›</a:t>
            </a:fld>
            <a:endParaRPr lang="en-US"/>
          </a:p>
        </p:txBody>
      </p:sp>
    </p:spTree>
    <p:extLst>
      <p:ext uri="{BB962C8B-B14F-4D97-AF65-F5344CB8AC3E}">
        <p14:creationId xmlns:p14="http://schemas.microsoft.com/office/powerpoint/2010/main" val="62688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415169F-FD47-435C-A032-FC3A63E7600C}"/>
              </a:ext>
            </a:extLst>
          </p:cNvPr>
          <p:cNvSpPr>
            <a:spLocks noGrp="1"/>
          </p:cNvSpPr>
          <p:nvPr>
            <p:ph type="dt" sz="half" idx="10"/>
          </p:nvPr>
        </p:nvSpPr>
        <p:spPr/>
        <p:txBody>
          <a:bodyPr/>
          <a:lstStyle/>
          <a:p>
            <a:endParaRPr lang="en-US"/>
          </a:p>
        </p:txBody>
      </p:sp>
      <p:sp>
        <p:nvSpPr>
          <p:cNvPr id="3" name="頁尾版面配置區 2">
            <a:extLst>
              <a:ext uri="{FF2B5EF4-FFF2-40B4-BE49-F238E27FC236}">
                <a16:creationId xmlns:a16="http://schemas.microsoft.com/office/drawing/2014/main" id="{893CCD83-91AA-4983-9AA8-CF03273971B3}"/>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703A0DE1-E4ED-4B88-9B05-36E02166692A}"/>
              </a:ext>
            </a:extLst>
          </p:cNvPr>
          <p:cNvSpPr>
            <a:spLocks noGrp="1"/>
          </p:cNvSpPr>
          <p:nvPr>
            <p:ph type="sldNum" sz="quarter" idx="12"/>
          </p:nvPr>
        </p:nvSpPr>
        <p:spPr/>
        <p:txBody>
          <a:bodyPr/>
          <a:lstStyle/>
          <a:p>
            <a:fld id="{7E20F817-EBDD-472C-B5C5-8E1CF6ED3E68}" type="slidenum">
              <a:rPr lang="en-US" smtClean="0"/>
              <a:t>‹#›</a:t>
            </a:fld>
            <a:endParaRPr lang="en-US"/>
          </a:p>
        </p:txBody>
      </p:sp>
    </p:spTree>
    <p:extLst>
      <p:ext uri="{BB962C8B-B14F-4D97-AF65-F5344CB8AC3E}">
        <p14:creationId xmlns:p14="http://schemas.microsoft.com/office/powerpoint/2010/main" val="396214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6CDFC0-2EBB-4EF7-8007-1CDA7D20369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F557BB2E-96B5-4EB9-A7DC-ACCC25FE5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B9261868-A656-420D-B1C5-09BD4C757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36E0DD4-A0DD-4300-9F9F-E5E688648FD5}"/>
              </a:ext>
            </a:extLst>
          </p:cNvPr>
          <p:cNvSpPr>
            <a:spLocks noGrp="1"/>
          </p:cNvSpPr>
          <p:nvPr>
            <p:ph type="dt" sz="half" idx="10"/>
          </p:nvPr>
        </p:nvSpPr>
        <p:spPr/>
        <p:txBody>
          <a:bodyPr/>
          <a:lstStyle/>
          <a:p>
            <a:endParaRPr lang="en-US"/>
          </a:p>
        </p:txBody>
      </p:sp>
      <p:sp>
        <p:nvSpPr>
          <p:cNvPr id="6" name="頁尾版面配置區 5">
            <a:extLst>
              <a:ext uri="{FF2B5EF4-FFF2-40B4-BE49-F238E27FC236}">
                <a16:creationId xmlns:a16="http://schemas.microsoft.com/office/drawing/2014/main" id="{006B65AE-DCA0-44C5-8FB2-DDEF67C77EC7}"/>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5E9F6654-E0AC-4E51-BFA2-B66D315C5426}"/>
              </a:ext>
            </a:extLst>
          </p:cNvPr>
          <p:cNvSpPr>
            <a:spLocks noGrp="1"/>
          </p:cNvSpPr>
          <p:nvPr>
            <p:ph type="sldNum" sz="quarter" idx="12"/>
          </p:nvPr>
        </p:nvSpPr>
        <p:spPr/>
        <p:txBody>
          <a:bodyPr/>
          <a:lstStyle/>
          <a:p>
            <a:fld id="{7E20F817-EBDD-472C-B5C5-8E1CF6ED3E68}" type="slidenum">
              <a:rPr lang="en-US" smtClean="0"/>
              <a:t>‹#›</a:t>
            </a:fld>
            <a:endParaRPr lang="en-US"/>
          </a:p>
        </p:txBody>
      </p:sp>
    </p:spTree>
    <p:extLst>
      <p:ext uri="{BB962C8B-B14F-4D97-AF65-F5344CB8AC3E}">
        <p14:creationId xmlns:p14="http://schemas.microsoft.com/office/powerpoint/2010/main" val="348209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3B1D3F-B533-4ABA-AAE0-46C29450B06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A4795CCB-20A5-4EB9-A4BB-E7C266B681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77D8619B-C1AC-4FB2-8887-15C092878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A20795CF-06D3-48DF-A325-2853083BB3B8}"/>
              </a:ext>
            </a:extLst>
          </p:cNvPr>
          <p:cNvSpPr>
            <a:spLocks noGrp="1"/>
          </p:cNvSpPr>
          <p:nvPr>
            <p:ph type="dt" sz="half" idx="10"/>
          </p:nvPr>
        </p:nvSpPr>
        <p:spPr/>
        <p:txBody>
          <a:bodyPr/>
          <a:lstStyle/>
          <a:p>
            <a:endParaRPr lang="en-US"/>
          </a:p>
        </p:txBody>
      </p:sp>
      <p:sp>
        <p:nvSpPr>
          <p:cNvPr id="6" name="頁尾版面配置區 5">
            <a:extLst>
              <a:ext uri="{FF2B5EF4-FFF2-40B4-BE49-F238E27FC236}">
                <a16:creationId xmlns:a16="http://schemas.microsoft.com/office/drawing/2014/main" id="{13C05331-91AD-4900-9C1C-AD4D2E24EAD9}"/>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E3288130-30D0-416A-B213-F2E29B0B560B}"/>
              </a:ext>
            </a:extLst>
          </p:cNvPr>
          <p:cNvSpPr>
            <a:spLocks noGrp="1"/>
          </p:cNvSpPr>
          <p:nvPr>
            <p:ph type="sldNum" sz="quarter" idx="12"/>
          </p:nvPr>
        </p:nvSpPr>
        <p:spPr/>
        <p:txBody>
          <a:bodyPr/>
          <a:lstStyle/>
          <a:p>
            <a:fld id="{7E20F817-EBDD-472C-B5C5-8E1CF6ED3E68}" type="slidenum">
              <a:rPr lang="en-US" smtClean="0"/>
              <a:t>‹#›</a:t>
            </a:fld>
            <a:endParaRPr lang="en-US"/>
          </a:p>
        </p:txBody>
      </p:sp>
    </p:spTree>
    <p:extLst>
      <p:ext uri="{BB962C8B-B14F-4D97-AF65-F5344CB8AC3E}">
        <p14:creationId xmlns:p14="http://schemas.microsoft.com/office/powerpoint/2010/main" val="234375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14D3DD8-1A08-41BA-B967-96B187AE5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49B22AA2-3613-4A16-915E-92CAB587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1882EB13-840C-46A6-BA1A-FE093BE263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頁尾版面配置區 4">
            <a:extLst>
              <a:ext uri="{FF2B5EF4-FFF2-40B4-BE49-F238E27FC236}">
                <a16:creationId xmlns:a16="http://schemas.microsoft.com/office/drawing/2014/main" id="{BCE97F28-5BEE-439A-A6B0-FD7F71D92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383C0626-0C07-43E8-AA79-D333A573A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0F817-EBDD-472C-B5C5-8E1CF6ED3E68}" type="slidenum">
              <a:rPr lang="en-US" smtClean="0"/>
              <a:t>‹#›</a:t>
            </a:fld>
            <a:endParaRPr lang="en-US"/>
          </a:p>
        </p:txBody>
      </p:sp>
    </p:spTree>
    <p:extLst>
      <p:ext uri="{BB962C8B-B14F-4D97-AF65-F5344CB8AC3E}">
        <p14:creationId xmlns:p14="http://schemas.microsoft.com/office/powerpoint/2010/main" val="284769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731520" y="728472"/>
            <a:ext cx="10728960" cy="5465064"/>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文本框 10">
            <a:extLst>
              <a:ext uri="{FF2B5EF4-FFF2-40B4-BE49-F238E27FC236}">
                <a16:creationId xmlns:a16="http://schemas.microsoft.com/office/drawing/2014/main" id="{F308687F-5083-4900-B884-1ED108CE6C82}"/>
              </a:ext>
            </a:extLst>
          </p:cNvPr>
          <p:cNvSpPr txBox="1"/>
          <p:nvPr/>
        </p:nvSpPr>
        <p:spPr>
          <a:xfrm>
            <a:off x="1859872" y="3244960"/>
            <a:ext cx="8472256" cy="1200329"/>
          </a:xfrm>
          <a:prstGeom prst="rect">
            <a:avLst/>
          </a:prstGeom>
          <a:noFill/>
        </p:spPr>
        <p:txBody>
          <a:bodyPr wrap="none" rtlCol="0">
            <a:spAutoFit/>
          </a:bodyPr>
          <a:lstStyle/>
          <a:p>
            <a:r>
              <a:rPr lang="en-US" altLang="zh-TW" sz="3600" dirty="0">
                <a:solidFill>
                  <a:schemeClr val="accent1"/>
                </a:solidFill>
                <a:latin typeface="Times New Roman" panose="02020603050405020304" pitchFamily="18" charset="0"/>
                <a:cs typeface="Times New Roman" panose="02020603050405020304" pitchFamily="18" charset="0"/>
              </a:rPr>
              <a:t>Investor Sentiment and Return Predictability</a:t>
            </a:r>
          </a:p>
          <a:p>
            <a:pPr algn="ctr"/>
            <a:r>
              <a:rPr lang="en-US" altLang="zh-CN" sz="3600" dirty="0">
                <a:solidFill>
                  <a:schemeClr val="accent1"/>
                </a:solidFill>
                <a:latin typeface="Times New Roman" panose="02020603050405020304" pitchFamily="18" charset="0"/>
                <a:cs typeface="Times New Roman" panose="02020603050405020304" pitchFamily="18" charset="0"/>
              </a:rPr>
              <a:t>Of the Option to Stock Volume Ratio</a:t>
            </a:r>
            <a:endParaRPr lang="zh-CN" altLang="en-US" sz="3600" dirty="0">
              <a:solidFill>
                <a:schemeClr val="accent1"/>
              </a:solidFill>
              <a:latin typeface="Times New Roman" panose="02020603050405020304" pitchFamily="18" charset="0"/>
              <a:cs typeface="Times New Roman" panose="02020603050405020304" pitchFamily="18" charset="0"/>
            </a:endParaRP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5921830" y="4715651"/>
            <a:ext cx="34834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81315CB3-1490-479A-880F-0D1C623254E2}"/>
              </a:ext>
            </a:extLst>
          </p:cNvPr>
          <p:cNvSpPr txBox="1"/>
          <p:nvPr/>
        </p:nvSpPr>
        <p:spPr>
          <a:xfrm>
            <a:off x="5107095" y="5129584"/>
            <a:ext cx="2052165" cy="379656"/>
          </a:xfrm>
          <a:prstGeom prst="rect">
            <a:avLst/>
          </a:prstGeom>
          <a:noFill/>
        </p:spPr>
        <p:txBody>
          <a:bodyPr wrap="none" rtlCol="0">
            <a:spAutoFit/>
          </a:bodyPr>
          <a:lstStyle/>
          <a:p>
            <a:r>
              <a:rPr lang="zh-TW" altLang="en-US" sz="1867" dirty="0">
                <a:solidFill>
                  <a:schemeClr val="accent1"/>
                </a:solidFill>
              </a:rPr>
              <a:t>周永昱 </a:t>
            </a:r>
            <a:r>
              <a:rPr lang="en-US" altLang="zh-TW" sz="1867" dirty="0">
                <a:solidFill>
                  <a:schemeClr val="accent1"/>
                </a:solidFill>
              </a:rPr>
              <a:t>2020.06.09</a:t>
            </a:r>
            <a:endParaRPr lang="zh-CN" altLang="en-US" sz="1867" dirty="0">
              <a:solidFill>
                <a:schemeClr val="accent1"/>
              </a:solidFill>
            </a:endParaRPr>
          </a:p>
        </p:txBody>
      </p:sp>
      <p:pic>
        <p:nvPicPr>
          <p:cNvPr id="2" name="圖片 1">
            <a:extLst>
              <a:ext uri="{FF2B5EF4-FFF2-40B4-BE49-F238E27FC236}">
                <a16:creationId xmlns:a16="http://schemas.microsoft.com/office/drawing/2014/main" id="{FA368BE1-3C62-4423-9CBC-16511E04B1FC}"/>
              </a:ext>
            </a:extLst>
          </p:cNvPr>
          <p:cNvPicPr>
            <a:picLocks noChangeAspect="1"/>
          </p:cNvPicPr>
          <p:nvPr/>
        </p:nvPicPr>
        <p:blipFill>
          <a:blip r:embed="rId2"/>
          <a:stretch>
            <a:fillRect/>
          </a:stretch>
        </p:blipFill>
        <p:spPr>
          <a:xfrm>
            <a:off x="2191992" y="1056576"/>
            <a:ext cx="7808016" cy="880273"/>
          </a:xfrm>
          <a:prstGeom prst="rect">
            <a:avLst/>
          </a:prstGeom>
        </p:spPr>
      </p:pic>
      <p:pic>
        <p:nvPicPr>
          <p:cNvPr id="4" name="圖片 3">
            <a:extLst>
              <a:ext uri="{FF2B5EF4-FFF2-40B4-BE49-F238E27FC236}">
                <a16:creationId xmlns:a16="http://schemas.microsoft.com/office/drawing/2014/main" id="{4A697EF3-3791-41A6-A8C5-732DC1D49D49}"/>
              </a:ext>
            </a:extLst>
          </p:cNvPr>
          <p:cNvPicPr>
            <a:picLocks noChangeAspect="1"/>
          </p:cNvPicPr>
          <p:nvPr/>
        </p:nvPicPr>
        <p:blipFill>
          <a:blip r:embed="rId3"/>
          <a:stretch>
            <a:fillRect/>
          </a:stretch>
        </p:blipFill>
        <p:spPr>
          <a:xfrm>
            <a:off x="3938808" y="4540810"/>
            <a:ext cx="5096036" cy="292184"/>
          </a:xfrm>
          <a:prstGeom prst="rect">
            <a:avLst/>
          </a:prstGeom>
        </p:spPr>
      </p:pic>
    </p:spTree>
    <p:extLst>
      <p:ext uri="{BB962C8B-B14F-4D97-AF65-F5344CB8AC3E}">
        <p14:creationId xmlns:p14="http://schemas.microsoft.com/office/powerpoint/2010/main" val="170634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B0B87D05-1D28-401F-AD4A-8EFD1793A422}"/>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3680303"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C. Summary Statistics and Correlations</a:t>
            </a:r>
          </a:p>
        </p:txBody>
      </p:sp>
      <p:pic>
        <p:nvPicPr>
          <p:cNvPr id="4" name="圖片 3">
            <a:extLst>
              <a:ext uri="{FF2B5EF4-FFF2-40B4-BE49-F238E27FC236}">
                <a16:creationId xmlns:a16="http://schemas.microsoft.com/office/drawing/2014/main" id="{E0BE2BB8-D9B7-4684-96AE-662ED874EB1D}"/>
              </a:ext>
            </a:extLst>
          </p:cNvPr>
          <p:cNvPicPr>
            <a:picLocks noChangeAspect="1"/>
          </p:cNvPicPr>
          <p:nvPr/>
        </p:nvPicPr>
        <p:blipFill>
          <a:blip r:embed="rId3"/>
          <a:stretch>
            <a:fillRect/>
          </a:stretch>
        </p:blipFill>
        <p:spPr>
          <a:xfrm>
            <a:off x="415363" y="1405922"/>
            <a:ext cx="7966637" cy="3097652"/>
          </a:xfrm>
          <a:prstGeom prst="rect">
            <a:avLst/>
          </a:prstGeom>
        </p:spPr>
      </p:pic>
      <p:sp>
        <p:nvSpPr>
          <p:cNvPr id="16" name="矩形 15">
            <a:extLst>
              <a:ext uri="{FF2B5EF4-FFF2-40B4-BE49-F238E27FC236}">
                <a16:creationId xmlns:a16="http://schemas.microsoft.com/office/drawing/2014/main" id="{0D91129E-223C-47FF-A69D-81044505A0D9}"/>
              </a:ext>
            </a:extLst>
          </p:cNvPr>
          <p:cNvSpPr/>
          <p:nvPr/>
        </p:nvSpPr>
        <p:spPr>
          <a:xfrm>
            <a:off x="8493759" y="877602"/>
            <a:ext cx="3312791" cy="5517408"/>
          </a:xfrm>
          <a:prstGeom prst="rect">
            <a:avLst/>
          </a:prstGeom>
        </p:spPr>
        <p:txBody>
          <a:bodyPr wrap="square">
            <a:spAutoFit/>
          </a:bodyPr>
          <a:lstStyle/>
          <a:p>
            <a:pPr marL="285750" indent="-285750">
              <a:lnSpc>
                <a:spcPct val="130000"/>
              </a:lnSpc>
              <a:spcBef>
                <a:spcPts val="800"/>
              </a:spcBef>
              <a:buFont typeface="Arial" panose="020B0604020202020204" pitchFamily="34" charset="0"/>
              <a:buChar char="•"/>
            </a:pPr>
            <a:r>
              <a:rPr lang="en-US" altLang="zh-CN" sz="1400" b="1" dirty="0">
                <a:solidFill>
                  <a:schemeClr val="tx1">
                    <a:lumMod val="85000"/>
                    <a:lumOff val="15000"/>
                  </a:schemeClr>
                </a:solidFill>
                <a:latin typeface="Times New Roman" panose="02020603050405020304" pitchFamily="18" charset="0"/>
                <a:cs typeface="Times New Roman" panose="02020603050405020304" pitchFamily="18" charset="0"/>
              </a:rPr>
              <a:t>VLC (VLP):</a:t>
            </a:r>
          </a:p>
          <a:p>
            <a:pPr lvl="1"/>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Total call (put) options trading volume for the corresponding week in units of 100 share</a:t>
            </a:r>
          </a:p>
          <a:p>
            <a:pPr marL="285750" indent="-285750">
              <a:lnSpc>
                <a:spcPct val="130000"/>
              </a:lnSpc>
              <a:spcBef>
                <a:spcPts val="800"/>
              </a:spcBef>
              <a:buFont typeface="Arial" panose="020B0604020202020204" pitchFamily="34" charset="0"/>
              <a:buChar char="•"/>
            </a:pPr>
            <a:r>
              <a:rPr lang="en-US" altLang="zh-CN" sz="1400" b="1" dirty="0">
                <a:solidFill>
                  <a:schemeClr val="tx1">
                    <a:lumMod val="85000"/>
                    <a:lumOff val="15000"/>
                  </a:schemeClr>
                </a:solidFill>
                <a:latin typeface="Times New Roman" panose="02020603050405020304" pitchFamily="18" charset="0"/>
                <a:cs typeface="Times New Roman" panose="02020603050405020304" pitchFamily="18" charset="0"/>
              </a:rPr>
              <a:t>OPVOL :</a:t>
            </a:r>
          </a:p>
          <a:p>
            <a:pPr lvl="1"/>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Total options trading volume</a:t>
            </a:r>
          </a:p>
          <a:p>
            <a:pPr lvl="1"/>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 VLC + VLP</a:t>
            </a:r>
          </a:p>
          <a:p>
            <a:pPr marL="285750" indent="-285750">
              <a:lnSpc>
                <a:spcPct val="130000"/>
              </a:lnSpc>
              <a:spcBef>
                <a:spcPts val="800"/>
              </a:spcBef>
              <a:buFont typeface="Arial" panose="020B0604020202020204" pitchFamily="34" charset="0"/>
              <a:buChar char="•"/>
            </a:pPr>
            <a:r>
              <a:rPr lang="en-US" altLang="zh-CN" sz="1400" b="1" dirty="0">
                <a:solidFill>
                  <a:schemeClr val="tx1">
                    <a:lumMod val="85000"/>
                    <a:lumOff val="15000"/>
                  </a:schemeClr>
                </a:solidFill>
                <a:latin typeface="Times New Roman" panose="02020603050405020304" pitchFamily="18" charset="0"/>
                <a:cs typeface="Times New Roman" panose="02020603050405020304" pitchFamily="18" charset="0"/>
              </a:rPr>
              <a:t>EQVOL :</a:t>
            </a:r>
          </a:p>
          <a:p>
            <a:pPr lvl="1"/>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Total equity trading volume in unit of 100 shares</a:t>
            </a:r>
          </a:p>
          <a:p>
            <a:pPr marL="285750" indent="-285750">
              <a:lnSpc>
                <a:spcPct val="130000"/>
              </a:lnSpc>
              <a:spcBef>
                <a:spcPts val="800"/>
              </a:spcBef>
              <a:buFont typeface="Arial" panose="020B0604020202020204" pitchFamily="34" charset="0"/>
              <a:buChar char="•"/>
            </a:pPr>
            <a:r>
              <a:rPr lang="en-US" altLang="zh-CN" sz="1400" b="1" dirty="0">
                <a:solidFill>
                  <a:schemeClr val="tx1">
                    <a:lumMod val="85000"/>
                    <a:lumOff val="15000"/>
                  </a:schemeClr>
                </a:solidFill>
                <a:latin typeface="Times New Roman" panose="02020603050405020304" pitchFamily="18" charset="0"/>
                <a:cs typeface="Times New Roman" panose="02020603050405020304" pitchFamily="18" charset="0"/>
              </a:rPr>
              <a:t>LSIZE :</a:t>
            </a:r>
          </a:p>
          <a:p>
            <a:pPr lvl="1"/>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Measure of firm size judged by the log of the market capitalization at each firm’s most recent quarterly earnings announcements in Compustat</a:t>
            </a:r>
          </a:p>
          <a:p>
            <a:pPr marL="285750" indent="-285750">
              <a:lnSpc>
                <a:spcPct val="130000"/>
              </a:lnSpc>
              <a:spcBef>
                <a:spcPts val="800"/>
              </a:spcBef>
              <a:buFont typeface="Arial" panose="020B0604020202020204" pitchFamily="34" charset="0"/>
              <a:buChar char="•"/>
            </a:pPr>
            <a:r>
              <a:rPr lang="en-US" altLang="zh-CN" sz="1400" b="1" dirty="0">
                <a:solidFill>
                  <a:schemeClr val="tx1">
                    <a:lumMod val="85000"/>
                    <a:lumOff val="15000"/>
                  </a:schemeClr>
                </a:solidFill>
                <a:latin typeface="Times New Roman" panose="02020603050405020304" pitchFamily="18" charset="0"/>
                <a:cs typeface="Times New Roman" panose="02020603050405020304" pitchFamily="18" charset="0"/>
              </a:rPr>
              <a:t>BM :</a:t>
            </a:r>
          </a:p>
          <a:p>
            <a:pPr lvl="1"/>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Log of the book-to-market ratio</a:t>
            </a:r>
          </a:p>
          <a:p>
            <a:pPr marL="285750" indent="-285750">
              <a:lnSpc>
                <a:spcPct val="130000"/>
              </a:lnSpc>
              <a:spcBef>
                <a:spcPts val="800"/>
              </a:spcBef>
              <a:buFont typeface="Arial" panose="020B0604020202020204" pitchFamily="34" charset="0"/>
              <a:buChar char="•"/>
            </a:pPr>
            <a:r>
              <a:rPr lang="en-US" altLang="zh-CN" sz="1400" b="1" dirty="0">
                <a:solidFill>
                  <a:schemeClr val="tx1">
                    <a:lumMod val="85000"/>
                    <a:lumOff val="15000"/>
                  </a:schemeClr>
                </a:solidFill>
                <a:latin typeface="Times New Roman" panose="02020603050405020304" pitchFamily="18" charset="0"/>
                <a:cs typeface="Times New Roman" panose="02020603050405020304" pitchFamily="18" charset="0"/>
              </a:rPr>
              <a:t>EQVOL :</a:t>
            </a:r>
          </a:p>
          <a:p>
            <a:pPr lvl="1"/>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The market-adjusted stock returns for the 6 previous month</a:t>
            </a:r>
          </a:p>
        </p:txBody>
      </p:sp>
      <p:sp>
        <p:nvSpPr>
          <p:cNvPr id="17" name="矩形 16">
            <a:extLst>
              <a:ext uri="{FF2B5EF4-FFF2-40B4-BE49-F238E27FC236}">
                <a16:creationId xmlns:a16="http://schemas.microsoft.com/office/drawing/2014/main" id="{8D7BD384-FD9D-4559-9BCF-5A2C3577D116}"/>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A7EDFC04-A113-40B6-8A7A-6CF4B5D3F9E7}"/>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CCD5A4E6-3FA7-41A0-BBE6-EC03F29D7EF4}"/>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20" name="矩形 19">
            <a:extLst>
              <a:ext uri="{FF2B5EF4-FFF2-40B4-BE49-F238E27FC236}">
                <a16:creationId xmlns:a16="http://schemas.microsoft.com/office/drawing/2014/main" id="{14B3E0A6-DDA3-4A97-B17F-9FC8440474C1}"/>
              </a:ext>
            </a:extLst>
          </p:cNvPr>
          <p:cNvSpPr/>
          <p:nvPr/>
        </p:nvSpPr>
        <p:spPr>
          <a:xfrm>
            <a:off x="24372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3C992B82-2BC8-4343-A1AB-12FA1BEA6C12}"/>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5D5ECEC5-24A9-4CDF-9725-C3B4700E9009}"/>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7DF83BB0-F613-4150-9060-7C53EF497A52}"/>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B6EA32D4-7545-4F5D-A8EC-F6F99763B0D6}"/>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776D4343-E6FA-4D93-9F5D-832A1992E8B0}"/>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9D4D029F-FBF0-4BE0-AD86-E63BBD487338}"/>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5CEEE2B0-D268-4584-A7F3-82A47914895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29" name="矩形 28">
            <a:extLst>
              <a:ext uri="{FF2B5EF4-FFF2-40B4-BE49-F238E27FC236}">
                <a16:creationId xmlns:a16="http://schemas.microsoft.com/office/drawing/2014/main" id="{71A29F57-7B65-4B8D-8D1C-3349884F96B9}"/>
              </a:ext>
            </a:extLst>
          </p:cNvPr>
          <p:cNvSpPr/>
          <p:nvPr/>
        </p:nvSpPr>
        <p:spPr>
          <a:xfrm>
            <a:off x="8382000" y="720832"/>
            <a:ext cx="3505200" cy="58831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48494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CADB78D6-25F4-4A88-8437-E859CE420B22}"/>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3680303"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C. Summary Statistics and Correlations</a:t>
            </a:r>
          </a:p>
        </p:txBody>
      </p:sp>
      <p:pic>
        <p:nvPicPr>
          <p:cNvPr id="4" name="圖片 3">
            <a:extLst>
              <a:ext uri="{FF2B5EF4-FFF2-40B4-BE49-F238E27FC236}">
                <a16:creationId xmlns:a16="http://schemas.microsoft.com/office/drawing/2014/main" id="{27FBA6D4-7F02-4120-BB30-5E1640D50981}"/>
              </a:ext>
            </a:extLst>
          </p:cNvPr>
          <p:cNvPicPr>
            <a:picLocks noChangeAspect="1"/>
          </p:cNvPicPr>
          <p:nvPr/>
        </p:nvPicPr>
        <p:blipFill>
          <a:blip r:embed="rId3"/>
          <a:stretch>
            <a:fillRect/>
          </a:stretch>
        </p:blipFill>
        <p:spPr>
          <a:xfrm>
            <a:off x="518431" y="1513643"/>
            <a:ext cx="10728689" cy="3248574"/>
          </a:xfrm>
          <a:prstGeom prst="rect">
            <a:avLst/>
          </a:prstGeom>
        </p:spPr>
      </p:pic>
      <p:sp>
        <p:nvSpPr>
          <p:cNvPr id="6" name="矩形 5">
            <a:extLst>
              <a:ext uri="{FF2B5EF4-FFF2-40B4-BE49-F238E27FC236}">
                <a16:creationId xmlns:a16="http://schemas.microsoft.com/office/drawing/2014/main" id="{5612D86C-A0CC-45B9-8542-C9CF691FBCA8}"/>
              </a:ext>
            </a:extLst>
          </p:cNvPr>
          <p:cNvSpPr/>
          <p:nvPr/>
        </p:nvSpPr>
        <p:spPr>
          <a:xfrm>
            <a:off x="518431" y="3429000"/>
            <a:ext cx="2306049" cy="1092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橢圓 6">
            <a:extLst>
              <a:ext uri="{FF2B5EF4-FFF2-40B4-BE49-F238E27FC236}">
                <a16:creationId xmlns:a16="http://schemas.microsoft.com/office/drawing/2014/main" id="{A042F8CA-E5F1-480C-8D30-D090C7992F20}"/>
              </a:ext>
            </a:extLst>
          </p:cNvPr>
          <p:cNvSpPr/>
          <p:nvPr/>
        </p:nvSpPr>
        <p:spPr>
          <a:xfrm>
            <a:off x="391959" y="3352800"/>
            <a:ext cx="268441" cy="2438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1</a:t>
            </a:r>
          </a:p>
        </p:txBody>
      </p:sp>
      <p:sp>
        <p:nvSpPr>
          <p:cNvPr id="18" name="橢圓 17">
            <a:extLst>
              <a:ext uri="{FF2B5EF4-FFF2-40B4-BE49-F238E27FC236}">
                <a16:creationId xmlns:a16="http://schemas.microsoft.com/office/drawing/2014/main" id="{DB3F23FA-76A1-41EA-858B-EFC22028B559}"/>
              </a:ext>
            </a:extLst>
          </p:cNvPr>
          <p:cNvSpPr/>
          <p:nvPr/>
        </p:nvSpPr>
        <p:spPr>
          <a:xfrm>
            <a:off x="1432034" y="4946882"/>
            <a:ext cx="268441" cy="2438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1</a:t>
            </a:r>
          </a:p>
        </p:txBody>
      </p:sp>
      <p:sp>
        <p:nvSpPr>
          <p:cNvPr id="8" name="文字方塊 7">
            <a:extLst>
              <a:ext uri="{FF2B5EF4-FFF2-40B4-BE49-F238E27FC236}">
                <a16:creationId xmlns:a16="http://schemas.microsoft.com/office/drawing/2014/main" id="{EC8B2800-C574-449A-B505-F2C8CA18812C}"/>
              </a:ext>
            </a:extLst>
          </p:cNvPr>
          <p:cNvSpPr txBox="1"/>
          <p:nvPr/>
        </p:nvSpPr>
        <p:spPr>
          <a:xfrm>
            <a:off x="1808480" y="4884136"/>
            <a:ext cx="542552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Investor sentiment has a negligible impact on the O/S</a:t>
            </a:r>
          </a:p>
        </p:txBody>
      </p:sp>
      <p:sp>
        <p:nvSpPr>
          <p:cNvPr id="20" name="矩形 19">
            <a:extLst>
              <a:ext uri="{FF2B5EF4-FFF2-40B4-BE49-F238E27FC236}">
                <a16:creationId xmlns:a16="http://schemas.microsoft.com/office/drawing/2014/main" id="{5EE7D05D-AEAA-416E-878D-8073FB364DF2}"/>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68AE46F2-BCB8-4164-963C-EB81904CDD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20A62BCB-057B-4891-B062-5B07AFE38E08}"/>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23" name="矩形 22">
            <a:extLst>
              <a:ext uri="{FF2B5EF4-FFF2-40B4-BE49-F238E27FC236}">
                <a16:creationId xmlns:a16="http://schemas.microsoft.com/office/drawing/2014/main" id="{9D7DA3A2-F2D9-4185-8481-BB96F83F468A}"/>
              </a:ext>
            </a:extLst>
          </p:cNvPr>
          <p:cNvSpPr/>
          <p:nvPr/>
        </p:nvSpPr>
        <p:spPr>
          <a:xfrm>
            <a:off x="24372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E31D763-0C68-437A-93C3-0CA0F272E2BB}"/>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2DECF419-42D2-48A7-A5AF-AA8B7C462424}"/>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EF8D2D35-D3F7-4557-BB21-41DAE24EDE4F}"/>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2E899E0B-1B5D-4B94-9043-08E9C0FBCC22}"/>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77827770-AAF0-4DA0-A9AE-F004F9643CAD}"/>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4D0DC9CE-EB97-4425-B449-3C57C34E45DD}"/>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4DFA52DC-3762-43C1-A198-1D0F85B60F87}"/>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Tree>
    <p:extLst>
      <p:ext uri="{BB962C8B-B14F-4D97-AF65-F5344CB8AC3E}">
        <p14:creationId xmlns:p14="http://schemas.microsoft.com/office/powerpoint/2010/main" val="32789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0B7E29D2-EE89-451A-A4A4-4D55BD619AE5}"/>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3680303"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C. Summary Statistics and Correlations</a:t>
            </a:r>
          </a:p>
        </p:txBody>
      </p:sp>
      <p:pic>
        <p:nvPicPr>
          <p:cNvPr id="2" name="圖片 1">
            <a:extLst>
              <a:ext uri="{FF2B5EF4-FFF2-40B4-BE49-F238E27FC236}">
                <a16:creationId xmlns:a16="http://schemas.microsoft.com/office/drawing/2014/main" id="{DE247A7D-49E6-439B-81A2-3989AE07D05A}"/>
              </a:ext>
            </a:extLst>
          </p:cNvPr>
          <p:cNvPicPr>
            <a:picLocks noChangeAspect="1"/>
          </p:cNvPicPr>
          <p:nvPr/>
        </p:nvPicPr>
        <p:blipFill>
          <a:blip r:embed="rId3"/>
          <a:stretch>
            <a:fillRect/>
          </a:stretch>
        </p:blipFill>
        <p:spPr>
          <a:xfrm>
            <a:off x="519512" y="1328978"/>
            <a:ext cx="7751099" cy="3029662"/>
          </a:xfrm>
          <a:prstGeom prst="rect">
            <a:avLst/>
          </a:prstGeom>
        </p:spPr>
      </p:pic>
      <p:sp>
        <p:nvSpPr>
          <p:cNvPr id="16" name="矩形 15">
            <a:extLst>
              <a:ext uri="{FF2B5EF4-FFF2-40B4-BE49-F238E27FC236}">
                <a16:creationId xmlns:a16="http://schemas.microsoft.com/office/drawing/2014/main" id="{7F5B6C75-ADFC-4F37-8F30-CCB3FDE86E1D}"/>
              </a:ext>
            </a:extLst>
          </p:cNvPr>
          <p:cNvSpPr/>
          <p:nvPr/>
        </p:nvSpPr>
        <p:spPr>
          <a:xfrm>
            <a:off x="8493759" y="877602"/>
            <a:ext cx="3312791" cy="3182410"/>
          </a:xfrm>
          <a:prstGeom prst="rect">
            <a:avLst/>
          </a:prstGeom>
        </p:spPr>
        <p:txBody>
          <a:bodyPr wrap="square">
            <a:spAutoFit/>
          </a:bodyPr>
          <a:lstStyle/>
          <a:p>
            <a:pPr marL="285750" indent="-285750">
              <a:lnSpc>
                <a:spcPct val="130000"/>
              </a:lnSpc>
              <a:spcBef>
                <a:spcPts val="800"/>
              </a:spcBef>
              <a:buFont typeface="Arial" panose="020B0604020202020204" pitchFamily="34" charset="0"/>
              <a:buChar char="•"/>
            </a:pP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CULMKT :</a:t>
            </a:r>
          </a:p>
          <a:p>
            <a:pPr lvl="1">
              <a:spcBef>
                <a:spcPts val="800"/>
              </a:spcBef>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The past market return over the 12 previous months</a:t>
            </a:r>
          </a:p>
          <a:p>
            <a:pPr marL="285750" indent="-285750">
              <a:spcBef>
                <a:spcPts val="800"/>
              </a:spcBef>
              <a:buFont typeface="Arial" panose="020B0604020202020204" pitchFamily="34" charset="0"/>
              <a:buChar char="•"/>
            </a:pP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CFNAI :</a:t>
            </a:r>
          </a:p>
          <a:p>
            <a:pPr lvl="1">
              <a:spcBef>
                <a:spcPts val="800"/>
              </a:spcBef>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Weighted average of 85 indicators of economic activity and inflationary pressure used as </a:t>
            </a: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a measure of real economic activities </a:t>
            </a: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taken from the Federal Reserve Bank of Chicago</a:t>
            </a:r>
          </a:p>
        </p:txBody>
      </p:sp>
      <p:sp>
        <p:nvSpPr>
          <p:cNvPr id="17" name="矩形 16">
            <a:extLst>
              <a:ext uri="{FF2B5EF4-FFF2-40B4-BE49-F238E27FC236}">
                <a16:creationId xmlns:a16="http://schemas.microsoft.com/office/drawing/2014/main" id="{8B0F2576-A433-4DAC-9158-0094C692A634}"/>
              </a:ext>
            </a:extLst>
          </p:cNvPr>
          <p:cNvSpPr/>
          <p:nvPr/>
        </p:nvSpPr>
        <p:spPr>
          <a:xfrm>
            <a:off x="2448831" y="1747520"/>
            <a:ext cx="751569" cy="822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橢圓 17">
            <a:extLst>
              <a:ext uri="{FF2B5EF4-FFF2-40B4-BE49-F238E27FC236}">
                <a16:creationId xmlns:a16="http://schemas.microsoft.com/office/drawing/2014/main" id="{CA0D7BD7-C0C0-43A8-9B4D-65040ADBD551}"/>
              </a:ext>
            </a:extLst>
          </p:cNvPr>
          <p:cNvSpPr/>
          <p:nvPr/>
        </p:nvSpPr>
        <p:spPr>
          <a:xfrm>
            <a:off x="2308094" y="1662294"/>
            <a:ext cx="268441" cy="2438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1</a:t>
            </a:r>
          </a:p>
        </p:txBody>
      </p:sp>
      <p:sp>
        <p:nvSpPr>
          <p:cNvPr id="19" name="橢圓 18">
            <a:extLst>
              <a:ext uri="{FF2B5EF4-FFF2-40B4-BE49-F238E27FC236}">
                <a16:creationId xmlns:a16="http://schemas.microsoft.com/office/drawing/2014/main" id="{7276EB92-AA66-4A65-AE8F-6A9354F7C50D}"/>
              </a:ext>
            </a:extLst>
          </p:cNvPr>
          <p:cNvSpPr/>
          <p:nvPr/>
        </p:nvSpPr>
        <p:spPr>
          <a:xfrm>
            <a:off x="1429833" y="4540482"/>
            <a:ext cx="268441" cy="2438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1</a:t>
            </a:r>
          </a:p>
        </p:txBody>
      </p:sp>
      <p:sp>
        <p:nvSpPr>
          <p:cNvPr id="20" name="文字方塊 19">
            <a:extLst>
              <a:ext uri="{FF2B5EF4-FFF2-40B4-BE49-F238E27FC236}">
                <a16:creationId xmlns:a16="http://schemas.microsoft.com/office/drawing/2014/main" id="{B72D37FF-3FA4-4617-9D29-FE88610F505D}"/>
              </a:ext>
            </a:extLst>
          </p:cNvPr>
          <p:cNvSpPr txBox="1"/>
          <p:nvPr/>
        </p:nvSpPr>
        <p:spPr>
          <a:xfrm>
            <a:off x="1808480" y="4477736"/>
            <a:ext cx="854625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Investor sentiment has an economically significant relation with consumer sentiment.</a:t>
            </a:r>
          </a:p>
        </p:txBody>
      </p:sp>
      <p:sp>
        <p:nvSpPr>
          <p:cNvPr id="21" name="矩形 20">
            <a:extLst>
              <a:ext uri="{FF2B5EF4-FFF2-40B4-BE49-F238E27FC236}">
                <a16:creationId xmlns:a16="http://schemas.microsoft.com/office/drawing/2014/main" id="{0D3DFF09-F25D-4F00-9EBF-35E348908B14}"/>
              </a:ext>
            </a:extLst>
          </p:cNvPr>
          <p:cNvSpPr/>
          <p:nvPr/>
        </p:nvSpPr>
        <p:spPr>
          <a:xfrm>
            <a:off x="2204721" y="2988622"/>
            <a:ext cx="4947920" cy="4145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橢圓 21">
            <a:extLst>
              <a:ext uri="{FF2B5EF4-FFF2-40B4-BE49-F238E27FC236}">
                <a16:creationId xmlns:a16="http://schemas.microsoft.com/office/drawing/2014/main" id="{64B9FD7E-5C9E-4318-A17A-C4494811A230}"/>
              </a:ext>
            </a:extLst>
          </p:cNvPr>
          <p:cNvSpPr/>
          <p:nvPr/>
        </p:nvSpPr>
        <p:spPr>
          <a:xfrm>
            <a:off x="1432034" y="5104417"/>
            <a:ext cx="268441" cy="2438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2</a:t>
            </a:r>
          </a:p>
        </p:txBody>
      </p:sp>
      <p:sp>
        <p:nvSpPr>
          <p:cNvPr id="23" name="橢圓 22">
            <a:extLst>
              <a:ext uri="{FF2B5EF4-FFF2-40B4-BE49-F238E27FC236}">
                <a16:creationId xmlns:a16="http://schemas.microsoft.com/office/drawing/2014/main" id="{EAEE6DC5-2383-4823-867C-BC6C198E0D06}"/>
              </a:ext>
            </a:extLst>
          </p:cNvPr>
          <p:cNvSpPr/>
          <p:nvPr/>
        </p:nvSpPr>
        <p:spPr>
          <a:xfrm>
            <a:off x="2039653" y="2837234"/>
            <a:ext cx="268441" cy="2438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2</a:t>
            </a:r>
          </a:p>
        </p:txBody>
      </p:sp>
      <p:sp>
        <p:nvSpPr>
          <p:cNvPr id="24" name="文字方塊 23">
            <a:extLst>
              <a:ext uri="{FF2B5EF4-FFF2-40B4-BE49-F238E27FC236}">
                <a16:creationId xmlns:a16="http://schemas.microsoft.com/office/drawing/2014/main" id="{ADDC8A95-A62F-4482-BDAD-CE698BA0CC20}"/>
              </a:ext>
            </a:extLst>
          </p:cNvPr>
          <p:cNvSpPr txBox="1"/>
          <p:nvPr/>
        </p:nvSpPr>
        <p:spPr>
          <a:xfrm>
            <a:off x="1808480" y="5044604"/>
            <a:ext cx="9283632"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Indicative of the difference between the information contained in the investor and consumer </a:t>
            </a:r>
          </a:p>
          <a:p>
            <a:r>
              <a:rPr lang="en-US" b="1" dirty="0">
                <a:latin typeface="Times New Roman" panose="02020603050405020304" pitchFamily="18" charset="0"/>
                <a:cs typeface="Times New Roman" panose="02020603050405020304" pitchFamily="18" charset="0"/>
              </a:rPr>
              <a:t>Sentiment indices.</a:t>
            </a:r>
          </a:p>
        </p:txBody>
      </p:sp>
      <p:sp>
        <p:nvSpPr>
          <p:cNvPr id="25" name="矩形 24">
            <a:extLst>
              <a:ext uri="{FF2B5EF4-FFF2-40B4-BE49-F238E27FC236}">
                <a16:creationId xmlns:a16="http://schemas.microsoft.com/office/drawing/2014/main" id="{C2DCA064-1188-4821-9330-956857C23F32}"/>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2FFDF6CD-DF3C-4CAA-AC2D-C64315B375A8}"/>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3B505D06-9990-4623-BCAC-61F74683E54A}"/>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28" name="矩形 27">
            <a:extLst>
              <a:ext uri="{FF2B5EF4-FFF2-40B4-BE49-F238E27FC236}">
                <a16:creationId xmlns:a16="http://schemas.microsoft.com/office/drawing/2014/main" id="{AACC4A6B-4FF7-4A4E-85EE-53800E9B52D6}"/>
              </a:ext>
            </a:extLst>
          </p:cNvPr>
          <p:cNvSpPr/>
          <p:nvPr/>
        </p:nvSpPr>
        <p:spPr>
          <a:xfrm>
            <a:off x="24372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6EB6C57B-1B23-4D7D-8CCA-E7ACCE1043BF}"/>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矩形 29">
            <a:extLst>
              <a:ext uri="{FF2B5EF4-FFF2-40B4-BE49-F238E27FC236}">
                <a16:creationId xmlns:a16="http://schemas.microsoft.com/office/drawing/2014/main" id="{CBD61238-2789-4517-9561-E75BA1F3FC8F}"/>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475007FD-D037-444D-B3D9-0501465B4F2F}"/>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10CE5AC-F8F5-49BB-A0C4-6B47AB8A76F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DD40EC9E-1FD6-44C9-9D02-93EAABEE634B}"/>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BB8637EB-9732-4983-9C55-87AC5C0831AB}"/>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AEE3EF0C-BD16-446D-B451-FA81F5967E18}"/>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47" name="矩形 46">
            <a:extLst>
              <a:ext uri="{FF2B5EF4-FFF2-40B4-BE49-F238E27FC236}">
                <a16:creationId xmlns:a16="http://schemas.microsoft.com/office/drawing/2014/main" id="{D33AFEC4-8A2E-4CED-8022-39FE63C5C262}"/>
              </a:ext>
            </a:extLst>
          </p:cNvPr>
          <p:cNvSpPr/>
          <p:nvPr/>
        </p:nvSpPr>
        <p:spPr>
          <a:xfrm>
            <a:off x="8435679" y="799455"/>
            <a:ext cx="3439192" cy="348074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08036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a:extLst>
              <a:ext uri="{FF2B5EF4-FFF2-40B4-BE49-F238E27FC236}">
                <a16:creationId xmlns:a16="http://schemas.microsoft.com/office/drawing/2014/main" id="{E2B2B6CB-AED1-41FC-B37B-6D98AAEC74B4}"/>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6" name="圖片 5">
            <a:extLst>
              <a:ext uri="{FF2B5EF4-FFF2-40B4-BE49-F238E27FC236}">
                <a16:creationId xmlns:a16="http://schemas.microsoft.com/office/drawing/2014/main" id="{F3F64E22-00BD-430D-B0A3-290B780E9169}"/>
              </a:ext>
            </a:extLst>
          </p:cNvPr>
          <p:cNvPicPr>
            <a:picLocks noChangeAspect="1"/>
          </p:cNvPicPr>
          <p:nvPr/>
        </p:nvPicPr>
        <p:blipFill>
          <a:blip r:embed="rId3"/>
          <a:stretch>
            <a:fillRect/>
          </a:stretch>
        </p:blipFill>
        <p:spPr>
          <a:xfrm>
            <a:off x="518433" y="1183668"/>
            <a:ext cx="7670528" cy="576986"/>
          </a:xfrm>
          <a:prstGeom prst="rect">
            <a:avLst/>
          </a:prstGeom>
        </p:spPr>
      </p:pic>
      <p:pic>
        <p:nvPicPr>
          <p:cNvPr id="4" name="圖片 3">
            <a:extLst>
              <a:ext uri="{FF2B5EF4-FFF2-40B4-BE49-F238E27FC236}">
                <a16:creationId xmlns:a16="http://schemas.microsoft.com/office/drawing/2014/main" id="{C9676FEA-E9E5-4C2B-ADC2-3E091687EFBE}"/>
              </a:ext>
            </a:extLst>
          </p:cNvPr>
          <p:cNvPicPr>
            <a:picLocks noChangeAspect="1"/>
          </p:cNvPicPr>
          <p:nvPr/>
        </p:nvPicPr>
        <p:blipFill>
          <a:blip r:embed="rId4"/>
          <a:stretch>
            <a:fillRect/>
          </a:stretch>
        </p:blipFill>
        <p:spPr>
          <a:xfrm rot="5400000">
            <a:off x="2231263" y="221677"/>
            <a:ext cx="3997891" cy="7608522"/>
          </a:xfrm>
          <a:prstGeom prst="rect">
            <a:avLst/>
          </a:prstGeom>
        </p:spPr>
      </p:pic>
      <p:sp>
        <p:nvSpPr>
          <p:cNvPr id="40" name="矩形 39">
            <a:extLst>
              <a:ext uri="{FF2B5EF4-FFF2-40B4-BE49-F238E27FC236}">
                <a16:creationId xmlns:a16="http://schemas.microsoft.com/office/drawing/2014/main" id="{F4801CA4-AED1-4AD2-9E3F-1FDDCA372EFB}"/>
              </a:ext>
            </a:extLst>
          </p:cNvPr>
          <p:cNvSpPr/>
          <p:nvPr/>
        </p:nvSpPr>
        <p:spPr>
          <a:xfrm>
            <a:off x="518432" y="990424"/>
            <a:ext cx="5593775"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A. Investor Sentiment and Profits in O/S Long-Short Strategy</a:t>
            </a:r>
          </a:p>
        </p:txBody>
      </p:sp>
      <p:sp>
        <p:nvSpPr>
          <p:cNvPr id="26" name="矩形 25">
            <a:extLst>
              <a:ext uri="{FF2B5EF4-FFF2-40B4-BE49-F238E27FC236}">
                <a16:creationId xmlns:a16="http://schemas.microsoft.com/office/drawing/2014/main" id="{CA653301-CD0F-4328-BB18-F8A07BFC213E}"/>
              </a:ext>
            </a:extLst>
          </p:cNvPr>
          <p:cNvSpPr/>
          <p:nvPr/>
        </p:nvSpPr>
        <p:spPr>
          <a:xfrm>
            <a:off x="8272867" y="955912"/>
            <a:ext cx="3356765" cy="4516108"/>
          </a:xfrm>
          <a:prstGeom prst="rect">
            <a:avLst/>
          </a:prstGeom>
        </p:spPr>
        <p:txBody>
          <a:bodyPr wrap="square">
            <a:spAutoFit/>
          </a:bodyPr>
          <a:lstStyle/>
          <a:p>
            <a:pPr>
              <a:lnSpc>
                <a:spcPct val="130000"/>
              </a:lnSpc>
              <a:spcBef>
                <a:spcPts val="800"/>
              </a:spcBef>
            </a:pP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Note : </a:t>
            </a:r>
          </a:p>
          <a:p>
            <a:pPr marL="285750" indent="-285750">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High O/S portfolios underperform low </a:t>
            </a:r>
            <a:r>
              <a:rPr lang="en-US" altLang="zh-TW" sz="1600" dirty="0">
                <a:solidFill>
                  <a:schemeClr val="tx1">
                    <a:lumMod val="85000"/>
                    <a:lumOff val="15000"/>
                  </a:schemeClr>
                </a:solidFill>
                <a:latin typeface="Times New Roman" panose="02020603050405020304" pitchFamily="18" charset="0"/>
                <a:cs typeface="Times New Roman" panose="02020603050405020304" pitchFamily="18" charset="0"/>
              </a:rPr>
              <a:t>O/S portfolios, especially during high sentiment periods.</a:t>
            </a:r>
          </a:p>
          <a:p>
            <a:pPr marL="285750" indent="-285750">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Consistent with the results from Johnson and So (2012)</a:t>
            </a:r>
          </a:p>
          <a:p>
            <a:pPr marL="285750" indent="-285750">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The return predictability of the O/S is </a:t>
            </a: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more significant during high investor sentiment periods </a:t>
            </a: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than low investor sentiment periods</a:t>
            </a:r>
          </a:p>
          <a:p>
            <a:pPr marL="285750" indent="-285750">
              <a:spcBef>
                <a:spcPts val="800"/>
              </a:spcBef>
              <a:buFont typeface="Arial" panose="020B0604020202020204" pitchFamily="34" charset="0"/>
              <a:buChar char="•"/>
            </a:pPr>
            <a:r>
              <a:rPr lang="en-US" altLang="zh-TW" sz="1600" dirty="0">
                <a:solidFill>
                  <a:schemeClr val="tx1">
                    <a:lumMod val="85000"/>
                    <a:lumOff val="15000"/>
                  </a:schemeClr>
                </a:solidFill>
                <a:latin typeface="Times New Roman" panose="02020603050405020304" pitchFamily="18" charset="0"/>
                <a:cs typeface="Times New Roman" panose="02020603050405020304" pitchFamily="18" charset="0"/>
              </a:rPr>
              <a:t>The differences in the alphas of four-factor models among O/S portfolios during the whole sample period can be largely </a:t>
            </a:r>
            <a:r>
              <a:rPr lang="en-US" altLang="zh-TW" sz="1600" b="1" dirty="0">
                <a:solidFill>
                  <a:schemeClr val="tx1">
                    <a:lumMod val="85000"/>
                    <a:lumOff val="15000"/>
                  </a:schemeClr>
                </a:solidFill>
                <a:latin typeface="Times New Roman" panose="02020603050405020304" pitchFamily="18" charset="0"/>
                <a:cs typeface="Times New Roman" panose="02020603050405020304" pitchFamily="18" charset="0"/>
              </a:rPr>
              <a:t>attributed to those during high sentiment periods</a:t>
            </a:r>
            <a:endPar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79FAEB9-1836-4D1F-A0D6-4C91419D3751}"/>
              </a:ext>
            </a:extLst>
          </p:cNvPr>
          <p:cNvSpPr/>
          <p:nvPr/>
        </p:nvSpPr>
        <p:spPr>
          <a:xfrm>
            <a:off x="6989517" y="5304221"/>
            <a:ext cx="1161291" cy="3149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橢圓 27">
            <a:extLst>
              <a:ext uri="{FF2B5EF4-FFF2-40B4-BE49-F238E27FC236}">
                <a16:creationId xmlns:a16="http://schemas.microsoft.com/office/drawing/2014/main" id="{A0C28E14-5895-4F81-87CE-6E86974A0DB2}"/>
              </a:ext>
            </a:extLst>
          </p:cNvPr>
          <p:cNvSpPr/>
          <p:nvPr/>
        </p:nvSpPr>
        <p:spPr>
          <a:xfrm>
            <a:off x="6848780" y="5150031"/>
            <a:ext cx="268441" cy="2438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1</a:t>
            </a:r>
          </a:p>
        </p:txBody>
      </p:sp>
      <p:sp>
        <p:nvSpPr>
          <p:cNvPr id="29" name="橢圓 28">
            <a:extLst>
              <a:ext uri="{FF2B5EF4-FFF2-40B4-BE49-F238E27FC236}">
                <a16:creationId xmlns:a16="http://schemas.microsoft.com/office/drawing/2014/main" id="{6119ADC1-D402-41B4-A39A-84FF1D8746E1}"/>
              </a:ext>
            </a:extLst>
          </p:cNvPr>
          <p:cNvSpPr/>
          <p:nvPr/>
        </p:nvSpPr>
        <p:spPr>
          <a:xfrm>
            <a:off x="8246046" y="2832760"/>
            <a:ext cx="268441" cy="2438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1</a:t>
            </a:r>
          </a:p>
        </p:txBody>
      </p:sp>
      <p:sp>
        <p:nvSpPr>
          <p:cNvPr id="7" name="箭號: 向下 6">
            <a:extLst>
              <a:ext uri="{FF2B5EF4-FFF2-40B4-BE49-F238E27FC236}">
                <a16:creationId xmlns:a16="http://schemas.microsoft.com/office/drawing/2014/main" id="{E63AF8D6-8B8E-442E-8EFF-C9495FBCD920}"/>
              </a:ext>
            </a:extLst>
          </p:cNvPr>
          <p:cNvSpPr/>
          <p:nvPr/>
        </p:nvSpPr>
        <p:spPr>
          <a:xfrm>
            <a:off x="6431682" y="2683880"/>
            <a:ext cx="73573" cy="276592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橢圓 30">
            <a:extLst>
              <a:ext uri="{FF2B5EF4-FFF2-40B4-BE49-F238E27FC236}">
                <a16:creationId xmlns:a16="http://schemas.microsoft.com/office/drawing/2014/main" id="{8E7E8D15-F8EE-46C7-A627-0C7EC45D3B83}"/>
              </a:ext>
            </a:extLst>
          </p:cNvPr>
          <p:cNvSpPr/>
          <p:nvPr/>
        </p:nvSpPr>
        <p:spPr>
          <a:xfrm>
            <a:off x="6297462" y="2371843"/>
            <a:ext cx="268441" cy="2438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2</a:t>
            </a:r>
          </a:p>
        </p:txBody>
      </p:sp>
      <p:sp>
        <p:nvSpPr>
          <p:cNvPr id="32" name="橢圓 31">
            <a:extLst>
              <a:ext uri="{FF2B5EF4-FFF2-40B4-BE49-F238E27FC236}">
                <a16:creationId xmlns:a16="http://schemas.microsoft.com/office/drawing/2014/main" id="{C13CD0D8-0C4E-4A44-995B-9D26C377F5A8}"/>
              </a:ext>
            </a:extLst>
          </p:cNvPr>
          <p:cNvSpPr/>
          <p:nvPr/>
        </p:nvSpPr>
        <p:spPr>
          <a:xfrm>
            <a:off x="8261395" y="3908550"/>
            <a:ext cx="268441" cy="2438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2</a:t>
            </a:r>
          </a:p>
        </p:txBody>
      </p:sp>
      <p:sp>
        <p:nvSpPr>
          <p:cNvPr id="38" name="矩形 37">
            <a:extLst>
              <a:ext uri="{FF2B5EF4-FFF2-40B4-BE49-F238E27FC236}">
                <a16:creationId xmlns:a16="http://schemas.microsoft.com/office/drawing/2014/main" id="{9CAB1956-9114-4D9E-8908-56C8E4AF6D75}"/>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4A14ED0C-0151-4FF6-8372-1D5CF806F333}"/>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5B4C6371-9805-42CC-AC87-AD1EE7E5F7FB}"/>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3AC3ADE7-64DE-4C96-B8D7-2694BAA651D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BEA14ADB-1711-47E7-BF53-9991989DEF0B}"/>
              </a:ext>
            </a:extLst>
          </p:cNvPr>
          <p:cNvSpPr/>
          <p:nvPr/>
        </p:nvSpPr>
        <p:spPr>
          <a:xfrm>
            <a:off x="48744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05877C80-E475-4630-A70B-192F699238A3}"/>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14D1B9A6-16D4-44EF-BF33-26D27D01407E}"/>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B5FC1C0F-26B6-40FA-B65D-254B2287E196}"/>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43662B41-03EC-4C81-9C2A-AC130976C02A}"/>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A68F44A8-716E-4EBD-8C86-EF343A243C23}"/>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49D14B05-3000-49F4-AB60-BEDBC0412107}"/>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55" name="矩形 54">
            <a:extLst>
              <a:ext uri="{FF2B5EF4-FFF2-40B4-BE49-F238E27FC236}">
                <a16:creationId xmlns:a16="http://schemas.microsoft.com/office/drawing/2014/main" id="{78165FFE-2DF1-4EC3-AC32-0328AD50679D}"/>
              </a:ext>
            </a:extLst>
          </p:cNvPr>
          <p:cNvSpPr/>
          <p:nvPr/>
        </p:nvSpPr>
        <p:spPr>
          <a:xfrm>
            <a:off x="8188961" y="955912"/>
            <a:ext cx="3794761" cy="184355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21903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a:extLst>
              <a:ext uri="{FF2B5EF4-FFF2-40B4-BE49-F238E27FC236}">
                <a16:creationId xmlns:a16="http://schemas.microsoft.com/office/drawing/2014/main" id="{262D5EFC-E23F-4B7A-809B-D0A502EDE3E0}"/>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5593775"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A. Investor Sentiment and Profits in O/S Long-Short Strategy</a:t>
            </a:r>
          </a:p>
        </p:txBody>
      </p:sp>
      <p:sp>
        <p:nvSpPr>
          <p:cNvPr id="26" name="矩形 25">
            <a:extLst>
              <a:ext uri="{FF2B5EF4-FFF2-40B4-BE49-F238E27FC236}">
                <a16:creationId xmlns:a16="http://schemas.microsoft.com/office/drawing/2014/main" id="{CA653301-CD0F-4328-BB18-F8A07BFC213E}"/>
              </a:ext>
            </a:extLst>
          </p:cNvPr>
          <p:cNvSpPr/>
          <p:nvPr/>
        </p:nvSpPr>
        <p:spPr>
          <a:xfrm>
            <a:off x="6112207" y="1502078"/>
            <a:ext cx="5231796" cy="3807196"/>
          </a:xfrm>
          <a:prstGeom prst="rect">
            <a:avLst/>
          </a:prstGeom>
        </p:spPr>
        <p:txBody>
          <a:bodyPr wrap="square">
            <a:spAutoFit/>
          </a:bodyPr>
          <a:lstStyle/>
          <a:p>
            <a:pPr>
              <a:lnSpc>
                <a:spcPct val="130000"/>
              </a:lnSpc>
              <a:spcBef>
                <a:spcPts val="800"/>
              </a:spcBef>
            </a:pP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Note : </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This O/S-return relation becomes pronounced during high sentiment periods as </a:t>
            </a: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short sale constraints </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bind more strongly during these periods than during other</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The profits of </a:t>
            </a: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short-leg positions </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generally drive the differences of a long-short strategy’s profits based on the O/S between high sentiment and low sentiment periods</a:t>
            </a:r>
          </a:p>
          <a:p>
            <a:pPr marL="285750" indent="-285750">
              <a:spcBef>
                <a:spcPts val="800"/>
              </a:spcBef>
              <a:buFont typeface="Arial" panose="020B0604020202020204" pitchFamily="34" charset="0"/>
              <a:buChar char="•"/>
            </a:pPr>
            <a:r>
              <a:rPr lang="en-US" altLang="zh-TW" dirty="0">
                <a:solidFill>
                  <a:schemeClr val="tx1">
                    <a:lumMod val="85000"/>
                    <a:lumOff val="15000"/>
                  </a:schemeClr>
                </a:solidFill>
                <a:latin typeface="Times New Roman" panose="02020603050405020304" pitchFamily="18" charset="0"/>
                <a:cs typeface="Times New Roman" panose="02020603050405020304" pitchFamily="18" charset="0"/>
              </a:rPr>
              <a:t>During high sentiment periods, informed traders influence the profitability of short-legs more so than long legs</a:t>
            </a:r>
            <a:endParaRPr lang="en-US" altLang="zh-C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2" name="圖片 1">
            <a:extLst>
              <a:ext uri="{FF2B5EF4-FFF2-40B4-BE49-F238E27FC236}">
                <a16:creationId xmlns:a16="http://schemas.microsoft.com/office/drawing/2014/main" id="{E8718F9B-7433-4531-9016-769856017045}"/>
              </a:ext>
            </a:extLst>
          </p:cNvPr>
          <p:cNvPicPr>
            <a:picLocks noChangeAspect="1"/>
          </p:cNvPicPr>
          <p:nvPr/>
        </p:nvPicPr>
        <p:blipFill>
          <a:blip r:embed="rId3"/>
          <a:stretch>
            <a:fillRect/>
          </a:stretch>
        </p:blipFill>
        <p:spPr>
          <a:xfrm rot="5400000">
            <a:off x="842821" y="2829941"/>
            <a:ext cx="5082801" cy="2121517"/>
          </a:xfrm>
          <a:prstGeom prst="rect">
            <a:avLst/>
          </a:prstGeom>
        </p:spPr>
      </p:pic>
      <p:pic>
        <p:nvPicPr>
          <p:cNvPr id="8" name="圖片 7">
            <a:extLst>
              <a:ext uri="{FF2B5EF4-FFF2-40B4-BE49-F238E27FC236}">
                <a16:creationId xmlns:a16="http://schemas.microsoft.com/office/drawing/2014/main" id="{C4284941-8AC2-4793-B483-1394AF0AD624}"/>
              </a:ext>
            </a:extLst>
          </p:cNvPr>
          <p:cNvPicPr>
            <a:picLocks noChangeAspect="1"/>
          </p:cNvPicPr>
          <p:nvPr/>
        </p:nvPicPr>
        <p:blipFill>
          <a:blip r:embed="rId4"/>
          <a:stretch>
            <a:fillRect/>
          </a:stretch>
        </p:blipFill>
        <p:spPr>
          <a:xfrm rot="5400000">
            <a:off x="-881894" y="3176351"/>
            <a:ext cx="5079417" cy="1342800"/>
          </a:xfrm>
          <a:prstGeom prst="rect">
            <a:avLst/>
          </a:prstGeom>
        </p:spPr>
      </p:pic>
      <p:sp>
        <p:nvSpPr>
          <p:cNvPr id="25" name="矩形 24">
            <a:extLst>
              <a:ext uri="{FF2B5EF4-FFF2-40B4-BE49-F238E27FC236}">
                <a16:creationId xmlns:a16="http://schemas.microsoft.com/office/drawing/2014/main" id="{7D69418C-FAF5-4F6C-B2BC-A673B919AF84}"/>
              </a:ext>
            </a:extLst>
          </p:cNvPr>
          <p:cNvSpPr/>
          <p:nvPr/>
        </p:nvSpPr>
        <p:spPr>
          <a:xfrm>
            <a:off x="3059419" y="5193741"/>
            <a:ext cx="1385561" cy="3149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a:extLst>
              <a:ext uri="{FF2B5EF4-FFF2-40B4-BE49-F238E27FC236}">
                <a16:creationId xmlns:a16="http://schemas.microsoft.com/office/drawing/2014/main" id="{E204E383-9E47-4A45-B09E-E984A7424118}"/>
              </a:ext>
            </a:extLst>
          </p:cNvPr>
          <p:cNvSpPr/>
          <p:nvPr/>
        </p:nvSpPr>
        <p:spPr>
          <a:xfrm>
            <a:off x="3073548" y="2003520"/>
            <a:ext cx="1342801" cy="3149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1BF00096-BD2F-4841-9CC3-44BE688D88B9}"/>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55" name="矩形 54">
            <a:extLst>
              <a:ext uri="{FF2B5EF4-FFF2-40B4-BE49-F238E27FC236}">
                <a16:creationId xmlns:a16="http://schemas.microsoft.com/office/drawing/2014/main" id="{B4FD40B5-5861-4EDB-AE0B-7EFCC602F233}"/>
              </a:ext>
            </a:extLst>
          </p:cNvPr>
          <p:cNvSpPr/>
          <p:nvPr/>
        </p:nvSpPr>
        <p:spPr>
          <a:xfrm>
            <a:off x="5949242" y="1405010"/>
            <a:ext cx="5394761" cy="395091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45039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0BAC185A-A880-4ECB-B33C-8459F0363065}"/>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5593775"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A. Investor Sentiment and Profits in O/S Long-Short Strategy</a:t>
            </a:r>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pic>
        <p:nvPicPr>
          <p:cNvPr id="5" name="圖片 4">
            <a:extLst>
              <a:ext uri="{FF2B5EF4-FFF2-40B4-BE49-F238E27FC236}">
                <a16:creationId xmlns:a16="http://schemas.microsoft.com/office/drawing/2014/main" id="{52FB6B03-2638-4E01-B0DA-B18C1889ED8B}"/>
              </a:ext>
            </a:extLst>
          </p:cNvPr>
          <p:cNvPicPr>
            <a:picLocks noChangeAspect="1"/>
          </p:cNvPicPr>
          <p:nvPr/>
        </p:nvPicPr>
        <p:blipFill>
          <a:blip r:embed="rId3"/>
          <a:stretch>
            <a:fillRect/>
          </a:stretch>
        </p:blipFill>
        <p:spPr>
          <a:xfrm>
            <a:off x="5685689" y="2021841"/>
            <a:ext cx="5990764" cy="4261268"/>
          </a:xfrm>
          <a:prstGeom prst="rect">
            <a:avLst/>
          </a:prstGeom>
        </p:spPr>
      </p:pic>
      <p:sp>
        <p:nvSpPr>
          <p:cNvPr id="6" name="箭號: 向下 5">
            <a:extLst>
              <a:ext uri="{FF2B5EF4-FFF2-40B4-BE49-F238E27FC236}">
                <a16:creationId xmlns:a16="http://schemas.microsoft.com/office/drawing/2014/main" id="{E0F052E7-56F4-4615-A90A-984877397EB8}"/>
              </a:ext>
            </a:extLst>
          </p:cNvPr>
          <p:cNvSpPr/>
          <p:nvPr/>
        </p:nvSpPr>
        <p:spPr>
          <a:xfrm>
            <a:off x="6793214" y="1837871"/>
            <a:ext cx="208079" cy="4557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箭號: 向下 26">
            <a:extLst>
              <a:ext uri="{FF2B5EF4-FFF2-40B4-BE49-F238E27FC236}">
                <a16:creationId xmlns:a16="http://schemas.microsoft.com/office/drawing/2014/main" id="{6D7220FB-555A-4868-8374-3FC34B0A66D5}"/>
              </a:ext>
            </a:extLst>
          </p:cNvPr>
          <p:cNvSpPr/>
          <p:nvPr/>
        </p:nvSpPr>
        <p:spPr>
          <a:xfrm>
            <a:off x="7565374" y="1837871"/>
            <a:ext cx="208079" cy="4557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字方塊 6">
            <a:extLst>
              <a:ext uri="{FF2B5EF4-FFF2-40B4-BE49-F238E27FC236}">
                <a16:creationId xmlns:a16="http://schemas.microsoft.com/office/drawing/2014/main" id="{864FCAC4-F85E-4DD2-97A5-4CD242F2A94E}"/>
              </a:ext>
            </a:extLst>
          </p:cNvPr>
          <p:cNvSpPr txBox="1"/>
          <p:nvPr/>
        </p:nvSpPr>
        <p:spPr>
          <a:xfrm>
            <a:off x="6478254" y="1371598"/>
            <a:ext cx="3637280"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Only first and third weeks significant</a:t>
            </a:r>
          </a:p>
        </p:txBody>
      </p:sp>
      <p:sp>
        <p:nvSpPr>
          <p:cNvPr id="28" name="矩形 27">
            <a:extLst>
              <a:ext uri="{FF2B5EF4-FFF2-40B4-BE49-F238E27FC236}">
                <a16:creationId xmlns:a16="http://schemas.microsoft.com/office/drawing/2014/main" id="{12D09A7E-1516-4424-A8CC-FED8108A6C5E}"/>
              </a:ext>
            </a:extLst>
          </p:cNvPr>
          <p:cNvSpPr/>
          <p:nvPr/>
        </p:nvSpPr>
        <p:spPr>
          <a:xfrm>
            <a:off x="731792" y="1583322"/>
            <a:ext cx="5035930" cy="584775"/>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Check the persistence of the O/S-return relation during</a:t>
            </a:r>
          </a:p>
          <a:p>
            <a:r>
              <a:rPr lang="en-US" altLang="zh-CN" sz="1600" b="1" kern="100" dirty="0">
                <a:solidFill>
                  <a:schemeClr val="accent1"/>
                </a:solidFill>
                <a:latin typeface="Times New Roman" panose="02020603050405020304" pitchFamily="18" charset="0"/>
                <a:cs typeface="Times New Roman" panose="02020603050405020304" pitchFamily="18" charset="0"/>
              </a:rPr>
              <a:t>high sentiment periods</a:t>
            </a:r>
          </a:p>
        </p:txBody>
      </p:sp>
      <p:sp>
        <p:nvSpPr>
          <p:cNvPr id="22" name="矩形 21">
            <a:extLst>
              <a:ext uri="{FF2B5EF4-FFF2-40B4-BE49-F238E27FC236}">
                <a16:creationId xmlns:a16="http://schemas.microsoft.com/office/drawing/2014/main" id="{B4814BDF-0714-4376-9178-82520AC5CE8C}"/>
              </a:ext>
            </a:extLst>
          </p:cNvPr>
          <p:cNvSpPr/>
          <p:nvPr/>
        </p:nvSpPr>
        <p:spPr>
          <a:xfrm>
            <a:off x="458763" y="2442493"/>
            <a:ext cx="5231796" cy="2319609"/>
          </a:xfrm>
          <a:prstGeom prst="rect">
            <a:avLst/>
          </a:prstGeom>
        </p:spPr>
        <p:txBody>
          <a:bodyPr wrap="square">
            <a:spAutoFit/>
          </a:bodyPr>
          <a:lstStyle/>
          <a:p>
            <a:pPr>
              <a:lnSpc>
                <a:spcPct val="130000"/>
              </a:lnSpc>
              <a:spcBef>
                <a:spcPts val="800"/>
              </a:spcBef>
            </a:pP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Note : </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The predictive power of the O/S for future stock returns during high sentiment periods is short-lived and quickly disappears within a few weeks</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O/S-return relation during the entire sample period is largely determined by the O/S-return relation during high sentiment periods</a:t>
            </a:r>
          </a:p>
        </p:txBody>
      </p:sp>
      <p:sp>
        <p:nvSpPr>
          <p:cNvPr id="29" name="矩形 28">
            <a:extLst>
              <a:ext uri="{FF2B5EF4-FFF2-40B4-BE49-F238E27FC236}">
                <a16:creationId xmlns:a16="http://schemas.microsoft.com/office/drawing/2014/main" id="{03DC0A94-16BC-4C2A-B2BE-C788CE704BD6}"/>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D53863D1-49A4-4BB7-80CD-1F4FF6EE8AA5}"/>
              </a:ext>
            </a:extLst>
          </p:cNvPr>
          <p:cNvSpPr/>
          <p:nvPr/>
        </p:nvSpPr>
        <p:spPr>
          <a:xfrm>
            <a:off x="386352" y="2462171"/>
            <a:ext cx="5231796" cy="2580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834939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599CEB8C-CEE7-46E0-86DA-4971C699362F}"/>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 name="圖片 1">
            <a:extLst>
              <a:ext uri="{FF2B5EF4-FFF2-40B4-BE49-F238E27FC236}">
                <a16:creationId xmlns:a16="http://schemas.microsoft.com/office/drawing/2014/main" id="{D3F252D2-A871-4053-B359-1A00289C9539}"/>
              </a:ext>
            </a:extLst>
          </p:cNvPr>
          <p:cNvPicPr>
            <a:picLocks noChangeAspect="1"/>
          </p:cNvPicPr>
          <p:nvPr/>
        </p:nvPicPr>
        <p:blipFill>
          <a:blip r:embed="rId3"/>
          <a:stretch>
            <a:fillRect/>
          </a:stretch>
        </p:blipFill>
        <p:spPr>
          <a:xfrm>
            <a:off x="5128721" y="1516762"/>
            <a:ext cx="6671314" cy="4861658"/>
          </a:xfrm>
          <a:prstGeom prst="rect">
            <a:avLst/>
          </a:prstGeom>
        </p:spPr>
      </p:pic>
      <p:sp>
        <p:nvSpPr>
          <p:cNvPr id="52" name="矩形 51">
            <a:extLst>
              <a:ext uri="{FF2B5EF4-FFF2-40B4-BE49-F238E27FC236}">
                <a16:creationId xmlns:a16="http://schemas.microsoft.com/office/drawing/2014/main" id="{1BF00096-BD2F-4841-9CC3-44BE688D88B9}"/>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22" name="矩形 21">
            <a:extLst>
              <a:ext uri="{FF2B5EF4-FFF2-40B4-BE49-F238E27FC236}">
                <a16:creationId xmlns:a16="http://schemas.microsoft.com/office/drawing/2014/main" id="{B4814BDF-0714-4376-9178-82520AC5CE8C}"/>
              </a:ext>
            </a:extLst>
          </p:cNvPr>
          <p:cNvSpPr/>
          <p:nvPr/>
        </p:nvSpPr>
        <p:spPr>
          <a:xfrm>
            <a:off x="804203" y="2168173"/>
            <a:ext cx="4324518" cy="776623"/>
          </a:xfrm>
          <a:prstGeom prst="rect">
            <a:avLst/>
          </a:prstGeom>
        </p:spPr>
        <p:txBody>
          <a:bodyPr wrap="square">
            <a:spAutoFit/>
          </a:bodyPr>
          <a:lstStyle/>
          <a:p>
            <a:pPr marL="285750" indent="-285750">
              <a:lnSpc>
                <a:spcPct val="130000"/>
              </a:lnSpc>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Investor sentiment has a critical effect on the profits of an O/S long-short strategy</a:t>
            </a:r>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5593775"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A. Investor Sentiment and Profits in O/S Long-Short Strategy</a:t>
            </a:r>
          </a:p>
        </p:txBody>
      </p:sp>
      <p:sp>
        <p:nvSpPr>
          <p:cNvPr id="24" name="矩形 23">
            <a:extLst>
              <a:ext uri="{FF2B5EF4-FFF2-40B4-BE49-F238E27FC236}">
                <a16:creationId xmlns:a16="http://schemas.microsoft.com/office/drawing/2014/main" id="{36156536-1FAE-465A-B24F-6BD9BCF8FB26}"/>
              </a:ext>
            </a:extLst>
          </p:cNvPr>
          <p:cNvSpPr/>
          <p:nvPr/>
        </p:nvSpPr>
        <p:spPr>
          <a:xfrm>
            <a:off x="525885" y="2082800"/>
            <a:ext cx="4777635" cy="10769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0216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C0B0632-5968-48BB-9ECE-95801F57B0DB}"/>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1BF00096-BD2F-4841-9CC3-44BE688D88B9}"/>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6406497"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B. Does the BW Investor Sentiment Index Contain Unique Information</a:t>
            </a:r>
          </a:p>
        </p:txBody>
      </p:sp>
      <p:pic>
        <p:nvPicPr>
          <p:cNvPr id="3" name="圖片 2">
            <a:extLst>
              <a:ext uri="{FF2B5EF4-FFF2-40B4-BE49-F238E27FC236}">
                <a16:creationId xmlns:a16="http://schemas.microsoft.com/office/drawing/2014/main" id="{4F6CE911-B2D1-43EF-8209-25CFAC51C7FD}"/>
              </a:ext>
            </a:extLst>
          </p:cNvPr>
          <p:cNvPicPr>
            <a:picLocks noChangeAspect="1"/>
          </p:cNvPicPr>
          <p:nvPr/>
        </p:nvPicPr>
        <p:blipFill>
          <a:blip r:embed="rId3"/>
          <a:stretch>
            <a:fillRect/>
          </a:stretch>
        </p:blipFill>
        <p:spPr>
          <a:xfrm>
            <a:off x="718773" y="1328977"/>
            <a:ext cx="6689883" cy="5098775"/>
          </a:xfrm>
          <a:prstGeom prst="rect">
            <a:avLst/>
          </a:prstGeom>
        </p:spPr>
      </p:pic>
      <p:sp>
        <p:nvSpPr>
          <p:cNvPr id="19" name="矩形 18">
            <a:extLst>
              <a:ext uri="{FF2B5EF4-FFF2-40B4-BE49-F238E27FC236}">
                <a16:creationId xmlns:a16="http://schemas.microsoft.com/office/drawing/2014/main" id="{6666DED0-D6E4-48F5-9308-A87FB3CC9DAF}"/>
              </a:ext>
            </a:extLst>
          </p:cNvPr>
          <p:cNvSpPr/>
          <p:nvPr/>
        </p:nvSpPr>
        <p:spPr>
          <a:xfrm>
            <a:off x="7681408" y="970746"/>
            <a:ext cx="4237563" cy="3150606"/>
          </a:xfrm>
          <a:prstGeom prst="rect">
            <a:avLst/>
          </a:prstGeom>
        </p:spPr>
        <p:txBody>
          <a:bodyPr wrap="square">
            <a:spAutoFit/>
          </a:bodyPr>
          <a:lstStyle/>
          <a:p>
            <a:pPr>
              <a:lnSpc>
                <a:spcPct val="130000"/>
              </a:lnSpc>
              <a:spcBef>
                <a:spcPts val="800"/>
              </a:spcBef>
            </a:pP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Note : </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During high consumer sentiment periods, the profits of an O/S long-short strategy are larger and more strongly significant thang those during low consumer sentiment periods.</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Consistent with the empirical evidence in the literature that </a:t>
            </a: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uses consumer sentiment indices as alternative measures of investor sentiment</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a:t>
            </a:r>
          </a:p>
        </p:txBody>
      </p:sp>
      <p:sp>
        <p:nvSpPr>
          <p:cNvPr id="20" name="矩形 19">
            <a:extLst>
              <a:ext uri="{FF2B5EF4-FFF2-40B4-BE49-F238E27FC236}">
                <a16:creationId xmlns:a16="http://schemas.microsoft.com/office/drawing/2014/main" id="{22FD7E26-FE87-4E48-AFA7-85137D583B3F}"/>
              </a:ext>
            </a:extLst>
          </p:cNvPr>
          <p:cNvSpPr/>
          <p:nvPr/>
        </p:nvSpPr>
        <p:spPr>
          <a:xfrm>
            <a:off x="7608997" y="990424"/>
            <a:ext cx="4309974" cy="315060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矩形 20">
            <a:extLst>
              <a:ext uri="{FF2B5EF4-FFF2-40B4-BE49-F238E27FC236}">
                <a16:creationId xmlns:a16="http://schemas.microsoft.com/office/drawing/2014/main" id="{0E03F0BE-C1C9-4F8C-A15B-BE7F13213C46}"/>
              </a:ext>
            </a:extLst>
          </p:cNvPr>
          <p:cNvSpPr/>
          <p:nvPr/>
        </p:nvSpPr>
        <p:spPr>
          <a:xfrm>
            <a:off x="6737339" y="5689600"/>
            <a:ext cx="506741" cy="20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754E2470-E427-4765-B19A-6275C8558E47}"/>
              </a:ext>
            </a:extLst>
          </p:cNvPr>
          <p:cNvSpPr/>
          <p:nvPr/>
        </p:nvSpPr>
        <p:spPr>
          <a:xfrm>
            <a:off x="5447019" y="5689600"/>
            <a:ext cx="506741" cy="20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967925C5-7904-4574-8D19-ABED2BC44C4D}"/>
              </a:ext>
            </a:extLst>
          </p:cNvPr>
          <p:cNvSpPr/>
          <p:nvPr/>
        </p:nvSpPr>
        <p:spPr>
          <a:xfrm>
            <a:off x="4146539" y="5689600"/>
            <a:ext cx="506741" cy="20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45BEBF16-EA5A-4E14-9842-0D7F7303B1E6}"/>
              </a:ext>
            </a:extLst>
          </p:cNvPr>
          <p:cNvSpPr/>
          <p:nvPr/>
        </p:nvSpPr>
        <p:spPr>
          <a:xfrm>
            <a:off x="2825739" y="5669280"/>
            <a:ext cx="506741" cy="20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39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C0B0632-5968-48BB-9ECE-95801F57B0DB}"/>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1BF00096-BD2F-4841-9CC3-44BE688D88B9}"/>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6406497"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B. Does the BW Investor Sentiment Index Contain Unique Information</a:t>
            </a:r>
          </a:p>
        </p:txBody>
      </p:sp>
      <p:sp>
        <p:nvSpPr>
          <p:cNvPr id="19" name="矩形 18">
            <a:extLst>
              <a:ext uri="{FF2B5EF4-FFF2-40B4-BE49-F238E27FC236}">
                <a16:creationId xmlns:a16="http://schemas.microsoft.com/office/drawing/2014/main" id="{6666DED0-D6E4-48F5-9308-A87FB3CC9DAF}"/>
              </a:ext>
            </a:extLst>
          </p:cNvPr>
          <p:cNvSpPr/>
          <p:nvPr/>
        </p:nvSpPr>
        <p:spPr>
          <a:xfrm>
            <a:off x="7681408" y="970746"/>
            <a:ext cx="4237563" cy="2771015"/>
          </a:xfrm>
          <a:prstGeom prst="rect">
            <a:avLst/>
          </a:prstGeom>
        </p:spPr>
        <p:txBody>
          <a:bodyPr wrap="square">
            <a:spAutoFit/>
          </a:bodyPr>
          <a:lstStyle/>
          <a:p>
            <a:pPr>
              <a:lnSpc>
                <a:spcPct val="130000"/>
              </a:lnSpc>
              <a:spcBef>
                <a:spcPts val="800"/>
              </a:spcBef>
            </a:pP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Note : </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the profits of an O/S long-short strategy with the MCSI and the CB Index during low consumer sentiment periods are larger and more strongly significant than those of the BW Investor Sentiment Index during low sentiment periods with the exception of the three-factor and four-factor models with the CB Index.</a:t>
            </a:r>
          </a:p>
        </p:txBody>
      </p:sp>
      <p:sp>
        <p:nvSpPr>
          <p:cNvPr id="20" name="矩形 19">
            <a:extLst>
              <a:ext uri="{FF2B5EF4-FFF2-40B4-BE49-F238E27FC236}">
                <a16:creationId xmlns:a16="http://schemas.microsoft.com/office/drawing/2014/main" id="{22FD7E26-FE87-4E48-AFA7-85137D583B3F}"/>
              </a:ext>
            </a:extLst>
          </p:cNvPr>
          <p:cNvSpPr/>
          <p:nvPr/>
        </p:nvSpPr>
        <p:spPr>
          <a:xfrm>
            <a:off x="7608997" y="990424"/>
            <a:ext cx="4309974" cy="277101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5" name="圖片 4">
            <a:extLst>
              <a:ext uri="{FF2B5EF4-FFF2-40B4-BE49-F238E27FC236}">
                <a16:creationId xmlns:a16="http://schemas.microsoft.com/office/drawing/2014/main" id="{256536BF-73C2-44CD-9AE6-8AB441EA661A}"/>
              </a:ext>
            </a:extLst>
          </p:cNvPr>
          <p:cNvPicPr>
            <a:picLocks noChangeAspect="1"/>
          </p:cNvPicPr>
          <p:nvPr/>
        </p:nvPicPr>
        <p:blipFill>
          <a:blip r:embed="rId3"/>
          <a:stretch>
            <a:fillRect/>
          </a:stretch>
        </p:blipFill>
        <p:spPr>
          <a:xfrm>
            <a:off x="698859" y="1383140"/>
            <a:ext cx="6409808" cy="1591600"/>
          </a:xfrm>
          <a:prstGeom prst="rect">
            <a:avLst/>
          </a:prstGeom>
        </p:spPr>
      </p:pic>
      <p:pic>
        <p:nvPicPr>
          <p:cNvPr id="6" name="圖片 5">
            <a:extLst>
              <a:ext uri="{FF2B5EF4-FFF2-40B4-BE49-F238E27FC236}">
                <a16:creationId xmlns:a16="http://schemas.microsoft.com/office/drawing/2014/main" id="{38664F7B-9922-45EC-8DCC-8D430B4B9B84}"/>
              </a:ext>
            </a:extLst>
          </p:cNvPr>
          <p:cNvPicPr>
            <a:picLocks noChangeAspect="1"/>
          </p:cNvPicPr>
          <p:nvPr/>
        </p:nvPicPr>
        <p:blipFill>
          <a:blip r:embed="rId4"/>
          <a:stretch>
            <a:fillRect/>
          </a:stretch>
        </p:blipFill>
        <p:spPr>
          <a:xfrm>
            <a:off x="700131" y="2997604"/>
            <a:ext cx="6408536" cy="3616556"/>
          </a:xfrm>
          <a:prstGeom prst="rect">
            <a:avLst/>
          </a:prstGeom>
        </p:spPr>
      </p:pic>
      <p:sp>
        <p:nvSpPr>
          <p:cNvPr id="22" name="矩形 21">
            <a:extLst>
              <a:ext uri="{FF2B5EF4-FFF2-40B4-BE49-F238E27FC236}">
                <a16:creationId xmlns:a16="http://schemas.microsoft.com/office/drawing/2014/main" id="{BC5B0033-B819-427C-868D-54FDDADC3242}"/>
              </a:ext>
            </a:extLst>
          </p:cNvPr>
          <p:cNvSpPr/>
          <p:nvPr/>
        </p:nvSpPr>
        <p:spPr>
          <a:xfrm>
            <a:off x="2612379" y="5770880"/>
            <a:ext cx="506741" cy="20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9B43E08A-B9A6-4CA8-A4DD-A63CDB064C4E}"/>
              </a:ext>
            </a:extLst>
          </p:cNvPr>
          <p:cNvSpPr/>
          <p:nvPr/>
        </p:nvSpPr>
        <p:spPr>
          <a:xfrm>
            <a:off x="3963659" y="5781040"/>
            <a:ext cx="506741" cy="20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箭號: 向右 6">
            <a:extLst>
              <a:ext uri="{FF2B5EF4-FFF2-40B4-BE49-F238E27FC236}">
                <a16:creationId xmlns:a16="http://schemas.microsoft.com/office/drawing/2014/main" id="{6A9C10EB-8786-4D7D-8992-E032281DDC15}"/>
              </a:ext>
            </a:extLst>
          </p:cNvPr>
          <p:cNvSpPr/>
          <p:nvPr/>
        </p:nvSpPr>
        <p:spPr>
          <a:xfrm>
            <a:off x="4622800" y="5892800"/>
            <a:ext cx="2875280" cy="101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a:extLst>
              <a:ext uri="{FF2B5EF4-FFF2-40B4-BE49-F238E27FC236}">
                <a16:creationId xmlns:a16="http://schemas.microsoft.com/office/drawing/2014/main" id="{B0C641C8-87FF-4B98-B387-F4C78A6B4F6A}"/>
              </a:ext>
            </a:extLst>
          </p:cNvPr>
          <p:cNvSpPr txBox="1"/>
          <p:nvPr/>
        </p:nvSpPr>
        <p:spPr>
          <a:xfrm>
            <a:off x="7853679" y="5791200"/>
            <a:ext cx="4237563"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Larger than that of BW Investor Sentiment</a:t>
            </a:r>
          </a:p>
        </p:txBody>
      </p:sp>
    </p:spTree>
    <p:extLst>
      <p:ext uri="{BB962C8B-B14F-4D97-AF65-F5344CB8AC3E}">
        <p14:creationId xmlns:p14="http://schemas.microsoft.com/office/powerpoint/2010/main" val="212537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C0B0632-5968-48BB-9ECE-95801F57B0DB}"/>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1BF00096-BD2F-4841-9CC3-44BE688D88B9}"/>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6406497"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B. Does the BW Investor Sentiment Index Contain Unique Information</a:t>
            </a:r>
          </a:p>
        </p:txBody>
      </p:sp>
      <p:sp>
        <p:nvSpPr>
          <p:cNvPr id="19" name="矩形 18">
            <a:extLst>
              <a:ext uri="{FF2B5EF4-FFF2-40B4-BE49-F238E27FC236}">
                <a16:creationId xmlns:a16="http://schemas.microsoft.com/office/drawing/2014/main" id="{6666DED0-D6E4-48F5-9308-A87FB3CC9DAF}"/>
              </a:ext>
            </a:extLst>
          </p:cNvPr>
          <p:cNvSpPr/>
          <p:nvPr/>
        </p:nvSpPr>
        <p:spPr>
          <a:xfrm>
            <a:off x="7681408" y="970746"/>
            <a:ext cx="4237563" cy="2494016"/>
          </a:xfrm>
          <a:prstGeom prst="rect">
            <a:avLst/>
          </a:prstGeom>
        </p:spPr>
        <p:txBody>
          <a:bodyPr wrap="square">
            <a:spAutoFit/>
          </a:bodyPr>
          <a:lstStyle/>
          <a:p>
            <a:pPr>
              <a:lnSpc>
                <a:spcPct val="130000"/>
              </a:lnSpc>
              <a:spcBef>
                <a:spcPts val="800"/>
              </a:spcBef>
            </a:pP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Note : </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MCSI </a:t>
            </a: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cannot weaken </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the effect of the BW Investor Sentiment Index on the profitability of an O/S long-short strategy. The profits of an O/S long-short strategy during high and low MCSI periods still vary with the BW Investor Sentiment Index.</a:t>
            </a:r>
          </a:p>
        </p:txBody>
      </p:sp>
      <p:sp>
        <p:nvSpPr>
          <p:cNvPr id="20" name="矩形 19">
            <a:extLst>
              <a:ext uri="{FF2B5EF4-FFF2-40B4-BE49-F238E27FC236}">
                <a16:creationId xmlns:a16="http://schemas.microsoft.com/office/drawing/2014/main" id="{22FD7E26-FE87-4E48-AFA7-85137D583B3F}"/>
              </a:ext>
            </a:extLst>
          </p:cNvPr>
          <p:cNvSpPr/>
          <p:nvPr/>
        </p:nvSpPr>
        <p:spPr>
          <a:xfrm>
            <a:off x="7608997" y="990424"/>
            <a:ext cx="4309974" cy="243857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 name="圖片 1">
            <a:extLst>
              <a:ext uri="{FF2B5EF4-FFF2-40B4-BE49-F238E27FC236}">
                <a16:creationId xmlns:a16="http://schemas.microsoft.com/office/drawing/2014/main" id="{DAEC664E-9305-4887-A5E6-12A5480534BF}"/>
              </a:ext>
            </a:extLst>
          </p:cNvPr>
          <p:cNvPicPr>
            <a:picLocks noChangeAspect="1"/>
          </p:cNvPicPr>
          <p:nvPr/>
        </p:nvPicPr>
        <p:blipFill>
          <a:blip r:embed="rId3"/>
          <a:stretch>
            <a:fillRect/>
          </a:stretch>
        </p:blipFill>
        <p:spPr>
          <a:xfrm>
            <a:off x="606981" y="1364538"/>
            <a:ext cx="6581018" cy="5405836"/>
          </a:xfrm>
          <a:prstGeom prst="rect">
            <a:avLst/>
          </a:prstGeom>
        </p:spPr>
      </p:pic>
      <p:sp>
        <p:nvSpPr>
          <p:cNvPr id="24" name="矩形 23">
            <a:extLst>
              <a:ext uri="{FF2B5EF4-FFF2-40B4-BE49-F238E27FC236}">
                <a16:creationId xmlns:a16="http://schemas.microsoft.com/office/drawing/2014/main" id="{F27DAD22-E783-4B79-938F-1322DD823D28}"/>
              </a:ext>
            </a:extLst>
          </p:cNvPr>
          <p:cNvSpPr/>
          <p:nvPr/>
        </p:nvSpPr>
        <p:spPr>
          <a:xfrm>
            <a:off x="5782628" y="5867576"/>
            <a:ext cx="1405371" cy="3706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22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B98A2151-F922-4C45-8C1C-4162707EC6D4}"/>
              </a:ext>
            </a:extLst>
          </p:cNvPr>
          <p:cNvSpPr/>
          <p:nvPr/>
        </p:nvSpPr>
        <p:spPr>
          <a:xfrm>
            <a:off x="280043" y="446930"/>
            <a:ext cx="11265408" cy="5738317"/>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文本框 1">
            <a:extLst>
              <a:ext uri="{FF2B5EF4-FFF2-40B4-BE49-F238E27FC236}">
                <a16:creationId xmlns:a16="http://schemas.microsoft.com/office/drawing/2014/main" id="{4DDA22EB-20CE-408C-85B4-8B6AF0706B36}"/>
              </a:ext>
            </a:extLst>
          </p:cNvPr>
          <p:cNvSpPr txBox="1"/>
          <p:nvPr/>
        </p:nvSpPr>
        <p:spPr>
          <a:xfrm>
            <a:off x="280043" y="448751"/>
            <a:ext cx="1553630" cy="913007"/>
          </a:xfrm>
          <a:prstGeom prst="rect">
            <a:avLst/>
          </a:prstGeom>
          <a:noFill/>
        </p:spPr>
        <p:txBody>
          <a:bodyPr wrap="none" rtlCol="0">
            <a:spAutoFit/>
          </a:bodyPr>
          <a:lstStyle/>
          <a:p>
            <a:r>
              <a:rPr lang="zh-TW" altLang="en-US" sz="5333" dirty="0">
                <a:solidFill>
                  <a:schemeClr val="accent1"/>
                </a:solidFill>
              </a:rPr>
              <a:t>目錄</a:t>
            </a:r>
            <a:endParaRPr lang="zh-CN" altLang="en-US" sz="5333" dirty="0">
              <a:solidFill>
                <a:schemeClr val="accent1"/>
              </a:solidFill>
            </a:endParaRPr>
          </a:p>
        </p:txBody>
      </p:sp>
      <p:cxnSp>
        <p:nvCxnSpPr>
          <p:cNvPr id="4" name="直接连接符 3">
            <a:extLst>
              <a:ext uri="{FF2B5EF4-FFF2-40B4-BE49-F238E27FC236}">
                <a16:creationId xmlns:a16="http://schemas.microsoft.com/office/drawing/2014/main" id="{F0A0F34D-04C9-4B6F-9537-C4B94B15C82E}"/>
              </a:ext>
            </a:extLst>
          </p:cNvPr>
          <p:cNvCxnSpPr/>
          <p:nvPr/>
        </p:nvCxnSpPr>
        <p:spPr>
          <a:xfrm flipH="1">
            <a:off x="621792" y="920675"/>
            <a:ext cx="1767840" cy="834973"/>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A28BF9B-EF97-4747-AD9D-72C93554A059}"/>
              </a:ext>
            </a:extLst>
          </p:cNvPr>
          <p:cNvSpPr txBox="1"/>
          <p:nvPr/>
        </p:nvSpPr>
        <p:spPr>
          <a:xfrm>
            <a:off x="1266413" y="1392600"/>
            <a:ext cx="1529906" cy="461665"/>
          </a:xfrm>
          <a:prstGeom prst="rect">
            <a:avLst/>
          </a:prstGeom>
          <a:noFill/>
        </p:spPr>
        <p:txBody>
          <a:bodyPr wrap="none" rtlCol="0">
            <a:spAutoFit/>
          </a:bodyPr>
          <a:lstStyle/>
          <a:p>
            <a:r>
              <a:rPr lang="en-US" altLang="zh-CN" sz="2400" dirty="0">
                <a:solidFill>
                  <a:schemeClr val="accent1"/>
                </a:solidFill>
                <a:latin typeface="+mj-lt"/>
              </a:rPr>
              <a:t>CONTENTS</a:t>
            </a:r>
            <a:endParaRPr lang="zh-CN" altLang="en-US" sz="2400" dirty="0">
              <a:solidFill>
                <a:schemeClr val="accent1"/>
              </a:solidFill>
              <a:latin typeface="+mj-lt"/>
            </a:endParaRPr>
          </a:p>
        </p:txBody>
      </p:sp>
      <p:sp>
        <p:nvSpPr>
          <p:cNvPr id="6" name="椭圆 5">
            <a:extLst>
              <a:ext uri="{FF2B5EF4-FFF2-40B4-BE49-F238E27FC236}">
                <a16:creationId xmlns:a16="http://schemas.microsoft.com/office/drawing/2014/main" id="{4CB3FFBD-331E-42F6-83E7-4E7290D02507}"/>
              </a:ext>
            </a:extLst>
          </p:cNvPr>
          <p:cNvSpPr/>
          <p:nvPr/>
        </p:nvSpPr>
        <p:spPr>
          <a:xfrm>
            <a:off x="1087102" y="2465173"/>
            <a:ext cx="1387500" cy="1387500"/>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7" name="矩形 6">
            <a:extLst>
              <a:ext uri="{FF2B5EF4-FFF2-40B4-BE49-F238E27FC236}">
                <a16:creationId xmlns:a16="http://schemas.microsoft.com/office/drawing/2014/main" id="{B697FF0D-B812-4518-824F-8AF2AC26DB85}"/>
              </a:ext>
            </a:extLst>
          </p:cNvPr>
          <p:cNvSpPr/>
          <p:nvPr/>
        </p:nvSpPr>
        <p:spPr>
          <a:xfrm>
            <a:off x="1014457" y="4092708"/>
            <a:ext cx="1532792" cy="420564"/>
          </a:xfrm>
          <a:prstGeom prst="rect">
            <a:avLst/>
          </a:prstGeom>
        </p:spPr>
        <p:txBody>
          <a:bodyPr wrap="none">
            <a:spAutoFit/>
          </a:bodyPr>
          <a:lstStyle/>
          <a:p>
            <a:pPr algn="ctr"/>
            <a:r>
              <a:rPr lang="en-US" altLang="zh-TW" sz="2133" kern="100" dirty="0">
                <a:solidFill>
                  <a:schemeClr val="accent1"/>
                </a:solidFill>
                <a:latin typeface="Times New Roman" panose="02020603050405020304" pitchFamily="18" charset="0"/>
                <a:cs typeface="Times New Roman" panose="02020603050405020304" pitchFamily="18" charset="0"/>
              </a:rPr>
              <a:t>Introduction</a:t>
            </a:r>
            <a:endParaRPr lang="en-US" altLang="zh-CN" sz="2133" kern="100" dirty="0">
              <a:solidFill>
                <a:schemeClr val="accent1"/>
              </a:solidFill>
              <a:latin typeface="Times New Roman" panose="02020603050405020304" pitchFamily="18" charset="0"/>
              <a:cs typeface="Times New Roman" panose="02020603050405020304" pitchFamily="18" charset="0"/>
            </a:endParaRPr>
          </a:p>
        </p:txBody>
      </p:sp>
      <p:sp>
        <p:nvSpPr>
          <p:cNvPr id="8" name="椭圆 7">
            <a:extLst>
              <a:ext uri="{FF2B5EF4-FFF2-40B4-BE49-F238E27FC236}">
                <a16:creationId xmlns:a16="http://schemas.microsoft.com/office/drawing/2014/main" id="{61AD739D-6B1B-41EA-8079-419F27465730}"/>
              </a:ext>
            </a:extLst>
          </p:cNvPr>
          <p:cNvSpPr/>
          <p:nvPr/>
        </p:nvSpPr>
        <p:spPr>
          <a:xfrm>
            <a:off x="3317555" y="2465173"/>
            <a:ext cx="1387500" cy="1387500"/>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9" name="矩形 8">
            <a:extLst>
              <a:ext uri="{FF2B5EF4-FFF2-40B4-BE49-F238E27FC236}">
                <a16:creationId xmlns:a16="http://schemas.microsoft.com/office/drawing/2014/main" id="{5E39C0C3-772E-4B36-B074-9A7345360EAE}"/>
              </a:ext>
            </a:extLst>
          </p:cNvPr>
          <p:cNvSpPr/>
          <p:nvPr/>
        </p:nvSpPr>
        <p:spPr>
          <a:xfrm>
            <a:off x="2879428" y="4092708"/>
            <a:ext cx="2263761" cy="748795"/>
          </a:xfrm>
          <a:prstGeom prst="rect">
            <a:avLst/>
          </a:prstGeom>
        </p:spPr>
        <p:txBody>
          <a:bodyPr wrap="none">
            <a:spAutoFit/>
          </a:bodyPr>
          <a:lstStyle/>
          <a:p>
            <a:pPr algn="ctr"/>
            <a:r>
              <a:rPr lang="en-US" altLang="zh-CN" sz="2133"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2133" kern="100" dirty="0">
                <a:solidFill>
                  <a:schemeClr val="accent1"/>
                </a:solidFill>
                <a:latin typeface="Times New Roman" panose="02020603050405020304" pitchFamily="18" charset="0"/>
                <a:cs typeface="Times New Roman" panose="02020603050405020304" pitchFamily="18" charset="0"/>
              </a:rPr>
              <a:t>Summary Statistic</a:t>
            </a:r>
            <a:endParaRPr lang="zh-CN" altLang="zh-CN" sz="1467" kern="100" dirty="0">
              <a:solidFill>
                <a:schemeClr val="accent1"/>
              </a:solidFill>
              <a:latin typeface="Times New Roman" panose="02020603050405020304" pitchFamily="18" charset="0"/>
              <a:cs typeface="Times New Roman" panose="02020603050405020304" pitchFamily="18" charset="0"/>
            </a:endParaRPr>
          </a:p>
        </p:txBody>
      </p:sp>
      <p:sp>
        <p:nvSpPr>
          <p:cNvPr id="10" name="椭圆 9">
            <a:extLst>
              <a:ext uri="{FF2B5EF4-FFF2-40B4-BE49-F238E27FC236}">
                <a16:creationId xmlns:a16="http://schemas.microsoft.com/office/drawing/2014/main" id="{F45FF37A-03C7-4681-8C7A-BB81B7A4E0AF}"/>
              </a:ext>
            </a:extLst>
          </p:cNvPr>
          <p:cNvSpPr/>
          <p:nvPr/>
        </p:nvSpPr>
        <p:spPr>
          <a:xfrm>
            <a:off x="5456130" y="2465173"/>
            <a:ext cx="1387500" cy="1387500"/>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11" name="矩形 10">
            <a:extLst>
              <a:ext uri="{FF2B5EF4-FFF2-40B4-BE49-F238E27FC236}">
                <a16:creationId xmlns:a16="http://schemas.microsoft.com/office/drawing/2014/main" id="{2F5E705C-613F-431D-9818-5CD0BE8539EB}"/>
              </a:ext>
            </a:extLst>
          </p:cNvPr>
          <p:cNvSpPr/>
          <p:nvPr/>
        </p:nvSpPr>
        <p:spPr>
          <a:xfrm>
            <a:off x="5518939" y="4092708"/>
            <a:ext cx="1261885" cy="748795"/>
          </a:xfrm>
          <a:prstGeom prst="rect">
            <a:avLst/>
          </a:prstGeom>
        </p:spPr>
        <p:txBody>
          <a:bodyPr wrap="none">
            <a:spAutoFit/>
          </a:bodyPr>
          <a:lstStyle/>
          <a:p>
            <a:pPr algn="ctr"/>
            <a:r>
              <a:rPr lang="en-US" altLang="zh-CN" sz="2133"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2133" kern="100" dirty="0">
                <a:solidFill>
                  <a:schemeClr val="accent1"/>
                </a:solidFill>
                <a:latin typeface="Times New Roman" panose="02020603050405020304" pitchFamily="18" charset="0"/>
                <a:cs typeface="Times New Roman" panose="02020603050405020304" pitchFamily="18" charset="0"/>
              </a:rPr>
              <a:t>Analysis</a:t>
            </a:r>
            <a:endParaRPr lang="zh-CN" altLang="zh-CN" sz="1467" kern="100" dirty="0">
              <a:solidFill>
                <a:schemeClr val="accent1"/>
              </a:solidFill>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BA9CD052-A7F1-4058-8F7A-03A277ACB590}"/>
              </a:ext>
            </a:extLst>
          </p:cNvPr>
          <p:cNvSpPr/>
          <p:nvPr/>
        </p:nvSpPr>
        <p:spPr>
          <a:xfrm>
            <a:off x="7622521" y="2465173"/>
            <a:ext cx="1387500" cy="1387500"/>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13" name="矩形 12">
            <a:extLst>
              <a:ext uri="{FF2B5EF4-FFF2-40B4-BE49-F238E27FC236}">
                <a16:creationId xmlns:a16="http://schemas.microsoft.com/office/drawing/2014/main" id="{F09E2613-AA62-40E9-A789-F6A2C1BFA7CA}"/>
              </a:ext>
            </a:extLst>
          </p:cNvPr>
          <p:cNvSpPr/>
          <p:nvPr/>
        </p:nvSpPr>
        <p:spPr>
          <a:xfrm>
            <a:off x="7622811" y="4092708"/>
            <a:ext cx="1386918" cy="748795"/>
          </a:xfrm>
          <a:prstGeom prst="rect">
            <a:avLst/>
          </a:prstGeom>
        </p:spPr>
        <p:txBody>
          <a:bodyPr wrap="none">
            <a:spAutoFit/>
          </a:bodyPr>
          <a:lstStyle/>
          <a:p>
            <a:pPr algn="ctr"/>
            <a:r>
              <a:rPr lang="en-US" altLang="zh-CN" sz="2133"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2133" kern="100" dirty="0">
                <a:solidFill>
                  <a:schemeClr val="accent1"/>
                </a:solidFill>
                <a:latin typeface="Times New Roman" panose="02020603050405020304" pitchFamily="18" charset="0"/>
                <a:cs typeface="Times New Roman" panose="02020603050405020304" pitchFamily="18" charset="0"/>
              </a:rPr>
              <a:t>Analysis</a:t>
            </a:r>
            <a:endParaRPr lang="zh-CN" altLang="zh-CN" sz="1467" kern="100" dirty="0">
              <a:solidFill>
                <a:schemeClr val="accent1"/>
              </a:solidFill>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320AB2B9-C84D-4831-B7F4-B6979398F0C3}"/>
              </a:ext>
            </a:extLst>
          </p:cNvPr>
          <p:cNvSpPr/>
          <p:nvPr/>
        </p:nvSpPr>
        <p:spPr>
          <a:xfrm>
            <a:off x="9721582" y="2465173"/>
            <a:ext cx="1387500" cy="1387500"/>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15" name="矩形 14">
            <a:extLst>
              <a:ext uri="{FF2B5EF4-FFF2-40B4-BE49-F238E27FC236}">
                <a16:creationId xmlns:a16="http://schemas.microsoft.com/office/drawing/2014/main" id="{923BB013-6740-498D-8F30-E109BBBB1D3F}"/>
              </a:ext>
            </a:extLst>
          </p:cNvPr>
          <p:cNvSpPr/>
          <p:nvPr/>
        </p:nvSpPr>
        <p:spPr>
          <a:xfrm>
            <a:off x="9686609" y="4092708"/>
            <a:ext cx="1457450" cy="748795"/>
          </a:xfrm>
          <a:prstGeom prst="rect">
            <a:avLst/>
          </a:prstGeom>
        </p:spPr>
        <p:txBody>
          <a:bodyPr wrap="none">
            <a:spAutoFit/>
          </a:bodyPr>
          <a:lstStyle/>
          <a:p>
            <a:pPr algn="ctr"/>
            <a:r>
              <a:rPr lang="en-US" altLang="zh-CN" sz="2133"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2133" kern="100" dirty="0">
                <a:solidFill>
                  <a:schemeClr val="accent1"/>
                </a:solidFill>
                <a:latin typeface="Times New Roman" panose="02020603050405020304" pitchFamily="18" charset="0"/>
                <a:cs typeface="Times New Roman" panose="02020603050405020304" pitchFamily="18" charset="0"/>
              </a:rPr>
              <a:t>Remarks</a:t>
            </a:r>
            <a:endParaRPr lang="zh-CN" altLang="zh-CN" sz="1467" kern="100" dirty="0">
              <a:solidFill>
                <a:schemeClr val="accent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35B809C4-5FEA-410E-B945-C8E99E3168E7}"/>
              </a:ext>
            </a:extLst>
          </p:cNvPr>
          <p:cNvSpPr txBox="1"/>
          <p:nvPr/>
        </p:nvSpPr>
        <p:spPr>
          <a:xfrm>
            <a:off x="1322826" y="2686998"/>
            <a:ext cx="864339" cy="913007"/>
          </a:xfrm>
          <a:prstGeom prst="rect">
            <a:avLst/>
          </a:prstGeom>
          <a:noFill/>
        </p:spPr>
        <p:txBody>
          <a:bodyPr wrap="none" rtlCol="0">
            <a:spAutoFit/>
          </a:bodyPr>
          <a:lstStyle/>
          <a:p>
            <a:pPr algn="ctr"/>
            <a:r>
              <a:rPr lang="en-US" altLang="zh-CN" sz="5333" b="1">
                <a:solidFill>
                  <a:schemeClr val="bg1"/>
                </a:solidFill>
                <a:latin typeface="+mj-lt"/>
              </a:rPr>
              <a:t>01</a:t>
            </a:r>
            <a:endParaRPr lang="zh-CN" altLang="en-US" sz="5333" b="1">
              <a:solidFill>
                <a:schemeClr val="bg1"/>
              </a:solidFill>
              <a:latin typeface="+mj-lt"/>
            </a:endParaRPr>
          </a:p>
        </p:txBody>
      </p:sp>
      <p:sp>
        <p:nvSpPr>
          <p:cNvPr id="17" name="文本框 16">
            <a:extLst>
              <a:ext uri="{FF2B5EF4-FFF2-40B4-BE49-F238E27FC236}">
                <a16:creationId xmlns:a16="http://schemas.microsoft.com/office/drawing/2014/main" id="{F75C41DC-A784-4EED-9C7A-DDA83A9D9C79}"/>
              </a:ext>
            </a:extLst>
          </p:cNvPr>
          <p:cNvSpPr txBox="1"/>
          <p:nvPr/>
        </p:nvSpPr>
        <p:spPr>
          <a:xfrm>
            <a:off x="3578225" y="2686998"/>
            <a:ext cx="864339" cy="913007"/>
          </a:xfrm>
          <a:prstGeom prst="rect">
            <a:avLst/>
          </a:prstGeom>
          <a:noFill/>
        </p:spPr>
        <p:txBody>
          <a:bodyPr wrap="none" rtlCol="0">
            <a:spAutoFit/>
          </a:bodyPr>
          <a:lstStyle/>
          <a:p>
            <a:pPr algn="ctr"/>
            <a:r>
              <a:rPr lang="en-US" altLang="zh-CN" sz="5333" b="1">
                <a:solidFill>
                  <a:schemeClr val="bg1"/>
                </a:solidFill>
                <a:latin typeface="+mj-lt"/>
              </a:rPr>
              <a:t>02</a:t>
            </a:r>
            <a:endParaRPr lang="zh-CN" altLang="en-US" sz="5333" b="1">
              <a:solidFill>
                <a:schemeClr val="bg1"/>
              </a:solidFill>
              <a:latin typeface="+mj-lt"/>
            </a:endParaRPr>
          </a:p>
        </p:txBody>
      </p:sp>
      <p:sp>
        <p:nvSpPr>
          <p:cNvPr id="18" name="文本框 17">
            <a:extLst>
              <a:ext uri="{FF2B5EF4-FFF2-40B4-BE49-F238E27FC236}">
                <a16:creationId xmlns:a16="http://schemas.microsoft.com/office/drawing/2014/main" id="{24B8F62E-2895-474D-8436-CCA11BEA2F3F}"/>
              </a:ext>
            </a:extLst>
          </p:cNvPr>
          <p:cNvSpPr txBox="1"/>
          <p:nvPr/>
        </p:nvSpPr>
        <p:spPr>
          <a:xfrm>
            <a:off x="5717710" y="2688597"/>
            <a:ext cx="864339" cy="913007"/>
          </a:xfrm>
          <a:prstGeom prst="rect">
            <a:avLst/>
          </a:prstGeom>
          <a:noFill/>
        </p:spPr>
        <p:txBody>
          <a:bodyPr wrap="none" rtlCol="0">
            <a:spAutoFit/>
          </a:bodyPr>
          <a:lstStyle/>
          <a:p>
            <a:pPr algn="ctr"/>
            <a:r>
              <a:rPr lang="en-US" altLang="zh-CN" sz="5333" b="1">
                <a:solidFill>
                  <a:schemeClr val="bg1"/>
                </a:solidFill>
                <a:latin typeface="+mj-lt"/>
              </a:rPr>
              <a:t>03</a:t>
            </a:r>
            <a:endParaRPr lang="zh-CN" altLang="en-US" sz="5333" b="1">
              <a:solidFill>
                <a:schemeClr val="bg1"/>
              </a:solidFill>
              <a:latin typeface="+mj-lt"/>
            </a:endParaRPr>
          </a:p>
        </p:txBody>
      </p:sp>
      <p:sp>
        <p:nvSpPr>
          <p:cNvPr id="19" name="文本框 18">
            <a:extLst>
              <a:ext uri="{FF2B5EF4-FFF2-40B4-BE49-F238E27FC236}">
                <a16:creationId xmlns:a16="http://schemas.microsoft.com/office/drawing/2014/main" id="{FE2226A0-E0FA-4B03-98BB-815BDC71D906}"/>
              </a:ext>
            </a:extLst>
          </p:cNvPr>
          <p:cNvSpPr txBox="1"/>
          <p:nvPr/>
        </p:nvSpPr>
        <p:spPr>
          <a:xfrm>
            <a:off x="7884099" y="2686998"/>
            <a:ext cx="864339" cy="913007"/>
          </a:xfrm>
          <a:prstGeom prst="rect">
            <a:avLst/>
          </a:prstGeom>
          <a:noFill/>
        </p:spPr>
        <p:txBody>
          <a:bodyPr wrap="none" rtlCol="0">
            <a:spAutoFit/>
          </a:bodyPr>
          <a:lstStyle/>
          <a:p>
            <a:pPr algn="ctr"/>
            <a:r>
              <a:rPr lang="en-US" altLang="zh-CN" sz="5333" b="1">
                <a:solidFill>
                  <a:schemeClr val="bg1"/>
                </a:solidFill>
                <a:latin typeface="+mj-lt"/>
              </a:rPr>
              <a:t>04</a:t>
            </a:r>
            <a:endParaRPr lang="zh-CN" altLang="en-US" sz="5333" b="1">
              <a:solidFill>
                <a:schemeClr val="bg1"/>
              </a:solidFill>
              <a:latin typeface="+mj-lt"/>
            </a:endParaRPr>
          </a:p>
        </p:txBody>
      </p:sp>
      <p:sp>
        <p:nvSpPr>
          <p:cNvPr id="21" name="文本框 20">
            <a:extLst>
              <a:ext uri="{FF2B5EF4-FFF2-40B4-BE49-F238E27FC236}">
                <a16:creationId xmlns:a16="http://schemas.microsoft.com/office/drawing/2014/main" id="{4F12D664-4B09-4167-AF76-AAE290FDA9DB}"/>
              </a:ext>
            </a:extLst>
          </p:cNvPr>
          <p:cNvSpPr txBox="1"/>
          <p:nvPr/>
        </p:nvSpPr>
        <p:spPr>
          <a:xfrm>
            <a:off x="9983161" y="2686998"/>
            <a:ext cx="864339" cy="913007"/>
          </a:xfrm>
          <a:prstGeom prst="rect">
            <a:avLst/>
          </a:prstGeom>
          <a:noFill/>
        </p:spPr>
        <p:txBody>
          <a:bodyPr wrap="none" rtlCol="0">
            <a:spAutoFit/>
          </a:bodyPr>
          <a:lstStyle/>
          <a:p>
            <a:pPr algn="ctr"/>
            <a:r>
              <a:rPr lang="en-US" altLang="zh-CN" sz="5333" b="1">
                <a:solidFill>
                  <a:schemeClr val="bg1"/>
                </a:solidFill>
                <a:latin typeface="+mj-lt"/>
              </a:rPr>
              <a:t>05</a:t>
            </a:r>
            <a:endParaRPr lang="zh-CN" altLang="en-US" sz="5333" b="1">
              <a:solidFill>
                <a:schemeClr val="bg1"/>
              </a:solidFill>
              <a:latin typeface="+mj-lt"/>
            </a:endParaRPr>
          </a:p>
        </p:txBody>
      </p:sp>
    </p:spTree>
    <p:extLst>
      <p:ext uri="{BB962C8B-B14F-4D97-AF65-F5344CB8AC3E}">
        <p14:creationId xmlns:p14="http://schemas.microsoft.com/office/powerpoint/2010/main" val="139560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C0B0632-5968-48BB-9ECE-95801F57B0DB}"/>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1BF00096-BD2F-4841-9CC3-44BE688D88B9}"/>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6406497"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B. Does the BW Investor Sentiment Index Contain Unique Information</a:t>
            </a:r>
          </a:p>
        </p:txBody>
      </p:sp>
      <p:sp>
        <p:nvSpPr>
          <p:cNvPr id="19" name="矩形 18">
            <a:extLst>
              <a:ext uri="{FF2B5EF4-FFF2-40B4-BE49-F238E27FC236}">
                <a16:creationId xmlns:a16="http://schemas.microsoft.com/office/drawing/2014/main" id="{6666DED0-D6E4-48F5-9308-A87FB3CC9DAF}"/>
              </a:ext>
            </a:extLst>
          </p:cNvPr>
          <p:cNvSpPr/>
          <p:nvPr/>
        </p:nvSpPr>
        <p:spPr>
          <a:xfrm>
            <a:off x="7681408" y="970746"/>
            <a:ext cx="4237563" cy="1940018"/>
          </a:xfrm>
          <a:prstGeom prst="rect">
            <a:avLst/>
          </a:prstGeom>
        </p:spPr>
        <p:txBody>
          <a:bodyPr wrap="square">
            <a:spAutoFit/>
          </a:bodyPr>
          <a:lstStyle/>
          <a:p>
            <a:pPr>
              <a:lnSpc>
                <a:spcPct val="130000"/>
              </a:lnSpc>
              <a:spcBef>
                <a:spcPts val="800"/>
              </a:spcBef>
            </a:pP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Note : </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Overall, the BW Investor Sentiment Index has a significant influence on the profitability of an O/S long-short strategy after considering the MCSI and the CB Index</a:t>
            </a:r>
          </a:p>
        </p:txBody>
      </p:sp>
      <p:sp>
        <p:nvSpPr>
          <p:cNvPr id="20" name="矩形 19">
            <a:extLst>
              <a:ext uri="{FF2B5EF4-FFF2-40B4-BE49-F238E27FC236}">
                <a16:creationId xmlns:a16="http://schemas.microsoft.com/office/drawing/2014/main" id="{22FD7E26-FE87-4E48-AFA7-85137D583B3F}"/>
              </a:ext>
            </a:extLst>
          </p:cNvPr>
          <p:cNvSpPr/>
          <p:nvPr/>
        </p:nvSpPr>
        <p:spPr>
          <a:xfrm>
            <a:off x="7608997" y="990424"/>
            <a:ext cx="4309974" cy="194001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圖片 2">
            <a:extLst>
              <a:ext uri="{FF2B5EF4-FFF2-40B4-BE49-F238E27FC236}">
                <a16:creationId xmlns:a16="http://schemas.microsoft.com/office/drawing/2014/main" id="{B74178B6-4C23-4505-B702-F32A6489F0EC}"/>
              </a:ext>
            </a:extLst>
          </p:cNvPr>
          <p:cNvPicPr>
            <a:picLocks noChangeAspect="1"/>
          </p:cNvPicPr>
          <p:nvPr/>
        </p:nvPicPr>
        <p:blipFill>
          <a:blip r:embed="rId3"/>
          <a:stretch>
            <a:fillRect/>
          </a:stretch>
        </p:blipFill>
        <p:spPr>
          <a:xfrm>
            <a:off x="630169" y="1463665"/>
            <a:ext cx="6557830" cy="5341615"/>
          </a:xfrm>
          <a:prstGeom prst="rect">
            <a:avLst/>
          </a:prstGeom>
        </p:spPr>
      </p:pic>
      <p:sp>
        <p:nvSpPr>
          <p:cNvPr id="24" name="矩形 23">
            <a:extLst>
              <a:ext uri="{FF2B5EF4-FFF2-40B4-BE49-F238E27FC236}">
                <a16:creationId xmlns:a16="http://schemas.microsoft.com/office/drawing/2014/main" id="{F27DAD22-E783-4B79-938F-1322DD823D28}"/>
              </a:ext>
            </a:extLst>
          </p:cNvPr>
          <p:cNvSpPr/>
          <p:nvPr/>
        </p:nvSpPr>
        <p:spPr>
          <a:xfrm>
            <a:off x="5811520" y="5953761"/>
            <a:ext cx="1376479" cy="350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61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C0B0632-5968-48BB-9ECE-95801F57B0DB}"/>
              </a:ext>
            </a:extLst>
          </p:cNvPr>
          <p:cNvSpPr/>
          <p:nvPr/>
        </p:nvSpPr>
        <p:spPr>
          <a:xfrm>
            <a:off x="0" y="52207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1BF00096-BD2F-4841-9CC3-44BE688D88B9}"/>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6406497"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B. Does the BW Investor Sentiment Index Contain Unique Information</a:t>
            </a:r>
          </a:p>
        </p:txBody>
      </p:sp>
      <p:sp>
        <p:nvSpPr>
          <p:cNvPr id="19" name="矩形 18">
            <a:extLst>
              <a:ext uri="{FF2B5EF4-FFF2-40B4-BE49-F238E27FC236}">
                <a16:creationId xmlns:a16="http://schemas.microsoft.com/office/drawing/2014/main" id="{6666DED0-D6E4-48F5-9308-A87FB3CC9DAF}"/>
              </a:ext>
            </a:extLst>
          </p:cNvPr>
          <p:cNvSpPr/>
          <p:nvPr/>
        </p:nvSpPr>
        <p:spPr>
          <a:xfrm>
            <a:off x="741680" y="4719463"/>
            <a:ext cx="10658061" cy="1765612"/>
          </a:xfrm>
          <a:prstGeom prst="rect">
            <a:avLst/>
          </a:prstGeom>
        </p:spPr>
        <p:txBody>
          <a:bodyPr wrap="square">
            <a:spAutoFit/>
          </a:bodyPr>
          <a:lstStyle/>
          <a:p>
            <a:pPr>
              <a:lnSpc>
                <a:spcPct val="130000"/>
              </a:lnSpc>
              <a:spcBef>
                <a:spcPts val="800"/>
              </a:spcBef>
            </a:pP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Note : </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The coefficient estimates for BW_SENTI are always </a:t>
            </a: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positive</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 and significant supporting our hypothesis that O/S return predictability becomes strong during high investor sentiment periods.</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Tables V to VII present empirical evidence that confirms the </a:t>
            </a: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superior informativeness of the BW Investor Sentiment Index</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 with regard to the predictive power of O/S compared to the consumer sentiment indices.</a:t>
            </a:r>
          </a:p>
        </p:txBody>
      </p:sp>
      <p:sp>
        <p:nvSpPr>
          <p:cNvPr id="20" name="矩形 19">
            <a:extLst>
              <a:ext uri="{FF2B5EF4-FFF2-40B4-BE49-F238E27FC236}">
                <a16:creationId xmlns:a16="http://schemas.microsoft.com/office/drawing/2014/main" id="{22FD7E26-FE87-4E48-AFA7-85137D583B3F}"/>
              </a:ext>
            </a:extLst>
          </p:cNvPr>
          <p:cNvSpPr/>
          <p:nvPr/>
        </p:nvSpPr>
        <p:spPr>
          <a:xfrm>
            <a:off x="548418" y="4739141"/>
            <a:ext cx="10952702" cy="194001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 name="圖片 1">
            <a:extLst>
              <a:ext uri="{FF2B5EF4-FFF2-40B4-BE49-F238E27FC236}">
                <a16:creationId xmlns:a16="http://schemas.microsoft.com/office/drawing/2014/main" id="{D40AEA78-F8DA-4B28-84B4-CAFD14E262A5}"/>
              </a:ext>
            </a:extLst>
          </p:cNvPr>
          <p:cNvPicPr>
            <a:picLocks noChangeAspect="1"/>
          </p:cNvPicPr>
          <p:nvPr/>
        </p:nvPicPr>
        <p:blipFill rotWithShape="1">
          <a:blip r:embed="rId3"/>
          <a:srcRect l="3850" r="25118"/>
          <a:stretch/>
        </p:blipFill>
        <p:spPr>
          <a:xfrm rot="5400000">
            <a:off x="5077059" y="-1174669"/>
            <a:ext cx="2175236" cy="9025861"/>
          </a:xfrm>
          <a:prstGeom prst="rect">
            <a:avLst/>
          </a:prstGeom>
        </p:spPr>
      </p:pic>
      <p:pic>
        <p:nvPicPr>
          <p:cNvPr id="4" name="圖片 3">
            <a:extLst>
              <a:ext uri="{FF2B5EF4-FFF2-40B4-BE49-F238E27FC236}">
                <a16:creationId xmlns:a16="http://schemas.microsoft.com/office/drawing/2014/main" id="{BFD26C8A-2903-4798-BE22-3E7B7D000644}"/>
              </a:ext>
            </a:extLst>
          </p:cNvPr>
          <p:cNvPicPr>
            <a:picLocks noChangeAspect="1"/>
          </p:cNvPicPr>
          <p:nvPr/>
        </p:nvPicPr>
        <p:blipFill>
          <a:blip r:embed="rId4"/>
          <a:stretch>
            <a:fillRect/>
          </a:stretch>
        </p:blipFill>
        <p:spPr>
          <a:xfrm>
            <a:off x="670338" y="1323325"/>
            <a:ext cx="5922010" cy="614387"/>
          </a:xfrm>
          <a:prstGeom prst="rect">
            <a:avLst/>
          </a:prstGeom>
        </p:spPr>
      </p:pic>
    </p:spTree>
    <p:extLst>
      <p:ext uri="{BB962C8B-B14F-4D97-AF65-F5344CB8AC3E}">
        <p14:creationId xmlns:p14="http://schemas.microsoft.com/office/powerpoint/2010/main" val="2240290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C0B0632-5968-48BB-9ECE-95801F57B0DB}"/>
              </a:ext>
            </a:extLst>
          </p:cNvPr>
          <p:cNvSpPr/>
          <p:nvPr/>
        </p:nvSpPr>
        <p:spPr>
          <a:xfrm>
            <a:off x="0" y="52207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ndParaRPr>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1BF00096-BD2F-4841-9CC3-44BE688D88B9}"/>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pic>
        <p:nvPicPr>
          <p:cNvPr id="5" name="圖片 4">
            <a:extLst>
              <a:ext uri="{FF2B5EF4-FFF2-40B4-BE49-F238E27FC236}">
                <a16:creationId xmlns:a16="http://schemas.microsoft.com/office/drawing/2014/main" id="{DF33DA53-7D25-4DBB-9585-1EDDAB1B4D2C}"/>
              </a:ext>
            </a:extLst>
          </p:cNvPr>
          <p:cNvPicPr>
            <a:picLocks noChangeAspect="1"/>
          </p:cNvPicPr>
          <p:nvPr/>
        </p:nvPicPr>
        <p:blipFill>
          <a:blip r:embed="rId3"/>
          <a:stretch>
            <a:fillRect/>
          </a:stretch>
        </p:blipFill>
        <p:spPr>
          <a:xfrm rot="5400000">
            <a:off x="2211526" y="-1312039"/>
            <a:ext cx="4673552" cy="8557565"/>
          </a:xfrm>
          <a:prstGeom prst="rect">
            <a:avLst/>
          </a:prstGeom>
        </p:spPr>
      </p:pic>
      <p:cxnSp>
        <p:nvCxnSpPr>
          <p:cNvPr id="7" name="直線接點 6">
            <a:extLst>
              <a:ext uri="{FF2B5EF4-FFF2-40B4-BE49-F238E27FC236}">
                <a16:creationId xmlns:a16="http://schemas.microsoft.com/office/drawing/2014/main" id="{6C57A782-3F14-4767-9FB6-1652697194FE}"/>
              </a:ext>
            </a:extLst>
          </p:cNvPr>
          <p:cNvCxnSpPr>
            <a:cxnSpLocks/>
          </p:cNvCxnSpPr>
          <p:nvPr/>
        </p:nvCxnSpPr>
        <p:spPr>
          <a:xfrm flipV="1">
            <a:off x="2699870" y="1045418"/>
            <a:ext cx="869537" cy="1727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3D156623-4892-47FA-B84C-5DF6DF593367}"/>
              </a:ext>
            </a:extLst>
          </p:cNvPr>
          <p:cNvCxnSpPr>
            <a:cxnSpLocks/>
          </p:cNvCxnSpPr>
          <p:nvPr/>
        </p:nvCxnSpPr>
        <p:spPr>
          <a:xfrm flipV="1">
            <a:off x="3791661" y="1044159"/>
            <a:ext cx="991682" cy="1779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F5560688-1A8D-496C-8DB4-9AFD3CB050FA}"/>
              </a:ext>
            </a:extLst>
          </p:cNvPr>
          <p:cNvSpPr/>
          <p:nvPr/>
        </p:nvSpPr>
        <p:spPr>
          <a:xfrm>
            <a:off x="1696720" y="4480560"/>
            <a:ext cx="7130365" cy="3302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6E4D79AD-0C38-4E55-A5B2-BFDDBB2E2FB7}"/>
              </a:ext>
            </a:extLst>
          </p:cNvPr>
          <p:cNvSpPr/>
          <p:nvPr/>
        </p:nvSpPr>
        <p:spPr>
          <a:xfrm>
            <a:off x="417029" y="5869716"/>
            <a:ext cx="11351941" cy="646331"/>
          </a:xfrm>
          <a:prstGeom prst="rect">
            <a:avLst/>
          </a:prstGeom>
        </p:spPr>
        <p:txBody>
          <a:bodyPr wrap="square">
            <a:spAutoFit/>
          </a:bodyPr>
          <a:lstStyle/>
          <a:p>
            <a:pPr>
              <a:spcBef>
                <a:spcPts val="800"/>
              </a:spcBef>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The return predictive power of the O/S becomes </a:t>
            </a: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strong</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 during high sentiment periods compared to those during low sentiment periods after controlling for economic state variables</a:t>
            </a:r>
          </a:p>
        </p:txBody>
      </p:sp>
      <p:sp>
        <p:nvSpPr>
          <p:cNvPr id="30" name="矩形 29">
            <a:extLst>
              <a:ext uri="{FF2B5EF4-FFF2-40B4-BE49-F238E27FC236}">
                <a16:creationId xmlns:a16="http://schemas.microsoft.com/office/drawing/2014/main" id="{51005482-482E-494A-9BD4-5A3DDED1F9C0}"/>
              </a:ext>
            </a:extLst>
          </p:cNvPr>
          <p:cNvSpPr/>
          <p:nvPr/>
        </p:nvSpPr>
        <p:spPr>
          <a:xfrm>
            <a:off x="269518" y="5799255"/>
            <a:ext cx="11658321" cy="76294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矩形 32">
            <a:extLst>
              <a:ext uri="{FF2B5EF4-FFF2-40B4-BE49-F238E27FC236}">
                <a16:creationId xmlns:a16="http://schemas.microsoft.com/office/drawing/2014/main" id="{5E0EFEEA-C022-4DE3-B612-5FB35D41463A}"/>
              </a:ext>
            </a:extLst>
          </p:cNvPr>
          <p:cNvSpPr/>
          <p:nvPr/>
        </p:nvSpPr>
        <p:spPr>
          <a:xfrm>
            <a:off x="9120312" y="1023395"/>
            <a:ext cx="3075820" cy="1940018"/>
          </a:xfrm>
          <a:prstGeom prst="rect">
            <a:avLst/>
          </a:prstGeom>
        </p:spPr>
        <p:txBody>
          <a:bodyPr wrap="square">
            <a:spAutoFit/>
          </a:bodyPr>
          <a:lstStyle/>
          <a:p>
            <a:pPr>
              <a:lnSpc>
                <a:spcPct val="130000"/>
              </a:lnSpc>
              <a:spcBef>
                <a:spcPts val="800"/>
              </a:spcBef>
            </a:pP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UP market state</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cumulative returns of the CRSP value-weighted index that includes dividends for the months  t - k to t – 1 are nonnegative</a:t>
            </a:r>
          </a:p>
        </p:txBody>
      </p:sp>
      <p:sp>
        <p:nvSpPr>
          <p:cNvPr id="34" name="矩形 33">
            <a:extLst>
              <a:ext uri="{FF2B5EF4-FFF2-40B4-BE49-F238E27FC236}">
                <a16:creationId xmlns:a16="http://schemas.microsoft.com/office/drawing/2014/main" id="{C7B1F064-CB78-4B30-B5B3-CC347BCCE1BF}"/>
              </a:ext>
            </a:extLst>
          </p:cNvPr>
          <p:cNvSpPr/>
          <p:nvPr/>
        </p:nvSpPr>
        <p:spPr>
          <a:xfrm>
            <a:off x="9049339" y="990424"/>
            <a:ext cx="3075820" cy="1972989"/>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600170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C0B0632-5968-48BB-9ECE-95801F57B0DB}"/>
              </a:ext>
            </a:extLst>
          </p:cNvPr>
          <p:cNvSpPr/>
          <p:nvPr/>
        </p:nvSpPr>
        <p:spPr>
          <a:xfrm>
            <a:off x="0" y="52207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ndParaRPr>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1BF00096-BD2F-4841-9CC3-44BE688D88B9}"/>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33" name="矩形 32">
            <a:extLst>
              <a:ext uri="{FF2B5EF4-FFF2-40B4-BE49-F238E27FC236}">
                <a16:creationId xmlns:a16="http://schemas.microsoft.com/office/drawing/2014/main" id="{5E0EFEEA-C022-4DE3-B612-5FB35D41463A}"/>
              </a:ext>
            </a:extLst>
          </p:cNvPr>
          <p:cNvSpPr/>
          <p:nvPr/>
        </p:nvSpPr>
        <p:spPr>
          <a:xfrm>
            <a:off x="8330591" y="870995"/>
            <a:ext cx="3794568" cy="1674305"/>
          </a:xfrm>
          <a:prstGeom prst="rect">
            <a:avLst/>
          </a:prstGeom>
        </p:spPr>
        <p:txBody>
          <a:bodyPr wrap="square">
            <a:spAutoFit/>
          </a:bodyPr>
          <a:lstStyle/>
          <a:p>
            <a:pPr>
              <a:lnSpc>
                <a:spcPct val="130000"/>
              </a:lnSpc>
              <a:spcBef>
                <a:spcPts val="800"/>
              </a:spcBef>
            </a:pP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Economic contraction</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Negative values of CFNAI</a:t>
            </a:r>
          </a:p>
          <a:p>
            <a:pPr>
              <a:lnSpc>
                <a:spcPct val="130000"/>
              </a:lnSpc>
              <a:spcBef>
                <a:spcPts val="800"/>
              </a:spcBef>
            </a:pP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Economic Expansion</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Nonnegative values of CFNAI  </a:t>
            </a:r>
          </a:p>
        </p:txBody>
      </p:sp>
      <p:sp>
        <p:nvSpPr>
          <p:cNvPr id="34" name="矩形 33">
            <a:extLst>
              <a:ext uri="{FF2B5EF4-FFF2-40B4-BE49-F238E27FC236}">
                <a16:creationId xmlns:a16="http://schemas.microsoft.com/office/drawing/2014/main" id="{C7B1F064-CB78-4B30-B5B3-CC347BCCE1BF}"/>
              </a:ext>
            </a:extLst>
          </p:cNvPr>
          <p:cNvSpPr/>
          <p:nvPr/>
        </p:nvSpPr>
        <p:spPr>
          <a:xfrm>
            <a:off x="8188960" y="877942"/>
            <a:ext cx="3936199" cy="1773939"/>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 name="圖片 1">
            <a:extLst>
              <a:ext uri="{FF2B5EF4-FFF2-40B4-BE49-F238E27FC236}">
                <a16:creationId xmlns:a16="http://schemas.microsoft.com/office/drawing/2014/main" id="{F9E00BF2-AA19-4483-82C1-F8225D99872C}"/>
              </a:ext>
            </a:extLst>
          </p:cNvPr>
          <p:cNvPicPr>
            <a:picLocks noChangeAspect="1"/>
          </p:cNvPicPr>
          <p:nvPr/>
        </p:nvPicPr>
        <p:blipFill>
          <a:blip r:embed="rId3"/>
          <a:stretch>
            <a:fillRect/>
          </a:stretch>
        </p:blipFill>
        <p:spPr>
          <a:xfrm>
            <a:off x="348809" y="593680"/>
            <a:ext cx="7413431" cy="6021341"/>
          </a:xfrm>
          <a:prstGeom prst="rect">
            <a:avLst/>
          </a:prstGeom>
        </p:spPr>
      </p:pic>
      <p:sp>
        <p:nvSpPr>
          <p:cNvPr id="28" name="矩形 27">
            <a:extLst>
              <a:ext uri="{FF2B5EF4-FFF2-40B4-BE49-F238E27FC236}">
                <a16:creationId xmlns:a16="http://schemas.microsoft.com/office/drawing/2014/main" id="{F5560688-1A8D-496C-8DB4-9AFD3CB050FA}"/>
              </a:ext>
            </a:extLst>
          </p:cNvPr>
          <p:cNvSpPr/>
          <p:nvPr/>
        </p:nvSpPr>
        <p:spPr>
          <a:xfrm>
            <a:off x="1920240" y="5669280"/>
            <a:ext cx="5923280" cy="406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AA17336E-F7F7-4B59-BA07-8EB1A7B05470}"/>
              </a:ext>
            </a:extLst>
          </p:cNvPr>
          <p:cNvSpPr/>
          <p:nvPr/>
        </p:nvSpPr>
        <p:spPr>
          <a:xfrm>
            <a:off x="8259775" y="4599180"/>
            <a:ext cx="3865384" cy="1496820"/>
          </a:xfrm>
          <a:prstGeom prst="rect">
            <a:avLst/>
          </a:prstGeom>
        </p:spPr>
        <p:txBody>
          <a:bodyPr wrap="square">
            <a:spAutoFit/>
          </a:bodyPr>
          <a:lstStyle/>
          <a:p>
            <a:pPr>
              <a:lnSpc>
                <a:spcPct val="130000"/>
              </a:lnSpc>
              <a:spcBef>
                <a:spcPts val="800"/>
              </a:spcBef>
            </a:pP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The difference between the O/S profits in high and low sentiment periods cannot be explained by economic condition.</a:t>
            </a:r>
            <a:endParaRPr lang="en-US" altLang="zh-C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A6E0818-68FB-4C4E-9ABD-C753EA610CEC}"/>
              </a:ext>
            </a:extLst>
          </p:cNvPr>
          <p:cNvSpPr/>
          <p:nvPr/>
        </p:nvSpPr>
        <p:spPr>
          <a:xfrm>
            <a:off x="8188960" y="4561983"/>
            <a:ext cx="3936199" cy="160513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043533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C0B0632-5968-48BB-9ECE-95801F57B0DB}"/>
              </a:ext>
            </a:extLst>
          </p:cNvPr>
          <p:cNvSpPr/>
          <p:nvPr/>
        </p:nvSpPr>
        <p:spPr>
          <a:xfrm>
            <a:off x="0" y="52207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ndParaRPr>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1BF00096-BD2F-4841-9CC3-44BE688D88B9}"/>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pic>
        <p:nvPicPr>
          <p:cNvPr id="3" name="圖片 2">
            <a:extLst>
              <a:ext uri="{FF2B5EF4-FFF2-40B4-BE49-F238E27FC236}">
                <a16:creationId xmlns:a16="http://schemas.microsoft.com/office/drawing/2014/main" id="{2AAAA0AD-05C1-492E-86CE-82009B238E57}"/>
              </a:ext>
            </a:extLst>
          </p:cNvPr>
          <p:cNvPicPr>
            <a:picLocks noChangeAspect="1"/>
          </p:cNvPicPr>
          <p:nvPr/>
        </p:nvPicPr>
        <p:blipFill>
          <a:blip r:embed="rId3"/>
          <a:stretch>
            <a:fillRect/>
          </a:stretch>
        </p:blipFill>
        <p:spPr>
          <a:xfrm rot="5400000">
            <a:off x="4139683" y="-3130621"/>
            <a:ext cx="4090121" cy="11880831"/>
          </a:xfrm>
          <a:prstGeom prst="rect">
            <a:avLst/>
          </a:prstGeom>
        </p:spPr>
      </p:pic>
      <p:sp>
        <p:nvSpPr>
          <p:cNvPr id="22" name="矩形 21">
            <a:extLst>
              <a:ext uri="{FF2B5EF4-FFF2-40B4-BE49-F238E27FC236}">
                <a16:creationId xmlns:a16="http://schemas.microsoft.com/office/drawing/2014/main" id="{9E6C606C-FD25-4095-A4CB-5F880A2E2BE2}"/>
              </a:ext>
            </a:extLst>
          </p:cNvPr>
          <p:cNvSpPr/>
          <p:nvPr/>
        </p:nvSpPr>
        <p:spPr>
          <a:xfrm>
            <a:off x="1399835" y="2255520"/>
            <a:ext cx="10467045"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2335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C0B0632-5968-48BB-9ECE-95801F57B0DB}"/>
              </a:ext>
            </a:extLst>
          </p:cNvPr>
          <p:cNvSpPr/>
          <p:nvPr/>
        </p:nvSpPr>
        <p:spPr>
          <a:xfrm>
            <a:off x="0" y="52207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ndParaRPr>
          </a:p>
        </p:txBody>
      </p:sp>
      <p:sp>
        <p:nvSpPr>
          <p:cNvPr id="38" name="矩形 37">
            <a:extLst>
              <a:ext uri="{FF2B5EF4-FFF2-40B4-BE49-F238E27FC236}">
                <a16:creationId xmlns:a16="http://schemas.microsoft.com/office/drawing/2014/main" id="{2D4AD447-323F-476F-9BE7-02965CF4CE29}"/>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31B0DD0-1DF1-4F01-A8D0-20E7753D223F}"/>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B908EEF7-E2EF-4F95-8ED8-D55AFF04C78F}"/>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6" name="矩形 45">
            <a:extLst>
              <a:ext uri="{FF2B5EF4-FFF2-40B4-BE49-F238E27FC236}">
                <a16:creationId xmlns:a16="http://schemas.microsoft.com/office/drawing/2014/main" id="{BB71EB08-5B9C-4DCD-A391-2FDBAA221374}"/>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E95AB70-9FCE-4519-AE42-391B2276FDC1}"/>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58984EC-0193-4126-A056-7BBE69C5ECE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D8EA5BA3-C74C-4E72-8385-89428BD5053F}"/>
              </a:ext>
            </a:extLst>
          </p:cNvPr>
          <p:cNvSpPr/>
          <p:nvPr/>
        </p:nvSpPr>
        <p:spPr>
          <a:xfrm>
            <a:off x="73116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01A960D7-A3AA-442A-AFC8-E7ACC7C2870F}"/>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75B02FD4-8DA3-4CE9-8BF5-86970B4503C4}"/>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1BF00096-BD2F-4841-9CC3-44BE688D88B9}"/>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603532-B697-4EF2-99CC-0E4ABBD6D2DE}"/>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pic>
        <p:nvPicPr>
          <p:cNvPr id="2" name="圖片 1">
            <a:extLst>
              <a:ext uri="{FF2B5EF4-FFF2-40B4-BE49-F238E27FC236}">
                <a16:creationId xmlns:a16="http://schemas.microsoft.com/office/drawing/2014/main" id="{09FF4988-1255-4328-A578-AE321F697699}"/>
              </a:ext>
            </a:extLst>
          </p:cNvPr>
          <p:cNvPicPr>
            <a:picLocks noChangeAspect="1"/>
          </p:cNvPicPr>
          <p:nvPr/>
        </p:nvPicPr>
        <p:blipFill>
          <a:blip r:embed="rId3"/>
          <a:stretch>
            <a:fillRect/>
          </a:stretch>
        </p:blipFill>
        <p:spPr>
          <a:xfrm rot="5400000">
            <a:off x="3944654" y="-3032005"/>
            <a:ext cx="4010411" cy="11705604"/>
          </a:xfrm>
          <a:prstGeom prst="rect">
            <a:avLst/>
          </a:prstGeom>
        </p:spPr>
      </p:pic>
      <p:sp>
        <p:nvSpPr>
          <p:cNvPr id="16" name="矩形 15">
            <a:extLst>
              <a:ext uri="{FF2B5EF4-FFF2-40B4-BE49-F238E27FC236}">
                <a16:creationId xmlns:a16="http://schemas.microsoft.com/office/drawing/2014/main" id="{286EB22E-B0D8-4E89-A1D3-B96FF7802721}"/>
              </a:ext>
            </a:extLst>
          </p:cNvPr>
          <p:cNvSpPr/>
          <p:nvPr/>
        </p:nvSpPr>
        <p:spPr>
          <a:xfrm>
            <a:off x="1430291" y="2286000"/>
            <a:ext cx="10372371"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FA1217D6-85D0-4483-8755-B905B6361972}"/>
              </a:ext>
            </a:extLst>
          </p:cNvPr>
          <p:cNvSpPr/>
          <p:nvPr/>
        </p:nvSpPr>
        <p:spPr>
          <a:xfrm>
            <a:off x="521042" y="5811520"/>
            <a:ext cx="11541758" cy="646331"/>
          </a:xfrm>
          <a:prstGeom prst="rect">
            <a:avLst/>
          </a:prstGeom>
        </p:spPr>
        <p:txBody>
          <a:bodyPr wrap="square">
            <a:spAutoFit/>
          </a:bodyPr>
          <a:lstStyle/>
          <a:p>
            <a:pPr>
              <a:spcBef>
                <a:spcPts val="800"/>
              </a:spcBef>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After considering market states and consumer sentiment indices, the BW Investor Sentiment Index contains additional information that further explains the time series variation of the profits of an O/S long-short strategy.</a:t>
            </a:r>
          </a:p>
        </p:txBody>
      </p:sp>
      <p:sp>
        <p:nvSpPr>
          <p:cNvPr id="19" name="矩形 18">
            <a:extLst>
              <a:ext uri="{FF2B5EF4-FFF2-40B4-BE49-F238E27FC236}">
                <a16:creationId xmlns:a16="http://schemas.microsoft.com/office/drawing/2014/main" id="{77048CAC-1465-40C0-9CA8-9A4E74F0678B}"/>
              </a:ext>
            </a:extLst>
          </p:cNvPr>
          <p:cNvSpPr/>
          <p:nvPr/>
        </p:nvSpPr>
        <p:spPr>
          <a:xfrm>
            <a:off x="222234" y="5689600"/>
            <a:ext cx="11705605" cy="87259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5572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ADA4B7F9-30F4-4E21-8243-2FF85B3E3AAE}"/>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6" name="矩形 5">
            <a:extLst>
              <a:ext uri="{FF2B5EF4-FFF2-40B4-BE49-F238E27FC236}">
                <a16:creationId xmlns:a16="http://schemas.microsoft.com/office/drawing/2014/main" id="{2BF95329-9BF8-4E46-9099-2AF9AFCA0714}"/>
              </a:ext>
            </a:extLst>
          </p:cNvPr>
          <p:cNvSpPr/>
          <p:nvPr/>
        </p:nvSpPr>
        <p:spPr>
          <a:xfrm>
            <a:off x="406670" y="1347944"/>
            <a:ext cx="11281611" cy="74892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矩形 35">
            <a:extLst>
              <a:ext uri="{FF2B5EF4-FFF2-40B4-BE49-F238E27FC236}">
                <a16:creationId xmlns:a16="http://schemas.microsoft.com/office/drawing/2014/main" id="{DDDD06C2-0A95-4B14-9E09-89CC4B302BB0}"/>
              </a:ext>
            </a:extLst>
          </p:cNvPr>
          <p:cNvSpPr/>
          <p:nvPr/>
        </p:nvSpPr>
        <p:spPr>
          <a:xfrm>
            <a:off x="764077" y="1035691"/>
            <a:ext cx="3777443" cy="400110"/>
          </a:xfrm>
          <a:prstGeom prst="rect">
            <a:avLst/>
          </a:prstGeom>
          <a:solidFill>
            <a:schemeClr val="accent1"/>
          </a:solidFill>
        </p:spPr>
        <p:txBody>
          <a:bodyPr wrap="square">
            <a:spAutoFit/>
          </a:bodyPr>
          <a:lstStyle/>
          <a:p>
            <a:pPr algn="ctr"/>
            <a:r>
              <a:rPr lang="en-US" altLang="zh-CN" sz="2000" kern="100" dirty="0">
                <a:solidFill>
                  <a:schemeClr val="bg1"/>
                </a:solidFill>
                <a:latin typeface="Times New Roman" panose="02020603050405020304" pitchFamily="18" charset="0"/>
                <a:cs typeface="Times New Roman" panose="02020603050405020304" pitchFamily="18" charset="0"/>
              </a:rPr>
              <a:t>O/S-return &amp; investor sentiment</a:t>
            </a:r>
          </a:p>
        </p:txBody>
      </p:sp>
      <p:sp>
        <p:nvSpPr>
          <p:cNvPr id="25" name="矩形 24">
            <a:extLst>
              <a:ext uri="{FF2B5EF4-FFF2-40B4-BE49-F238E27FC236}">
                <a16:creationId xmlns:a16="http://schemas.microsoft.com/office/drawing/2014/main" id="{4DF22F64-C812-4E6D-A86D-A692F76884ED}"/>
              </a:ext>
            </a:extLst>
          </p:cNvPr>
          <p:cNvSpPr/>
          <p:nvPr/>
        </p:nvSpPr>
        <p:spPr>
          <a:xfrm>
            <a:off x="406671" y="2587179"/>
            <a:ext cx="11281610" cy="74892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矩形 25">
            <a:extLst>
              <a:ext uri="{FF2B5EF4-FFF2-40B4-BE49-F238E27FC236}">
                <a16:creationId xmlns:a16="http://schemas.microsoft.com/office/drawing/2014/main" id="{BBCBDC3D-B86A-45CD-8332-ED4A68F8A6F7}"/>
              </a:ext>
            </a:extLst>
          </p:cNvPr>
          <p:cNvSpPr/>
          <p:nvPr/>
        </p:nvSpPr>
        <p:spPr>
          <a:xfrm>
            <a:off x="764077" y="2274926"/>
            <a:ext cx="3150671" cy="400110"/>
          </a:xfrm>
          <a:prstGeom prst="rect">
            <a:avLst/>
          </a:prstGeom>
          <a:solidFill>
            <a:schemeClr val="accent1"/>
          </a:solidFill>
        </p:spPr>
        <p:txBody>
          <a:bodyPr wrap="square">
            <a:spAutoFit/>
          </a:bodyPr>
          <a:lstStyle/>
          <a:p>
            <a:pPr algn="ctr"/>
            <a:r>
              <a:rPr lang="en-US" altLang="zh-CN" sz="2000" kern="100" dirty="0">
                <a:solidFill>
                  <a:schemeClr val="bg1"/>
                </a:solidFill>
                <a:latin typeface="Times New Roman" panose="02020603050405020304" pitchFamily="18" charset="0"/>
                <a:cs typeface="Times New Roman" panose="02020603050405020304" pitchFamily="18" charset="0"/>
              </a:rPr>
              <a:t>Profitability last time</a:t>
            </a:r>
          </a:p>
        </p:txBody>
      </p:sp>
      <p:sp>
        <p:nvSpPr>
          <p:cNvPr id="27" name="矩形 26">
            <a:extLst>
              <a:ext uri="{FF2B5EF4-FFF2-40B4-BE49-F238E27FC236}">
                <a16:creationId xmlns:a16="http://schemas.microsoft.com/office/drawing/2014/main" id="{FF3CD342-A19B-4D33-ADA4-2EFD6CC7C34F}"/>
              </a:ext>
            </a:extLst>
          </p:cNvPr>
          <p:cNvSpPr/>
          <p:nvPr/>
        </p:nvSpPr>
        <p:spPr>
          <a:xfrm>
            <a:off x="406670" y="3826414"/>
            <a:ext cx="11281609" cy="93472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B6951CEA-506B-42A0-81F5-E1830953AC16}"/>
              </a:ext>
            </a:extLst>
          </p:cNvPr>
          <p:cNvSpPr/>
          <p:nvPr/>
        </p:nvSpPr>
        <p:spPr>
          <a:xfrm>
            <a:off x="764077" y="3514161"/>
            <a:ext cx="4491317" cy="400110"/>
          </a:xfrm>
          <a:prstGeom prst="rect">
            <a:avLst/>
          </a:prstGeom>
          <a:solidFill>
            <a:schemeClr val="accent1"/>
          </a:solidFill>
        </p:spPr>
        <p:txBody>
          <a:bodyPr wrap="square">
            <a:spAutoFit/>
          </a:bodyPr>
          <a:lstStyle/>
          <a:p>
            <a:pPr algn="ctr"/>
            <a:r>
              <a:rPr lang="en-US" altLang="zh-TW" sz="2000" kern="100" dirty="0">
                <a:solidFill>
                  <a:schemeClr val="bg1"/>
                </a:solidFill>
                <a:latin typeface="Times New Roman" panose="02020603050405020304" pitchFamily="18" charset="0"/>
                <a:cs typeface="Times New Roman" panose="02020603050405020304" pitchFamily="18" charset="0"/>
              </a:rPr>
              <a:t>Investor sentiment</a:t>
            </a:r>
            <a:r>
              <a:rPr lang="zh-TW" altLang="en-US" sz="2000" kern="100" dirty="0">
                <a:solidFill>
                  <a:schemeClr val="bg1"/>
                </a:solidFill>
                <a:latin typeface="Times New Roman" panose="02020603050405020304" pitchFamily="18" charset="0"/>
                <a:cs typeface="Times New Roman" panose="02020603050405020304" pitchFamily="18" charset="0"/>
              </a:rPr>
              <a:t> </a:t>
            </a:r>
            <a:r>
              <a:rPr lang="en-US" altLang="zh-TW" sz="2000" kern="100" dirty="0">
                <a:solidFill>
                  <a:schemeClr val="bg1"/>
                </a:solidFill>
                <a:latin typeface="Times New Roman" panose="02020603050405020304" pitchFamily="18" charset="0"/>
                <a:cs typeface="Times New Roman" panose="02020603050405020304" pitchFamily="18" charset="0"/>
              </a:rPr>
              <a:t>&amp;</a:t>
            </a:r>
            <a:r>
              <a:rPr lang="zh-TW" altLang="en-US" sz="2000" kern="100" dirty="0">
                <a:solidFill>
                  <a:schemeClr val="bg1"/>
                </a:solidFill>
                <a:latin typeface="Times New Roman" panose="02020603050405020304" pitchFamily="18" charset="0"/>
                <a:cs typeface="Times New Roman" panose="02020603050405020304" pitchFamily="18" charset="0"/>
              </a:rPr>
              <a:t> </a:t>
            </a:r>
            <a:r>
              <a:rPr lang="en-US" altLang="zh-TW" sz="2000" kern="100" dirty="0">
                <a:solidFill>
                  <a:schemeClr val="bg1"/>
                </a:solidFill>
                <a:latin typeface="Times New Roman" panose="02020603050405020304" pitchFamily="18" charset="0"/>
                <a:cs typeface="Times New Roman" panose="02020603050405020304" pitchFamily="18" charset="0"/>
              </a:rPr>
              <a:t>consumer sentiment</a:t>
            </a:r>
            <a:endParaRPr lang="en-US" altLang="zh-CN" sz="2000" kern="100" dirty="0">
              <a:solidFill>
                <a:schemeClr val="bg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D5B9725B-C04F-4ED4-9892-267255DD99E0}"/>
              </a:ext>
            </a:extLst>
          </p:cNvPr>
          <p:cNvSpPr/>
          <p:nvPr/>
        </p:nvSpPr>
        <p:spPr>
          <a:xfrm>
            <a:off x="406670" y="5282607"/>
            <a:ext cx="11288121" cy="74892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0" name="矩形 29">
            <a:extLst>
              <a:ext uri="{FF2B5EF4-FFF2-40B4-BE49-F238E27FC236}">
                <a16:creationId xmlns:a16="http://schemas.microsoft.com/office/drawing/2014/main" id="{C93ABC1E-181B-4AF5-9F41-8BFD89E9B655}"/>
              </a:ext>
            </a:extLst>
          </p:cNvPr>
          <p:cNvSpPr/>
          <p:nvPr/>
        </p:nvSpPr>
        <p:spPr>
          <a:xfrm>
            <a:off x="764077" y="4970354"/>
            <a:ext cx="5415342" cy="400110"/>
          </a:xfrm>
          <a:prstGeom prst="rect">
            <a:avLst/>
          </a:prstGeom>
          <a:solidFill>
            <a:schemeClr val="accent1"/>
          </a:solidFill>
        </p:spPr>
        <p:txBody>
          <a:bodyPr wrap="square">
            <a:spAutoFit/>
          </a:bodyPr>
          <a:lstStyle/>
          <a:p>
            <a:pPr algn="ctr"/>
            <a:r>
              <a:rPr lang="en-US" altLang="zh-TW" sz="2000" kern="100" dirty="0">
                <a:solidFill>
                  <a:schemeClr val="bg1"/>
                </a:solidFill>
                <a:latin typeface="Times New Roman" panose="02020603050405020304" pitchFamily="18" charset="0"/>
                <a:cs typeface="Times New Roman" panose="02020603050405020304" pitchFamily="18" charset="0"/>
              </a:rPr>
              <a:t>Investor sentiment &amp; rational asset pricing models</a:t>
            </a:r>
            <a:endParaRPr lang="en-US" altLang="zh-CN" sz="2000" kern="100" dirty="0">
              <a:solidFill>
                <a:schemeClr val="bg1"/>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D49DE4F6-63BE-42D6-B499-6A6CF39EC9B2}"/>
              </a:ext>
            </a:extLst>
          </p:cNvPr>
          <p:cNvSpPr/>
          <p:nvPr/>
        </p:nvSpPr>
        <p:spPr>
          <a:xfrm>
            <a:off x="655931" y="1568109"/>
            <a:ext cx="11144267" cy="380489"/>
          </a:xfrm>
          <a:prstGeom prst="rect">
            <a:avLst/>
          </a:prstGeom>
        </p:spPr>
        <p:txBody>
          <a:bodyPr wrap="square">
            <a:spAutoFit/>
          </a:bodyPr>
          <a:lstStyle/>
          <a:p>
            <a:pPr>
              <a:lnSpc>
                <a:spcPct val="130000"/>
              </a:lnSpc>
              <a:spcBef>
                <a:spcPts val="800"/>
              </a:spcBef>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O/S-return relation becomes stronger during high investor sentiment period due to higher short sale constraints and irrational demand</a:t>
            </a:r>
          </a:p>
        </p:txBody>
      </p:sp>
      <p:sp>
        <p:nvSpPr>
          <p:cNvPr id="32" name="矩形 31">
            <a:extLst>
              <a:ext uri="{FF2B5EF4-FFF2-40B4-BE49-F238E27FC236}">
                <a16:creationId xmlns:a16="http://schemas.microsoft.com/office/drawing/2014/main" id="{5AEBA3F8-F58F-4EEB-9DA0-DD504670F848}"/>
              </a:ext>
            </a:extLst>
          </p:cNvPr>
          <p:cNvSpPr/>
          <p:nvPr/>
        </p:nvSpPr>
        <p:spPr>
          <a:xfrm>
            <a:off x="655931" y="2757954"/>
            <a:ext cx="11144267" cy="380489"/>
          </a:xfrm>
          <a:prstGeom prst="rect">
            <a:avLst/>
          </a:prstGeom>
        </p:spPr>
        <p:txBody>
          <a:bodyPr wrap="square">
            <a:spAutoFit/>
          </a:bodyPr>
          <a:lstStyle/>
          <a:p>
            <a:pPr>
              <a:lnSpc>
                <a:spcPct val="130000"/>
              </a:lnSpc>
              <a:spcBef>
                <a:spcPts val="800"/>
              </a:spcBef>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The profitability of an O/S long-short strategy during high investor sentiment periods last for only three weeks</a:t>
            </a:r>
          </a:p>
        </p:txBody>
      </p:sp>
      <p:sp>
        <p:nvSpPr>
          <p:cNvPr id="33" name="矩形 32">
            <a:extLst>
              <a:ext uri="{FF2B5EF4-FFF2-40B4-BE49-F238E27FC236}">
                <a16:creationId xmlns:a16="http://schemas.microsoft.com/office/drawing/2014/main" id="{8355E6B4-3C8A-476B-8913-A0E83D9C821C}"/>
              </a:ext>
            </a:extLst>
          </p:cNvPr>
          <p:cNvSpPr/>
          <p:nvPr/>
        </p:nvSpPr>
        <p:spPr>
          <a:xfrm>
            <a:off x="655931" y="4027954"/>
            <a:ext cx="11144267" cy="700576"/>
          </a:xfrm>
          <a:prstGeom prst="rect">
            <a:avLst/>
          </a:prstGeom>
        </p:spPr>
        <p:txBody>
          <a:bodyPr wrap="square">
            <a:spAutoFit/>
          </a:bodyPr>
          <a:lstStyle/>
          <a:p>
            <a:pPr>
              <a:lnSpc>
                <a:spcPct val="130000"/>
              </a:lnSpc>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B</a:t>
            </a:r>
            <a:r>
              <a:rPr lang="en-US" altLang="zh-TW" sz="1600" dirty="0">
                <a:solidFill>
                  <a:schemeClr val="tx1">
                    <a:lumMod val="85000"/>
                    <a:lumOff val="15000"/>
                  </a:schemeClr>
                </a:solidFill>
                <a:latin typeface="Times New Roman" panose="02020603050405020304" pitchFamily="18" charset="0"/>
                <a:cs typeface="Times New Roman" panose="02020603050405020304" pitchFamily="18" charset="0"/>
              </a:rPr>
              <a:t>W</a:t>
            </a: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 Investor sentiment index has its own unique impact on future stock return, but that consumer sentiment &amp; macroeconomic fundamentals do not</a:t>
            </a:r>
          </a:p>
        </p:txBody>
      </p:sp>
      <p:sp>
        <p:nvSpPr>
          <p:cNvPr id="34" name="矩形 33">
            <a:extLst>
              <a:ext uri="{FF2B5EF4-FFF2-40B4-BE49-F238E27FC236}">
                <a16:creationId xmlns:a16="http://schemas.microsoft.com/office/drawing/2014/main" id="{528B6F04-F3A0-46FB-8640-6A449A7B8E37}"/>
              </a:ext>
            </a:extLst>
          </p:cNvPr>
          <p:cNvSpPr/>
          <p:nvPr/>
        </p:nvSpPr>
        <p:spPr>
          <a:xfrm>
            <a:off x="654327" y="5432176"/>
            <a:ext cx="11144267" cy="380489"/>
          </a:xfrm>
          <a:prstGeom prst="rect">
            <a:avLst/>
          </a:prstGeom>
        </p:spPr>
        <p:txBody>
          <a:bodyPr wrap="square">
            <a:spAutoFit/>
          </a:bodyPr>
          <a:lstStyle/>
          <a:p>
            <a:pPr>
              <a:lnSpc>
                <a:spcPct val="130000"/>
              </a:lnSpc>
              <a:spcBef>
                <a:spcPts val="800"/>
              </a:spcBef>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Investor sentiment provides an important clue to the phenomenon unexplained by rational asset pricing models and economic theories</a:t>
            </a:r>
          </a:p>
        </p:txBody>
      </p:sp>
      <p:sp>
        <p:nvSpPr>
          <p:cNvPr id="35" name="矩形 34">
            <a:extLst>
              <a:ext uri="{FF2B5EF4-FFF2-40B4-BE49-F238E27FC236}">
                <a16:creationId xmlns:a16="http://schemas.microsoft.com/office/drawing/2014/main" id="{0887F571-B9D9-493D-B466-E397F518802D}"/>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89FBD932-E903-4DEB-BCB1-E7E5CC04D4F9}"/>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FE20714F-C16D-4D94-8081-51999E2C02C4}"/>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39" name="矩形 38">
            <a:extLst>
              <a:ext uri="{FF2B5EF4-FFF2-40B4-BE49-F238E27FC236}">
                <a16:creationId xmlns:a16="http://schemas.microsoft.com/office/drawing/2014/main" id="{3D292BAE-FE5C-4879-8561-2EA98266FDBE}"/>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CDE92643-5230-44F2-BEDB-F605BB6B2A87}"/>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0A1B7A6F-303B-4DB2-B92C-ED1049148ACB}"/>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1669ACC3-1DA3-466B-933B-AC3B6B2D685E}"/>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矩形 42">
            <a:extLst>
              <a:ext uri="{FF2B5EF4-FFF2-40B4-BE49-F238E27FC236}">
                <a16:creationId xmlns:a16="http://schemas.microsoft.com/office/drawing/2014/main" id="{7DD8AA46-B561-4357-9A39-94C955C573DE}"/>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4862F367-DF2C-4EC5-A5F4-A6C927788EE9}"/>
              </a:ext>
            </a:extLst>
          </p:cNvPr>
          <p:cNvSpPr/>
          <p:nvPr/>
        </p:nvSpPr>
        <p:spPr>
          <a:xfrm>
            <a:off x="975456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67623E36-578E-4EFE-B269-4E808F54D4C3}"/>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02B999C3-51FD-46E2-9712-8F9A254AE238}"/>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Tree>
    <p:extLst>
      <p:ext uri="{BB962C8B-B14F-4D97-AF65-F5344CB8AC3E}">
        <p14:creationId xmlns:p14="http://schemas.microsoft.com/office/powerpoint/2010/main" val="151630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AE1B799-ABB0-4638-8BB9-41765EF57E99}"/>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 name="矩形 1">
            <a:extLst>
              <a:ext uri="{FF2B5EF4-FFF2-40B4-BE49-F238E27FC236}">
                <a16:creationId xmlns:a16="http://schemas.microsoft.com/office/drawing/2014/main" id="{90F608B8-3604-43AB-B691-88DCCD114892}"/>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A424AB4A-A6B8-4573-8FA0-00CD117C9752}"/>
              </a:ext>
            </a:extLst>
          </p:cNvPr>
          <p:cNvSpPr/>
          <p:nvPr/>
        </p:nvSpPr>
        <p:spPr>
          <a:xfrm>
            <a:off x="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CDDCC4E0-CEF4-45A2-86A4-1C8808B60EE3}"/>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63" name="椭圆 62">
            <a:extLst>
              <a:ext uri="{FF2B5EF4-FFF2-40B4-BE49-F238E27FC236}">
                <a16:creationId xmlns:a16="http://schemas.microsoft.com/office/drawing/2014/main" id="{73084343-2799-445B-B759-EFC6EAE38533}"/>
              </a:ext>
            </a:extLst>
          </p:cNvPr>
          <p:cNvSpPr/>
          <p:nvPr/>
        </p:nvSpPr>
        <p:spPr>
          <a:xfrm>
            <a:off x="1222999" y="2085749"/>
            <a:ext cx="1202044" cy="1202044"/>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6600" b="1" dirty="0"/>
              <a:t>A</a:t>
            </a:r>
            <a:endParaRPr lang="zh-CN" altLang="en-US" sz="6600" b="1" dirty="0"/>
          </a:p>
        </p:txBody>
      </p:sp>
      <p:sp>
        <p:nvSpPr>
          <p:cNvPr id="64" name="矩形: 圆角 63">
            <a:extLst>
              <a:ext uri="{FF2B5EF4-FFF2-40B4-BE49-F238E27FC236}">
                <a16:creationId xmlns:a16="http://schemas.microsoft.com/office/drawing/2014/main" id="{BCD2B3CC-3858-4463-8607-1A02323512F4}"/>
              </a:ext>
            </a:extLst>
          </p:cNvPr>
          <p:cNvSpPr/>
          <p:nvPr/>
        </p:nvSpPr>
        <p:spPr>
          <a:xfrm>
            <a:off x="1041594" y="1955960"/>
            <a:ext cx="10110159" cy="1461619"/>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椭圆 66">
            <a:extLst>
              <a:ext uri="{FF2B5EF4-FFF2-40B4-BE49-F238E27FC236}">
                <a16:creationId xmlns:a16="http://schemas.microsoft.com/office/drawing/2014/main" id="{46AEE037-07A3-4383-9253-AE0E904AF3D5}"/>
              </a:ext>
            </a:extLst>
          </p:cNvPr>
          <p:cNvSpPr/>
          <p:nvPr/>
        </p:nvSpPr>
        <p:spPr>
          <a:xfrm>
            <a:off x="1222326" y="4125237"/>
            <a:ext cx="1202044" cy="1202044"/>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6600" b="1" dirty="0"/>
              <a:t>B</a:t>
            </a:r>
            <a:endParaRPr lang="zh-CN" altLang="en-US" sz="6600" b="1" dirty="0"/>
          </a:p>
        </p:txBody>
      </p:sp>
      <p:sp>
        <p:nvSpPr>
          <p:cNvPr id="68" name="矩形: 圆角 67">
            <a:extLst>
              <a:ext uri="{FF2B5EF4-FFF2-40B4-BE49-F238E27FC236}">
                <a16:creationId xmlns:a16="http://schemas.microsoft.com/office/drawing/2014/main" id="{AB0588ED-15DA-4F08-9A76-591E697396C3}"/>
              </a:ext>
            </a:extLst>
          </p:cNvPr>
          <p:cNvSpPr/>
          <p:nvPr/>
        </p:nvSpPr>
        <p:spPr>
          <a:xfrm>
            <a:off x="1040921" y="3995448"/>
            <a:ext cx="10110159" cy="1461619"/>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2" name="矩形 71">
            <a:extLst>
              <a:ext uri="{FF2B5EF4-FFF2-40B4-BE49-F238E27FC236}">
                <a16:creationId xmlns:a16="http://schemas.microsoft.com/office/drawing/2014/main" id="{17DE5808-A425-4D3A-8D7F-57C5727C7CE5}"/>
              </a:ext>
            </a:extLst>
          </p:cNvPr>
          <p:cNvSpPr/>
          <p:nvPr/>
        </p:nvSpPr>
        <p:spPr>
          <a:xfrm>
            <a:off x="2515133" y="2126839"/>
            <a:ext cx="3646576" cy="379656"/>
          </a:xfrm>
          <a:prstGeom prst="rect">
            <a:avLst/>
          </a:prstGeom>
        </p:spPr>
        <p:txBody>
          <a:bodyPr wrap="none">
            <a:spAutoFit/>
          </a:bodyPr>
          <a:lstStyle/>
          <a:p>
            <a:r>
              <a:rPr lang="en-US" altLang="zh-CN" sz="1867" b="1" kern="100" dirty="0">
                <a:solidFill>
                  <a:schemeClr val="accent1"/>
                </a:solidFill>
                <a:latin typeface="Times New Roman" panose="02020603050405020304" pitchFamily="18" charset="0"/>
                <a:cs typeface="Times New Roman" panose="02020603050405020304" pitchFamily="18" charset="0"/>
              </a:rPr>
              <a:t>Investor sentiment &amp; O/S-return  </a:t>
            </a:r>
          </a:p>
        </p:txBody>
      </p:sp>
      <p:sp>
        <p:nvSpPr>
          <p:cNvPr id="73" name="矩形 72">
            <a:extLst>
              <a:ext uri="{FF2B5EF4-FFF2-40B4-BE49-F238E27FC236}">
                <a16:creationId xmlns:a16="http://schemas.microsoft.com/office/drawing/2014/main" id="{EC89490A-C4C2-490E-B13A-DB5F6B556A95}"/>
              </a:ext>
            </a:extLst>
          </p:cNvPr>
          <p:cNvSpPr/>
          <p:nvPr/>
        </p:nvSpPr>
        <p:spPr>
          <a:xfrm>
            <a:off x="2515132" y="2452796"/>
            <a:ext cx="8434664" cy="700576"/>
          </a:xfrm>
          <a:prstGeom prst="rect">
            <a:avLst/>
          </a:prstGeom>
        </p:spPr>
        <p:txBody>
          <a:bodyPr wrap="square">
            <a:spAutoFit/>
          </a:bodyPr>
          <a:lstStyle/>
          <a:p>
            <a:pPr>
              <a:lnSpc>
                <a:spcPct val="130000"/>
              </a:lnSpc>
              <a:spcBef>
                <a:spcPts val="800"/>
              </a:spcBef>
            </a:pP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Investigate the effect of investor sentiment on the return predictive power of the option to stock volume ratio (O/S).</a:t>
            </a:r>
          </a:p>
        </p:txBody>
      </p:sp>
      <p:sp>
        <p:nvSpPr>
          <p:cNvPr id="74" name="矩形 73">
            <a:extLst>
              <a:ext uri="{FF2B5EF4-FFF2-40B4-BE49-F238E27FC236}">
                <a16:creationId xmlns:a16="http://schemas.microsoft.com/office/drawing/2014/main" id="{C4A89255-24BC-4C07-9332-1BE68FD832A8}"/>
              </a:ext>
            </a:extLst>
          </p:cNvPr>
          <p:cNvSpPr/>
          <p:nvPr/>
        </p:nvSpPr>
        <p:spPr>
          <a:xfrm>
            <a:off x="2605775" y="4174408"/>
            <a:ext cx="7009098" cy="379656"/>
          </a:xfrm>
          <a:prstGeom prst="rect">
            <a:avLst/>
          </a:prstGeom>
        </p:spPr>
        <p:txBody>
          <a:bodyPr wrap="none">
            <a:spAutoFit/>
          </a:bodyPr>
          <a:lstStyle/>
          <a:p>
            <a:r>
              <a:rPr lang="en-US" altLang="zh-CN" sz="1867" b="1" kern="100" dirty="0">
                <a:solidFill>
                  <a:schemeClr val="accent1"/>
                </a:solidFill>
                <a:latin typeface="Times New Roman" panose="02020603050405020304" pitchFamily="18" charset="0"/>
                <a:cs typeface="Times New Roman" panose="02020603050405020304" pitchFamily="18" charset="0"/>
              </a:rPr>
              <a:t>BW Investor Sentiment Index &amp; other consumer sentiment indices  </a:t>
            </a:r>
          </a:p>
        </p:txBody>
      </p:sp>
      <p:sp>
        <p:nvSpPr>
          <p:cNvPr id="75" name="矩形 74">
            <a:extLst>
              <a:ext uri="{FF2B5EF4-FFF2-40B4-BE49-F238E27FC236}">
                <a16:creationId xmlns:a16="http://schemas.microsoft.com/office/drawing/2014/main" id="{82D435E7-C670-4529-A477-208C9BA3B11C}"/>
              </a:ext>
            </a:extLst>
          </p:cNvPr>
          <p:cNvSpPr/>
          <p:nvPr/>
        </p:nvSpPr>
        <p:spPr>
          <a:xfrm>
            <a:off x="2605775" y="4500365"/>
            <a:ext cx="8434664" cy="700576"/>
          </a:xfrm>
          <a:prstGeom prst="rect">
            <a:avLst/>
          </a:prstGeom>
        </p:spPr>
        <p:txBody>
          <a:bodyPr wrap="square">
            <a:spAutoFit/>
          </a:bodyPr>
          <a:lstStyle/>
          <a:p>
            <a:pPr>
              <a:lnSpc>
                <a:spcPct val="130000"/>
              </a:lnSpc>
              <a:spcBef>
                <a:spcPts val="800"/>
              </a:spcBef>
            </a:pP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Concentrate on the aspects of </a:t>
            </a: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Baker and </a:t>
            </a:r>
            <a:r>
              <a:rPr lang="en-US" altLang="zh-CN" sz="1600" b="1" dirty="0" err="1">
                <a:solidFill>
                  <a:schemeClr val="tx1">
                    <a:lumMod val="85000"/>
                    <a:lumOff val="15000"/>
                  </a:schemeClr>
                </a:solidFill>
                <a:latin typeface="Times New Roman" panose="02020603050405020304" pitchFamily="18" charset="0"/>
                <a:cs typeface="Times New Roman" panose="02020603050405020304" pitchFamily="18" charset="0"/>
              </a:rPr>
              <a:t>Wurgler’s</a:t>
            </a: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 (2006) (BW hereafter) Investor Sentiment Index that differentiate it from other consumer sentiment indices.</a:t>
            </a:r>
          </a:p>
        </p:txBody>
      </p:sp>
      <p:sp>
        <p:nvSpPr>
          <p:cNvPr id="25" name="矩形 24">
            <a:extLst>
              <a:ext uri="{FF2B5EF4-FFF2-40B4-BE49-F238E27FC236}">
                <a16:creationId xmlns:a16="http://schemas.microsoft.com/office/drawing/2014/main" id="{E32C41F3-EB1F-4D68-BDC3-7319EA7DD062}"/>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B19BBADF-2973-4444-AD86-95C11A440666}"/>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D13DFC79-99A8-4BD7-AFFD-6B338C559E10}"/>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2F718E67-BE83-460B-9A5D-740375621B6C}"/>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4E390100-CDBF-4E1B-84AE-C05AC5643DE6}"/>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4D40F908-4F11-4193-818A-68A35C1CD893}"/>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DFE39064-8945-462D-B8B5-184EC66EE221}"/>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F65FA9B9-9515-4889-8919-9010AF98F22A}"/>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Tree>
    <p:extLst>
      <p:ext uri="{BB962C8B-B14F-4D97-AF65-F5344CB8AC3E}">
        <p14:creationId xmlns:p14="http://schemas.microsoft.com/office/powerpoint/2010/main" val="92421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a:extLst>
              <a:ext uri="{FF2B5EF4-FFF2-40B4-BE49-F238E27FC236}">
                <a16:creationId xmlns:a16="http://schemas.microsoft.com/office/drawing/2014/main" id="{DC453105-40CB-4282-8DDF-D0A162D0B46B}"/>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0" name="矩形 9">
            <a:extLst>
              <a:ext uri="{FF2B5EF4-FFF2-40B4-BE49-F238E27FC236}">
                <a16:creationId xmlns:a16="http://schemas.microsoft.com/office/drawing/2014/main" id="{CE10450C-9C9B-41A8-8B83-4C36E9532438}"/>
              </a:ext>
            </a:extLst>
          </p:cNvPr>
          <p:cNvSpPr/>
          <p:nvPr/>
        </p:nvSpPr>
        <p:spPr>
          <a:xfrm>
            <a:off x="661263" y="1576521"/>
            <a:ext cx="1363851" cy="1363851"/>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11" name="矩形 10">
            <a:extLst>
              <a:ext uri="{FF2B5EF4-FFF2-40B4-BE49-F238E27FC236}">
                <a16:creationId xmlns:a16="http://schemas.microsoft.com/office/drawing/2014/main" id="{CAF9D752-0B17-4E23-9925-82839F70EC8D}"/>
              </a:ext>
            </a:extLst>
          </p:cNvPr>
          <p:cNvSpPr/>
          <p:nvPr/>
        </p:nvSpPr>
        <p:spPr>
          <a:xfrm>
            <a:off x="2318495" y="1623137"/>
            <a:ext cx="2390398" cy="379656"/>
          </a:xfrm>
          <a:prstGeom prst="rect">
            <a:avLst/>
          </a:prstGeom>
        </p:spPr>
        <p:txBody>
          <a:bodyPr wrap="none">
            <a:spAutoFit/>
          </a:bodyPr>
          <a:lstStyle/>
          <a:p>
            <a:r>
              <a:rPr lang="en-US" altLang="zh-CN" sz="1867" b="1" kern="100" dirty="0">
                <a:solidFill>
                  <a:schemeClr val="accent1"/>
                </a:solidFill>
                <a:latin typeface="Times New Roman" panose="02020603050405020304" pitchFamily="18" charset="0"/>
                <a:cs typeface="Times New Roman" panose="02020603050405020304" pitchFamily="18" charset="0"/>
              </a:rPr>
              <a:t>Short sale constraints</a:t>
            </a:r>
          </a:p>
        </p:txBody>
      </p:sp>
      <p:sp>
        <p:nvSpPr>
          <p:cNvPr id="12" name="矩形 11">
            <a:extLst>
              <a:ext uri="{FF2B5EF4-FFF2-40B4-BE49-F238E27FC236}">
                <a16:creationId xmlns:a16="http://schemas.microsoft.com/office/drawing/2014/main" id="{5B860AC1-6E66-4E6F-87EF-D7AF0A0FADCB}"/>
              </a:ext>
            </a:extLst>
          </p:cNvPr>
          <p:cNvSpPr/>
          <p:nvPr/>
        </p:nvSpPr>
        <p:spPr>
          <a:xfrm>
            <a:off x="2318495" y="1949094"/>
            <a:ext cx="3834317" cy="1282402"/>
          </a:xfrm>
          <a:prstGeom prst="rect">
            <a:avLst/>
          </a:prstGeom>
        </p:spPr>
        <p:txBody>
          <a:bodyPr wrap="square">
            <a:spAutoFit/>
          </a:bodyPr>
          <a:lstStyle/>
          <a:p>
            <a:pPr marL="285750" indent="-285750">
              <a:spcBef>
                <a:spcPts val="800"/>
              </a:spcBef>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Affect predictive power of O/S</a:t>
            </a:r>
          </a:p>
          <a:p>
            <a:pPr marL="285750" indent="-285750">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Has an important impact on efficient investments in the option market</a:t>
            </a:r>
          </a:p>
          <a:p>
            <a:pPr marL="285750" indent="-285750">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Makes options attractive</a:t>
            </a:r>
          </a:p>
        </p:txBody>
      </p:sp>
      <p:sp>
        <p:nvSpPr>
          <p:cNvPr id="13" name="矩形 12">
            <a:extLst>
              <a:ext uri="{FF2B5EF4-FFF2-40B4-BE49-F238E27FC236}">
                <a16:creationId xmlns:a16="http://schemas.microsoft.com/office/drawing/2014/main" id="{4D3BA20D-4426-4E60-A325-7F7F52FC7B9E}"/>
              </a:ext>
            </a:extLst>
          </p:cNvPr>
          <p:cNvSpPr/>
          <p:nvPr/>
        </p:nvSpPr>
        <p:spPr>
          <a:xfrm>
            <a:off x="6122801" y="1576521"/>
            <a:ext cx="1363851" cy="1363851"/>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14" name="矩形 13">
            <a:extLst>
              <a:ext uri="{FF2B5EF4-FFF2-40B4-BE49-F238E27FC236}">
                <a16:creationId xmlns:a16="http://schemas.microsoft.com/office/drawing/2014/main" id="{3420253E-7BF7-408D-8FF2-DEC4CF1BE876}"/>
              </a:ext>
            </a:extLst>
          </p:cNvPr>
          <p:cNvSpPr/>
          <p:nvPr/>
        </p:nvSpPr>
        <p:spPr>
          <a:xfrm>
            <a:off x="7780033" y="1623137"/>
            <a:ext cx="569387" cy="379656"/>
          </a:xfrm>
          <a:prstGeom prst="rect">
            <a:avLst/>
          </a:prstGeom>
        </p:spPr>
        <p:txBody>
          <a:bodyPr wrap="none">
            <a:spAutoFit/>
          </a:bodyPr>
          <a:lstStyle/>
          <a:p>
            <a:r>
              <a:rPr lang="en-US" altLang="zh-CN" sz="1867" b="1" kern="100" dirty="0">
                <a:solidFill>
                  <a:schemeClr val="accent1"/>
                </a:solidFill>
                <a:latin typeface="Times New Roman" panose="02020603050405020304" pitchFamily="18" charset="0"/>
                <a:cs typeface="Times New Roman" panose="02020603050405020304" pitchFamily="18" charset="0"/>
              </a:rPr>
              <a:t>O/S</a:t>
            </a:r>
          </a:p>
        </p:txBody>
      </p:sp>
      <p:sp>
        <p:nvSpPr>
          <p:cNvPr id="15" name="矩形 14">
            <a:extLst>
              <a:ext uri="{FF2B5EF4-FFF2-40B4-BE49-F238E27FC236}">
                <a16:creationId xmlns:a16="http://schemas.microsoft.com/office/drawing/2014/main" id="{FBF4AE5F-819F-4502-93E0-A5DCD044BD55}"/>
              </a:ext>
            </a:extLst>
          </p:cNvPr>
          <p:cNvSpPr/>
          <p:nvPr/>
        </p:nvSpPr>
        <p:spPr>
          <a:xfrm>
            <a:off x="7780033" y="1949094"/>
            <a:ext cx="3924287" cy="1774845"/>
          </a:xfrm>
          <a:prstGeom prst="rect">
            <a:avLst/>
          </a:prstGeom>
        </p:spPr>
        <p:txBody>
          <a:bodyPr wrap="square">
            <a:spAutoFit/>
          </a:bodyPr>
          <a:lstStyle/>
          <a:p>
            <a:pPr marL="285750" indent="-285750">
              <a:spcBef>
                <a:spcPts val="800"/>
              </a:spcBef>
              <a:buFont typeface="Arial" panose="020B0604020202020204" pitchFamily="34" charset="0"/>
              <a:buChar char="•"/>
            </a:pP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Negatively</a:t>
            </a: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 related to future stock returns when facing short sale constraints</a:t>
            </a:r>
          </a:p>
          <a:p>
            <a:pPr marL="285750" indent="-285750">
              <a:spcBef>
                <a:spcPts val="800"/>
              </a:spcBef>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Predictability </a:t>
            </a:r>
            <a:r>
              <a:rPr lang="en-US" altLang="zh-CN" sz="1600" b="1" dirty="0">
                <a:latin typeface="Times New Roman" panose="02020603050405020304" pitchFamily="18" charset="0"/>
                <a:cs typeface="Times New Roman" panose="02020603050405020304" pitchFamily="18" charset="0"/>
              </a:rPr>
              <a:t>increase</a:t>
            </a:r>
            <a:r>
              <a:rPr lang="en-US" altLang="zh-CN" sz="1600" dirty="0">
                <a:latin typeface="Times New Roman" panose="02020603050405020304" pitchFamily="18" charset="0"/>
                <a:cs typeface="Times New Roman" panose="02020603050405020304" pitchFamily="18" charset="0"/>
              </a:rPr>
              <a:t> when irrational demand in stocks. </a:t>
            </a:r>
          </a:p>
          <a:p>
            <a:pPr marL="285750" indent="-285750">
              <a:spcBef>
                <a:spcPts val="800"/>
              </a:spcBef>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Informed trading in the option market making  O/S informative</a:t>
            </a:r>
          </a:p>
        </p:txBody>
      </p:sp>
      <p:sp>
        <p:nvSpPr>
          <p:cNvPr id="16" name="矩形 15">
            <a:extLst>
              <a:ext uri="{FF2B5EF4-FFF2-40B4-BE49-F238E27FC236}">
                <a16:creationId xmlns:a16="http://schemas.microsoft.com/office/drawing/2014/main" id="{E52881E8-682A-44A4-AB1A-964E6ECCB854}"/>
              </a:ext>
            </a:extLst>
          </p:cNvPr>
          <p:cNvSpPr/>
          <p:nvPr/>
        </p:nvSpPr>
        <p:spPr>
          <a:xfrm>
            <a:off x="661263" y="4060272"/>
            <a:ext cx="1363851" cy="1363851"/>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17" name="矩形 16">
            <a:extLst>
              <a:ext uri="{FF2B5EF4-FFF2-40B4-BE49-F238E27FC236}">
                <a16:creationId xmlns:a16="http://schemas.microsoft.com/office/drawing/2014/main" id="{C7CE0687-0AC7-4615-90C3-01EC8259BB58}"/>
              </a:ext>
            </a:extLst>
          </p:cNvPr>
          <p:cNvSpPr/>
          <p:nvPr/>
        </p:nvSpPr>
        <p:spPr>
          <a:xfrm>
            <a:off x="2318495" y="4106888"/>
            <a:ext cx="2467342" cy="379656"/>
          </a:xfrm>
          <a:prstGeom prst="rect">
            <a:avLst/>
          </a:prstGeom>
        </p:spPr>
        <p:txBody>
          <a:bodyPr wrap="none">
            <a:spAutoFit/>
          </a:bodyPr>
          <a:lstStyle/>
          <a:p>
            <a:r>
              <a:rPr lang="en-US" altLang="zh-CN" sz="1867" b="1" kern="100" dirty="0">
                <a:solidFill>
                  <a:schemeClr val="accent1"/>
                </a:solidFill>
                <a:latin typeface="Times New Roman" panose="02020603050405020304" pitchFamily="18" charset="0"/>
                <a:cs typeface="Times New Roman" panose="02020603050405020304" pitchFamily="18" charset="0"/>
              </a:rPr>
              <a:t>High sentiment period</a:t>
            </a:r>
          </a:p>
        </p:txBody>
      </p:sp>
      <p:sp>
        <p:nvSpPr>
          <p:cNvPr id="18" name="矩形 17">
            <a:extLst>
              <a:ext uri="{FF2B5EF4-FFF2-40B4-BE49-F238E27FC236}">
                <a16:creationId xmlns:a16="http://schemas.microsoft.com/office/drawing/2014/main" id="{DA937DE2-2DC5-49C9-BCFF-F37C0430AAA1}"/>
              </a:ext>
            </a:extLst>
          </p:cNvPr>
          <p:cNvSpPr/>
          <p:nvPr/>
        </p:nvSpPr>
        <p:spPr>
          <a:xfrm>
            <a:off x="2318495" y="4432845"/>
            <a:ext cx="3804307" cy="1426031"/>
          </a:xfrm>
          <a:prstGeom prst="rect">
            <a:avLst/>
          </a:prstGeom>
        </p:spPr>
        <p:txBody>
          <a:bodyPr wrap="square">
            <a:spAutoFit/>
          </a:bodyPr>
          <a:lstStyle/>
          <a:p>
            <a:pPr marL="285750" indent="-285750">
              <a:spcBef>
                <a:spcPts val="800"/>
              </a:spcBef>
              <a:buFont typeface="Arial" panose="020B0604020202020204" pitchFamily="34" charset="0"/>
              <a:buChar char="•"/>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O/S has </a:t>
            </a: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stronger</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relation with future stock returns than low sentiment period</a:t>
            </a:r>
          </a:p>
          <a:p>
            <a:pPr marL="285750" indent="-285750">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 Short sale constraints  </a:t>
            </a:r>
          </a:p>
          <a:p>
            <a:r>
              <a:rPr lang="zh-TW" altLang="en-US" sz="1600" dirty="0">
                <a:solidFill>
                  <a:schemeClr val="tx1">
                    <a:lumMod val="85000"/>
                    <a:lumOff val="15000"/>
                  </a:schemeClr>
                </a:solidFill>
                <a:latin typeface="Times New Roman" panose="02020603050405020304" pitchFamily="18" charset="0"/>
                <a:cs typeface="Times New Roman" panose="02020603050405020304" pitchFamily="18" charset="0"/>
              </a:rPr>
              <a:t>      →   </a:t>
            </a: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trade option</a:t>
            </a:r>
          </a:p>
          <a:p>
            <a:pPr marL="285750" indent="-285750">
              <a:buFont typeface="Arial" panose="020B0604020202020204" pitchFamily="34" charset="0"/>
              <a:buChar char="•"/>
            </a:pPr>
            <a:endParaRPr lang="en-US" altLang="zh-CN" sz="1600" dirty="0">
              <a:solidFill>
                <a:srgbClr val="0070C0"/>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0E89C1E5-557C-4559-8ABD-87C8571668B2}"/>
              </a:ext>
            </a:extLst>
          </p:cNvPr>
          <p:cNvSpPr/>
          <p:nvPr/>
        </p:nvSpPr>
        <p:spPr>
          <a:xfrm>
            <a:off x="6122801" y="4060272"/>
            <a:ext cx="1363851" cy="1363851"/>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20" name="矩形 19">
            <a:extLst>
              <a:ext uri="{FF2B5EF4-FFF2-40B4-BE49-F238E27FC236}">
                <a16:creationId xmlns:a16="http://schemas.microsoft.com/office/drawing/2014/main" id="{516859CB-8478-4DC1-92C5-7E7E7254BF5A}"/>
              </a:ext>
            </a:extLst>
          </p:cNvPr>
          <p:cNvSpPr/>
          <p:nvPr/>
        </p:nvSpPr>
        <p:spPr>
          <a:xfrm>
            <a:off x="7780033" y="4106888"/>
            <a:ext cx="2297937" cy="379656"/>
          </a:xfrm>
          <a:prstGeom prst="rect">
            <a:avLst/>
          </a:prstGeom>
        </p:spPr>
        <p:txBody>
          <a:bodyPr wrap="none">
            <a:spAutoFit/>
          </a:bodyPr>
          <a:lstStyle/>
          <a:p>
            <a:r>
              <a:rPr lang="en-US" altLang="zh-CN" sz="1867" b="1" kern="100" dirty="0">
                <a:solidFill>
                  <a:schemeClr val="accent1"/>
                </a:solidFill>
                <a:latin typeface="Times New Roman" panose="02020603050405020304" pitchFamily="18" charset="0"/>
                <a:cs typeface="Times New Roman" panose="02020603050405020304" pitchFamily="18" charset="0"/>
              </a:rPr>
              <a:t>Consumer sentiment</a:t>
            </a:r>
          </a:p>
        </p:txBody>
      </p:sp>
      <p:sp>
        <p:nvSpPr>
          <p:cNvPr id="21" name="矩形 20">
            <a:extLst>
              <a:ext uri="{FF2B5EF4-FFF2-40B4-BE49-F238E27FC236}">
                <a16:creationId xmlns:a16="http://schemas.microsoft.com/office/drawing/2014/main" id="{A67A3DEB-B2D5-45F6-9291-2775B74701E5}"/>
              </a:ext>
            </a:extLst>
          </p:cNvPr>
          <p:cNvSpPr/>
          <p:nvPr/>
        </p:nvSpPr>
        <p:spPr>
          <a:xfrm>
            <a:off x="7780033" y="4432845"/>
            <a:ext cx="4020008" cy="1282402"/>
          </a:xfrm>
          <a:prstGeom prst="rect">
            <a:avLst/>
          </a:prstGeom>
        </p:spPr>
        <p:txBody>
          <a:bodyPr wrap="square">
            <a:spAutoFit/>
          </a:bodyPr>
          <a:lstStyle/>
          <a:p>
            <a:pPr marL="285750" indent="-285750">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Alternative measure of investor sentiment</a:t>
            </a:r>
          </a:p>
          <a:p>
            <a:pPr marL="285750" indent="-285750">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Survey-based that involves US households</a:t>
            </a:r>
          </a:p>
          <a:p>
            <a:pPr marL="285750" indent="-285750">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May not have a direct connection with Investor Sentiment</a:t>
            </a:r>
          </a:p>
        </p:txBody>
      </p:sp>
      <p:sp>
        <p:nvSpPr>
          <p:cNvPr id="22" name="AutoShape 112">
            <a:extLst>
              <a:ext uri="{FF2B5EF4-FFF2-40B4-BE49-F238E27FC236}">
                <a16:creationId xmlns:a16="http://schemas.microsoft.com/office/drawing/2014/main" id="{8EACCD8E-F7F5-438A-8A22-7CC39479F4B3}"/>
              </a:ext>
            </a:extLst>
          </p:cNvPr>
          <p:cNvSpPr>
            <a:spLocks/>
          </p:cNvSpPr>
          <p:nvPr/>
        </p:nvSpPr>
        <p:spPr bwMode="auto">
          <a:xfrm>
            <a:off x="6335344" y="4312072"/>
            <a:ext cx="837499" cy="83749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grpSp>
        <p:nvGrpSpPr>
          <p:cNvPr id="23" name="组合 22">
            <a:extLst>
              <a:ext uri="{FF2B5EF4-FFF2-40B4-BE49-F238E27FC236}">
                <a16:creationId xmlns:a16="http://schemas.microsoft.com/office/drawing/2014/main" id="{08AF2725-52EC-4D91-9269-F7892BCC1FCA}"/>
              </a:ext>
            </a:extLst>
          </p:cNvPr>
          <p:cNvGrpSpPr/>
          <p:nvPr/>
        </p:nvGrpSpPr>
        <p:grpSpPr>
          <a:xfrm>
            <a:off x="1082974" y="4323775"/>
            <a:ext cx="574081" cy="836845"/>
            <a:chOff x="2528974" y="2863357"/>
            <a:chExt cx="246811" cy="359779"/>
          </a:xfrm>
          <a:solidFill>
            <a:schemeClr val="bg1"/>
          </a:solidFill>
        </p:grpSpPr>
        <p:sp>
          <p:nvSpPr>
            <p:cNvPr id="24" name="AutoShape 113">
              <a:extLst>
                <a:ext uri="{FF2B5EF4-FFF2-40B4-BE49-F238E27FC236}">
                  <a16:creationId xmlns:a16="http://schemas.microsoft.com/office/drawing/2014/main" id="{72536BB5-E4FF-4F2C-9DD9-D1E912EF9C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114">
              <a:extLst>
                <a:ext uri="{FF2B5EF4-FFF2-40B4-BE49-F238E27FC236}">
                  <a16:creationId xmlns:a16="http://schemas.microsoft.com/office/drawing/2014/main" id="{3AF59223-5E17-404B-984D-6280C14C5747}"/>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26" name="组合 25">
            <a:extLst>
              <a:ext uri="{FF2B5EF4-FFF2-40B4-BE49-F238E27FC236}">
                <a16:creationId xmlns:a16="http://schemas.microsoft.com/office/drawing/2014/main" id="{AA2C3D01-B364-431C-AFBB-7DBDBA5D9D46}"/>
              </a:ext>
            </a:extLst>
          </p:cNvPr>
          <p:cNvGrpSpPr/>
          <p:nvPr/>
        </p:nvGrpSpPr>
        <p:grpSpPr>
          <a:xfrm>
            <a:off x="6387017" y="1828321"/>
            <a:ext cx="835419" cy="835419"/>
            <a:chOff x="3191434" y="2145028"/>
            <a:chExt cx="359165" cy="359165"/>
          </a:xfrm>
          <a:solidFill>
            <a:schemeClr val="bg1"/>
          </a:solidFill>
        </p:grpSpPr>
        <p:sp>
          <p:nvSpPr>
            <p:cNvPr id="27" name="AutoShape 123">
              <a:extLst>
                <a:ext uri="{FF2B5EF4-FFF2-40B4-BE49-F238E27FC236}">
                  <a16:creationId xmlns:a16="http://schemas.microsoft.com/office/drawing/2014/main" id="{8FFAAB3B-565B-4B6E-929B-C9DC1EA0D472}"/>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124">
              <a:extLst>
                <a:ext uri="{FF2B5EF4-FFF2-40B4-BE49-F238E27FC236}">
                  <a16:creationId xmlns:a16="http://schemas.microsoft.com/office/drawing/2014/main" id="{23EE37BC-E06F-46E0-9A58-B8E7E9453B0E}"/>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125">
              <a:extLst>
                <a:ext uri="{FF2B5EF4-FFF2-40B4-BE49-F238E27FC236}">
                  <a16:creationId xmlns:a16="http://schemas.microsoft.com/office/drawing/2014/main" id="{D27CE1DF-9683-4F93-8892-ECF940291B96}"/>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30" name="组合 29">
            <a:extLst>
              <a:ext uri="{FF2B5EF4-FFF2-40B4-BE49-F238E27FC236}">
                <a16:creationId xmlns:a16="http://schemas.microsoft.com/office/drawing/2014/main" id="{51852231-DBA4-4459-A525-9D6F0328D398}"/>
              </a:ext>
            </a:extLst>
          </p:cNvPr>
          <p:cNvGrpSpPr/>
          <p:nvPr/>
        </p:nvGrpSpPr>
        <p:grpSpPr>
          <a:xfrm>
            <a:off x="933028" y="1840737"/>
            <a:ext cx="835419" cy="835419"/>
            <a:chOff x="2473104" y="2145028"/>
            <a:chExt cx="359165" cy="359165"/>
          </a:xfrm>
          <a:solidFill>
            <a:schemeClr val="bg1"/>
          </a:solidFill>
        </p:grpSpPr>
        <p:sp>
          <p:nvSpPr>
            <p:cNvPr id="31" name="AutoShape 126">
              <a:extLst>
                <a:ext uri="{FF2B5EF4-FFF2-40B4-BE49-F238E27FC236}">
                  <a16:creationId xmlns:a16="http://schemas.microsoft.com/office/drawing/2014/main"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2" name="AutoShape 127">
              <a:extLst>
                <a:ext uri="{FF2B5EF4-FFF2-40B4-BE49-F238E27FC236}">
                  <a16:creationId xmlns:a16="http://schemas.microsoft.com/office/drawing/2014/main"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53" name="矩形 52">
            <a:extLst>
              <a:ext uri="{FF2B5EF4-FFF2-40B4-BE49-F238E27FC236}">
                <a16:creationId xmlns:a16="http://schemas.microsoft.com/office/drawing/2014/main" id="{F8A41154-E603-4964-A61B-0222BCE36441}"/>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矩形 53">
            <a:extLst>
              <a:ext uri="{FF2B5EF4-FFF2-40B4-BE49-F238E27FC236}">
                <a16:creationId xmlns:a16="http://schemas.microsoft.com/office/drawing/2014/main" id="{BAA5E563-5405-4F2F-BA1D-287BD1AF01F5}"/>
              </a:ext>
            </a:extLst>
          </p:cNvPr>
          <p:cNvSpPr/>
          <p:nvPr/>
        </p:nvSpPr>
        <p:spPr>
          <a:xfrm>
            <a:off x="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5" name="矩形 54">
            <a:extLst>
              <a:ext uri="{FF2B5EF4-FFF2-40B4-BE49-F238E27FC236}">
                <a16:creationId xmlns:a16="http://schemas.microsoft.com/office/drawing/2014/main" id="{E01FCAC6-AAD1-45C7-941B-822C6F43F258}"/>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56" name="矩形 55">
            <a:extLst>
              <a:ext uri="{FF2B5EF4-FFF2-40B4-BE49-F238E27FC236}">
                <a16:creationId xmlns:a16="http://schemas.microsoft.com/office/drawing/2014/main" id="{E3D25EF9-D8E8-41D9-9078-E685D5EECC3A}"/>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矩形 56">
            <a:extLst>
              <a:ext uri="{FF2B5EF4-FFF2-40B4-BE49-F238E27FC236}">
                <a16:creationId xmlns:a16="http://schemas.microsoft.com/office/drawing/2014/main" id="{8F578D17-A433-4841-8779-8DE1A53E289E}"/>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矩形 57">
            <a:extLst>
              <a:ext uri="{FF2B5EF4-FFF2-40B4-BE49-F238E27FC236}">
                <a16:creationId xmlns:a16="http://schemas.microsoft.com/office/drawing/2014/main" id="{6648A80E-6F6B-4658-B7E3-DCDB5EF3C2C6}"/>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09A9E094-28E7-4B1C-A1BE-EE320C68298D}"/>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矩形 59">
            <a:extLst>
              <a:ext uri="{FF2B5EF4-FFF2-40B4-BE49-F238E27FC236}">
                <a16:creationId xmlns:a16="http://schemas.microsoft.com/office/drawing/2014/main" id="{C5C14CC5-9CF6-4B1E-97E5-AE952960C9FA}"/>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DEACECF2-E232-4DA8-83DC-25B526F77329}"/>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矩形 61">
            <a:extLst>
              <a:ext uri="{FF2B5EF4-FFF2-40B4-BE49-F238E27FC236}">
                <a16:creationId xmlns:a16="http://schemas.microsoft.com/office/drawing/2014/main" id="{DB4C5354-394B-41FB-8CCD-F3C20C3E77A7}"/>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63" name="矩形 62">
            <a:extLst>
              <a:ext uri="{FF2B5EF4-FFF2-40B4-BE49-F238E27FC236}">
                <a16:creationId xmlns:a16="http://schemas.microsoft.com/office/drawing/2014/main" id="{0E353781-0F33-45B8-A6CC-CE177742FB8C}"/>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Tree>
    <p:extLst>
      <p:ext uri="{BB962C8B-B14F-4D97-AF65-F5344CB8AC3E}">
        <p14:creationId xmlns:p14="http://schemas.microsoft.com/office/powerpoint/2010/main" val="93634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3A37CDAF-43AE-4ECB-A601-EF545B4B23BD}"/>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7" name="矩形 36">
            <a:extLst>
              <a:ext uri="{FF2B5EF4-FFF2-40B4-BE49-F238E27FC236}">
                <a16:creationId xmlns:a16="http://schemas.microsoft.com/office/drawing/2014/main" id="{853D049B-D811-4E11-B8DF-4B291090D5B4}"/>
              </a:ext>
            </a:extLst>
          </p:cNvPr>
          <p:cNvSpPr/>
          <p:nvPr/>
        </p:nvSpPr>
        <p:spPr>
          <a:xfrm>
            <a:off x="767692" y="2086269"/>
            <a:ext cx="8434664" cy="1109022"/>
          </a:xfrm>
          <a:prstGeom prst="rect">
            <a:avLst/>
          </a:prstGeom>
        </p:spPr>
        <p:txBody>
          <a:bodyPr wrap="square">
            <a:spAutoFit/>
          </a:bodyPr>
          <a:lstStyle/>
          <a:p>
            <a:pPr marL="285750" indent="-285750">
              <a:lnSpc>
                <a:spcPct val="130000"/>
              </a:lnSpc>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Focus on the effect of </a:t>
            </a: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short sale constraints </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on the predictive power of O/S</a:t>
            </a:r>
          </a:p>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Use a </a:t>
            </a:r>
            <a:r>
              <a:rPr lang="en-US" altLang="zh-CN" b="1" dirty="0">
                <a:solidFill>
                  <a:schemeClr val="tx1">
                    <a:lumMod val="85000"/>
                    <a:lumOff val="15000"/>
                  </a:schemeClr>
                </a:solidFill>
                <a:latin typeface="Times New Roman" panose="02020603050405020304" pitchFamily="18" charset="0"/>
                <a:cs typeface="Times New Roman" panose="02020603050405020304" pitchFamily="18" charset="0"/>
              </a:rPr>
              <a:t>firm-specific</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 measure of short sale constraints</a:t>
            </a:r>
          </a:p>
          <a:p>
            <a:r>
              <a:rPr lang="zh-TW" altLang="en-US" dirty="0">
                <a:solidFill>
                  <a:schemeClr val="tx1">
                    <a:lumMod val="85000"/>
                    <a:lumOff val="15000"/>
                  </a:schemeClr>
                </a:solidFill>
                <a:latin typeface="Times New Roman" panose="02020603050405020304" pitchFamily="18" charset="0"/>
                <a:cs typeface="Times New Roman" panose="02020603050405020304" pitchFamily="18" charset="0"/>
              </a:rPr>
              <a:t>     → </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Residual institutional ownership (RI): indirect measure of short sale constraints</a:t>
            </a:r>
          </a:p>
        </p:txBody>
      </p:sp>
      <p:sp>
        <p:nvSpPr>
          <p:cNvPr id="6" name="矩形 5">
            <a:extLst>
              <a:ext uri="{FF2B5EF4-FFF2-40B4-BE49-F238E27FC236}">
                <a16:creationId xmlns:a16="http://schemas.microsoft.com/office/drawing/2014/main" id="{2BF95329-9BF8-4E46-9099-2AF9AFCA0714}"/>
              </a:ext>
            </a:extLst>
          </p:cNvPr>
          <p:cNvSpPr/>
          <p:nvPr/>
        </p:nvSpPr>
        <p:spPr>
          <a:xfrm>
            <a:off x="518431" y="1815304"/>
            <a:ext cx="10960648" cy="1631899"/>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矩形 35">
            <a:extLst>
              <a:ext uri="{FF2B5EF4-FFF2-40B4-BE49-F238E27FC236}">
                <a16:creationId xmlns:a16="http://schemas.microsoft.com/office/drawing/2014/main" id="{DDDD06C2-0A95-4B14-9E09-89CC4B302BB0}"/>
              </a:ext>
            </a:extLst>
          </p:cNvPr>
          <p:cNvSpPr/>
          <p:nvPr/>
        </p:nvSpPr>
        <p:spPr>
          <a:xfrm>
            <a:off x="875837" y="1503051"/>
            <a:ext cx="3150671" cy="430887"/>
          </a:xfrm>
          <a:prstGeom prst="rect">
            <a:avLst/>
          </a:prstGeom>
          <a:solidFill>
            <a:schemeClr val="accent1"/>
          </a:solidFill>
        </p:spPr>
        <p:txBody>
          <a:bodyPr wrap="square">
            <a:spAutoFit/>
          </a:bodyPr>
          <a:lstStyle/>
          <a:p>
            <a:pPr algn="ctr"/>
            <a:r>
              <a:rPr lang="en-US" altLang="zh-TW" sz="2200" b="1" kern="100" dirty="0">
                <a:solidFill>
                  <a:schemeClr val="bg1"/>
                </a:solidFill>
                <a:latin typeface="Times New Roman" panose="02020603050405020304" pitchFamily="18" charset="0"/>
                <a:cs typeface="Times New Roman" panose="02020603050405020304" pitchFamily="18" charset="0"/>
              </a:rPr>
              <a:t>Johnson and So (2012)</a:t>
            </a:r>
            <a:endParaRPr lang="en-US" altLang="zh-CN" sz="2200" b="1" kern="100" dirty="0">
              <a:solidFill>
                <a:schemeClr val="bg1"/>
              </a:solidFill>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629F090B-35B3-44C9-8E41-3547F49F29ED}"/>
              </a:ext>
            </a:extLst>
          </p:cNvPr>
          <p:cNvSpPr/>
          <p:nvPr/>
        </p:nvSpPr>
        <p:spPr>
          <a:xfrm>
            <a:off x="767692" y="4176137"/>
            <a:ext cx="10001908" cy="1302921"/>
          </a:xfrm>
          <a:prstGeom prst="rect">
            <a:avLst/>
          </a:prstGeom>
        </p:spPr>
        <p:txBody>
          <a:bodyPr wrap="square">
            <a:spAutoFit/>
          </a:bodyPr>
          <a:lstStyle/>
          <a:p>
            <a:pPr marL="285750" indent="-285750">
              <a:spcBef>
                <a:spcPts val="800"/>
              </a:spcBef>
              <a:buFont typeface="Arial" panose="020B0604020202020204" pitchFamily="34" charset="0"/>
              <a:buChar char="•"/>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Investigates the effect of investor sentiment that reflects irrational demand and short sale constraints</a:t>
            </a:r>
          </a:p>
          <a:p>
            <a:r>
              <a:rPr lang="en-US" altLang="zh-TW" dirty="0">
                <a:solidFill>
                  <a:schemeClr val="tx1">
                    <a:lumMod val="85000"/>
                    <a:lumOff val="15000"/>
                  </a:schemeClr>
                </a:solidFill>
                <a:latin typeface="Times New Roman" panose="02020603050405020304" pitchFamily="18" charset="0"/>
                <a:cs typeface="Times New Roman" panose="02020603050405020304" pitchFamily="18" charset="0"/>
              </a:rPr>
              <a:t>     </a:t>
            </a:r>
            <a:r>
              <a:rPr lang="zh-TW" altLang="en-US"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zh-TW" dirty="0">
                <a:solidFill>
                  <a:schemeClr val="tx1">
                    <a:lumMod val="85000"/>
                    <a:lumOff val="15000"/>
                  </a:schemeClr>
                </a:solidFill>
                <a:latin typeface="Times New Roman" panose="02020603050405020304" pitchFamily="18" charset="0"/>
                <a:cs typeface="Times New Roman" panose="02020603050405020304" pitchFamily="18" charset="0"/>
              </a:rPr>
              <a:t>E</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xpect that the predictive power of O/S increase with irrational demand and short sale constraints</a:t>
            </a:r>
          </a:p>
          <a:p>
            <a:pPr marL="285750" indent="-285750">
              <a:spcBef>
                <a:spcPts val="800"/>
              </a:spcBef>
              <a:buFont typeface="Arial" panose="020B0604020202020204" pitchFamily="34" charset="0"/>
              <a:buChar char="•"/>
            </a:pPr>
            <a:r>
              <a:rPr lang="en-US" altLang="zh-TW" dirty="0">
                <a:solidFill>
                  <a:schemeClr val="tx1">
                    <a:lumMod val="85000"/>
                    <a:lumOff val="15000"/>
                  </a:schemeClr>
                </a:solidFill>
                <a:latin typeface="Times New Roman" panose="02020603050405020304" pitchFamily="18" charset="0"/>
                <a:cs typeface="Times New Roman" panose="02020603050405020304" pitchFamily="18" charset="0"/>
              </a:rPr>
              <a:t>Also c</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ontains information on short sale constraints</a:t>
            </a:r>
          </a:p>
          <a:p>
            <a:r>
              <a:rPr lang="zh-TW" altLang="en-US" dirty="0">
                <a:solidFill>
                  <a:schemeClr val="tx1">
                    <a:lumMod val="85000"/>
                    <a:lumOff val="15000"/>
                  </a:schemeClr>
                </a:solidFill>
                <a:latin typeface="Times New Roman" panose="02020603050405020304" pitchFamily="18" charset="0"/>
                <a:cs typeface="Times New Roman" panose="02020603050405020304" pitchFamily="18" charset="0"/>
              </a:rPr>
              <a:t>     → </a:t>
            </a:r>
            <a:r>
              <a:rPr lang="en-US" altLang="zh-TW" dirty="0">
                <a:solidFill>
                  <a:schemeClr val="tx1">
                    <a:lumMod val="85000"/>
                    <a:lumOff val="15000"/>
                  </a:schemeClr>
                </a:solidFill>
                <a:latin typeface="Times New Roman" panose="02020603050405020304" pitchFamily="18" charset="0"/>
                <a:cs typeface="Times New Roman" panose="02020603050405020304" pitchFamily="18" charset="0"/>
              </a:rPr>
              <a:t>BW Investor</a:t>
            </a:r>
            <a:r>
              <a:rPr lang="zh-TW" alt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zh-TW" dirty="0">
                <a:solidFill>
                  <a:schemeClr val="tx1">
                    <a:lumMod val="85000"/>
                    <a:lumOff val="15000"/>
                  </a:schemeClr>
                </a:solidFill>
                <a:latin typeface="Times New Roman" panose="02020603050405020304" pitchFamily="18" charset="0"/>
                <a:cs typeface="Times New Roman" panose="02020603050405020304" pitchFamily="18" charset="0"/>
              </a:rPr>
              <a:t>Sentiment Index</a:t>
            </a:r>
            <a:endParaRPr lang="en-US" altLang="zh-C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65" name="矩形 64">
            <a:extLst>
              <a:ext uri="{FF2B5EF4-FFF2-40B4-BE49-F238E27FC236}">
                <a16:creationId xmlns:a16="http://schemas.microsoft.com/office/drawing/2014/main" id="{8E9D5E73-FF53-49F4-81C9-63307E8DF7C8}"/>
              </a:ext>
            </a:extLst>
          </p:cNvPr>
          <p:cNvSpPr/>
          <p:nvPr/>
        </p:nvSpPr>
        <p:spPr>
          <a:xfrm>
            <a:off x="518431" y="4013200"/>
            <a:ext cx="10960648" cy="2286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矩形 65">
            <a:extLst>
              <a:ext uri="{FF2B5EF4-FFF2-40B4-BE49-F238E27FC236}">
                <a16:creationId xmlns:a16="http://schemas.microsoft.com/office/drawing/2014/main" id="{D83C1B47-D9F8-463A-B46A-5CDACDCC81F4}"/>
              </a:ext>
            </a:extLst>
          </p:cNvPr>
          <p:cNvSpPr/>
          <p:nvPr/>
        </p:nvSpPr>
        <p:spPr>
          <a:xfrm>
            <a:off x="875837" y="3694519"/>
            <a:ext cx="4925523" cy="430887"/>
          </a:xfrm>
          <a:prstGeom prst="rect">
            <a:avLst/>
          </a:prstGeom>
          <a:solidFill>
            <a:schemeClr val="accent1"/>
          </a:solidFill>
        </p:spPr>
        <p:txBody>
          <a:bodyPr wrap="square">
            <a:spAutoFit/>
          </a:bodyPr>
          <a:lstStyle/>
          <a:p>
            <a:pPr algn="ctr"/>
            <a:r>
              <a:rPr lang="en-US" altLang="zh-CN" sz="2200" b="1" kern="100" dirty="0">
                <a:solidFill>
                  <a:schemeClr val="bg1"/>
                </a:solidFill>
                <a:latin typeface="Times New Roman" panose="02020603050405020304" pitchFamily="18" charset="0"/>
                <a:cs typeface="Times New Roman" panose="02020603050405020304" pitchFamily="18" charset="0"/>
              </a:rPr>
              <a:t>JS Kim, DH Kim, and SW </a:t>
            </a:r>
            <a:r>
              <a:rPr lang="en-US" altLang="zh-CN" sz="2200" b="1" kern="100" dirty="0" err="1">
                <a:solidFill>
                  <a:schemeClr val="bg1"/>
                </a:solidFill>
                <a:latin typeface="Times New Roman" panose="02020603050405020304" pitchFamily="18" charset="0"/>
                <a:cs typeface="Times New Roman" panose="02020603050405020304" pitchFamily="18" charset="0"/>
              </a:rPr>
              <a:t>Seo</a:t>
            </a:r>
            <a:r>
              <a:rPr lang="en-US" altLang="zh-CN" sz="2200" b="1" kern="100" dirty="0">
                <a:solidFill>
                  <a:schemeClr val="bg1"/>
                </a:solidFill>
                <a:latin typeface="Times New Roman" panose="02020603050405020304" pitchFamily="18" charset="0"/>
                <a:cs typeface="Times New Roman" panose="02020603050405020304" pitchFamily="18" charset="0"/>
              </a:rPr>
              <a:t> (2017)</a:t>
            </a:r>
          </a:p>
        </p:txBody>
      </p:sp>
      <p:sp>
        <p:nvSpPr>
          <p:cNvPr id="35" name="矩形 34">
            <a:extLst>
              <a:ext uri="{FF2B5EF4-FFF2-40B4-BE49-F238E27FC236}">
                <a16:creationId xmlns:a16="http://schemas.microsoft.com/office/drawing/2014/main" id="{D5D9885F-305A-43D9-B05E-572811189AF5}"/>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5AC41445-B2B7-498B-8620-5E2402357E1F}"/>
              </a:ext>
            </a:extLst>
          </p:cNvPr>
          <p:cNvSpPr/>
          <p:nvPr/>
        </p:nvSpPr>
        <p:spPr>
          <a:xfrm>
            <a:off x="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6165BFB5-D8E9-4194-BEB5-1536FE70459E}"/>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0" name="矩形 39">
            <a:extLst>
              <a:ext uri="{FF2B5EF4-FFF2-40B4-BE49-F238E27FC236}">
                <a16:creationId xmlns:a16="http://schemas.microsoft.com/office/drawing/2014/main" id="{1D412DB7-2434-4B0B-9A5E-B11C4CBFB300}"/>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1C7A3DD7-49C8-4D53-AFCD-A933EB014835}"/>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矩形 41">
            <a:extLst>
              <a:ext uri="{FF2B5EF4-FFF2-40B4-BE49-F238E27FC236}">
                <a16:creationId xmlns:a16="http://schemas.microsoft.com/office/drawing/2014/main" id="{419F589F-2914-4E28-8202-2B8F8275728E}"/>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7833846F-3053-4FA9-B691-0FA25188816A}"/>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矩形 43">
            <a:extLst>
              <a:ext uri="{FF2B5EF4-FFF2-40B4-BE49-F238E27FC236}">
                <a16:creationId xmlns:a16="http://schemas.microsoft.com/office/drawing/2014/main" id="{01322708-B306-4923-8C12-725767A94106}"/>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C610E828-2FE8-42A7-A190-69BDF1939985}"/>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698A72A5-2A70-4936-866D-7CEF8CC46D7A}"/>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4A93BDCC-7D3C-4A47-B317-4BB8F69912B4}"/>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Tree>
    <p:extLst>
      <p:ext uri="{BB962C8B-B14F-4D97-AF65-F5344CB8AC3E}">
        <p14:creationId xmlns:p14="http://schemas.microsoft.com/office/powerpoint/2010/main" val="291972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53ABDCA7-3920-431D-AA99-289A49280369}"/>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63" name="椭圆 62">
            <a:extLst>
              <a:ext uri="{FF2B5EF4-FFF2-40B4-BE49-F238E27FC236}">
                <a16:creationId xmlns:a16="http://schemas.microsoft.com/office/drawing/2014/main" id="{73084343-2799-445B-B759-EFC6EAE38533}"/>
              </a:ext>
            </a:extLst>
          </p:cNvPr>
          <p:cNvSpPr/>
          <p:nvPr/>
        </p:nvSpPr>
        <p:spPr>
          <a:xfrm>
            <a:off x="1222999" y="2085749"/>
            <a:ext cx="1202044" cy="1202044"/>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6600" b="1" dirty="0"/>
              <a:t>A</a:t>
            </a:r>
            <a:endParaRPr lang="zh-CN" altLang="en-US" sz="6600" b="1" dirty="0"/>
          </a:p>
        </p:txBody>
      </p:sp>
      <p:sp>
        <p:nvSpPr>
          <p:cNvPr id="64" name="矩形: 圆角 63">
            <a:extLst>
              <a:ext uri="{FF2B5EF4-FFF2-40B4-BE49-F238E27FC236}">
                <a16:creationId xmlns:a16="http://schemas.microsoft.com/office/drawing/2014/main" id="{BCD2B3CC-3858-4463-8607-1A02323512F4}"/>
              </a:ext>
            </a:extLst>
          </p:cNvPr>
          <p:cNvSpPr/>
          <p:nvPr/>
        </p:nvSpPr>
        <p:spPr>
          <a:xfrm>
            <a:off x="1041594" y="1955960"/>
            <a:ext cx="10110159" cy="1461619"/>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椭圆 66">
            <a:extLst>
              <a:ext uri="{FF2B5EF4-FFF2-40B4-BE49-F238E27FC236}">
                <a16:creationId xmlns:a16="http://schemas.microsoft.com/office/drawing/2014/main" id="{46AEE037-07A3-4383-9253-AE0E904AF3D5}"/>
              </a:ext>
            </a:extLst>
          </p:cNvPr>
          <p:cNvSpPr/>
          <p:nvPr/>
        </p:nvSpPr>
        <p:spPr>
          <a:xfrm>
            <a:off x="1222326" y="4125237"/>
            <a:ext cx="1202044" cy="1202044"/>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6600" b="1" dirty="0"/>
              <a:t>B</a:t>
            </a:r>
            <a:endParaRPr lang="zh-CN" altLang="en-US" sz="6600" b="1" dirty="0"/>
          </a:p>
        </p:txBody>
      </p:sp>
      <p:sp>
        <p:nvSpPr>
          <p:cNvPr id="68" name="矩形: 圆角 67">
            <a:extLst>
              <a:ext uri="{FF2B5EF4-FFF2-40B4-BE49-F238E27FC236}">
                <a16:creationId xmlns:a16="http://schemas.microsoft.com/office/drawing/2014/main" id="{AB0588ED-15DA-4F08-9A76-591E697396C3}"/>
              </a:ext>
            </a:extLst>
          </p:cNvPr>
          <p:cNvSpPr/>
          <p:nvPr/>
        </p:nvSpPr>
        <p:spPr>
          <a:xfrm>
            <a:off x="1040921" y="3995448"/>
            <a:ext cx="10110159" cy="1461619"/>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2" name="矩形 71">
            <a:extLst>
              <a:ext uri="{FF2B5EF4-FFF2-40B4-BE49-F238E27FC236}">
                <a16:creationId xmlns:a16="http://schemas.microsoft.com/office/drawing/2014/main" id="{17DE5808-A425-4D3A-8D7F-57C5727C7CE5}"/>
              </a:ext>
            </a:extLst>
          </p:cNvPr>
          <p:cNvSpPr/>
          <p:nvPr/>
        </p:nvSpPr>
        <p:spPr>
          <a:xfrm>
            <a:off x="2515133" y="2126839"/>
            <a:ext cx="3646576" cy="379656"/>
          </a:xfrm>
          <a:prstGeom prst="rect">
            <a:avLst/>
          </a:prstGeom>
        </p:spPr>
        <p:txBody>
          <a:bodyPr wrap="none">
            <a:spAutoFit/>
          </a:bodyPr>
          <a:lstStyle/>
          <a:p>
            <a:r>
              <a:rPr lang="en-US" altLang="zh-CN" sz="1867" b="1" kern="100" dirty="0">
                <a:solidFill>
                  <a:schemeClr val="accent1"/>
                </a:solidFill>
                <a:latin typeface="Times New Roman" panose="02020603050405020304" pitchFamily="18" charset="0"/>
                <a:cs typeface="Times New Roman" panose="02020603050405020304" pitchFamily="18" charset="0"/>
              </a:rPr>
              <a:t>Investor sentiment &amp; O/S-return  </a:t>
            </a:r>
          </a:p>
        </p:txBody>
      </p:sp>
      <p:sp>
        <p:nvSpPr>
          <p:cNvPr id="73" name="矩形 72">
            <a:extLst>
              <a:ext uri="{FF2B5EF4-FFF2-40B4-BE49-F238E27FC236}">
                <a16:creationId xmlns:a16="http://schemas.microsoft.com/office/drawing/2014/main" id="{EC89490A-C4C2-490E-B13A-DB5F6B556A95}"/>
              </a:ext>
            </a:extLst>
          </p:cNvPr>
          <p:cNvSpPr/>
          <p:nvPr/>
        </p:nvSpPr>
        <p:spPr>
          <a:xfrm>
            <a:off x="2515132" y="2452796"/>
            <a:ext cx="8434664" cy="700576"/>
          </a:xfrm>
          <a:prstGeom prst="rect">
            <a:avLst/>
          </a:prstGeom>
        </p:spPr>
        <p:txBody>
          <a:bodyPr wrap="square">
            <a:spAutoFit/>
          </a:bodyPr>
          <a:lstStyle/>
          <a:p>
            <a:pPr>
              <a:lnSpc>
                <a:spcPct val="130000"/>
              </a:lnSpc>
              <a:spcBef>
                <a:spcPts val="400"/>
              </a:spcBef>
            </a:pPr>
            <a:r>
              <a:rPr lang="en-US" altLang="zh-TW" sz="1600" b="1" dirty="0">
                <a:latin typeface="Times New Roman" panose="02020603050405020304" pitchFamily="18" charset="0"/>
                <a:cs typeface="Times New Roman" panose="02020603050405020304" pitchFamily="18" charset="0"/>
              </a:rPr>
              <a:t>The return predictive power of the O/S is primarily driven by results derived during high investor sentiment periods.</a:t>
            </a:r>
            <a:endParaRPr lang="en-US" altLang="zh-CN" sz="1600" b="1"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C4A89255-24BC-4C07-9332-1BE68FD832A8}"/>
              </a:ext>
            </a:extLst>
          </p:cNvPr>
          <p:cNvSpPr/>
          <p:nvPr/>
        </p:nvSpPr>
        <p:spPr>
          <a:xfrm>
            <a:off x="2605775" y="4174408"/>
            <a:ext cx="7009098" cy="379656"/>
          </a:xfrm>
          <a:prstGeom prst="rect">
            <a:avLst/>
          </a:prstGeom>
        </p:spPr>
        <p:txBody>
          <a:bodyPr wrap="none">
            <a:spAutoFit/>
          </a:bodyPr>
          <a:lstStyle/>
          <a:p>
            <a:r>
              <a:rPr lang="en-US" altLang="zh-CN" sz="1867" b="1" kern="100" dirty="0">
                <a:solidFill>
                  <a:schemeClr val="accent1"/>
                </a:solidFill>
                <a:latin typeface="Times New Roman" panose="02020603050405020304" pitchFamily="18" charset="0"/>
                <a:cs typeface="Times New Roman" panose="02020603050405020304" pitchFamily="18" charset="0"/>
              </a:rPr>
              <a:t>BW Investor Sentiment Index &amp; other consumer sentiment indices  </a:t>
            </a:r>
          </a:p>
        </p:txBody>
      </p:sp>
      <p:sp>
        <p:nvSpPr>
          <p:cNvPr id="75" name="矩形 74">
            <a:extLst>
              <a:ext uri="{FF2B5EF4-FFF2-40B4-BE49-F238E27FC236}">
                <a16:creationId xmlns:a16="http://schemas.microsoft.com/office/drawing/2014/main" id="{82D435E7-C670-4529-A477-208C9BA3B11C}"/>
              </a:ext>
            </a:extLst>
          </p:cNvPr>
          <p:cNvSpPr/>
          <p:nvPr/>
        </p:nvSpPr>
        <p:spPr>
          <a:xfrm>
            <a:off x="2605775" y="4500365"/>
            <a:ext cx="8434664" cy="700576"/>
          </a:xfrm>
          <a:prstGeom prst="rect">
            <a:avLst/>
          </a:prstGeom>
        </p:spPr>
        <p:txBody>
          <a:bodyPr wrap="square">
            <a:spAutoFit/>
          </a:bodyPr>
          <a:lstStyle/>
          <a:p>
            <a:pPr>
              <a:lnSpc>
                <a:spcPct val="130000"/>
              </a:lnSpc>
              <a:spcBef>
                <a:spcPts val="800"/>
              </a:spcBef>
            </a:pPr>
            <a:r>
              <a:rPr lang="en-US" altLang="zh-CN" sz="1600" b="1" dirty="0">
                <a:latin typeface="Times New Roman" panose="02020603050405020304" pitchFamily="18" charset="0"/>
                <a:cs typeface="Times New Roman" panose="02020603050405020304" pitchFamily="18" charset="0"/>
              </a:rPr>
              <a:t>The effect of the BW Investor Sentiment Index to be stronger than those of consumer sentiment indices.</a:t>
            </a:r>
          </a:p>
        </p:txBody>
      </p:sp>
      <p:sp>
        <p:nvSpPr>
          <p:cNvPr id="41" name="矩形 40">
            <a:extLst>
              <a:ext uri="{FF2B5EF4-FFF2-40B4-BE49-F238E27FC236}">
                <a16:creationId xmlns:a16="http://schemas.microsoft.com/office/drawing/2014/main" id="{0ABB8B84-6FAE-49CC-8563-9479D17DD4EB}"/>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a:extLst>
              <a:ext uri="{FF2B5EF4-FFF2-40B4-BE49-F238E27FC236}">
                <a16:creationId xmlns:a16="http://schemas.microsoft.com/office/drawing/2014/main" id="{1F11079E-75BA-4D66-85AA-279119BA9162}"/>
              </a:ext>
            </a:extLst>
          </p:cNvPr>
          <p:cNvSpPr/>
          <p:nvPr/>
        </p:nvSpPr>
        <p:spPr>
          <a:xfrm>
            <a:off x="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矩形 42">
            <a:extLst>
              <a:ext uri="{FF2B5EF4-FFF2-40B4-BE49-F238E27FC236}">
                <a16:creationId xmlns:a16="http://schemas.microsoft.com/office/drawing/2014/main" id="{BD5F6EE9-39C9-4E85-AB01-FA9133469F92}"/>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4" name="矩形 43">
            <a:extLst>
              <a:ext uri="{FF2B5EF4-FFF2-40B4-BE49-F238E27FC236}">
                <a16:creationId xmlns:a16="http://schemas.microsoft.com/office/drawing/2014/main" id="{71BBA5A1-9AB0-4077-9368-18887927A210}"/>
              </a:ext>
            </a:extLst>
          </p:cNvPr>
          <p:cNvSpPr/>
          <p:nvPr/>
        </p:nvSpPr>
        <p:spPr>
          <a:xfrm>
            <a:off x="24372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FBE62616-DC2A-42F9-896E-6C431DAFABC3}"/>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FA26B897-A92F-45B2-802D-9C91316CE7F7}"/>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CF27005F-A598-4205-B70F-854BED8EF6C8}"/>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3552BC7A-1237-4593-B59E-C32751D4CC7A}"/>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6D5331DB-E12D-4E98-9375-EA5283E358BE}"/>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B29FDFE7-A785-463E-A95E-2457C26E97DE}"/>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82CE9E04-1278-428D-8BE3-5C245B50BA5D}"/>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Tree>
    <p:extLst>
      <p:ext uri="{BB962C8B-B14F-4D97-AF65-F5344CB8AC3E}">
        <p14:creationId xmlns:p14="http://schemas.microsoft.com/office/powerpoint/2010/main" val="154678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5144F7C5-9C64-412F-83EF-6DD566715D8F}"/>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7" name="矩形 36">
            <a:extLst>
              <a:ext uri="{FF2B5EF4-FFF2-40B4-BE49-F238E27FC236}">
                <a16:creationId xmlns:a16="http://schemas.microsoft.com/office/drawing/2014/main" id="{853D049B-D811-4E11-B8DF-4B291090D5B4}"/>
              </a:ext>
            </a:extLst>
          </p:cNvPr>
          <p:cNvSpPr/>
          <p:nvPr/>
        </p:nvSpPr>
        <p:spPr>
          <a:xfrm>
            <a:off x="756626" y="2065949"/>
            <a:ext cx="4790734" cy="3786549"/>
          </a:xfrm>
          <a:prstGeom prst="rect">
            <a:avLst/>
          </a:prstGeom>
        </p:spPr>
        <p:txBody>
          <a:bodyPr wrap="square">
            <a:spAutoFit/>
          </a:bodyPr>
          <a:lstStyle/>
          <a:p>
            <a:pPr marL="285750" indent="-285750">
              <a:lnSpc>
                <a:spcPct val="130000"/>
              </a:lnSpc>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Studies suggest various mispricing measures including trading volume, the premium for dividend paying stocks, the closed-end fund discount, the number of initial public offerings</a:t>
            </a:r>
            <a:r>
              <a:rPr lang="zh-TW" altLang="en-US" sz="16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zh-TW" sz="1600" dirty="0">
                <a:solidFill>
                  <a:schemeClr val="tx1">
                    <a:lumMod val="85000"/>
                    <a:lumOff val="15000"/>
                  </a:schemeClr>
                </a:solidFill>
                <a:latin typeface="Times New Roman" panose="02020603050405020304" pitchFamily="18" charset="0"/>
                <a:cs typeface="Times New Roman" panose="02020603050405020304" pitchFamily="18" charset="0"/>
              </a:rPr>
              <a:t>(IPOs), the mean first day IPO return, the equity share in new issues</a:t>
            </a:r>
          </a:p>
          <a:p>
            <a:pPr marL="285750" indent="-285750">
              <a:lnSpc>
                <a:spcPct val="130000"/>
              </a:lnSpc>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BW adopt a </a:t>
            </a: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principal component </a:t>
            </a: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methodology to extract common variation among the six variables</a:t>
            </a:r>
          </a:p>
          <a:p>
            <a:pPr marL="285750" indent="-285750">
              <a:lnSpc>
                <a:spcPct val="130000"/>
              </a:lnSpc>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Macroeconomic factors have noticeable impacts on investor sentiment suggesting that the result of raw investor sentiment are consistent with those of the residuals from the regression of such factor </a:t>
            </a:r>
          </a:p>
        </p:txBody>
      </p:sp>
      <p:sp>
        <p:nvSpPr>
          <p:cNvPr id="6" name="矩形 5">
            <a:extLst>
              <a:ext uri="{FF2B5EF4-FFF2-40B4-BE49-F238E27FC236}">
                <a16:creationId xmlns:a16="http://schemas.microsoft.com/office/drawing/2014/main" id="{2BF95329-9BF8-4E46-9099-2AF9AFCA0714}"/>
              </a:ext>
            </a:extLst>
          </p:cNvPr>
          <p:cNvSpPr/>
          <p:nvPr/>
        </p:nvSpPr>
        <p:spPr>
          <a:xfrm>
            <a:off x="507365" y="1703544"/>
            <a:ext cx="5161915" cy="454485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矩形 35">
            <a:extLst>
              <a:ext uri="{FF2B5EF4-FFF2-40B4-BE49-F238E27FC236}">
                <a16:creationId xmlns:a16="http://schemas.microsoft.com/office/drawing/2014/main" id="{DDDD06C2-0A95-4B14-9E09-89CC4B302BB0}"/>
              </a:ext>
            </a:extLst>
          </p:cNvPr>
          <p:cNvSpPr/>
          <p:nvPr/>
        </p:nvSpPr>
        <p:spPr>
          <a:xfrm>
            <a:off x="864771" y="1391291"/>
            <a:ext cx="3402429" cy="369332"/>
          </a:xfrm>
          <a:prstGeom prst="rect">
            <a:avLst/>
          </a:prstGeom>
          <a:solidFill>
            <a:schemeClr val="accent1"/>
          </a:solidFill>
        </p:spPr>
        <p:txBody>
          <a:bodyPr wrap="square">
            <a:spAutoFit/>
          </a:bodyPr>
          <a:lstStyle/>
          <a:p>
            <a:pPr algn="ctr"/>
            <a:r>
              <a:rPr lang="en-US" altLang="zh-TW" b="1" kern="100" dirty="0">
                <a:solidFill>
                  <a:schemeClr val="bg1"/>
                </a:solidFill>
                <a:latin typeface="Times New Roman" panose="02020603050405020304" pitchFamily="18" charset="0"/>
                <a:cs typeface="Times New Roman" panose="02020603050405020304" pitchFamily="18" charset="0"/>
              </a:rPr>
              <a:t>Investor Sentiment Index of BW</a:t>
            </a:r>
            <a:endParaRPr lang="en-US" altLang="zh-CN" b="1" kern="100" dirty="0">
              <a:solidFill>
                <a:schemeClr val="bg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5DE39A74-44FC-4935-9326-5C1567389C02}"/>
              </a:ext>
            </a:extLst>
          </p:cNvPr>
          <p:cNvSpPr/>
          <p:nvPr/>
        </p:nvSpPr>
        <p:spPr>
          <a:xfrm>
            <a:off x="6568146" y="2055789"/>
            <a:ext cx="4698388" cy="2711383"/>
          </a:xfrm>
          <a:prstGeom prst="rect">
            <a:avLst/>
          </a:prstGeom>
        </p:spPr>
        <p:txBody>
          <a:bodyPr wrap="square">
            <a:spAutoFit/>
          </a:bodyPr>
          <a:lstStyle/>
          <a:p>
            <a:pPr marL="285750" indent="-285750">
              <a:lnSpc>
                <a:spcPct val="130000"/>
              </a:lnSpc>
              <a:spcBef>
                <a:spcPts val="800"/>
              </a:spcBef>
              <a:buFont typeface="Arial" panose="020B0604020202020204" pitchFamily="34" charset="0"/>
              <a:buChar char="•"/>
            </a:pP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MCSI &amp; CB</a:t>
            </a:r>
          </a:p>
          <a:p>
            <a:pPr marL="285750" indent="-285750">
              <a:lnSpc>
                <a:spcPct val="130000"/>
              </a:lnSpc>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Survey-based methodology among US households</a:t>
            </a:r>
          </a:p>
          <a:p>
            <a:pPr marL="285750" indent="-285750">
              <a:lnSpc>
                <a:spcPct val="130000"/>
              </a:lnSpc>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The use of MCSI predates that of the CB Index</a:t>
            </a:r>
          </a:p>
          <a:p>
            <a:pPr marL="285750" indent="-285750">
              <a:lnSpc>
                <a:spcPct val="130000"/>
              </a:lnSpc>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Lemmon and </a:t>
            </a:r>
            <a:r>
              <a:rPr lang="en-US" altLang="zh-CN" sz="1600" dirty="0" err="1">
                <a:solidFill>
                  <a:schemeClr val="tx1">
                    <a:lumMod val="85000"/>
                    <a:lumOff val="15000"/>
                  </a:schemeClr>
                </a:solidFill>
                <a:latin typeface="Times New Roman" panose="02020603050405020304" pitchFamily="18" charset="0"/>
                <a:cs typeface="Times New Roman" panose="02020603050405020304" pitchFamily="18" charset="0"/>
              </a:rPr>
              <a:t>Portniaguina</a:t>
            </a: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 (2006) use CB Index as a measure of investor sentiment</a:t>
            </a:r>
          </a:p>
          <a:p>
            <a:pPr marL="285750" indent="-285750">
              <a:lnSpc>
                <a:spcPct val="130000"/>
              </a:lnSpc>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MSCI captures changes in consumer sentiment </a:t>
            </a: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sooner than</a:t>
            </a: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 the CB Index does</a:t>
            </a:r>
          </a:p>
        </p:txBody>
      </p:sp>
      <p:sp>
        <p:nvSpPr>
          <p:cNvPr id="28" name="矩形 27">
            <a:extLst>
              <a:ext uri="{FF2B5EF4-FFF2-40B4-BE49-F238E27FC236}">
                <a16:creationId xmlns:a16="http://schemas.microsoft.com/office/drawing/2014/main" id="{E4AB4E91-2668-4059-91CC-71EB86360240}"/>
              </a:ext>
            </a:extLst>
          </p:cNvPr>
          <p:cNvSpPr/>
          <p:nvPr/>
        </p:nvSpPr>
        <p:spPr>
          <a:xfrm>
            <a:off x="6318885" y="1693384"/>
            <a:ext cx="5161915" cy="454485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a:extLst>
              <a:ext uri="{FF2B5EF4-FFF2-40B4-BE49-F238E27FC236}">
                <a16:creationId xmlns:a16="http://schemas.microsoft.com/office/drawing/2014/main" id="{88C8767D-8FB2-49D1-87FF-E6B66DFE1F92}"/>
              </a:ext>
            </a:extLst>
          </p:cNvPr>
          <p:cNvSpPr/>
          <p:nvPr/>
        </p:nvSpPr>
        <p:spPr>
          <a:xfrm>
            <a:off x="6676291" y="1381131"/>
            <a:ext cx="3150671" cy="369332"/>
          </a:xfrm>
          <a:prstGeom prst="rect">
            <a:avLst/>
          </a:prstGeom>
          <a:solidFill>
            <a:schemeClr val="accent1"/>
          </a:solidFill>
        </p:spPr>
        <p:txBody>
          <a:bodyPr wrap="square">
            <a:spAutoFit/>
          </a:bodyPr>
          <a:lstStyle/>
          <a:p>
            <a:pPr algn="ctr"/>
            <a:r>
              <a:rPr lang="en-US" altLang="zh-TW" b="1" kern="100" dirty="0">
                <a:solidFill>
                  <a:schemeClr val="bg1"/>
                </a:solidFill>
                <a:latin typeface="Times New Roman" panose="02020603050405020304" pitchFamily="18" charset="0"/>
                <a:cs typeface="Times New Roman" panose="02020603050405020304" pitchFamily="18" charset="0"/>
              </a:rPr>
              <a:t>Consumer Sentiment Indices</a:t>
            </a:r>
            <a:endParaRPr lang="en-US" altLang="zh-CN" b="1" kern="100" dirty="0">
              <a:solidFill>
                <a:schemeClr val="bg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DD3019B6-8119-4BD1-A2EF-BF3392FEBA18}"/>
              </a:ext>
            </a:extLst>
          </p:cNvPr>
          <p:cNvSpPr/>
          <p:nvPr/>
        </p:nvSpPr>
        <p:spPr>
          <a:xfrm>
            <a:off x="518432" y="990424"/>
            <a:ext cx="433811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Investor and Consumer Sentiment Measures</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74575D45-A763-4628-950B-26121917497D}"/>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51385E31-A67B-46B0-AAFC-328B5932F007}"/>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E895EB2B-58DC-41EE-A32C-DC77C5F66F39}"/>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34" name="矩形 33">
            <a:extLst>
              <a:ext uri="{FF2B5EF4-FFF2-40B4-BE49-F238E27FC236}">
                <a16:creationId xmlns:a16="http://schemas.microsoft.com/office/drawing/2014/main" id="{08721AD7-9A88-4CD3-8C22-E608238D00FC}"/>
              </a:ext>
            </a:extLst>
          </p:cNvPr>
          <p:cNvSpPr/>
          <p:nvPr/>
        </p:nvSpPr>
        <p:spPr>
          <a:xfrm>
            <a:off x="24372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15510170-C347-4B5E-94BC-AF654FAACAE9}"/>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D4D2BA76-8140-4AC6-9C5F-13B0BE7297CA}"/>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E09E5007-2422-4A52-82BC-0B250C4D5FE1}"/>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074F79DE-53EE-438D-9467-18C2F69E8A76}"/>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1FBE10CF-7C03-4059-9F3D-B9AF9C35333C}"/>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矩形 41">
            <a:extLst>
              <a:ext uri="{FF2B5EF4-FFF2-40B4-BE49-F238E27FC236}">
                <a16:creationId xmlns:a16="http://schemas.microsoft.com/office/drawing/2014/main" id="{9D554EE1-5759-43C3-A5CD-8AE6D4432433}"/>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AB888347-93E3-480D-A3F3-FDE88F16690F}"/>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Tree>
    <p:extLst>
      <p:ext uri="{BB962C8B-B14F-4D97-AF65-F5344CB8AC3E}">
        <p14:creationId xmlns:p14="http://schemas.microsoft.com/office/powerpoint/2010/main" val="315142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5953BBAB-9C58-44E6-B6CB-A51D74A80462}"/>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0" name="矩形 9">
            <a:extLst>
              <a:ext uri="{FF2B5EF4-FFF2-40B4-BE49-F238E27FC236}">
                <a16:creationId xmlns:a16="http://schemas.microsoft.com/office/drawing/2014/main" id="{CE10450C-9C9B-41A8-8B83-4C36E9532438}"/>
              </a:ext>
            </a:extLst>
          </p:cNvPr>
          <p:cNvSpPr/>
          <p:nvPr/>
        </p:nvSpPr>
        <p:spPr>
          <a:xfrm>
            <a:off x="661263" y="1576521"/>
            <a:ext cx="1363851" cy="1363851"/>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11" name="矩形 10">
            <a:extLst>
              <a:ext uri="{FF2B5EF4-FFF2-40B4-BE49-F238E27FC236}">
                <a16:creationId xmlns:a16="http://schemas.microsoft.com/office/drawing/2014/main" id="{CAF9D752-0B17-4E23-9925-82839F70EC8D}"/>
              </a:ext>
            </a:extLst>
          </p:cNvPr>
          <p:cNvSpPr/>
          <p:nvPr/>
        </p:nvSpPr>
        <p:spPr>
          <a:xfrm>
            <a:off x="2318495" y="1623137"/>
            <a:ext cx="1287532" cy="379656"/>
          </a:xfrm>
          <a:prstGeom prst="rect">
            <a:avLst/>
          </a:prstGeom>
        </p:spPr>
        <p:txBody>
          <a:bodyPr wrap="none">
            <a:spAutoFit/>
          </a:bodyPr>
          <a:lstStyle/>
          <a:p>
            <a:r>
              <a:rPr lang="en-US" altLang="zh-CN" sz="1867" b="1" kern="100" dirty="0">
                <a:solidFill>
                  <a:schemeClr val="accent1"/>
                </a:solidFill>
                <a:latin typeface="Times New Roman" panose="02020603050405020304" pitchFamily="18" charset="0"/>
                <a:cs typeface="Times New Roman" panose="02020603050405020304" pitchFamily="18" charset="0"/>
              </a:rPr>
              <a:t>Definition:</a:t>
            </a:r>
          </a:p>
        </p:txBody>
      </p:sp>
      <p:sp>
        <p:nvSpPr>
          <p:cNvPr id="13" name="矩形 12">
            <a:extLst>
              <a:ext uri="{FF2B5EF4-FFF2-40B4-BE49-F238E27FC236}">
                <a16:creationId xmlns:a16="http://schemas.microsoft.com/office/drawing/2014/main" id="{4D3BA20D-4426-4E60-A325-7F7F52FC7B9E}"/>
              </a:ext>
            </a:extLst>
          </p:cNvPr>
          <p:cNvSpPr/>
          <p:nvPr/>
        </p:nvSpPr>
        <p:spPr>
          <a:xfrm>
            <a:off x="6122801" y="1576521"/>
            <a:ext cx="1363851" cy="1363851"/>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14" name="矩形 13">
            <a:extLst>
              <a:ext uri="{FF2B5EF4-FFF2-40B4-BE49-F238E27FC236}">
                <a16:creationId xmlns:a16="http://schemas.microsoft.com/office/drawing/2014/main" id="{3420253E-7BF7-408D-8FF2-DEC4CF1BE876}"/>
              </a:ext>
            </a:extLst>
          </p:cNvPr>
          <p:cNvSpPr/>
          <p:nvPr/>
        </p:nvSpPr>
        <p:spPr>
          <a:xfrm>
            <a:off x="7780033" y="1623137"/>
            <a:ext cx="1273105" cy="379656"/>
          </a:xfrm>
          <a:prstGeom prst="rect">
            <a:avLst/>
          </a:prstGeom>
        </p:spPr>
        <p:txBody>
          <a:bodyPr wrap="none">
            <a:spAutoFit/>
          </a:bodyPr>
          <a:lstStyle/>
          <a:p>
            <a:r>
              <a:rPr lang="en-US" altLang="zh-CN" sz="1867" b="1" kern="100" dirty="0">
                <a:solidFill>
                  <a:schemeClr val="accent1"/>
                </a:solidFill>
                <a:latin typeface="Times New Roman" panose="02020603050405020304" pitchFamily="18" charset="0"/>
                <a:cs typeface="Times New Roman" panose="02020603050405020304" pitchFamily="18" charset="0"/>
              </a:rPr>
              <a:t>Parameter</a:t>
            </a:r>
          </a:p>
        </p:txBody>
      </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FBF4AE5F-819F-4502-93E0-A5DCD044BD55}"/>
                  </a:ext>
                </a:extLst>
              </p:cNvPr>
              <p:cNvSpPr/>
              <p:nvPr/>
            </p:nvSpPr>
            <p:spPr>
              <a:xfrm>
                <a:off x="7780033" y="1949094"/>
                <a:ext cx="3924287" cy="3581493"/>
              </a:xfrm>
              <a:prstGeom prst="rect">
                <a:avLst/>
              </a:prstGeom>
            </p:spPr>
            <p:txBody>
              <a:bodyPr wrap="square">
                <a:spAutoFit/>
              </a:bodyPr>
              <a:lstStyle/>
              <a:p>
                <a:pPr marL="285750" indent="-285750">
                  <a:spcBef>
                    <a:spcPts val="800"/>
                  </a:spcBef>
                  <a:buFont typeface="Arial" panose="020B0604020202020204" pitchFamily="34" charset="0"/>
                  <a:buChar char="•"/>
                </a:pPr>
                <a14:m>
                  <m:oMath xmlns:m="http://schemas.openxmlformats.org/officeDocument/2006/math">
                    <m:r>
                      <a:rPr lang="en-US" altLang="zh-CN" sz="1600" b="1" i="1" smtClean="0">
                        <a:latin typeface="Cambria Math" panose="02040503050406030204" pitchFamily="18" charset="0"/>
                        <a:cs typeface="Times New Roman" panose="02020603050405020304" pitchFamily="18" charset="0"/>
                      </a:rPr>
                      <m:t>𝑶𝑷𝑽𝑶</m:t>
                    </m:r>
                    <m:sSub>
                      <m:sSubPr>
                        <m:ctrlPr>
                          <a:rPr lang="en-US" altLang="zh-CN" sz="1600" b="1" i="1" smtClean="0">
                            <a:latin typeface="Cambria Math" panose="02040503050406030204" pitchFamily="18" charset="0"/>
                            <a:cs typeface="Times New Roman" panose="02020603050405020304" pitchFamily="18" charset="0"/>
                          </a:rPr>
                        </m:ctrlPr>
                      </m:sSubPr>
                      <m:e>
                        <m:r>
                          <a:rPr lang="en-US" altLang="zh-CN" sz="1600" b="1" i="1" smtClean="0">
                            <a:latin typeface="Cambria Math" panose="02040503050406030204" pitchFamily="18" charset="0"/>
                            <a:cs typeface="Times New Roman" panose="02020603050405020304" pitchFamily="18" charset="0"/>
                          </a:rPr>
                          <m:t>𝑳</m:t>
                        </m:r>
                      </m:e>
                      <m:sub>
                        <m:r>
                          <a:rPr lang="en-US" altLang="zh-CN" sz="1600" b="1" i="1" smtClean="0">
                            <a:latin typeface="Cambria Math" panose="02040503050406030204" pitchFamily="18" charset="0"/>
                            <a:cs typeface="Times New Roman" panose="02020603050405020304" pitchFamily="18" charset="0"/>
                          </a:rPr>
                          <m:t>𝒊</m:t>
                        </m:r>
                        <m:r>
                          <a:rPr lang="en-US" altLang="zh-CN" sz="1600" b="1" i="1" smtClean="0">
                            <a:latin typeface="Cambria Math" panose="02040503050406030204" pitchFamily="18" charset="0"/>
                            <a:cs typeface="Times New Roman" panose="02020603050405020304" pitchFamily="18" charset="0"/>
                          </a:rPr>
                          <m:t>,</m:t>
                        </m:r>
                        <m:r>
                          <a:rPr lang="en-US" altLang="zh-CN" sz="1600" b="1" i="1" smtClean="0">
                            <a:latin typeface="Cambria Math" panose="02040503050406030204" pitchFamily="18" charset="0"/>
                            <a:cs typeface="Times New Roman" panose="02020603050405020304" pitchFamily="18" charset="0"/>
                          </a:rPr>
                          <m:t>𝒘</m:t>
                        </m:r>
                      </m:sub>
                    </m:sSub>
                  </m:oMath>
                </a14:m>
                <a:r>
                  <a:rPr lang="en-US" altLang="zh-CN" sz="1600" b="1" dirty="0">
                    <a:latin typeface="Times New Roman" panose="02020603050405020304" pitchFamily="18" charset="0"/>
                    <a:cs typeface="Times New Roman" panose="02020603050405020304" pitchFamily="18" charset="0"/>
                  </a:rPr>
                  <a:t> : </a:t>
                </a:r>
              </a:p>
              <a:p>
                <a:pPr lvl="1">
                  <a:spcBef>
                    <a:spcPts val="800"/>
                  </a:spcBef>
                </a:pPr>
                <a:r>
                  <a:rPr lang="en-US" altLang="zh-CN" sz="1600" b="0" dirty="0">
                    <a:latin typeface="Times New Roman" panose="02020603050405020304" pitchFamily="18" charset="0"/>
                    <a:cs typeface="Times New Roman" panose="02020603050405020304" pitchFamily="18" charset="0"/>
                  </a:rPr>
                  <a:t>weekly sum of the total number of contracts traded across all options listed for stock </a:t>
                </a:r>
                <a:r>
                  <a:rPr lang="en-US" altLang="zh-CN" sz="1600" b="0" dirty="0" err="1">
                    <a:latin typeface="Times New Roman" panose="02020603050405020304" pitchFamily="18" charset="0"/>
                    <a:cs typeface="Times New Roman" panose="02020603050405020304" pitchFamily="18" charset="0"/>
                  </a:rPr>
                  <a:t>i</a:t>
                </a:r>
                <a:endParaRPr lang="en-US" altLang="zh-CN" sz="1600" dirty="0">
                  <a:latin typeface="Times New Roman" panose="02020603050405020304" pitchFamily="18" charset="0"/>
                  <a:cs typeface="Times New Roman" panose="02020603050405020304" pitchFamily="18" charset="0"/>
                </a:endParaRPr>
              </a:p>
              <a:p>
                <a:pPr marL="285750" indent="-285750">
                  <a:spcBef>
                    <a:spcPts val="800"/>
                  </a:spcBef>
                  <a:buFont typeface="Arial" panose="020B0604020202020204" pitchFamily="34" charset="0"/>
                  <a:buChar char="•"/>
                </a:pPr>
                <a14:m>
                  <m:oMath xmlns:m="http://schemas.openxmlformats.org/officeDocument/2006/math">
                    <m:r>
                      <a:rPr lang="en-US" altLang="zh-CN" sz="1600" b="1" i="1" smtClean="0">
                        <a:latin typeface="Cambria Math" panose="02040503050406030204" pitchFamily="18" charset="0"/>
                        <a:cs typeface="Times New Roman" panose="02020603050405020304" pitchFamily="18" charset="0"/>
                      </a:rPr>
                      <m:t>𝑺𝑻</m:t>
                    </m:r>
                    <m:r>
                      <a:rPr lang="en-US" altLang="zh-CN" sz="1600" b="1" i="1">
                        <a:latin typeface="Cambria Math" panose="02040503050406030204" pitchFamily="18" charset="0"/>
                        <a:cs typeface="Times New Roman" panose="02020603050405020304" pitchFamily="18" charset="0"/>
                      </a:rPr>
                      <m:t>𝑽𝑶</m:t>
                    </m:r>
                    <m:sSub>
                      <m:sSubPr>
                        <m:ctrlPr>
                          <a:rPr lang="en-US"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𝑳</m:t>
                        </m:r>
                      </m:e>
                      <m:sub>
                        <m:r>
                          <a:rPr lang="en-US" altLang="zh-CN" sz="1600" b="1" i="1">
                            <a:latin typeface="Cambria Math" panose="02040503050406030204" pitchFamily="18" charset="0"/>
                            <a:cs typeface="Times New Roman" panose="02020603050405020304" pitchFamily="18" charset="0"/>
                          </a:rPr>
                          <m:t>𝒊</m:t>
                        </m:r>
                        <m:r>
                          <a:rPr lang="en-US" altLang="zh-CN" sz="1600" b="1" i="1">
                            <a:latin typeface="Cambria Math" panose="02040503050406030204" pitchFamily="18" charset="0"/>
                            <a:cs typeface="Times New Roman" panose="02020603050405020304" pitchFamily="18" charset="0"/>
                          </a:rPr>
                          <m:t>,</m:t>
                        </m:r>
                        <m:r>
                          <a:rPr lang="en-US" altLang="zh-CN" sz="1600" b="1" i="1">
                            <a:latin typeface="Cambria Math" panose="02040503050406030204" pitchFamily="18" charset="0"/>
                            <a:cs typeface="Times New Roman" panose="02020603050405020304" pitchFamily="18" charset="0"/>
                          </a:rPr>
                          <m:t>𝒘</m:t>
                        </m:r>
                      </m:sub>
                    </m:sSub>
                  </m:oMath>
                </a14:m>
                <a:r>
                  <a:rPr lang="en-US" altLang="zh-CN" sz="1600" b="1" i="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 </a:t>
                </a:r>
              </a:p>
              <a:p>
                <a:pPr lvl="1">
                  <a:spcBef>
                    <a:spcPts val="800"/>
                  </a:spcBef>
                </a:pPr>
                <a:r>
                  <a:rPr lang="en-US" altLang="zh-CN" sz="1600" dirty="0">
                    <a:latin typeface="Times New Roman" panose="02020603050405020304" pitchFamily="18" charset="0"/>
                    <a:cs typeface="Times New Roman" panose="02020603050405020304" pitchFamily="18" charset="0"/>
                  </a:rPr>
                  <a:t>weekly sum of the total stock volume in units of 100 to make it more comparable with the quantity of stocks handled by option contracts as each option pertains to 100 shares of stock </a:t>
                </a:r>
              </a:p>
              <a:p>
                <a:pPr>
                  <a:spcBef>
                    <a:spcPts val="800"/>
                  </a:spcBef>
                </a:pPr>
                <a:endParaRPr lang="en-US" altLang="zh-CN" sz="1600" b="0" dirty="0">
                  <a:latin typeface="Times New Roman" panose="02020603050405020304" pitchFamily="18" charset="0"/>
                  <a:cs typeface="Times New Roman" panose="02020603050405020304" pitchFamily="18" charset="0"/>
                </a:endParaRPr>
              </a:p>
              <a:p>
                <a:pPr marL="285750" indent="-285750">
                  <a:spcBef>
                    <a:spcPts val="800"/>
                  </a:spcBef>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p:txBody>
          </p:sp>
        </mc:Choice>
        <mc:Fallback>
          <p:sp>
            <p:nvSpPr>
              <p:cNvPr id="15" name="矩形 14">
                <a:extLst>
                  <a:ext uri="{FF2B5EF4-FFF2-40B4-BE49-F238E27FC236}">
                    <a16:creationId xmlns:a16="http://schemas.microsoft.com/office/drawing/2014/main" id="{FBF4AE5F-819F-4502-93E0-A5DCD044BD55}"/>
                  </a:ext>
                </a:extLst>
              </p:cNvPr>
              <p:cNvSpPr>
                <a:spLocks noRot="1" noChangeAspect="1" noMove="1" noResize="1" noEditPoints="1" noAdjustHandles="1" noChangeArrowheads="1" noChangeShapeType="1" noTextEdit="1"/>
              </p:cNvSpPr>
              <p:nvPr/>
            </p:nvSpPr>
            <p:spPr>
              <a:xfrm>
                <a:off x="7780033" y="1949094"/>
                <a:ext cx="3924287" cy="3581493"/>
              </a:xfrm>
              <a:prstGeom prst="rect">
                <a:avLst/>
              </a:prstGeom>
              <a:blipFill>
                <a:blip r:embed="rId3"/>
                <a:stretch>
                  <a:fillRect l="-621" t="-511" r="-1708"/>
                </a:stretch>
              </a:blipFill>
            </p:spPr>
            <p:txBody>
              <a:bodyPr/>
              <a:lstStyle/>
              <a:p>
                <a:r>
                  <a:rPr lang="en-US">
                    <a:noFill/>
                  </a:rPr>
                  <a:t> </a:t>
                </a:r>
              </a:p>
            </p:txBody>
          </p:sp>
        </mc:Fallback>
      </mc:AlternateContent>
      <p:sp>
        <p:nvSpPr>
          <p:cNvPr id="16" name="矩形 15">
            <a:extLst>
              <a:ext uri="{FF2B5EF4-FFF2-40B4-BE49-F238E27FC236}">
                <a16:creationId xmlns:a16="http://schemas.microsoft.com/office/drawing/2014/main" id="{E52881E8-682A-44A4-AB1A-964E6ECCB854}"/>
              </a:ext>
            </a:extLst>
          </p:cNvPr>
          <p:cNvSpPr/>
          <p:nvPr/>
        </p:nvSpPr>
        <p:spPr>
          <a:xfrm>
            <a:off x="661263" y="3328752"/>
            <a:ext cx="1363851" cy="1363851"/>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17" name="矩形 16">
            <a:extLst>
              <a:ext uri="{FF2B5EF4-FFF2-40B4-BE49-F238E27FC236}">
                <a16:creationId xmlns:a16="http://schemas.microsoft.com/office/drawing/2014/main" id="{C7CE0687-0AC7-4615-90C3-01EC8259BB58}"/>
              </a:ext>
            </a:extLst>
          </p:cNvPr>
          <p:cNvSpPr/>
          <p:nvPr/>
        </p:nvSpPr>
        <p:spPr>
          <a:xfrm>
            <a:off x="2318495" y="3304248"/>
            <a:ext cx="803425" cy="379656"/>
          </a:xfrm>
          <a:prstGeom prst="rect">
            <a:avLst/>
          </a:prstGeom>
        </p:spPr>
        <p:txBody>
          <a:bodyPr wrap="none">
            <a:spAutoFit/>
          </a:bodyPr>
          <a:lstStyle/>
          <a:p>
            <a:r>
              <a:rPr lang="en-US" altLang="zh-CN" sz="1867" b="1" kern="100" dirty="0">
                <a:solidFill>
                  <a:schemeClr val="accent1"/>
                </a:solidFill>
                <a:latin typeface="Times New Roman" panose="02020603050405020304" pitchFamily="18" charset="0"/>
                <a:cs typeface="Times New Roman" panose="02020603050405020304" pitchFamily="18" charset="0"/>
              </a:rPr>
              <a:t>Note :</a:t>
            </a:r>
          </a:p>
        </p:txBody>
      </p:sp>
      <p:sp>
        <p:nvSpPr>
          <p:cNvPr id="18" name="矩形 17">
            <a:extLst>
              <a:ext uri="{FF2B5EF4-FFF2-40B4-BE49-F238E27FC236}">
                <a16:creationId xmlns:a16="http://schemas.microsoft.com/office/drawing/2014/main" id="{DA937DE2-2DC5-49C9-BCFF-F37C0430AAA1}"/>
              </a:ext>
            </a:extLst>
          </p:cNvPr>
          <p:cNvSpPr/>
          <p:nvPr/>
        </p:nvSpPr>
        <p:spPr>
          <a:xfrm>
            <a:off x="2318495" y="3630205"/>
            <a:ext cx="5461532" cy="3170099"/>
          </a:xfrm>
          <a:prstGeom prst="rect">
            <a:avLst/>
          </a:prstGeom>
        </p:spPr>
        <p:txBody>
          <a:bodyPr wrap="square">
            <a:spAutoFit/>
          </a:bodyPr>
          <a:lstStyle/>
          <a:p>
            <a:pPr marL="285750" indent="-285750">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Data sources:</a:t>
            </a:r>
          </a:p>
          <a:p>
            <a:pPr marL="742950" lvl="1" indent="-285750">
              <a:spcBef>
                <a:spcPts val="800"/>
              </a:spcBef>
              <a:buFont typeface="Wingdings" panose="05000000000000000000" pitchFamily="2" charset="2"/>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Option : </a:t>
            </a:r>
            <a:r>
              <a:rPr lang="en-US" altLang="zh-CN" sz="1600" dirty="0" err="1">
                <a:solidFill>
                  <a:schemeClr val="tx1">
                    <a:lumMod val="85000"/>
                    <a:lumOff val="15000"/>
                  </a:schemeClr>
                </a:solidFill>
                <a:latin typeface="Times New Roman" panose="02020603050405020304" pitchFamily="18" charset="0"/>
                <a:cs typeface="Times New Roman" panose="02020603050405020304" pitchFamily="18" charset="0"/>
              </a:rPr>
              <a:t>OptionMetrics</a:t>
            </a:r>
            <a:endPar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42950" lvl="1" indent="-285750">
              <a:spcBef>
                <a:spcPts val="800"/>
              </a:spcBef>
              <a:buFont typeface="Wingdings" panose="05000000000000000000" pitchFamily="2" charset="2"/>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Stock : CRSP</a:t>
            </a:r>
          </a:p>
          <a:p>
            <a:pPr marL="285750" indent="-285750">
              <a:spcBef>
                <a:spcPts val="800"/>
              </a:spcBef>
              <a:buFont typeface="Arial" panose="020B0604020202020204" pitchFamily="34" charset="0"/>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Filter : </a:t>
            </a:r>
          </a:p>
          <a:p>
            <a:pPr marL="742950" lvl="1" indent="-285750">
              <a:spcBef>
                <a:spcPts val="800"/>
              </a:spcBef>
              <a:buFont typeface="Wingdings" panose="05000000000000000000" pitchFamily="2" charset="2"/>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Options that expires between 5~30 days</a:t>
            </a:r>
          </a:p>
          <a:p>
            <a:pPr marL="800100" lvl="1" indent="-342900">
              <a:spcBef>
                <a:spcPts val="800"/>
              </a:spcBef>
              <a:buFont typeface="Wingdings" panose="05000000000000000000" pitchFamily="2" charset="2"/>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Firm-week at least 25 call and 25 put contracts</a:t>
            </a:r>
          </a:p>
          <a:p>
            <a:pPr marL="742950" lvl="1" indent="-285750">
              <a:spcBef>
                <a:spcPts val="800"/>
              </a:spcBef>
              <a:buFont typeface="Wingdings" panose="05000000000000000000" pitchFamily="2" charset="2"/>
              <a:buChar char="§"/>
            </a:pPr>
            <a:r>
              <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rPr>
              <a:t>Eliminate closed-end funds, real estate investment trusts, </a:t>
            </a:r>
            <a:r>
              <a:rPr lang="en-US" altLang="zh-TW" sz="1600" dirty="0">
                <a:solidFill>
                  <a:schemeClr val="tx1">
                    <a:lumMod val="85000"/>
                    <a:lumOff val="15000"/>
                  </a:schemeClr>
                </a:solidFill>
                <a:latin typeface="Times New Roman" panose="02020603050405020304" pitchFamily="18" charset="0"/>
                <a:cs typeface="Times New Roman" panose="02020603050405020304" pitchFamily="18" charset="0"/>
              </a:rPr>
              <a:t>American depository receipts, and firms whose stock price are lower than $1</a:t>
            </a:r>
            <a:endParaRPr lang="en-US" altLang="zh-CN"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1600" dirty="0">
              <a:solidFill>
                <a:srgbClr val="0070C0"/>
              </a:solidFill>
              <a:latin typeface="Times New Roman" panose="02020603050405020304" pitchFamily="18" charset="0"/>
              <a:cs typeface="Times New Roman" panose="02020603050405020304" pitchFamily="18" charset="0"/>
            </a:endParaRPr>
          </a:p>
        </p:txBody>
      </p:sp>
      <p:grpSp>
        <p:nvGrpSpPr>
          <p:cNvPr id="23" name="组合 22">
            <a:extLst>
              <a:ext uri="{FF2B5EF4-FFF2-40B4-BE49-F238E27FC236}">
                <a16:creationId xmlns:a16="http://schemas.microsoft.com/office/drawing/2014/main" id="{08AF2725-52EC-4D91-9269-F7892BCC1FCA}"/>
              </a:ext>
            </a:extLst>
          </p:cNvPr>
          <p:cNvGrpSpPr/>
          <p:nvPr/>
        </p:nvGrpSpPr>
        <p:grpSpPr>
          <a:xfrm>
            <a:off x="1082974" y="3592255"/>
            <a:ext cx="574081" cy="836845"/>
            <a:chOff x="2528974" y="2863357"/>
            <a:chExt cx="246811" cy="359779"/>
          </a:xfrm>
          <a:solidFill>
            <a:schemeClr val="bg1"/>
          </a:solidFill>
        </p:grpSpPr>
        <p:sp>
          <p:nvSpPr>
            <p:cNvPr id="24" name="AutoShape 113">
              <a:extLst>
                <a:ext uri="{FF2B5EF4-FFF2-40B4-BE49-F238E27FC236}">
                  <a16:creationId xmlns:a16="http://schemas.microsoft.com/office/drawing/2014/main" id="{72536BB5-E4FF-4F2C-9DD9-D1E912EF9C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114">
              <a:extLst>
                <a:ext uri="{FF2B5EF4-FFF2-40B4-BE49-F238E27FC236}">
                  <a16:creationId xmlns:a16="http://schemas.microsoft.com/office/drawing/2014/main" id="{3AF59223-5E17-404B-984D-6280C14C5747}"/>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26" name="组合 25">
            <a:extLst>
              <a:ext uri="{FF2B5EF4-FFF2-40B4-BE49-F238E27FC236}">
                <a16:creationId xmlns:a16="http://schemas.microsoft.com/office/drawing/2014/main" id="{AA2C3D01-B364-431C-AFBB-7DBDBA5D9D46}"/>
              </a:ext>
            </a:extLst>
          </p:cNvPr>
          <p:cNvGrpSpPr/>
          <p:nvPr/>
        </p:nvGrpSpPr>
        <p:grpSpPr>
          <a:xfrm>
            <a:off x="6387017" y="1828321"/>
            <a:ext cx="835419" cy="835419"/>
            <a:chOff x="3191434" y="2145028"/>
            <a:chExt cx="359165" cy="359165"/>
          </a:xfrm>
          <a:solidFill>
            <a:schemeClr val="bg1"/>
          </a:solidFill>
        </p:grpSpPr>
        <p:sp>
          <p:nvSpPr>
            <p:cNvPr id="27" name="AutoShape 123">
              <a:extLst>
                <a:ext uri="{FF2B5EF4-FFF2-40B4-BE49-F238E27FC236}">
                  <a16:creationId xmlns:a16="http://schemas.microsoft.com/office/drawing/2014/main" id="{8FFAAB3B-565B-4B6E-929B-C9DC1EA0D472}"/>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124">
              <a:extLst>
                <a:ext uri="{FF2B5EF4-FFF2-40B4-BE49-F238E27FC236}">
                  <a16:creationId xmlns:a16="http://schemas.microsoft.com/office/drawing/2014/main" id="{23EE37BC-E06F-46E0-9A58-B8E7E9453B0E}"/>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125">
              <a:extLst>
                <a:ext uri="{FF2B5EF4-FFF2-40B4-BE49-F238E27FC236}">
                  <a16:creationId xmlns:a16="http://schemas.microsoft.com/office/drawing/2014/main" id="{D27CE1DF-9683-4F93-8892-ECF940291B96}"/>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30" name="组合 29">
            <a:extLst>
              <a:ext uri="{FF2B5EF4-FFF2-40B4-BE49-F238E27FC236}">
                <a16:creationId xmlns:a16="http://schemas.microsoft.com/office/drawing/2014/main" id="{51852231-DBA4-4459-A525-9D6F0328D398}"/>
              </a:ext>
            </a:extLst>
          </p:cNvPr>
          <p:cNvGrpSpPr/>
          <p:nvPr/>
        </p:nvGrpSpPr>
        <p:grpSpPr>
          <a:xfrm>
            <a:off x="933028" y="1840737"/>
            <a:ext cx="835419" cy="835419"/>
            <a:chOff x="2473104" y="2145028"/>
            <a:chExt cx="359165" cy="359165"/>
          </a:xfrm>
          <a:solidFill>
            <a:schemeClr val="bg1"/>
          </a:solidFill>
        </p:grpSpPr>
        <p:sp>
          <p:nvSpPr>
            <p:cNvPr id="31" name="AutoShape 126">
              <a:extLst>
                <a:ext uri="{FF2B5EF4-FFF2-40B4-BE49-F238E27FC236}">
                  <a16:creationId xmlns:a16="http://schemas.microsoft.com/office/drawing/2014/main"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2" name="AutoShape 127">
              <a:extLst>
                <a:ext uri="{FF2B5EF4-FFF2-40B4-BE49-F238E27FC236}">
                  <a16:creationId xmlns:a16="http://schemas.microsoft.com/office/drawing/2014/main"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a:sym typeface="Gill Sans" charset="0"/>
              </a:endParaRPr>
            </a:p>
          </p:txBody>
        </p:sp>
      </p:grpSp>
      <mc:AlternateContent xmlns:mc="http://schemas.openxmlformats.org/markup-compatibility/2006">
        <mc:Choice xmlns:a14="http://schemas.microsoft.com/office/drawing/2010/main" Requires="a14">
          <p:sp>
            <p:nvSpPr>
              <p:cNvPr id="38" name="矩形 37">
                <a:extLst>
                  <a:ext uri="{FF2B5EF4-FFF2-40B4-BE49-F238E27FC236}">
                    <a16:creationId xmlns:a16="http://schemas.microsoft.com/office/drawing/2014/main" id="{1DD7683D-2114-4AD5-A985-581C74A5ECB3}"/>
                  </a:ext>
                </a:extLst>
              </p:cNvPr>
              <p:cNvSpPr/>
              <p:nvPr/>
            </p:nvSpPr>
            <p:spPr>
              <a:xfrm>
                <a:off x="2605611" y="1754049"/>
                <a:ext cx="2304001" cy="1254061"/>
              </a:xfrm>
              <a:prstGeom prst="rect">
                <a:avLst/>
              </a:prstGeom>
            </p:spPr>
            <p:txBody>
              <a:bodyPr wrap="square">
                <a:spAutoFit/>
              </a:bodyPr>
              <a:lstStyle/>
              <a:p>
                <a:pPr>
                  <a:lnSpc>
                    <a:spcPct val="130000"/>
                  </a:lnSpc>
                  <a:spcBef>
                    <a:spcPts val="800"/>
                  </a:spcBef>
                </a:pPr>
                <a14:m>
                  <m:oMathPara xmlns:m="http://schemas.openxmlformats.org/officeDocument/2006/math">
                    <m:oMathParaPr>
                      <m:jc m:val="centerGroup"/>
                    </m:oMathParaPr>
                    <m:oMath xmlns:m="http://schemas.openxmlformats.org/officeDocument/2006/math">
                      <m:f>
                        <m:fPr>
                          <m:type m:val="lin"/>
                          <m:ctrlPr>
                            <a:rPr lang="en-US" altLang="zh-CN" b="1" i="1" dirty="0" smtClean="0">
                              <a:solidFill>
                                <a:schemeClr val="tx1">
                                  <a:lumMod val="85000"/>
                                  <a:lumOff val="15000"/>
                                </a:schemeClr>
                              </a:solidFill>
                              <a:latin typeface="Cambria Math" panose="02040503050406030204" pitchFamily="18" charset="0"/>
                            </a:rPr>
                          </m:ctrlPr>
                        </m:fPr>
                        <m:num>
                          <m:r>
                            <a:rPr lang="en-US" altLang="zh-CN" b="1" i="1" dirty="0" smtClean="0">
                              <a:solidFill>
                                <a:schemeClr val="tx1">
                                  <a:lumMod val="85000"/>
                                  <a:lumOff val="15000"/>
                                </a:schemeClr>
                              </a:solidFill>
                              <a:latin typeface="Cambria Math" panose="02040503050406030204" pitchFamily="18" charset="0"/>
                            </a:rPr>
                            <m:t>𝑶</m:t>
                          </m:r>
                        </m:num>
                        <m:den>
                          <m:sSub>
                            <m:sSubPr>
                              <m:ctrlPr>
                                <a:rPr lang="en-US" altLang="zh-CN" b="1" i="1" dirty="0" smtClean="0">
                                  <a:solidFill>
                                    <a:schemeClr val="tx1">
                                      <a:lumMod val="85000"/>
                                      <a:lumOff val="15000"/>
                                    </a:schemeClr>
                                  </a:solidFill>
                                  <a:latin typeface="Cambria Math" panose="02040503050406030204" pitchFamily="18" charset="0"/>
                                </a:rPr>
                              </m:ctrlPr>
                            </m:sSubPr>
                            <m:e>
                              <m:r>
                                <a:rPr lang="en-US" altLang="zh-CN" b="1" i="1" dirty="0" smtClean="0">
                                  <a:solidFill>
                                    <a:schemeClr val="tx1">
                                      <a:lumMod val="85000"/>
                                      <a:lumOff val="15000"/>
                                    </a:schemeClr>
                                  </a:solidFill>
                                  <a:latin typeface="Cambria Math" panose="02040503050406030204" pitchFamily="18" charset="0"/>
                                </a:rPr>
                                <m:t>𝑺</m:t>
                              </m:r>
                            </m:e>
                            <m:sub>
                              <m:r>
                                <a:rPr lang="en-US" altLang="zh-CN" b="1" i="1" dirty="0" smtClean="0">
                                  <a:solidFill>
                                    <a:schemeClr val="tx1">
                                      <a:lumMod val="85000"/>
                                      <a:lumOff val="15000"/>
                                    </a:schemeClr>
                                  </a:solidFill>
                                  <a:latin typeface="Cambria Math" panose="02040503050406030204" pitchFamily="18" charset="0"/>
                                </a:rPr>
                                <m:t>𝒊</m:t>
                              </m:r>
                              <m:r>
                                <a:rPr lang="en-US" altLang="zh-CN" b="1" i="1" dirty="0" smtClean="0">
                                  <a:solidFill>
                                    <a:schemeClr val="tx1">
                                      <a:lumMod val="85000"/>
                                      <a:lumOff val="15000"/>
                                    </a:schemeClr>
                                  </a:solidFill>
                                  <a:latin typeface="Cambria Math" panose="02040503050406030204" pitchFamily="18" charset="0"/>
                                </a:rPr>
                                <m:t>,</m:t>
                              </m:r>
                              <m:r>
                                <a:rPr lang="en-US" altLang="zh-CN" b="1" i="1" dirty="0" smtClean="0">
                                  <a:solidFill>
                                    <a:schemeClr val="tx1">
                                      <a:lumMod val="85000"/>
                                      <a:lumOff val="15000"/>
                                    </a:schemeClr>
                                  </a:solidFill>
                                  <a:latin typeface="Cambria Math" panose="02040503050406030204" pitchFamily="18" charset="0"/>
                                </a:rPr>
                                <m:t>𝒘</m:t>
                              </m:r>
                            </m:sub>
                          </m:sSub>
                        </m:den>
                      </m:f>
                      <m:r>
                        <a:rPr lang="en-US" altLang="zh-CN" b="1" i="1" dirty="0" smtClean="0">
                          <a:solidFill>
                            <a:schemeClr val="tx1">
                              <a:lumMod val="85000"/>
                              <a:lumOff val="15000"/>
                            </a:schemeClr>
                          </a:solidFill>
                          <a:latin typeface="Cambria Math" panose="02040503050406030204" pitchFamily="18" charset="0"/>
                        </a:rPr>
                        <m:t>=</m:t>
                      </m:r>
                      <m:f>
                        <m:fPr>
                          <m:ctrlPr>
                            <a:rPr lang="en-US" altLang="zh-CN" b="1" i="1" dirty="0" smtClean="0">
                              <a:solidFill>
                                <a:schemeClr val="tx1">
                                  <a:lumMod val="85000"/>
                                  <a:lumOff val="15000"/>
                                </a:schemeClr>
                              </a:solidFill>
                              <a:latin typeface="Cambria Math" panose="02040503050406030204" pitchFamily="18" charset="0"/>
                            </a:rPr>
                          </m:ctrlPr>
                        </m:fPr>
                        <m:num>
                          <m:r>
                            <a:rPr lang="en-US" altLang="zh-CN" b="1" i="1" dirty="0" smtClean="0">
                              <a:solidFill>
                                <a:schemeClr val="tx1">
                                  <a:lumMod val="85000"/>
                                  <a:lumOff val="15000"/>
                                </a:schemeClr>
                              </a:solidFill>
                              <a:latin typeface="Cambria Math" panose="02040503050406030204" pitchFamily="18" charset="0"/>
                            </a:rPr>
                            <m:t>𝑶𝑷𝑽𝑶</m:t>
                          </m:r>
                          <m:sSub>
                            <m:sSubPr>
                              <m:ctrlPr>
                                <a:rPr lang="en-US" altLang="zh-CN" b="1" i="1" dirty="0" smtClean="0">
                                  <a:solidFill>
                                    <a:schemeClr val="tx1">
                                      <a:lumMod val="85000"/>
                                      <a:lumOff val="15000"/>
                                    </a:schemeClr>
                                  </a:solidFill>
                                  <a:latin typeface="Cambria Math" panose="02040503050406030204" pitchFamily="18" charset="0"/>
                                </a:rPr>
                              </m:ctrlPr>
                            </m:sSubPr>
                            <m:e>
                              <m:r>
                                <a:rPr lang="en-US" altLang="zh-CN" b="1" i="1" dirty="0" smtClean="0">
                                  <a:solidFill>
                                    <a:schemeClr val="tx1">
                                      <a:lumMod val="85000"/>
                                      <a:lumOff val="15000"/>
                                    </a:schemeClr>
                                  </a:solidFill>
                                  <a:latin typeface="Cambria Math" panose="02040503050406030204" pitchFamily="18" charset="0"/>
                                </a:rPr>
                                <m:t>𝑳</m:t>
                              </m:r>
                            </m:e>
                            <m:sub>
                              <m:r>
                                <a:rPr lang="en-US" altLang="zh-CN" b="1" i="1" dirty="0" smtClean="0">
                                  <a:solidFill>
                                    <a:schemeClr val="tx1">
                                      <a:lumMod val="85000"/>
                                      <a:lumOff val="15000"/>
                                    </a:schemeClr>
                                  </a:solidFill>
                                  <a:latin typeface="Cambria Math" panose="02040503050406030204" pitchFamily="18" charset="0"/>
                                </a:rPr>
                                <m:t>𝒊</m:t>
                              </m:r>
                              <m:r>
                                <a:rPr lang="en-US" altLang="zh-CN" b="1" i="1" dirty="0" smtClean="0">
                                  <a:solidFill>
                                    <a:schemeClr val="tx1">
                                      <a:lumMod val="85000"/>
                                      <a:lumOff val="15000"/>
                                    </a:schemeClr>
                                  </a:solidFill>
                                  <a:latin typeface="Cambria Math" panose="02040503050406030204" pitchFamily="18" charset="0"/>
                                </a:rPr>
                                <m:t>,</m:t>
                              </m:r>
                              <m:r>
                                <a:rPr lang="en-US" altLang="zh-CN" b="1" i="1" dirty="0" smtClean="0">
                                  <a:solidFill>
                                    <a:schemeClr val="tx1">
                                      <a:lumMod val="85000"/>
                                      <a:lumOff val="15000"/>
                                    </a:schemeClr>
                                  </a:solidFill>
                                  <a:latin typeface="Cambria Math" panose="02040503050406030204" pitchFamily="18" charset="0"/>
                                </a:rPr>
                                <m:t>𝒘</m:t>
                              </m:r>
                            </m:sub>
                          </m:sSub>
                        </m:num>
                        <m:den>
                          <m:r>
                            <a:rPr lang="en-US" altLang="zh-CN" b="1" i="1" dirty="0" smtClean="0">
                              <a:solidFill>
                                <a:schemeClr val="tx1">
                                  <a:lumMod val="85000"/>
                                  <a:lumOff val="15000"/>
                                </a:schemeClr>
                              </a:solidFill>
                              <a:latin typeface="Cambria Math" panose="02040503050406030204" pitchFamily="18" charset="0"/>
                            </a:rPr>
                            <m:t>𝑺𝑻𝑽𝑶</m:t>
                          </m:r>
                          <m:sSub>
                            <m:sSubPr>
                              <m:ctrlPr>
                                <a:rPr lang="en-US" altLang="zh-CN" b="1" i="1" dirty="0" smtClean="0">
                                  <a:solidFill>
                                    <a:schemeClr val="tx1">
                                      <a:lumMod val="85000"/>
                                      <a:lumOff val="15000"/>
                                    </a:schemeClr>
                                  </a:solidFill>
                                  <a:latin typeface="Cambria Math" panose="02040503050406030204" pitchFamily="18" charset="0"/>
                                </a:rPr>
                              </m:ctrlPr>
                            </m:sSubPr>
                            <m:e>
                              <m:r>
                                <a:rPr lang="en-US" altLang="zh-CN" b="1" i="1" dirty="0" smtClean="0">
                                  <a:solidFill>
                                    <a:schemeClr val="tx1">
                                      <a:lumMod val="85000"/>
                                      <a:lumOff val="15000"/>
                                    </a:schemeClr>
                                  </a:solidFill>
                                  <a:latin typeface="Cambria Math" panose="02040503050406030204" pitchFamily="18" charset="0"/>
                                </a:rPr>
                                <m:t>𝑳</m:t>
                              </m:r>
                            </m:e>
                            <m:sub>
                              <m:r>
                                <a:rPr lang="en-US" altLang="zh-CN" b="1" i="1" dirty="0" smtClean="0">
                                  <a:solidFill>
                                    <a:schemeClr val="tx1">
                                      <a:lumMod val="85000"/>
                                      <a:lumOff val="15000"/>
                                    </a:schemeClr>
                                  </a:solidFill>
                                  <a:latin typeface="Cambria Math" panose="02040503050406030204" pitchFamily="18" charset="0"/>
                                </a:rPr>
                                <m:t>𝒊</m:t>
                              </m:r>
                              <m:r>
                                <a:rPr lang="en-US" altLang="zh-CN" b="1" i="1" dirty="0" smtClean="0">
                                  <a:solidFill>
                                    <a:schemeClr val="tx1">
                                      <a:lumMod val="85000"/>
                                      <a:lumOff val="15000"/>
                                    </a:schemeClr>
                                  </a:solidFill>
                                  <a:latin typeface="Cambria Math" panose="02040503050406030204" pitchFamily="18" charset="0"/>
                                </a:rPr>
                                <m:t>,</m:t>
                              </m:r>
                              <m:r>
                                <a:rPr lang="en-US" altLang="zh-CN" b="1" i="1" dirty="0" smtClean="0">
                                  <a:solidFill>
                                    <a:schemeClr val="tx1">
                                      <a:lumMod val="85000"/>
                                      <a:lumOff val="15000"/>
                                    </a:schemeClr>
                                  </a:solidFill>
                                  <a:latin typeface="Cambria Math" panose="02040503050406030204" pitchFamily="18" charset="0"/>
                                </a:rPr>
                                <m:t>𝒘</m:t>
                              </m:r>
                            </m:sub>
                          </m:sSub>
                        </m:den>
                      </m:f>
                    </m:oMath>
                  </m:oMathPara>
                </a14:m>
                <a:endParaRPr lang="en-US" altLang="zh-CN" b="1" dirty="0">
                  <a:solidFill>
                    <a:schemeClr val="tx1">
                      <a:lumMod val="85000"/>
                      <a:lumOff val="15000"/>
                    </a:schemeClr>
                  </a:solidFill>
                </a:endParaRPr>
              </a:p>
              <a:p>
                <a:pPr algn="r">
                  <a:lnSpc>
                    <a:spcPct val="130000"/>
                  </a:lnSpc>
                  <a:spcBef>
                    <a:spcPts val="800"/>
                  </a:spcBef>
                </a:pPr>
                <a:endParaRPr lang="en-US" altLang="zh-CN" sz="1600" dirty="0">
                  <a:solidFill>
                    <a:schemeClr val="tx1">
                      <a:lumMod val="85000"/>
                      <a:lumOff val="15000"/>
                    </a:schemeClr>
                  </a:solidFill>
                </a:endParaRPr>
              </a:p>
            </p:txBody>
          </p:sp>
        </mc:Choice>
        <mc:Fallback>
          <p:sp>
            <p:nvSpPr>
              <p:cNvPr id="38" name="矩形 37">
                <a:extLst>
                  <a:ext uri="{FF2B5EF4-FFF2-40B4-BE49-F238E27FC236}">
                    <a16:creationId xmlns:a16="http://schemas.microsoft.com/office/drawing/2014/main" id="{1DD7683D-2114-4AD5-A985-581C74A5ECB3}"/>
                  </a:ext>
                </a:extLst>
              </p:cNvPr>
              <p:cNvSpPr>
                <a:spLocks noRot="1" noChangeAspect="1" noMove="1" noResize="1" noEditPoints="1" noAdjustHandles="1" noChangeArrowheads="1" noChangeShapeType="1" noTextEdit="1"/>
              </p:cNvSpPr>
              <p:nvPr/>
            </p:nvSpPr>
            <p:spPr>
              <a:xfrm>
                <a:off x="2605611" y="1754049"/>
                <a:ext cx="2304001" cy="1254061"/>
              </a:xfrm>
              <a:prstGeom prst="rect">
                <a:avLst/>
              </a:prstGeom>
              <a:blipFill>
                <a:blip r:embed="rId4"/>
                <a:stretch>
                  <a:fillRect/>
                </a:stretch>
              </a:blipFill>
            </p:spPr>
            <p:txBody>
              <a:bodyPr/>
              <a:lstStyle/>
              <a:p>
                <a:r>
                  <a:rPr lang="en-US">
                    <a:noFill/>
                  </a:rPr>
                  <a:t> </a:t>
                </a:r>
              </a:p>
            </p:txBody>
          </p:sp>
        </mc:Fallback>
      </mc:AlternateContent>
      <p:sp>
        <p:nvSpPr>
          <p:cNvPr id="40" name="矩形 39">
            <a:extLst>
              <a:ext uri="{FF2B5EF4-FFF2-40B4-BE49-F238E27FC236}">
                <a16:creationId xmlns:a16="http://schemas.microsoft.com/office/drawing/2014/main" id="{F4801CA4-AED1-4AD2-9E3F-1FDDCA372EFB}"/>
              </a:ext>
            </a:extLst>
          </p:cNvPr>
          <p:cNvSpPr/>
          <p:nvPr/>
        </p:nvSpPr>
        <p:spPr>
          <a:xfrm>
            <a:off x="518432" y="990424"/>
            <a:ext cx="3438121"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B. The Option to Stock Volume Ratio</a:t>
            </a:r>
          </a:p>
        </p:txBody>
      </p:sp>
      <p:sp>
        <p:nvSpPr>
          <p:cNvPr id="45" name="矩形 44">
            <a:extLst>
              <a:ext uri="{FF2B5EF4-FFF2-40B4-BE49-F238E27FC236}">
                <a16:creationId xmlns:a16="http://schemas.microsoft.com/office/drawing/2014/main" id="{3A31BC0D-3AB2-4F8C-90CB-BD5B007FC7F1}"/>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A6729D81-97C1-40F0-82B6-E6A4D873F044}"/>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205EE9E8-6F1E-47B2-9E01-3A216260EAFE}"/>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8" name="矩形 47">
            <a:extLst>
              <a:ext uri="{FF2B5EF4-FFF2-40B4-BE49-F238E27FC236}">
                <a16:creationId xmlns:a16="http://schemas.microsoft.com/office/drawing/2014/main" id="{5D41E5D2-F652-495E-84C9-D71337305824}"/>
              </a:ext>
            </a:extLst>
          </p:cNvPr>
          <p:cNvSpPr/>
          <p:nvPr/>
        </p:nvSpPr>
        <p:spPr>
          <a:xfrm>
            <a:off x="24372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矩形 48">
            <a:extLst>
              <a:ext uri="{FF2B5EF4-FFF2-40B4-BE49-F238E27FC236}">
                <a16:creationId xmlns:a16="http://schemas.microsoft.com/office/drawing/2014/main" id="{FCCB68F1-25DC-44CC-8AF2-E6E6A813E6C9}"/>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898C06D6-E88C-43E7-9BDC-47E80ABFB84F}"/>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2F04CA4A-509E-47A1-8DC7-34B59DE60094}"/>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8DCD05D7-F770-4A26-ACD2-599E328D2B3D}"/>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19BB4EBC-FC63-4BF1-AF39-676F4EB47A6F}"/>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矩形 53">
            <a:extLst>
              <a:ext uri="{FF2B5EF4-FFF2-40B4-BE49-F238E27FC236}">
                <a16:creationId xmlns:a16="http://schemas.microsoft.com/office/drawing/2014/main" id="{0F9980A1-C588-42E5-BE12-6A0EB1FA2C3B}"/>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D161137E-A740-4F49-8472-0BCAEFD83841}"/>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
        <p:nvSpPr>
          <p:cNvPr id="57" name="矩形 56">
            <a:extLst>
              <a:ext uri="{FF2B5EF4-FFF2-40B4-BE49-F238E27FC236}">
                <a16:creationId xmlns:a16="http://schemas.microsoft.com/office/drawing/2014/main" id="{FB140BEA-F745-4331-9A64-5A2A7AC4D2A8}"/>
              </a:ext>
            </a:extLst>
          </p:cNvPr>
          <p:cNvSpPr/>
          <p:nvPr/>
        </p:nvSpPr>
        <p:spPr>
          <a:xfrm>
            <a:off x="7657767" y="1586025"/>
            <a:ext cx="4046554" cy="33517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83104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C59F46B8-A940-4306-BB0E-30A693DC7232}"/>
              </a:ext>
            </a:extLst>
          </p:cNvPr>
          <p:cNvSpPr/>
          <p:nvPr/>
        </p:nvSpPr>
        <p:spPr>
          <a:xfrm>
            <a:off x="-5760" y="523219"/>
            <a:ext cx="12197760" cy="6334781"/>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0" name="矩形 39">
            <a:extLst>
              <a:ext uri="{FF2B5EF4-FFF2-40B4-BE49-F238E27FC236}">
                <a16:creationId xmlns:a16="http://schemas.microsoft.com/office/drawing/2014/main" id="{F4801CA4-AED1-4AD2-9E3F-1FDDCA372EFB}"/>
              </a:ext>
            </a:extLst>
          </p:cNvPr>
          <p:cNvSpPr/>
          <p:nvPr/>
        </p:nvSpPr>
        <p:spPr>
          <a:xfrm>
            <a:off x="518432" y="990424"/>
            <a:ext cx="3680303" cy="338554"/>
          </a:xfrm>
          <a:prstGeom prst="rect">
            <a:avLst/>
          </a:prstGeom>
        </p:spPr>
        <p:txBody>
          <a:bodyPr wrap="none">
            <a:spAutoFit/>
          </a:bodyPr>
          <a:lstStyle/>
          <a:p>
            <a:r>
              <a:rPr lang="en-US" altLang="zh-CN" sz="1600" b="1" kern="100" dirty="0">
                <a:solidFill>
                  <a:schemeClr val="accent1"/>
                </a:solidFill>
                <a:latin typeface="Times New Roman" panose="02020603050405020304" pitchFamily="18" charset="0"/>
                <a:cs typeface="Times New Roman" panose="02020603050405020304" pitchFamily="18" charset="0"/>
              </a:rPr>
              <a:t>C. Summary Statistics and Correlations</a:t>
            </a:r>
          </a:p>
        </p:txBody>
      </p:sp>
      <p:pic>
        <p:nvPicPr>
          <p:cNvPr id="2" name="圖片 1">
            <a:extLst>
              <a:ext uri="{FF2B5EF4-FFF2-40B4-BE49-F238E27FC236}">
                <a16:creationId xmlns:a16="http://schemas.microsoft.com/office/drawing/2014/main" id="{6CD6D1C1-BCBD-4949-8F84-E5F08651E18E}"/>
              </a:ext>
            </a:extLst>
          </p:cNvPr>
          <p:cNvPicPr>
            <a:picLocks noChangeAspect="1"/>
          </p:cNvPicPr>
          <p:nvPr/>
        </p:nvPicPr>
        <p:blipFill>
          <a:blip r:embed="rId3"/>
          <a:stretch>
            <a:fillRect/>
          </a:stretch>
        </p:blipFill>
        <p:spPr>
          <a:xfrm>
            <a:off x="391965" y="1405922"/>
            <a:ext cx="7996704" cy="5111205"/>
          </a:xfrm>
          <a:prstGeom prst="rect">
            <a:avLst/>
          </a:prstGeom>
        </p:spPr>
      </p:pic>
      <p:sp>
        <p:nvSpPr>
          <p:cNvPr id="4" name="文字方塊 3">
            <a:extLst>
              <a:ext uri="{FF2B5EF4-FFF2-40B4-BE49-F238E27FC236}">
                <a16:creationId xmlns:a16="http://schemas.microsoft.com/office/drawing/2014/main" id="{85B1921D-4743-4770-86F1-F1149322E714}"/>
              </a:ext>
            </a:extLst>
          </p:cNvPr>
          <p:cNvSpPr txBox="1"/>
          <p:nvPr/>
        </p:nvSpPr>
        <p:spPr>
          <a:xfrm>
            <a:off x="4486445" y="1842140"/>
            <a:ext cx="531622" cy="369332"/>
          </a:xfrm>
          <a:prstGeom prst="rect">
            <a:avLst/>
          </a:prstGeom>
          <a:noFill/>
        </p:spPr>
        <p:txBody>
          <a:bodyPr wrap="square" rtlCol="0">
            <a:spAutoFit/>
          </a:bodyPr>
          <a:lstStyle/>
          <a:p>
            <a:r>
              <a:rPr lang="en-US" dirty="0">
                <a:solidFill>
                  <a:srgbClr val="FF0000"/>
                </a:solidFill>
              </a:rPr>
              <a:t>(%)</a:t>
            </a:r>
          </a:p>
        </p:txBody>
      </p:sp>
      <p:sp>
        <p:nvSpPr>
          <p:cNvPr id="45" name="矩形 44">
            <a:extLst>
              <a:ext uri="{FF2B5EF4-FFF2-40B4-BE49-F238E27FC236}">
                <a16:creationId xmlns:a16="http://schemas.microsoft.com/office/drawing/2014/main" id="{902533E0-7DA1-462F-8F63-616A1FC1711E}"/>
              </a:ext>
            </a:extLst>
          </p:cNvPr>
          <p:cNvSpPr/>
          <p:nvPr/>
        </p:nvSpPr>
        <p:spPr>
          <a:xfrm>
            <a:off x="-2880" y="0"/>
            <a:ext cx="12191760"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FCBB5635-D16A-4E17-A7C9-5E787424A2E4}"/>
              </a:ext>
            </a:extLst>
          </p:cNvPr>
          <p:cNvSpPr/>
          <p:nvPr/>
        </p:nvSpPr>
        <p:spPr>
          <a:xfrm>
            <a:off x="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2DB9064-DD54-4FE8-9C68-73DEF5E63339}"/>
              </a:ext>
            </a:extLst>
          </p:cNvPr>
          <p:cNvSpPr/>
          <p:nvPr/>
        </p:nvSpPr>
        <p:spPr>
          <a:xfrm>
            <a:off x="97057" y="107721"/>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Introduction</a:t>
            </a:r>
          </a:p>
        </p:txBody>
      </p:sp>
      <p:sp>
        <p:nvSpPr>
          <p:cNvPr id="48" name="矩形 47">
            <a:extLst>
              <a:ext uri="{FF2B5EF4-FFF2-40B4-BE49-F238E27FC236}">
                <a16:creationId xmlns:a16="http://schemas.microsoft.com/office/drawing/2014/main" id="{E56983CB-D980-4C22-876A-34E7E55AE97E}"/>
              </a:ext>
            </a:extLst>
          </p:cNvPr>
          <p:cNvSpPr/>
          <p:nvPr/>
        </p:nvSpPr>
        <p:spPr>
          <a:xfrm>
            <a:off x="2437200" y="0"/>
            <a:ext cx="2437200" cy="52322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矩形 48">
            <a:extLst>
              <a:ext uri="{FF2B5EF4-FFF2-40B4-BE49-F238E27FC236}">
                <a16:creationId xmlns:a16="http://schemas.microsoft.com/office/drawing/2014/main" id="{4D206625-2CDC-441B-A8F3-F3798FCA8DC3}"/>
              </a:ext>
            </a:extLst>
          </p:cNvPr>
          <p:cNvSpPr/>
          <p:nvPr/>
        </p:nvSpPr>
        <p:spPr>
          <a:xfrm>
            <a:off x="48744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D7C7C194-A014-4702-83E1-817061AA4091}"/>
              </a:ext>
            </a:extLst>
          </p:cNvPr>
          <p:cNvSpPr/>
          <p:nvPr/>
        </p:nvSpPr>
        <p:spPr>
          <a:xfrm>
            <a:off x="4884000" y="2286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Empirical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BF1A8FFC-CF0E-46A6-BB2F-518668C239EB}"/>
              </a:ext>
            </a:extLst>
          </p:cNvPr>
          <p:cNvSpPr/>
          <p:nvPr/>
        </p:nvSpPr>
        <p:spPr>
          <a:xfrm>
            <a:off x="731160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67BD1A94-B9E5-4A56-88E0-A78E133A4B4D}"/>
              </a:ext>
            </a:extLst>
          </p:cNvPr>
          <p:cNvSpPr/>
          <p:nvPr/>
        </p:nvSpPr>
        <p:spPr>
          <a:xfrm>
            <a:off x="7408657" y="3329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Additional</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Analysis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E07C855D-8C5E-42BE-865C-575BC1ADF552}"/>
              </a:ext>
            </a:extLst>
          </p:cNvPr>
          <p:cNvSpPr/>
          <p:nvPr/>
        </p:nvSpPr>
        <p:spPr>
          <a:xfrm>
            <a:off x="9754560" y="0"/>
            <a:ext cx="2437200" cy="523220"/>
          </a:xfrm>
          <a:prstGeom prst="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矩形 53">
            <a:extLst>
              <a:ext uri="{FF2B5EF4-FFF2-40B4-BE49-F238E27FC236}">
                <a16:creationId xmlns:a16="http://schemas.microsoft.com/office/drawing/2014/main" id="{230577A6-67C8-45C2-86DE-694960B4F72F}"/>
              </a:ext>
            </a:extLst>
          </p:cNvPr>
          <p:cNvSpPr/>
          <p:nvPr/>
        </p:nvSpPr>
        <p:spPr>
          <a:xfrm>
            <a:off x="9821160" y="26344"/>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Concluding</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Remarks</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DF927B86-5243-419C-8E15-F6B741C24D3C}"/>
              </a:ext>
            </a:extLst>
          </p:cNvPr>
          <p:cNvSpPr/>
          <p:nvPr/>
        </p:nvSpPr>
        <p:spPr>
          <a:xfrm>
            <a:off x="2479344" y="1140"/>
            <a:ext cx="2303999" cy="523220"/>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Variables and </a:t>
            </a:r>
          </a:p>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Summary Statistic</a:t>
            </a:r>
          </a:p>
        </p:txBody>
      </p:sp>
    </p:spTree>
    <p:extLst>
      <p:ext uri="{BB962C8B-B14F-4D97-AF65-F5344CB8AC3E}">
        <p14:creationId xmlns:p14="http://schemas.microsoft.com/office/powerpoint/2010/main" val="311528541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3012</TotalTime>
  <Words>2689</Words>
  <Application>Microsoft Office PowerPoint</Application>
  <PresentationFormat>寬螢幕</PresentationFormat>
  <Paragraphs>481</Paragraphs>
  <Slides>26</Slides>
  <Notes>24</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26</vt:i4>
      </vt:variant>
    </vt:vector>
  </HeadingPairs>
  <TitlesOfParts>
    <vt:vector size="38" baseType="lpstr">
      <vt:lpstr>DengXian</vt:lpstr>
      <vt:lpstr>Gill Sans</vt:lpstr>
      <vt:lpstr>SimSun</vt:lpstr>
      <vt:lpstr>新細明體</vt:lpstr>
      <vt:lpstr>Arial</vt:lpstr>
      <vt:lpstr>Arial Black</vt:lpstr>
      <vt:lpstr>Calibri</vt:lpstr>
      <vt:lpstr>Calibri Light</vt:lpstr>
      <vt:lpstr>Cambria Math</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886987701935</dc:creator>
  <cp:lastModifiedBy>886987701935</cp:lastModifiedBy>
  <cp:revision>78</cp:revision>
  <cp:lastPrinted>2020-06-09T00:43:45Z</cp:lastPrinted>
  <dcterms:created xsi:type="dcterms:W3CDTF">2020-06-06T10:58:17Z</dcterms:created>
  <dcterms:modified xsi:type="dcterms:W3CDTF">2020-06-09T02:59:34Z</dcterms:modified>
</cp:coreProperties>
</file>