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4" r:id="rId2"/>
    <p:sldMasterId id="2147483732" r:id="rId3"/>
  </p:sldMasterIdLst>
  <p:notesMasterIdLst>
    <p:notesMasterId r:id="rId37"/>
  </p:notesMasterIdLst>
  <p:handoutMasterIdLst>
    <p:handoutMasterId r:id="rId38"/>
  </p:handoutMasterIdLst>
  <p:sldIdLst>
    <p:sldId id="393" r:id="rId4"/>
    <p:sldId id="407" r:id="rId5"/>
    <p:sldId id="411" r:id="rId6"/>
    <p:sldId id="408" r:id="rId7"/>
    <p:sldId id="412" r:id="rId8"/>
    <p:sldId id="401" r:id="rId9"/>
    <p:sldId id="409" r:id="rId10"/>
    <p:sldId id="402" r:id="rId11"/>
    <p:sldId id="413" r:id="rId12"/>
    <p:sldId id="403" r:id="rId13"/>
    <p:sldId id="404" r:id="rId14"/>
    <p:sldId id="405" r:id="rId15"/>
    <p:sldId id="406" r:id="rId16"/>
    <p:sldId id="396" r:id="rId17"/>
    <p:sldId id="395" r:id="rId18"/>
    <p:sldId id="398" r:id="rId19"/>
    <p:sldId id="410" r:id="rId20"/>
    <p:sldId id="399" r:id="rId21"/>
    <p:sldId id="414" r:id="rId22"/>
    <p:sldId id="397" r:id="rId23"/>
    <p:sldId id="420" r:id="rId24"/>
    <p:sldId id="418" r:id="rId25"/>
    <p:sldId id="417" r:id="rId26"/>
    <p:sldId id="419" r:id="rId27"/>
    <p:sldId id="415" r:id="rId28"/>
    <p:sldId id="416" r:id="rId29"/>
    <p:sldId id="421" r:id="rId30"/>
    <p:sldId id="423" r:id="rId31"/>
    <p:sldId id="425" r:id="rId32"/>
    <p:sldId id="426" r:id="rId33"/>
    <p:sldId id="427" r:id="rId34"/>
    <p:sldId id="424" r:id="rId35"/>
    <p:sldId id="422" r:id="rId36"/>
  </p:sldIdLst>
  <p:sldSz cx="12192000" cy="6858000"/>
  <p:notesSz cx="6735763" cy="9866313"/>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5480"/>
    <a:srgbClr val="0000FF"/>
    <a:srgbClr val="FF0066"/>
    <a:srgbClr val="0064B4"/>
    <a:srgbClr val="DBEEF4"/>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淺色樣式 1 - 輔色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C89EF96-8CEA-46FF-86C4-4CE0E7609802}" styleName="淺色樣式 3 - 輔色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淺色樣式 1 - 輔色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202B0CA-FC54-4496-8BCA-5EF66A818D29}" styleName="深色樣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46F890A9-2807-4EBB-B81D-B2AA78EC7F39}" styleName="深色樣式 2 - 輔色 5/輔色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深色樣式 2 - 輔色 3/輔色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03" autoAdjust="0"/>
    <p:restoredTop sz="96292" autoAdjust="0"/>
  </p:normalViewPr>
  <p:slideViewPr>
    <p:cSldViewPr>
      <p:cViewPr varScale="1">
        <p:scale>
          <a:sx n="63" d="100"/>
          <a:sy n="63" d="100"/>
        </p:scale>
        <p:origin x="928" y="6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presProps" Target="presProps.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18831" cy="493316"/>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15373" y="0"/>
            <a:ext cx="2918831" cy="493316"/>
          </a:xfrm>
          <a:prstGeom prst="rect">
            <a:avLst/>
          </a:prstGeom>
        </p:spPr>
        <p:txBody>
          <a:bodyPr vert="horz" lIns="91440" tIns="45720" rIns="91440" bIns="45720" rtlCol="0"/>
          <a:lstStyle>
            <a:lvl1pPr algn="r">
              <a:defRPr sz="1200"/>
            </a:lvl1pPr>
          </a:lstStyle>
          <a:p>
            <a:fld id="{3D523724-7DCC-44FC-B192-0450E89EDEAE}" type="datetimeFigureOut">
              <a:rPr lang="zh-TW" altLang="en-US" smtClean="0"/>
              <a:t>2020/6/18</a:t>
            </a:fld>
            <a:endParaRPr lang="zh-TW" altLang="en-US"/>
          </a:p>
        </p:txBody>
      </p:sp>
      <p:sp>
        <p:nvSpPr>
          <p:cNvPr id="4" name="頁尾版面配置區 3"/>
          <p:cNvSpPr>
            <a:spLocks noGrp="1"/>
          </p:cNvSpPr>
          <p:nvPr>
            <p:ph type="ftr" sz="quarter" idx="2"/>
          </p:nvPr>
        </p:nvSpPr>
        <p:spPr>
          <a:xfrm>
            <a:off x="0" y="9371285"/>
            <a:ext cx="2918831" cy="493316"/>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15373" y="9371285"/>
            <a:ext cx="2918831" cy="493316"/>
          </a:xfrm>
          <a:prstGeom prst="rect">
            <a:avLst/>
          </a:prstGeom>
        </p:spPr>
        <p:txBody>
          <a:bodyPr vert="horz" lIns="91440" tIns="45720" rIns="91440" bIns="45720" rtlCol="0" anchor="b"/>
          <a:lstStyle>
            <a:lvl1pPr algn="r">
              <a:defRPr sz="1200"/>
            </a:lvl1pPr>
          </a:lstStyle>
          <a:p>
            <a:fld id="{A1A421C2-D558-4786-8584-0A42442B4071}" type="slidenum">
              <a:rPr lang="zh-TW" altLang="en-US" smtClean="0"/>
              <a:t>‹#›</a:t>
            </a:fld>
            <a:endParaRPr lang="zh-TW" altLang="en-US"/>
          </a:p>
        </p:txBody>
      </p:sp>
    </p:spTree>
    <p:extLst>
      <p:ext uri="{BB962C8B-B14F-4D97-AF65-F5344CB8AC3E}">
        <p14:creationId xmlns:p14="http://schemas.microsoft.com/office/powerpoint/2010/main" val="23091713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18831" cy="493316"/>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15373" y="0"/>
            <a:ext cx="2918831" cy="493316"/>
          </a:xfrm>
          <a:prstGeom prst="rect">
            <a:avLst/>
          </a:prstGeom>
        </p:spPr>
        <p:txBody>
          <a:bodyPr vert="horz" lIns="91440" tIns="45720" rIns="91440" bIns="45720" rtlCol="0"/>
          <a:lstStyle>
            <a:lvl1pPr algn="r">
              <a:defRPr sz="1200"/>
            </a:lvl1pPr>
          </a:lstStyle>
          <a:p>
            <a:fld id="{33C6E176-6976-46F5-862E-5E9B90003857}" type="datetimeFigureOut">
              <a:rPr lang="zh-TW" altLang="en-US" smtClean="0"/>
              <a:t>2020/6/18</a:t>
            </a:fld>
            <a:endParaRPr lang="zh-TW" altLang="en-US"/>
          </a:p>
        </p:txBody>
      </p:sp>
      <p:sp>
        <p:nvSpPr>
          <p:cNvPr id="4" name="投影片圖像版面配置區 3"/>
          <p:cNvSpPr>
            <a:spLocks noGrp="1" noRot="1" noChangeAspect="1"/>
          </p:cNvSpPr>
          <p:nvPr>
            <p:ph type="sldImg" idx="2"/>
          </p:nvPr>
        </p:nvSpPr>
        <p:spPr>
          <a:xfrm>
            <a:off x="79375" y="739775"/>
            <a:ext cx="6577013" cy="3700463"/>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73577" y="4686499"/>
            <a:ext cx="5388610" cy="4439841"/>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9371285"/>
            <a:ext cx="2918831" cy="493316"/>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15373" y="9371285"/>
            <a:ext cx="2918831" cy="493316"/>
          </a:xfrm>
          <a:prstGeom prst="rect">
            <a:avLst/>
          </a:prstGeom>
        </p:spPr>
        <p:txBody>
          <a:bodyPr vert="horz" lIns="91440" tIns="45720" rIns="91440" bIns="45720" rtlCol="0" anchor="b"/>
          <a:lstStyle>
            <a:lvl1pPr algn="r">
              <a:defRPr sz="1200"/>
            </a:lvl1pPr>
          </a:lstStyle>
          <a:p>
            <a:fld id="{09A9A93F-67FB-4380-890C-3C320958FFE6}" type="slidenum">
              <a:rPr lang="zh-TW" altLang="en-US" smtClean="0"/>
              <a:t>‹#›</a:t>
            </a:fld>
            <a:endParaRPr lang="zh-TW" altLang="en-US"/>
          </a:p>
        </p:txBody>
      </p:sp>
    </p:spTree>
    <p:extLst>
      <p:ext uri="{BB962C8B-B14F-4D97-AF65-F5344CB8AC3E}">
        <p14:creationId xmlns:p14="http://schemas.microsoft.com/office/powerpoint/2010/main" val="27459878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79375" y="739775"/>
            <a:ext cx="6577013" cy="3700463"/>
          </a:xfrm>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09A9A93F-67FB-4380-890C-3C320958FFE6}" type="slidenum">
              <a:rPr lang="zh-TW" altLang="en-US" smtClean="0"/>
              <a:t>1</a:t>
            </a:fld>
            <a:endParaRPr lang="zh-TW" altLang="en-US"/>
          </a:p>
        </p:txBody>
      </p:sp>
    </p:spTree>
    <p:extLst>
      <p:ext uri="{BB962C8B-B14F-4D97-AF65-F5344CB8AC3E}">
        <p14:creationId xmlns:p14="http://schemas.microsoft.com/office/powerpoint/2010/main" val="605242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1" dirty="0"/>
              <a:t>1</a:t>
            </a:r>
            <a:r>
              <a:rPr lang="zh-TW" altLang="zh-TW" sz="1200" b="1" dirty="0"/>
              <a:t>、</a:t>
            </a:r>
            <a:r>
              <a:rPr lang="en-US" altLang="zh-TW" sz="1200" b="1" dirty="0"/>
              <a:t>2</a:t>
            </a:r>
            <a:r>
              <a:rPr lang="zh-TW" altLang="zh-TW" sz="1200" b="1" dirty="0"/>
              <a:t>變數</a:t>
            </a:r>
            <a:r>
              <a:rPr lang="en-US" altLang="zh-TW" sz="1200" b="1" dirty="0"/>
              <a:t>:</a:t>
            </a:r>
            <a:r>
              <a:rPr lang="zh-TW" altLang="zh-TW" sz="1200" dirty="0"/>
              <a:t>分析客戶與公司契約關係時長，一般來說若戶齡越大且最近生效日距今越小者，屬於較忠誠之客戶。但單獨看其中一個變數並無法確定其與忠誠度間的關係，例如戶齡與最近生效日距今數值同樣大表示此</a:t>
            </a:r>
            <a:r>
              <a:rPr lang="zh-TW" altLang="en-US" sz="1200" dirty="0"/>
              <a:t>客</a:t>
            </a:r>
            <a:r>
              <a:rPr lang="zh-TW" altLang="zh-TW" sz="1200" dirty="0"/>
              <a:t>戶僅買過一次公司保單。</a:t>
            </a:r>
          </a:p>
          <a:p>
            <a:r>
              <a:rPr lang="en-US" altLang="zh-TW" sz="1200" b="1" dirty="0"/>
              <a:t>3~16</a:t>
            </a:r>
            <a:r>
              <a:rPr lang="zh-TW" altLang="zh-TW" sz="1200" b="1" dirty="0"/>
              <a:t>變數</a:t>
            </a:r>
            <a:r>
              <a:rPr lang="en-US" altLang="zh-TW" sz="1200" b="1" dirty="0"/>
              <a:t>:</a:t>
            </a:r>
            <a:r>
              <a:rPr lang="en-US" altLang="zh-TW" sz="1200" dirty="0"/>
              <a:t> </a:t>
            </a:r>
            <a:r>
              <a:rPr lang="en-US" altLang="zh-TW" sz="1200" b="1" dirty="0"/>
              <a:t>dummy variable</a:t>
            </a:r>
            <a:endParaRPr lang="en-US" altLang="zh-TW" sz="1200" dirty="0"/>
          </a:p>
          <a:p>
            <a:r>
              <a:rPr lang="zh-TW" altLang="zh-TW" sz="1200" dirty="0"/>
              <a:t>此</a:t>
            </a:r>
            <a:r>
              <a:rPr lang="en-US" altLang="zh-TW" sz="1200" dirty="0"/>
              <a:t>14</a:t>
            </a:r>
            <a:r>
              <a:rPr lang="zh-TW" altLang="zh-TW" sz="1200" dirty="0"/>
              <a:t>變數</a:t>
            </a:r>
            <a:r>
              <a:rPr lang="zh-TW" altLang="en-US" sz="1200" dirty="0"/>
              <a:t>指</a:t>
            </a:r>
            <a:r>
              <a:rPr lang="zh-TW" altLang="zh-TW" sz="1200" dirty="0"/>
              <a:t>客戶是否曾經獲現在持有</a:t>
            </a:r>
            <a:r>
              <a:rPr lang="zh-TW" altLang="en-US" sz="1200" dirty="0"/>
              <a:t>本</a:t>
            </a:r>
            <a:r>
              <a:rPr lang="zh-TW" altLang="zh-TW" sz="1200" dirty="0"/>
              <a:t>公司的保單</a:t>
            </a:r>
            <a:r>
              <a:rPr lang="zh-TW" altLang="en-US" sz="1200" dirty="0"/>
              <a:t>，可用來</a:t>
            </a:r>
            <a:r>
              <a:rPr lang="zh-TW" altLang="zh-TW" sz="1200" dirty="0"/>
              <a:t>分析客戶黏著度及忠誠度</a:t>
            </a:r>
            <a:r>
              <a:rPr lang="zh-TW" altLang="en-US" sz="1200" dirty="0"/>
              <a:t>及判斷未來是否有其他險種需求</a:t>
            </a:r>
            <a:endParaRPr lang="zh-TW" altLang="zh-TW" sz="1200" dirty="0"/>
          </a:p>
          <a:p>
            <a:r>
              <a:rPr lang="en-US" altLang="zh-TW" sz="1200" b="1" dirty="0"/>
              <a:t>17</a:t>
            </a:r>
            <a:r>
              <a:rPr lang="zh-TW" altLang="zh-TW" sz="1200" b="1" dirty="0"/>
              <a:t>、</a:t>
            </a:r>
            <a:r>
              <a:rPr lang="en-US" altLang="zh-TW" sz="1200" b="1" dirty="0"/>
              <a:t>19</a:t>
            </a:r>
            <a:r>
              <a:rPr lang="zh-TW" altLang="zh-TW" sz="1200" b="1" dirty="0"/>
              <a:t>、</a:t>
            </a:r>
            <a:r>
              <a:rPr lang="en-US" altLang="zh-TW" sz="1200" b="1" dirty="0"/>
              <a:t>21</a:t>
            </a:r>
            <a:r>
              <a:rPr lang="zh-TW" altLang="zh-TW" sz="1200" b="1" dirty="0"/>
              <a:t>、</a:t>
            </a:r>
            <a:r>
              <a:rPr lang="en-US" altLang="zh-TW" sz="1200" b="1" dirty="0"/>
              <a:t>27</a:t>
            </a:r>
            <a:r>
              <a:rPr lang="zh-TW" altLang="zh-TW" sz="1200" b="1" dirty="0"/>
              <a:t>變數</a:t>
            </a:r>
            <a:endParaRPr lang="zh-TW" altLang="zh-TW" sz="1200" dirty="0"/>
          </a:p>
          <a:p>
            <a:r>
              <a:rPr lang="en-US" altLang="zh-TW" sz="1200" dirty="0"/>
              <a:t>VIP</a:t>
            </a:r>
            <a:r>
              <a:rPr lang="zh-TW" altLang="zh-TW" sz="1200" dirty="0"/>
              <a:t>等級</a:t>
            </a:r>
            <a:r>
              <a:rPr lang="en-US" altLang="zh-TW" sz="1200" dirty="0"/>
              <a:t>:</a:t>
            </a:r>
            <a:r>
              <a:rPr lang="zh-TW" altLang="zh-TW" sz="1200" dirty="0"/>
              <a:t>分為</a:t>
            </a:r>
            <a:r>
              <a:rPr lang="en-US" altLang="zh-TW" sz="1200" dirty="0"/>
              <a:t>V01~V05</a:t>
            </a:r>
            <a:r>
              <a:rPr lang="zh-TW" altLang="zh-TW" sz="1200" dirty="0"/>
              <a:t>，</a:t>
            </a:r>
            <a:r>
              <a:rPr lang="en-US" altLang="zh-TW" sz="1200" dirty="0"/>
              <a:t>V05</a:t>
            </a:r>
            <a:r>
              <a:rPr lang="zh-TW" altLang="zh-TW" sz="1200" dirty="0"/>
              <a:t>為最高等級</a:t>
            </a:r>
            <a:r>
              <a:rPr lang="en-US" altLang="zh-TW" sz="1200" dirty="0"/>
              <a:t>VIP</a:t>
            </a:r>
            <a:endParaRPr lang="zh-TW" altLang="zh-TW" sz="1200" dirty="0"/>
          </a:p>
          <a:p>
            <a:r>
              <a:rPr lang="zh-TW" altLang="zh-TW" sz="1200" dirty="0"/>
              <a:t>財富等級</a:t>
            </a:r>
            <a:r>
              <a:rPr lang="en-US" altLang="zh-TW" sz="1200" dirty="0"/>
              <a:t>:</a:t>
            </a:r>
            <a:r>
              <a:rPr lang="zh-TW" altLang="zh-TW" sz="1200" dirty="0"/>
              <a:t>分為</a:t>
            </a:r>
            <a:r>
              <a:rPr lang="en-US" altLang="zh-TW" sz="1200" dirty="0"/>
              <a:t>W1~W7</a:t>
            </a:r>
            <a:r>
              <a:rPr lang="zh-TW" altLang="zh-TW" sz="1200" dirty="0"/>
              <a:t>，</a:t>
            </a:r>
            <a:r>
              <a:rPr lang="en-US" altLang="zh-TW" sz="1200" dirty="0"/>
              <a:t>W1</a:t>
            </a:r>
            <a:r>
              <a:rPr lang="zh-TW" altLang="zh-TW" sz="1200" dirty="0"/>
              <a:t>為最高等級財富</a:t>
            </a:r>
            <a:endParaRPr lang="en-US" altLang="zh-TW" sz="1200" dirty="0"/>
          </a:p>
          <a:p>
            <a:r>
              <a:rPr lang="en-US" altLang="zh-TW" sz="1200" dirty="0"/>
              <a:t>(</a:t>
            </a:r>
            <a:r>
              <a:rPr lang="zh-TW" altLang="zh-TW" sz="1200" dirty="0"/>
              <a:t>理論上應與客戶年收入、總資產兩變數有高度相關，但客戶年收入之遺漏值相當多，總資產雖然也有許多遺漏值但相較客戶年收入還算少大致能夠看出與財富等級高度相關</a:t>
            </a:r>
            <a:r>
              <a:rPr lang="en-US" altLang="zh-TW" sz="1200" dirty="0"/>
              <a:t>)</a:t>
            </a:r>
            <a:endParaRPr lang="zh-TW" altLang="zh-TW" sz="1200" dirty="0"/>
          </a:p>
          <a:p>
            <a:r>
              <a:rPr lang="en-US" altLang="zh-TW" sz="1200" b="1" dirty="0"/>
              <a:t>25</a:t>
            </a:r>
            <a:r>
              <a:rPr lang="zh-TW" altLang="zh-TW" sz="1200" b="1" dirty="0"/>
              <a:t>、</a:t>
            </a:r>
            <a:r>
              <a:rPr lang="en-US" altLang="zh-TW" sz="1200" b="1" dirty="0"/>
              <a:t>26 </a:t>
            </a:r>
            <a:r>
              <a:rPr lang="zh-TW" altLang="zh-TW" sz="1200" b="1" dirty="0"/>
              <a:t>變數</a:t>
            </a:r>
            <a:r>
              <a:rPr lang="en-US" altLang="zh-TW" sz="1200" b="1" dirty="0"/>
              <a:t>:</a:t>
            </a:r>
            <a:endParaRPr lang="zh-TW" altLang="zh-TW" sz="1200" dirty="0"/>
          </a:p>
          <a:p>
            <a:r>
              <a:rPr lang="zh-TW" altLang="zh-TW" sz="1200" dirty="0"/>
              <a:t>忠誠度</a:t>
            </a:r>
            <a:r>
              <a:rPr lang="en-US" altLang="zh-TW" sz="1200" dirty="0"/>
              <a:t>:S01~S10</a:t>
            </a:r>
            <a:r>
              <a:rPr lang="zh-TW" altLang="zh-TW" sz="1200" dirty="0"/>
              <a:t>共分為十級，</a:t>
            </a:r>
            <a:r>
              <a:rPr lang="en-US" altLang="zh-TW" sz="1200" dirty="0"/>
              <a:t>S01</a:t>
            </a:r>
            <a:r>
              <a:rPr lang="zh-TW" altLang="zh-TW" sz="1200" dirty="0"/>
              <a:t>為忠誠度最高</a:t>
            </a:r>
          </a:p>
          <a:p>
            <a:r>
              <a:rPr lang="zh-TW" altLang="zh-TW" sz="1200" dirty="0"/>
              <a:t>客戶分群</a:t>
            </a:r>
            <a:r>
              <a:rPr lang="en-US" altLang="zh-TW" sz="1200" dirty="0"/>
              <a:t>:G0~G4</a:t>
            </a:r>
            <a:r>
              <a:rPr lang="zh-TW" altLang="zh-TW" sz="1200" dirty="0"/>
              <a:t>共分五群，</a:t>
            </a:r>
            <a:r>
              <a:rPr lang="en-US" altLang="zh-TW" sz="1200" dirty="0"/>
              <a:t>G0</a:t>
            </a:r>
            <a:r>
              <a:rPr lang="zh-TW" altLang="zh-TW" sz="1200" dirty="0"/>
              <a:t>之</a:t>
            </a:r>
            <a:r>
              <a:rPr lang="en-US" altLang="zh-TW" sz="1200" dirty="0"/>
              <a:t>VIP</a:t>
            </a:r>
            <a:r>
              <a:rPr lang="zh-TW" altLang="zh-TW" sz="1200" dirty="0"/>
              <a:t>等級偏高</a:t>
            </a:r>
          </a:p>
          <a:p>
            <a:r>
              <a:rPr lang="en-US" altLang="zh-TW" sz="1200" b="1" dirty="0"/>
              <a:t>18</a:t>
            </a:r>
            <a:r>
              <a:rPr lang="zh-TW" altLang="zh-TW" sz="1200" b="1" dirty="0"/>
              <a:t>、</a:t>
            </a:r>
            <a:r>
              <a:rPr lang="en-US" altLang="zh-TW" sz="1200" b="1" dirty="0"/>
              <a:t>20</a:t>
            </a:r>
            <a:r>
              <a:rPr lang="zh-TW" altLang="zh-TW" sz="1200" b="1" dirty="0"/>
              <a:t>、</a:t>
            </a:r>
            <a:r>
              <a:rPr lang="en-US" altLang="zh-TW" sz="1200" b="1" dirty="0"/>
              <a:t>22</a:t>
            </a:r>
            <a:r>
              <a:rPr lang="zh-TW" altLang="zh-TW" sz="1200" b="1" dirty="0"/>
              <a:t>、</a:t>
            </a:r>
            <a:r>
              <a:rPr lang="en-US" altLang="zh-TW" sz="1200" b="1" dirty="0"/>
              <a:t>23</a:t>
            </a:r>
            <a:r>
              <a:rPr lang="zh-TW" altLang="zh-TW" sz="1200" b="1" dirty="0"/>
              <a:t>、</a:t>
            </a:r>
            <a:r>
              <a:rPr lang="en-US" altLang="zh-TW" sz="1200" b="1" dirty="0"/>
              <a:t>24</a:t>
            </a:r>
            <a:r>
              <a:rPr lang="zh-TW" altLang="zh-TW" sz="1200" b="1" dirty="0"/>
              <a:t>變數</a:t>
            </a:r>
            <a:r>
              <a:rPr lang="en-US" altLang="zh-TW" sz="1200" b="1" dirty="0"/>
              <a:t>: dummy variable</a:t>
            </a:r>
            <a:endParaRPr lang="zh-TW" altLang="zh-TW" sz="1200" dirty="0"/>
          </a:p>
          <a:p>
            <a:r>
              <a:rPr lang="en-US" altLang="zh-TW" sz="1200" dirty="0"/>
              <a:t>18:</a:t>
            </a:r>
            <a:r>
              <a:rPr lang="zh-TW" altLang="zh-TW" sz="1200" dirty="0"/>
              <a:t>是否為</a:t>
            </a:r>
            <a:r>
              <a:rPr lang="en-US" altLang="zh-TW" sz="1200" dirty="0"/>
              <a:t>VIP</a:t>
            </a:r>
            <a:r>
              <a:rPr lang="zh-TW" altLang="zh-TW" sz="1200" dirty="0"/>
              <a:t>客戶</a:t>
            </a:r>
          </a:p>
          <a:p>
            <a:r>
              <a:rPr lang="en-US" altLang="zh-TW" sz="1200" dirty="0"/>
              <a:t>20:</a:t>
            </a:r>
            <a:r>
              <a:rPr lang="zh-TW" altLang="zh-TW" sz="1200" dirty="0"/>
              <a:t>已婚未婚</a:t>
            </a:r>
            <a:r>
              <a:rPr lang="en-US" altLang="zh-TW" sz="1200" dirty="0"/>
              <a:t>(</a:t>
            </a:r>
            <a:r>
              <a:rPr lang="zh-TW" altLang="zh-TW" sz="1200" dirty="0"/>
              <a:t>但遺漏值非常多</a:t>
            </a:r>
            <a:r>
              <a:rPr lang="en-US" altLang="zh-TW" sz="1200" dirty="0"/>
              <a:t>)</a:t>
            </a:r>
            <a:endParaRPr lang="zh-TW" altLang="zh-TW" sz="1200" dirty="0"/>
          </a:p>
          <a:p>
            <a:r>
              <a:rPr lang="en-US" altLang="zh-TW" sz="1200" dirty="0"/>
              <a:t>22:</a:t>
            </a:r>
            <a:r>
              <a:rPr lang="zh-TW" altLang="zh-TW" sz="1200" dirty="0"/>
              <a:t>有無數位客戶</a:t>
            </a:r>
            <a:r>
              <a:rPr lang="en-US" altLang="zh-TW" sz="1200" dirty="0"/>
              <a:t>(</a:t>
            </a:r>
            <a:r>
              <a:rPr lang="zh-TW" altLang="zh-TW" sz="1200" dirty="0"/>
              <a:t>可能單純為客戶使用或接觸公司之方式，因沒有顯著與</a:t>
            </a:r>
            <a:r>
              <a:rPr lang="en-US" altLang="zh-TW" sz="1200" dirty="0"/>
              <a:t>VIP</a:t>
            </a:r>
            <a:r>
              <a:rPr lang="zh-TW" altLang="zh-TW" sz="1200" dirty="0"/>
              <a:t>或是財富等變數相關</a:t>
            </a:r>
            <a:r>
              <a:rPr lang="en-US" altLang="zh-TW" sz="1200" dirty="0"/>
              <a:t>)</a:t>
            </a:r>
            <a:endParaRPr lang="zh-TW" altLang="zh-TW" sz="1200" dirty="0"/>
          </a:p>
          <a:p>
            <a:r>
              <a:rPr lang="en-US" altLang="zh-TW" sz="1200" dirty="0"/>
              <a:t>23:</a:t>
            </a:r>
            <a:r>
              <a:rPr lang="zh-TW" altLang="zh-TW" sz="1200" dirty="0"/>
              <a:t>有無頂級卡</a:t>
            </a:r>
            <a:r>
              <a:rPr lang="en-US" altLang="zh-TW" sz="1200" dirty="0"/>
              <a:t>(</a:t>
            </a:r>
            <a:r>
              <a:rPr lang="zh-TW" altLang="zh-TW" sz="1200" dirty="0"/>
              <a:t>不直接與</a:t>
            </a:r>
            <a:r>
              <a:rPr lang="en-US" altLang="zh-TW" sz="1200" dirty="0"/>
              <a:t>VIP</a:t>
            </a:r>
            <a:r>
              <a:rPr lang="zh-TW" altLang="zh-TW" sz="1200" dirty="0"/>
              <a:t>相關</a:t>
            </a:r>
            <a:r>
              <a:rPr lang="en-US" altLang="zh-TW" sz="1200" dirty="0"/>
              <a:t>)</a:t>
            </a:r>
            <a:endParaRPr lang="zh-TW" altLang="zh-TW" sz="1200" dirty="0"/>
          </a:p>
          <a:p>
            <a:endParaRPr lang="en-US" dirty="0"/>
          </a:p>
        </p:txBody>
      </p:sp>
      <p:sp>
        <p:nvSpPr>
          <p:cNvPr id="4" name="投影片編號版面配置區 3"/>
          <p:cNvSpPr>
            <a:spLocks noGrp="1"/>
          </p:cNvSpPr>
          <p:nvPr>
            <p:ph type="sldNum" sz="quarter" idx="5"/>
          </p:nvPr>
        </p:nvSpPr>
        <p:spPr/>
        <p:txBody>
          <a:bodyPr/>
          <a:lstStyle/>
          <a:p>
            <a:fld id="{09A9A93F-67FB-4380-890C-3C320958FFE6}" type="slidenum">
              <a:rPr lang="zh-TW" altLang="en-US" smtClean="0"/>
              <a:t>8</a:t>
            </a:fld>
            <a:endParaRPr lang="zh-TW" altLang="en-US"/>
          </a:p>
        </p:txBody>
      </p:sp>
    </p:spTree>
    <p:extLst>
      <p:ext uri="{BB962C8B-B14F-4D97-AF65-F5344CB8AC3E}">
        <p14:creationId xmlns:p14="http://schemas.microsoft.com/office/powerpoint/2010/main" val="33485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標題投影片">
    <p:spTree>
      <p:nvGrpSpPr>
        <p:cNvPr id="1" name=""/>
        <p:cNvGrpSpPr/>
        <p:nvPr/>
      </p:nvGrpSpPr>
      <p:grpSpPr>
        <a:xfrm>
          <a:off x="0" y="0"/>
          <a:ext cx="0" cy="0"/>
          <a:chOff x="0" y="0"/>
          <a:chExt cx="0" cy="0"/>
        </a:xfrm>
      </p:grpSpPr>
      <p:sp>
        <p:nvSpPr>
          <p:cNvPr id="10" name="標題 1"/>
          <p:cNvSpPr>
            <a:spLocks noGrp="1"/>
          </p:cNvSpPr>
          <p:nvPr>
            <p:ph type="title" hasCustomPrompt="1"/>
          </p:nvPr>
        </p:nvSpPr>
        <p:spPr>
          <a:xfrm>
            <a:off x="1103445" y="2420888"/>
            <a:ext cx="10363200" cy="1080120"/>
          </a:xfrm>
          <a:prstGeom prst="rect">
            <a:avLst/>
          </a:prstGeom>
        </p:spPr>
        <p:txBody>
          <a:bodyPr anchor="t">
            <a:normAutofit/>
          </a:bodyPr>
          <a:lstStyle>
            <a:lvl1pPr algn="l">
              <a:defRPr sz="4000" b="1" cap="all">
                <a:solidFill>
                  <a:srgbClr val="C00000"/>
                </a:solidFill>
                <a:latin typeface="微軟正黑體" panose="020B0604030504040204" pitchFamily="34" charset="-120"/>
                <a:ea typeface="微軟正黑體" panose="020B0604030504040204" pitchFamily="34" charset="-120"/>
              </a:defRPr>
            </a:lvl1pPr>
          </a:lstStyle>
          <a:p>
            <a:r>
              <a:rPr lang="zh-TW" altLang="en-US" dirty="0"/>
              <a:t>按一下以編輯母片標題</a:t>
            </a:r>
            <a:br>
              <a:rPr lang="en-US" altLang="zh-TW" dirty="0"/>
            </a:br>
            <a:br>
              <a:rPr lang="en-US" altLang="zh-TW" dirty="0"/>
            </a:br>
            <a:endParaRPr lang="zh-TW" altLang="en-US" dirty="0"/>
          </a:p>
        </p:txBody>
      </p:sp>
      <p:sp>
        <p:nvSpPr>
          <p:cNvPr id="11" name="副標題 2"/>
          <p:cNvSpPr>
            <a:spLocks noGrp="1"/>
          </p:cNvSpPr>
          <p:nvPr>
            <p:ph type="subTitle" idx="1" hasCustomPrompt="1"/>
          </p:nvPr>
        </p:nvSpPr>
        <p:spPr>
          <a:xfrm>
            <a:off x="1199456" y="4437112"/>
            <a:ext cx="10369152" cy="720080"/>
          </a:xfrm>
        </p:spPr>
        <p:txBody>
          <a:bodyPr>
            <a:normAutofit/>
          </a:bodyPr>
          <a:lstStyle>
            <a:lvl1pPr marL="0" indent="0" algn="l">
              <a:buNone/>
              <a:defRPr sz="2800" b="1">
                <a:solidFill>
                  <a:schemeClr val="tx2"/>
                </a:solidFill>
                <a:latin typeface="微軟正黑體" panose="020B0604030504040204" pitchFamily="34" charset="-120"/>
                <a:ea typeface="微軟正黑體" panose="020B0604030504040204" pitchFamily="34" charset="-12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dirty="0"/>
              <a:t>按一下以編輯報告單位名稱</a:t>
            </a:r>
            <a:endParaRPr lang="en-US" altLang="zh-TW" dirty="0"/>
          </a:p>
          <a:p>
            <a:endParaRPr lang="en-US" altLang="zh-TW" dirty="0"/>
          </a:p>
        </p:txBody>
      </p:sp>
    </p:spTree>
    <p:extLst>
      <p:ext uri="{BB962C8B-B14F-4D97-AF65-F5344CB8AC3E}">
        <p14:creationId xmlns:p14="http://schemas.microsoft.com/office/powerpoint/2010/main" val="1462590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標題及物件">
    <p:spTree>
      <p:nvGrpSpPr>
        <p:cNvPr id="1" name=""/>
        <p:cNvGrpSpPr/>
        <p:nvPr/>
      </p:nvGrpSpPr>
      <p:grpSpPr>
        <a:xfrm>
          <a:off x="0" y="0"/>
          <a:ext cx="0" cy="0"/>
          <a:chOff x="0" y="0"/>
          <a:chExt cx="0" cy="0"/>
        </a:xfrm>
      </p:grpSpPr>
      <p:pic>
        <p:nvPicPr>
          <p:cNvPr id="8" name="圖片 7" descr="  南山人壽170117-17 上午11.33.49.jp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3" name="標題 1"/>
          <p:cNvSpPr>
            <a:spLocks noGrp="1"/>
          </p:cNvSpPr>
          <p:nvPr>
            <p:ph type="title"/>
          </p:nvPr>
        </p:nvSpPr>
        <p:spPr>
          <a:xfrm>
            <a:off x="583525" y="125778"/>
            <a:ext cx="9113465" cy="703557"/>
          </a:xfrm>
          <a:prstGeom prst="rect">
            <a:avLst/>
          </a:prstGeom>
        </p:spPr>
        <p:txBody>
          <a:bodyPr anchor="ctr" anchorCtr="0"/>
          <a:lstStyle>
            <a:lvl1pPr algn="l">
              <a:defRPr sz="3600" b="1" baseline="0">
                <a:solidFill>
                  <a:srgbClr val="000099"/>
                </a:solidFill>
                <a:effectLst>
                  <a:outerShdw blurRad="38100" dist="38100" dir="2700000" algn="tl">
                    <a:srgbClr val="000000">
                      <a:alpha val="43137"/>
                    </a:srgbClr>
                  </a:outerShdw>
                </a:effectLst>
                <a:latin typeface="Calibri" panose="020F0502020204030204" pitchFamily="34" charset="0"/>
                <a:ea typeface="微軟正黑體" panose="020B0604030504040204" pitchFamily="34" charset="-120"/>
              </a:defRPr>
            </a:lvl1pPr>
          </a:lstStyle>
          <a:p>
            <a:r>
              <a:rPr lang="zh-TW" altLang="en-US"/>
              <a:t>按一下以編輯母片標題樣式</a:t>
            </a:r>
            <a:endParaRPr lang="zh-TW" altLang="en-US" dirty="0"/>
          </a:p>
        </p:txBody>
      </p:sp>
    </p:spTree>
    <p:extLst>
      <p:ext uri="{BB962C8B-B14F-4D97-AF65-F5344CB8AC3E}">
        <p14:creationId xmlns:p14="http://schemas.microsoft.com/office/powerpoint/2010/main" val="3940939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609600" y="274638"/>
            <a:ext cx="10972800" cy="1143000"/>
          </a:xfrm>
          <a:prstGeom prst="rect">
            <a:avLst/>
          </a:prstGeom>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a:xfrm>
            <a:off x="609600" y="6356383"/>
            <a:ext cx="2844800" cy="365125"/>
          </a:xfrm>
          <a:prstGeom prst="rect">
            <a:avLst/>
          </a:prstGeom>
        </p:spPr>
        <p:txBody>
          <a:bodyPr/>
          <a:lstStyle/>
          <a:p>
            <a:endParaRPr lang="zh-TW" altLang="en-US">
              <a:solidFill>
                <a:prstClr val="black">
                  <a:tint val="75000"/>
                </a:prstClr>
              </a:solidFill>
            </a:endParaRPr>
          </a:p>
        </p:txBody>
      </p:sp>
      <p:sp>
        <p:nvSpPr>
          <p:cNvPr id="5" name="頁尾版面配置區 4"/>
          <p:cNvSpPr>
            <a:spLocks noGrp="1"/>
          </p:cNvSpPr>
          <p:nvPr>
            <p:ph type="ftr" sz="quarter" idx="11"/>
          </p:nvPr>
        </p:nvSpPr>
        <p:spPr>
          <a:xfrm>
            <a:off x="4165600" y="6356383"/>
            <a:ext cx="3860800" cy="365125"/>
          </a:xfrm>
          <a:prstGeom prst="rect">
            <a:avLst/>
          </a:prstGeom>
        </p:spPr>
        <p:txBody>
          <a:bodyPr/>
          <a:lstStyle/>
          <a:p>
            <a:endParaRPr lang="zh-TW" altLang="en-US">
              <a:solidFill>
                <a:prstClr val="black">
                  <a:tint val="75000"/>
                </a:prstClr>
              </a:solidFill>
            </a:endParaRPr>
          </a:p>
        </p:txBody>
      </p:sp>
      <p:sp>
        <p:nvSpPr>
          <p:cNvPr id="6" name="投影片編號版面配置區 5"/>
          <p:cNvSpPr>
            <a:spLocks noGrp="1"/>
          </p:cNvSpPr>
          <p:nvPr>
            <p:ph type="sldNum" sz="quarter" idx="12"/>
          </p:nvPr>
        </p:nvSpPr>
        <p:spPr>
          <a:xfrm>
            <a:off x="8737600" y="6356383"/>
            <a:ext cx="2844800" cy="365125"/>
          </a:xfrm>
          <a:prstGeom prst="rect">
            <a:avLst/>
          </a:prstGeom>
        </p:spPr>
        <p:txBody>
          <a:bodyPr/>
          <a:lstStyle/>
          <a:p>
            <a:fld id="{A441EB5E-C003-44A1-A1F7-7801B434DD87}" type="slidenum">
              <a:rPr lang="zh-TW" altLang="en-US">
                <a:solidFill>
                  <a:prstClr val="black">
                    <a:tint val="75000"/>
                  </a:prstClr>
                </a:solidFill>
              </a:rPr>
              <a:pPr/>
              <a:t>‹#›</a:t>
            </a:fld>
            <a:endParaRPr lang="zh-TW" altLang="en-US">
              <a:solidFill>
                <a:prstClr val="black">
                  <a:tint val="75000"/>
                </a:prstClr>
              </a:solidFill>
            </a:endParaRPr>
          </a:p>
        </p:txBody>
      </p:sp>
    </p:spTree>
    <p:extLst>
      <p:ext uri="{BB962C8B-B14F-4D97-AF65-F5344CB8AC3E}">
        <p14:creationId xmlns:p14="http://schemas.microsoft.com/office/powerpoint/2010/main" val="35376224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pic>
        <p:nvPicPr>
          <p:cNvPr id="8" name="圖片 7" descr="  南山人壽170117-17 上午11.33.49.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標題 1"/>
          <p:cNvSpPr>
            <a:spLocks noGrp="1"/>
          </p:cNvSpPr>
          <p:nvPr>
            <p:ph type="title"/>
          </p:nvPr>
        </p:nvSpPr>
        <p:spPr>
          <a:xfrm>
            <a:off x="609600" y="188640"/>
            <a:ext cx="10972800" cy="1143000"/>
          </a:xfrm>
          <a:prstGeom prst="rect">
            <a:avLst/>
          </a:prstGeom>
        </p:spPr>
        <p:txBody>
          <a:bodyPr/>
          <a:lstStyle>
            <a:lvl1pPr algn="l">
              <a:defRPr sz="3600">
                <a:solidFill>
                  <a:schemeClr val="tx1"/>
                </a:solidFill>
                <a:latin typeface="微軟正黑體" panose="020B0604030504040204" pitchFamily="34" charset="-120"/>
                <a:ea typeface="微軟正黑體" panose="020B0604030504040204" pitchFamily="34" charset="-120"/>
              </a:defRPr>
            </a:lvl1pPr>
          </a:lstStyle>
          <a:p>
            <a:r>
              <a:rPr lang="zh-TW" altLang="en-US" dirty="0"/>
              <a:t>按一下以編輯母片標題樣式</a:t>
            </a:r>
          </a:p>
        </p:txBody>
      </p:sp>
    </p:spTree>
    <p:extLst>
      <p:ext uri="{BB962C8B-B14F-4D97-AF65-F5344CB8AC3E}">
        <p14:creationId xmlns:p14="http://schemas.microsoft.com/office/powerpoint/2010/main" val="35795319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標題及物件">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62928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標題及物件">
    <p:spTree>
      <p:nvGrpSpPr>
        <p:cNvPr id="1" name=""/>
        <p:cNvGrpSpPr/>
        <p:nvPr/>
      </p:nvGrpSpPr>
      <p:grpSpPr>
        <a:xfrm>
          <a:off x="0" y="0"/>
          <a:ext cx="0" cy="0"/>
          <a:chOff x="0" y="0"/>
          <a:chExt cx="0" cy="0"/>
        </a:xfrm>
      </p:grpSpPr>
      <p:pic>
        <p:nvPicPr>
          <p:cNvPr id="2" name="圖片 9" descr="  南山人壽170117-17 上午11.33.49.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899477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609600" y="116632"/>
            <a:ext cx="10094912" cy="720080"/>
          </a:xfrm>
          <a:prstGeom prst="rect">
            <a:avLst/>
          </a:prstGeo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93373"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6193373"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a:xfrm>
            <a:off x="609600" y="6356359"/>
            <a:ext cx="2844800" cy="365125"/>
          </a:xfrm>
          <a:prstGeom prst="rect">
            <a:avLst/>
          </a:prstGeom>
        </p:spPr>
        <p:txBody>
          <a:bodyPr/>
          <a:lstStyle/>
          <a:p>
            <a:pPr fontAlgn="base">
              <a:spcBef>
                <a:spcPct val="0"/>
              </a:spcBef>
              <a:spcAft>
                <a:spcPct val="0"/>
              </a:spcAft>
            </a:pPr>
            <a:endParaRPr kumimoji="1" lang="zh-TW" altLang="en-US">
              <a:solidFill>
                <a:prstClr val="black"/>
              </a:solidFill>
              <a:latin typeface="Arial" charset="0"/>
              <a:ea typeface="新細明體" pitchFamily="18" charset="-120"/>
            </a:endParaRPr>
          </a:p>
        </p:txBody>
      </p:sp>
      <p:sp>
        <p:nvSpPr>
          <p:cNvPr id="8" name="頁尾版面配置區 7"/>
          <p:cNvSpPr>
            <a:spLocks noGrp="1"/>
          </p:cNvSpPr>
          <p:nvPr>
            <p:ph type="ftr" sz="quarter" idx="11"/>
          </p:nvPr>
        </p:nvSpPr>
        <p:spPr>
          <a:xfrm>
            <a:off x="4165600" y="6356359"/>
            <a:ext cx="3860800" cy="365125"/>
          </a:xfrm>
          <a:prstGeom prst="rect">
            <a:avLst/>
          </a:prstGeom>
        </p:spPr>
        <p:txBody>
          <a:bodyPr/>
          <a:lstStyle/>
          <a:p>
            <a:pPr fontAlgn="base">
              <a:spcBef>
                <a:spcPct val="0"/>
              </a:spcBef>
              <a:spcAft>
                <a:spcPct val="0"/>
              </a:spcAft>
            </a:pPr>
            <a:endParaRPr kumimoji="1" lang="zh-TW" altLang="en-US">
              <a:solidFill>
                <a:prstClr val="black"/>
              </a:solidFill>
              <a:latin typeface="Arial" charset="0"/>
              <a:ea typeface="新細明體" pitchFamily="18" charset="-120"/>
            </a:endParaRPr>
          </a:p>
        </p:txBody>
      </p:sp>
      <p:sp>
        <p:nvSpPr>
          <p:cNvPr id="9" name="投影片編號版面配置區 8"/>
          <p:cNvSpPr>
            <a:spLocks noGrp="1"/>
          </p:cNvSpPr>
          <p:nvPr>
            <p:ph type="sldNum" sz="quarter" idx="12"/>
          </p:nvPr>
        </p:nvSpPr>
        <p:spPr>
          <a:xfrm>
            <a:off x="9197883" y="6453345"/>
            <a:ext cx="2844800" cy="365125"/>
          </a:xfrm>
          <a:prstGeom prst="rect">
            <a:avLst/>
          </a:prstGeom>
        </p:spPr>
        <p:txBody>
          <a:bodyPr/>
          <a:lstStyle/>
          <a:p>
            <a:pPr fontAlgn="base">
              <a:spcBef>
                <a:spcPct val="0"/>
              </a:spcBef>
              <a:spcAft>
                <a:spcPct val="0"/>
              </a:spcAft>
            </a:pPr>
            <a:fld id="{08C11910-97D3-4ABB-AE9C-18AA519DD930}" type="slidenum">
              <a:rPr kumimoji="1" lang="zh-TW" altLang="en-US" smtClean="0">
                <a:solidFill>
                  <a:prstClr val="black">
                    <a:tint val="75000"/>
                  </a:prstClr>
                </a:solidFill>
                <a:latin typeface="Arial" charset="0"/>
                <a:ea typeface="新細明體" pitchFamily="18" charset="-120"/>
              </a:rPr>
              <a:pPr fontAlgn="base">
                <a:spcBef>
                  <a:spcPct val="0"/>
                </a:spcBef>
                <a:spcAft>
                  <a:spcPct val="0"/>
                </a:spcAft>
              </a:pPr>
              <a:t>‹#›</a:t>
            </a:fld>
            <a:endParaRPr kumimoji="1" lang="zh-TW" altLang="en-US">
              <a:solidFill>
                <a:prstClr val="black">
                  <a:tint val="75000"/>
                </a:prstClr>
              </a:solidFill>
              <a:latin typeface="Arial" charset="0"/>
              <a:ea typeface="新細明體" pitchFamily="18" charset="-120"/>
            </a:endParaRPr>
          </a:p>
        </p:txBody>
      </p:sp>
    </p:spTree>
    <p:extLst>
      <p:ext uri="{BB962C8B-B14F-4D97-AF65-F5344CB8AC3E}">
        <p14:creationId xmlns:p14="http://schemas.microsoft.com/office/powerpoint/2010/main" val="4470332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09602" y="1063284"/>
            <a:ext cx="10981164" cy="5174035"/>
          </a:xfrm>
          <a:prstGeom prst="rect">
            <a:avLst/>
          </a:prstGeo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4533754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963084" y="4406903"/>
            <a:ext cx="10363200" cy="1362075"/>
          </a:xfrm>
          <a:prstGeom prst="rect">
            <a:avLst/>
          </a:prstGeo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fontAlgn="base">
              <a:spcBef>
                <a:spcPct val="0"/>
              </a:spcBef>
              <a:spcAft>
                <a:spcPct val="0"/>
              </a:spcAft>
              <a:defRPr/>
            </a:pPr>
            <a:endParaRPr kumimoji="1" lang="en-US" altLang="zh-TW">
              <a:solidFill>
                <a:prstClr val="black"/>
              </a:solidFill>
              <a:latin typeface="Arial" charset="0"/>
              <a:ea typeface="新細明體" pitchFamily="18" charset="-120"/>
            </a:endParaRPr>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fontAlgn="base">
              <a:spcBef>
                <a:spcPct val="0"/>
              </a:spcBef>
              <a:spcAft>
                <a:spcPct val="0"/>
              </a:spcAft>
              <a:defRPr/>
            </a:pPr>
            <a:endParaRPr kumimoji="1" lang="en-US" altLang="zh-TW">
              <a:solidFill>
                <a:prstClr val="black"/>
              </a:solidFill>
              <a:latin typeface="Arial" charset="0"/>
              <a:ea typeface="新細明體" pitchFamily="18" charset="-120"/>
            </a:endParaRPr>
          </a:p>
        </p:txBody>
      </p:sp>
      <p:sp>
        <p:nvSpPr>
          <p:cNvPr id="6"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pPr fontAlgn="base">
              <a:spcBef>
                <a:spcPct val="0"/>
              </a:spcBef>
              <a:spcAft>
                <a:spcPct val="0"/>
              </a:spcAft>
              <a:defRPr/>
            </a:pPr>
            <a:fld id="{6AA7D786-22B1-4D1A-8AE6-DF553BFED151}" type="slidenum">
              <a:rPr kumimoji="1" lang="en-US" altLang="zh-TW">
                <a:solidFill>
                  <a:prstClr val="black"/>
                </a:solidFill>
                <a:latin typeface="Arial" charset="0"/>
                <a:ea typeface="新細明體" pitchFamily="18" charset="-120"/>
              </a:rPr>
              <a:pPr fontAlgn="base">
                <a:spcBef>
                  <a:spcPct val="0"/>
                </a:spcBef>
                <a:spcAft>
                  <a:spcPct val="0"/>
                </a:spcAft>
                <a:defRPr/>
              </a:pPr>
              <a:t>‹#›</a:t>
            </a:fld>
            <a:endParaRPr kumimoji="1" lang="en-US" altLang="zh-TW">
              <a:solidFill>
                <a:prstClr val="black"/>
              </a:solidFill>
              <a:latin typeface="Arial" charset="0"/>
              <a:ea typeface="新細明體" pitchFamily="18" charset="-120"/>
            </a:endParaRPr>
          </a:p>
        </p:txBody>
      </p:sp>
    </p:spTree>
    <p:extLst>
      <p:ext uri="{BB962C8B-B14F-4D97-AF65-F5344CB8AC3E}">
        <p14:creationId xmlns:p14="http://schemas.microsoft.com/office/powerpoint/2010/main" val="5172943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5_標題及物件">
    <p:spTree>
      <p:nvGrpSpPr>
        <p:cNvPr id="1" name=""/>
        <p:cNvGrpSpPr/>
        <p:nvPr/>
      </p:nvGrpSpPr>
      <p:grpSpPr>
        <a:xfrm>
          <a:off x="0" y="0"/>
          <a:ext cx="0" cy="0"/>
          <a:chOff x="0" y="0"/>
          <a:chExt cx="0" cy="0"/>
        </a:xfrm>
      </p:grpSpPr>
      <p:pic>
        <p:nvPicPr>
          <p:cNvPr id="8" name="圖片 7" descr="  南山人壽170117-17 上午11.33.49.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6"/>
          <p:cNvSpPr>
            <a:spLocks noGrp="1" noChangeArrowheads="1"/>
          </p:cNvSpPr>
          <p:nvPr>
            <p:ph type="sldNum" sz="quarter" idx="12"/>
          </p:nvPr>
        </p:nvSpPr>
        <p:spPr>
          <a:xfrm>
            <a:off x="9347200" y="6381750"/>
            <a:ext cx="2844800" cy="476250"/>
          </a:xfrm>
          <a:prstGeom prst="rect">
            <a:avLst/>
          </a:prstGeom>
          <a:ln/>
        </p:spPr>
        <p:txBody>
          <a:bodyPr/>
          <a:lstStyle>
            <a:lvl1pPr>
              <a:defRPr sz="2000"/>
            </a:lvl1pPr>
          </a:lstStyle>
          <a:p>
            <a:pPr fontAlgn="base">
              <a:spcBef>
                <a:spcPct val="0"/>
              </a:spcBef>
              <a:spcAft>
                <a:spcPct val="0"/>
              </a:spcAft>
              <a:defRPr/>
            </a:pPr>
            <a:fld id="{9B9F3CA9-12C3-45BB-B5BA-E03C7D8150C7}" type="slidenum">
              <a:rPr kumimoji="1" lang="en-US" altLang="zh-TW" smtClean="0">
                <a:solidFill>
                  <a:prstClr val="black"/>
                </a:solidFill>
                <a:latin typeface="Arial" charset="0"/>
                <a:ea typeface="新細明體" pitchFamily="18" charset="-120"/>
              </a:rPr>
              <a:pPr fontAlgn="base">
                <a:spcBef>
                  <a:spcPct val="0"/>
                </a:spcBef>
                <a:spcAft>
                  <a:spcPct val="0"/>
                </a:spcAft>
                <a:defRPr/>
              </a:pPr>
              <a:t>‹#›</a:t>
            </a:fld>
            <a:endParaRPr kumimoji="1" lang="en-US" altLang="zh-TW">
              <a:solidFill>
                <a:prstClr val="black"/>
              </a:solidFill>
              <a:latin typeface="Arial" charset="0"/>
              <a:ea typeface="新細明體" pitchFamily="18" charset="-120"/>
            </a:endParaRPr>
          </a:p>
        </p:txBody>
      </p:sp>
    </p:spTree>
    <p:extLst>
      <p:ext uri="{BB962C8B-B14F-4D97-AF65-F5344CB8AC3E}">
        <p14:creationId xmlns:p14="http://schemas.microsoft.com/office/powerpoint/2010/main" val="21534720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6_標題及物件">
    <p:spTree>
      <p:nvGrpSpPr>
        <p:cNvPr id="1" name=""/>
        <p:cNvGrpSpPr/>
        <p:nvPr/>
      </p:nvGrpSpPr>
      <p:grpSpPr>
        <a:xfrm>
          <a:off x="0" y="0"/>
          <a:ext cx="0" cy="0"/>
          <a:chOff x="0" y="0"/>
          <a:chExt cx="0" cy="0"/>
        </a:xfrm>
      </p:grpSpPr>
      <p:pic>
        <p:nvPicPr>
          <p:cNvPr id="8" name="圖片 7" descr="  南山人壽170117-17 上午11.33.49.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6"/>
          <p:cNvSpPr>
            <a:spLocks noGrp="1" noChangeArrowheads="1"/>
          </p:cNvSpPr>
          <p:nvPr>
            <p:ph type="sldNum" sz="quarter" idx="12"/>
          </p:nvPr>
        </p:nvSpPr>
        <p:spPr>
          <a:xfrm>
            <a:off x="9347200" y="6381750"/>
            <a:ext cx="2844800" cy="476250"/>
          </a:xfrm>
          <a:prstGeom prst="rect">
            <a:avLst/>
          </a:prstGeom>
          <a:ln/>
        </p:spPr>
        <p:txBody>
          <a:bodyPr/>
          <a:lstStyle>
            <a:lvl1pPr>
              <a:defRPr sz="2000"/>
            </a:lvl1pPr>
          </a:lstStyle>
          <a:p>
            <a:pPr fontAlgn="base">
              <a:spcBef>
                <a:spcPct val="0"/>
              </a:spcBef>
              <a:spcAft>
                <a:spcPct val="0"/>
              </a:spcAft>
              <a:defRPr/>
            </a:pPr>
            <a:fld id="{9B9F3CA9-12C3-45BB-B5BA-E03C7D8150C7}" type="slidenum">
              <a:rPr kumimoji="1" lang="en-US" altLang="zh-TW" smtClean="0">
                <a:solidFill>
                  <a:prstClr val="black"/>
                </a:solidFill>
                <a:latin typeface="Arial" charset="0"/>
                <a:ea typeface="新細明體" pitchFamily="18" charset="-120"/>
              </a:rPr>
              <a:pPr fontAlgn="base">
                <a:spcBef>
                  <a:spcPct val="0"/>
                </a:spcBef>
                <a:spcAft>
                  <a:spcPct val="0"/>
                </a:spcAft>
                <a:defRPr/>
              </a:pPr>
              <a:t>‹#›</a:t>
            </a:fld>
            <a:endParaRPr kumimoji="1" lang="en-US" altLang="zh-TW">
              <a:solidFill>
                <a:prstClr val="black"/>
              </a:solidFill>
              <a:latin typeface="Arial" charset="0"/>
              <a:ea typeface="新細明體" pitchFamily="18" charset="-120"/>
            </a:endParaRPr>
          </a:p>
        </p:txBody>
      </p:sp>
    </p:spTree>
    <p:extLst>
      <p:ext uri="{BB962C8B-B14F-4D97-AF65-F5344CB8AC3E}">
        <p14:creationId xmlns:p14="http://schemas.microsoft.com/office/powerpoint/2010/main" val="680566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pic>
        <p:nvPicPr>
          <p:cNvPr id="8" name="圖片 7" descr="  南山人壽170117-17 上午11.33.49.jp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188643"/>
            <a:ext cx="12192000" cy="6330461"/>
          </a:xfrm>
          <a:prstGeom prst="rect">
            <a:avLst/>
          </a:prstGeom>
        </p:spPr>
      </p:pic>
      <p:sp>
        <p:nvSpPr>
          <p:cNvPr id="2" name="標題 1"/>
          <p:cNvSpPr>
            <a:spLocks noGrp="1"/>
          </p:cNvSpPr>
          <p:nvPr>
            <p:ph type="title"/>
          </p:nvPr>
        </p:nvSpPr>
        <p:spPr>
          <a:xfrm>
            <a:off x="239349" y="188640"/>
            <a:ext cx="7872875" cy="648072"/>
          </a:xfrm>
          <a:prstGeom prst="rect">
            <a:avLst/>
          </a:prstGeom>
        </p:spPr>
        <p:txBody>
          <a:bodyPr>
            <a:noAutofit/>
          </a:bodyPr>
          <a:lstStyle>
            <a:lvl1pPr algn="l">
              <a:defRPr sz="3200" b="1">
                <a:solidFill>
                  <a:schemeClr val="tx2">
                    <a:lumMod val="75000"/>
                  </a:schemeClr>
                </a:solidFill>
                <a:latin typeface="微軟正黑體" panose="020B0604030504040204" pitchFamily="34" charset="-120"/>
                <a:ea typeface="微軟正黑體" panose="020B0604030504040204" pitchFamily="34" charset="-120"/>
              </a:defRPr>
            </a:lvl1pPr>
          </a:lstStyle>
          <a:p>
            <a:r>
              <a:rPr lang="zh-TW" altLang="en-US"/>
              <a:t>按一下以編輯母片標題樣式</a:t>
            </a:r>
            <a:endParaRPr lang="zh-TW" altLang="en-US" dirty="0"/>
          </a:p>
        </p:txBody>
      </p:sp>
      <p:sp>
        <p:nvSpPr>
          <p:cNvPr id="3" name="內容版面配置區 2"/>
          <p:cNvSpPr>
            <a:spLocks noGrp="1"/>
          </p:cNvSpPr>
          <p:nvPr>
            <p:ph idx="1"/>
          </p:nvPr>
        </p:nvSpPr>
        <p:spPr>
          <a:xfrm>
            <a:off x="609600" y="1556794"/>
            <a:ext cx="10972800" cy="4525963"/>
          </a:xfrm>
        </p:spPr>
        <p:txBody>
          <a:bodyPr>
            <a:normAutofit/>
          </a:bodyPr>
          <a:lstStyle>
            <a:lvl1pPr>
              <a:defRPr sz="2400">
                <a:latin typeface="微軟正黑體" panose="020B0604030504040204" pitchFamily="34" charset="-120"/>
                <a:ea typeface="微軟正黑體" panose="020B0604030504040204" pitchFamily="34" charset="-120"/>
              </a:defRPr>
            </a:lvl1pPr>
            <a:lvl2pPr>
              <a:defRPr sz="2400">
                <a:latin typeface="微軟正黑體" panose="020B0604030504040204" pitchFamily="34" charset="-120"/>
                <a:ea typeface="微軟正黑體" panose="020B0604030504040204" pitchFamily="34" charset="-120"/>
              </a:defRPr>
            </a:lvl2pPr>
            <a:lvl3pPr>
              <a:defRPr sz="2400">
                <a:latin typeface="微軟正黑體" panose="020B0604030504040204" pitchFamily="34" charset="-120"/>
                <a:ea typeface="微軟正黑體" panose="020B0604030504040204" pitchFamily="34" charset="-120"/>
              </a:defRPr>
            </a:lvl3pPr>
            <a:lvl4pPr>
              <a:defRPr sz="2400">
                <a:latin typeface="微軟正黑體" panose="020B0604030504040204" pitchFamily="34" charset="-120"/>
                <a:ea typeface="微軟正黑體" panose="020B0604030504040204" pitchFamily="34" charset="-120"/>
              </a:defRPr>
            </a:lvl4pPr>
            <a:lvl5pPr>
              <a:defRPr sz="2400">
                <a:latin typeface="微軟正黑體" panose="020B0604030504040204" pitchFamily="34" charset="-120"/>
                <a:ea typeface="微軟正黑體" panose="020B0604030504040204" pitchFamily="34" charset="-120"/>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6" name="投影片編號版面配置區 5"/>
          <p:cNvSpPr>
            <a:spLocks noGrp="1"/>
          </p:cNvSpPr>
          <p:nvPr>
            <p:ph type="sldNum" sz="quarter" idx="12"/>
          </p:nvPr>
        </p:nvSpPr>
        <p:spPr>
          <a:xfrm>
            <a:off x="9347200" y="6492878"/>
            <a:ext cx="2844800" cy="365125"/>
          </a:xfrm>
        </p:spPr>
        <p:txBody>
          <a:bodyPr/>
          <a:lstStyle/>
          <a:p>
            <a:fld id="{BF8CE765-4F4E-465C-81D9-F9DA65D64035}" type="slidenum">
              <a:rPr lang="zh-TW" altLang="en-US" smtClean="0"/>
              <a:t>‹#›</a:t>
            </a:fld>
            <a:endParaRPr lang="zh-TW" altLang="en-US"/>
          </a:p>
        </p:txBody>
      </p:sp>
    </p:spTree>
    <p:extLst>
      <p:ext uri="{BB962C8B-B14F-4D97-AF65-F5344CB8AC3E}">
        <p14:creationId xmlns:p14="http://schemas.microsoft.com/office/powerpoint/2010/main" val="14934579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7_標題及物件">
    <p:spTree>
      <p:nvGrpSpPr>
        <p:cNvPr id="1" name=""/>
        <p:cNvGrpSpPr/>
        <p:nvPr/>
      </p:nvGrpSpPr>
      <p:grpSpPr>
        <a:xfrm>
          <a:off x="0" y="0"/>
          <a:ext cx="0" cy="0"/>
          <a:chOff x="0" y="0"/>
          <a:chExt cx="0" cy="0"/>
        </a:xfrm>
      </p:grpSpPr>
      <p:pic>
        <p:nvPicPr>
          <p:cNvPr id="8" name="圖片 7" descr="  南山人壽170117-17 上午11.33.49.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6"/>
          <p:cNvSpPr>
            <a:spLocks noGrp="1" noChangeArrowheads="1"/>
          </p:cNvSpPr>
          <p:nvPr>
            <p:ph type="sldNum" sz="quarter" idx="12"/>
          </p:nvPr>
        </p:nvSpPr>
        <p:spPr>
          <a:xfrm>
            <a:off x="9347200" y="6381750"/>
            <a:ext cx="2844800" cy="476250"/>
          </a:xfrm>
          <a:prstGeom prst="rect">
            <a:avLst/>
          </a:prstGeom>
          <a:ln/>
        </p:spPr>
        <p:txBody>
          <a:bodyPr/>
          <a:lstStyle>
            <a:lvl1pPr>
              <a:defRPr sz="2000"/>
            </a:lvl1pPr>
          </a:lstStyle>
          <a:p>
            <a:pPr fontAlgn="base">
              <a:spcBef>
                <a:spcPct val="0"/>
              </a:spcBef>
              <a:spcAft>
                <a:spcPct val="0"/>
              </a:spcAft>
              <a:defRPr/>
            </a:pPr>
            <a:fld id="{9B9F3CA9-12C3-45BB-B5BA-E03C7D8150C7}" type="slidenum">
              <a:rPr kumimoji="1" lang="en-US" altLang="zh-TW" smtClean="0">
                <a:solidFill>
                  <a:prstClr val="black"/>
                </a:solidFill>
                <a:latin typeface="Arial" charset="0"/>
                <a:ea typeface="新細明體" pitchFamily="18" charset="-120"/>
              </a:rPr>
              <a:pPr fontAlgn="base">
                <a:spcBef>
                  <a:spcPct val="0"/>
                </a:spcBef>
                <a:spcAft>
                  <a:spcPct val="0"/>
                </a:spcAft>
                <a:defRPr/>
              </a:pPr>
              <a:t>‹#›</a:t>
            </a:fld>
            <a:endParaRPr kumimoji="1" lang="en-US" altLang="zh-TW">
              <a:solidFill>
                <a:prstClr val="black"/>
              </a:solidFill>
              <a:latin typeface="Arial" charset="0"/>
              <a:ea typeface="新細明體" pitchFamily="18" charset="-120"/>
            </a:endParaRPr>
          </a:p>
        </p:txBody>
      </p:sp>
    </p:spTree>
    <p:extLst>
      <p:ext uri="{BB962C8B-B14F-4D97-AF65-F5344CB8AC3E}">
        <p14:creationId xmlns:p14="http://schemas.microsoft.com/office/powerpoint/2010/main" val="39932855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8_標題及物件">
    <p:spTree>
      <p:nvGrpSpPr>
        <p:cNvPr id="1" name=""/>
        <p:cNvGrpSpPr/>
        <p:nvPr/>
      </p:nvGrpSpPr>
      <p:grpSpPr>
        <a:xfrm>
          <a:off x="0" y="0"/>
          <a:ext cx="0" cy="0"/>
          <a:chOff x="0" y="0"/>
          <a:chExt cx="0" cy="0"/>
        </a:xfrm>
      </p:grpSpPr>
      <p:pic>
        <p:nvPicPr>
          <p:cNvPr id="8" name="圖片 7" descr="  南山人壽170117-17 上午11.33.49.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6"/>
          <p:cNvSpPr>
            <a:spLocks noGrp="1" noChangeArrowheads="1"/>
          </p:cNvSpPr>
          <p:nvPr>
            <p:ph type="sldNum" sz="quarter" idx="12"/>
          </p:nvPr>
        </p:nvSpPr>
        <p:spPr>
          <a:xfrm>
            <a:off x="9347200" y="6381750"/>
            <a:ext cx="2844800" cy="476250"/>
          </a:xfrm>
          <a:prstGeom prst="rect">
            <a:avLst/>
          </a:prstGeom>
          <a:ln/>
        </p:spPr>
        <p:txBody>
          <a:bodyPr/>
          <a:lstStyle>
            <a:lvl1pPr>
              <a:defRPr sz="2000"/>
            </a:lvl1pPr>
          </a:lstStyle>
          <a:p>
            <a:pPr fontAlgn="base">
              <a:spcBef>
                <a:spcPct val="0"/>
              </a:spcBef>
              <a:spcAft>
                <a:spcPct val="0"/>
              </a:spcAft>
              <a:defRPr/>
            </a:pPr>
            <a:fld id="{9B9F3CA9-12C3-45BB-B5BA-E03C7D8150C7}" type="slidenum">
              <a:rPr kumimoji="1" lang="en-US" altLang="zh-TW" smtClean="0">
                <a:solidFill>
                  <a:prstClr val="black"/>
                </a:solidFill>
                <a:latin typeface="Arial" charset="0"/>
                <a:ea typeface="新細明體" pitchFamily="18" charset="-120"/>
              </a:rPr>
              <a:pPr fontAlgn="base">
                <a:spcBef>
                  <a:spcPct val="0"/>
                </a:spcBef>
                <a:spcAft>
                  <a:spcPct val="0"/>
                </a:spcAft>
                <a:defRPr/>
              </a:pPr>
              <a:t>‹#›</a:t>
            </a:fld>
            <a:endParaRPr kumimoji="1" lang="en-US" altLang="zh-TW">
              <a:solidFill>
                <a:prstClr val="black"/>
              </a:solidFill>
              <a:latin typeface="Arial" charset="0"/>
              <a:ea typeface="新細明體" pitchFamily="18" charset="-120"/>
            </a:endParaRPr>
          </a:p>
        </p:txBody>
      </p:sp>
    </p:spTree>
    <p:extLst>
      <p:ext uri="{BB962C8B-B14F-4D97-AF65-F5344CB8AC3E}">
        <p14:creationId xmlns:p14="http://schemas.microsoft.com/office/powerpoint/2010/main" val="35771619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9_標題及物件">
    <p:spTree>
      <p:nvGrpSpPr>
        <p:cNvPr id="1" name=""/>
        <p:cNvGrpSpPr/>
        <p:nvPr/>
      </p:nvGrpSpPr>
      <p:grpSpPr>
        <a:xfrm>
          <a:off x="0" y="0"/>
          <a:ext cx="0" cy="0"/>
          <a:chOff x="0" y="0"/>
          <a:chExt cx="0" cy="0"/>
        </a:xfrm>
      </p:grpSpPr>
      <p:pic>
        <p:nvPicPr>
          <p:cNvPr id="8" name="圖片 7" descr="  南山人壽170117-17 上午11.33.49.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6"/>
          <p:cNvSpPr>
            <a:spLocks noGrp="1" noChangeArrowheads="1"/>
          </p:cNvSpPr>
          <p:nvPr>
            <p:ph type="sldNum" sz="quarter" idx="12"/>
          </p:nvPr>
        </p:nvSpPr>
        <p:spPr>
          <a:xfrm>
            <a:off x="9347200" y="6381750"/>
            <a:ext cx="2844800" cy="476250"/>
          </a:xfrm>
          <a:prstGeom prst="rect">
            <a:avLst/>
          </a:prstGeom>
          <a:ln/>
        </p:spPr>
        <p:txBody>
          <a:bodyPr/>
          <a:lstStyle>
            <a:lvl1pPr>
              <a:defRPr sz="2000"/>
            </a:lvl1pPr>
          </a:lstStyle>
          <a:p>
            <a:pPr fontAlgn="base">
              <a:spcBef>
                <a:spcPct val="0"/>
              </a:spcBef>
              <a:spcAft>
                <a:spcPct val="0"/>
              </a:spcAft>
              <a:defRPr/>
            </a:pPr>
            <a:fld id="{9B9F3CA9-12C3-45BB-B5BA-E03C7D8150C7}" type="slidenum">
              <a:rPr kumimoji="1" lang="en-US" altLang="zh-TW" smtClean="0">
                <a:solidFill>
                  <a:prstClr val="black"/>
                </a:solidFill>
                <a:latin typeface="Arial" charset="0"/>
                <a:ea typeface="新細明體" pitchFamily="18" charset="-120"/>
              </a:rPr>
              <a:pPr fontAlgn="base">
                <a:spcBef>
                  <a:spcPct val="0"/>
                </a:spcBef>
                <a:spcAft>
                  <a:spcPct val="0"/>
                </a:spcAft>
                <a:defRPr/>
              </a:pPr>
              <a:t>‹#›</a:t>
            </a:fld>
            <a:endParaRPr kumimoji="1" lang="en-US" altLang="zh-TW">
              <a:solidFill>
                <a:prstClr val="black"/>
              </a:solidFill>
              <a:latin typeface="Arial" charset="0"/>
              <a:ea typeface="新細明體" pitchFamily="18" charset="-120"/>
            </a:endParaRPr>
          </a:p>
        </p:txBody>
      </p:sp>
    </p:spTree>
    <p:extLst>
      <p:ext uri="{BB962C8B-B14F-4D97-AF65-F5344CB8AC3E}">
        <p14:creationId xmlns:p14="http://schemas.microsoft.com/office/powerpoint/2010/main" val="29373287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0_標題及物件">
    <p:spTree>
      <p:nvGrpSpPr>
        <p:cNvPr id="1" name=""/>
        <p:cNvGrpSpPr/>
        <p:nvPr/>
      </p:nvGrpSpPr>
      <p:grpSpPr>
        <a:xfrm>
          <a:off x="0" y="0"/>
          <a:ext cx="0" cy="0"/>
          <a:chOff x="0" y="0"/>
          <a:chExt cx="0" cy="0"/>
        </a:xfrm>
      </p:grpSpPr>
      <p:pic>
        <p:nvPicPr>
          <p:cNvPr id="8" name="圖片 7" descr="  南山人壽170117-17 上午11.33.49.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1954743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1_標題及物件">
    <p:spTree>
      <p:nvGrpSpPr>
        <p:cNvPr id="1" name=""/>
        <p:cNvGrpSpPr/>
        <p:nvPr/>
      </p:nvGrpSpPr>
      <p:grpSpPr>
        <a:xfrm>
          <a:off x="0" y="0"/>
          <a:ext cx="0" cy="0"/>
          <a:chOff x="0" y="0"/>
          <a:chExt cx="0" cy="0"/>
        </a:xfrm>
      </p:grpSpPr>
      <p:pic>
        <p:nvPicPr>
          <p:cNvPr id="8" name="圖片 7" descr="  南山人壽170117-17 上午11.33.49.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55582524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2_標題及物件">
    <p:spTree>
      <p:nvGrpSpPr>
        <p:cNvPr id="1" name=""/>
        <p:cNvGrpSpPr/>
        <p:nvPr/>
      </p:nvGrpSpPr>
      <p:grpSpPr>
        <a:xfrm>
          <a:off x="0" y="0"/>
          <a:ext cx="0" cy="0"/>
          <a:chOff x="0" y="0"/>
          <a:chExt cx="0" cy="0"/>
        </a:xfrm>
      </p:grpSpPr>
      <p:pic>
        <p:nvPicPr>
          <p:cNvPr id="8" name="圖片 7" descr="  南山人壽170117-17 上午11.33.49.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743683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3_標題及物件">
    <p:spTree>
      <p:nvGrpSpPr>
        <p:cNvPr id="1" name=""/>
        <p:cNvGrpSpPr/>
        <p:nvPr/>
      </p:nvGrpSpPr>
      <p:grpSpPr>
        <a:xfrm>
          <a:off x="0" y="0"/>
          <a:ext cx="0" cy="0"/>
          <a:chOff x="0" y="0"/>
          <a:chExt cx="0" cy="0"/>
        </a:xfrm>
      </p:grpSpPr>
      <p:pic>
        <p:nvPicPr>
          <p:cNvPr id="8" name="圖片 7" descr="  南山人壽170117-17 上午11.33.49.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6279738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4_標題及物件">
    <p:spTree>
      <p:nvGrpSpPr>
        <p:cNvPr id="1" name=""/>
        <p:cNvGrpSpPr/>
        <p:nvPr/>
      </p:nvGrpSpPr>
      <p:grpSpPr>
        <a:xfrm>
          <a:off x="0" y="0"/>
          <a:ext cx="0" cy="0"/>
          <a:chOff x="0" y="0"/>
          <a:chExt cx="0" cy="0"/>
        </a:xfrm>
      </p:grpSpPr>
      <p:pic>
        <p:nvPicPr>
          <p:cNvPr id="8" name="圖片 7" descr="  南山人壽170117-17 上午11.33.49.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308302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自訂版面配置">
    <p:spTree>
      <p:nvGrpSpPr>
        <p:cNvPr id="1" name=""/>
        <p:cNvGrpSpPr/>
        <p:nvPr/>
      </p:nvGrpSpPr>
      <p:grpSpPr>
        <a:xfrm>
          <a:off x="0" y="0"/>
          <a:ext cx="0" cy="0"/>
          <a:chOff x="0" y="0"/>
          <a:chExt cx="0" cy="0"/>
        </a:xfrm>
      </p:grpSpPr>
      <p:sp>
        <p:nvSpPr>
          <p:cNvPr id="2" name="標題 1"/>
          <p:cNvSpPr>
            <a:spLocks noGrp="1"/>
          </p:cNvSpPr>
          <p:nvPr>
            <p:ph type="title" hasCustomPrompt="1"/>
          </p:nvPr>
        </p:nvSpPr>
        <p:spPr>
          <a:xfrm>
            <a:off x="815413" y="2996952"/>
            <a:ext cx="10972800" cy="1143000"/>
          </a:xfrm>
          <a:prstGeom prst="rect">
            <a:avLst/>
          </a:prstGeom>
        </p:spPr>
        <p:txBody>
          <a:bodyPr>
            <a:normAutofit/>
          </a:bodyPr>
          <a:lstStyle>
            <a:lvl1pPr algn="l">
              <a:defRPr sz="3200" b="1">
                <a:solidFill>
                  <a:schemeClr val="tx2"/>
                </a:solidFill>
                <a:latin typeface="微軟正黑體" panose="020B0604030504040204" pitchFamily="34" charset="-120"/>
                <a:ea typeface="微軟正黑體" panose="020B0604030504040204" pitchFamily="34" charset="-120"/>
              </a:defRPr>
            </a:lvl1pPr>
          </a:lstStyle>
          <a:p>
            <a:r>
              <a:rPr lang="zh-TW" altLang="en-US" dirty="0"/>
              <a:t>按一下以編輯最末一頁結語</a:t>
            </a:r>
          </a:p>
        </p:txBody>
      </p:sp>
      <p:sp>
        <p:nvSpPr>
          <p:cNvPr id="3" name="投影片編號版面配置區 2"/>
          <p:cNvSpPr>
            <a:spLocks noGrp="1"/>
          </p:cNvSpPr>
          <p:nvPr>
            <p:ph type="sldNum" sz="quarter" idx="10"/>
          </p:nvPr>
        </p:nvSpPr>
        <p:spPr>
          <a:xfrm>
            <a:off x="9347200" y="6492878"/>
            <a:ext cx="2844800" cy="365125"/>
          </a:xfrm>
        </p:spPr>
        <p:txBody>
          <a:bodyPr/>
          <a:lstStyle/>
          <a:p>
            <a:fld id="{BF8CE765-4F4E-465C-81D9-F9DA65D64035}" type="slidenum">
              <a:rPr lang="zh-TW" altLang="en-US" smtClean="0"/>
              <a:t>‹#›</a:t>
            </a:fld>
            <a:endParaRPr lang="zh-TW" altLang="en-US"/>
          </a:p>
        </p:txBody>
      </p:sp>
    </p:spTree>
    <p:extLst>
      <p:ext uri="{BB962C8B-B14F-4D97-AF65-F5344CB8AC3E}">
        <p14:creationId xmlns:p14="http://schemas.microsoft.com/office/powerpoint/2010/main" val="165430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Rectangle 6"/>
          <p:cNvSpPr>
            <a:spLocks noGrp="1" noChangeArrowheads="1"/>
          </p:cNvSpPr>
          <p:nvPr>
            <p:ph type="sldNum" sz="quarter" idx="12"/>
          </p:nvPr>
        </p:nvSpPr>
        <p:spPr>
          <a:xfrm>
            <a:off x="-52931" y="6549603"/>
            <a:ext cx="2844800" cy="476251"/>
          </a:xfrm>
          <a:prstGeom prst="rect">
            <a:avLst/>
          </a:prstGeom>
          <a:ln/>
        </p:spPr>
        <p:txBody>
          <a:bodyPr/>
          <a:lstStyle>
            <a:lvl1pPr>
              <a:defRPr/>
            </a:lvl1pPr>
          </a:lstStyle>
          <a:p>
            <a:pPr fontAlgn="base">
              <a:spcBef>
                <a:spcPct val="0"/>
              </a:spcBef>
              <a:spcAft>
                <a:spcPct val="0"/>
              </a:spcAft>
            </a:pPr>
            <a:fld id="{5B8779F0-B582-46B7-AA48-119237C6AC5C}" type="slidenum">
              <a:rPr kumimoji="1" lang="en-US" altLang="zh-TW" smtClean="0">
                <a:solidFill>
                  <a:srgbClr val="000000"/>
                </a:solidFill>
              </a:rPr>
              <a:pPr fontAlgn="base">
                <a:spcBef>
                  <a:spcPct val="0"/>
                </a:spcBef>
                <a:spcAft>
                  <a:spcPct val="0"/>
                </a:spcAft>
              </a:pPr>
              <a:t>‹#›</a:t>
            </a:fld>
            <a:endParaRPr kumimoji="1" lang="en-US" altLang="zh-TW">
              <a:solidFill>
                <a:srgbClr val="000000"/>
              </a:solidFill>
            </a:endParaRPr>
          </a:p>
        </p:txBody>
      </p:sp>
    </p:spTree>
    <p:extLst>
      <p:ext uri="{BB962C8B-B14F-4D97-AF65-F5344CB8AC3E}">
        <p14:creationId xmlns:p14="http://schemas.microsoft.com/office/powerpoint/2010/main" val="3387868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標題及物件">
    <p:spTree>
      <p:nvGrpSpPr>
        <p:cNvPr id="1" name=""/>
        <p:cNvGrpSpPr/>
        <p:nvPr/>
      </p:nvGrpSpPr>
      <p:grpSpPr>
        <a:xfrm>
          <a:off x="0" y="0"/>
          <a:ext cx="0" cy="0"/>
          <a:chOff x="0" y="0"/>
          <a:chExt cx="0" cy="0"/>
        </a:xfrm>
      </p:grpSpPr>
      <p:pic>
        <p:nvPicPr>
          <p:cNvPr id="2" name="圖片 3" descr="  南山人壽170117-17 上午11.33.49.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24407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標題及物件">
    <p:spTree>
      <p:nvGrpSpPr>
        <p:cNvPr id="1" name=""/>
        <p:cNvGrpSpPr/>
        <p:nvPr/>
      </p:nvGrpSpPr>
      <p:grpSpPr>
        <a:xfrm>
          <a:off x="0" y="0"/>
          <a:ext cx="0" cy="0"/>
          <a:chOff x="0" y="0"/>
          <a:chExt cx="0" cy="0"/>
        </a:xfrm>
      </p:grpSpPr>
      <p:pic>
        <p:nvPicPr>
          <p:cNvPr id="8" name="圖片 7" descr="  南山人壽170117-17 上午11.33.49.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noFill/>
          <a:ln>
            <a:noFill/>
          </a:ln>
          <a:effectLst/>
        </p:spPr>
      </p:pic>
      <p:sp>
        <p:nvSpPr>
          <p:cNvPr id="5" name="Rectangle 6"/>
          <p:cNvSpPr>
            <a:spLocks noGrp="1" noChangeArrowheads="1"/>
          </p:cNvSpPr>
          <p:nvPr>
            <p:ph type="sldNum" sz="quarter" idx="12"/>
          </p:nvPr>
        </p:nvSpPr>
        <p:spPr>
          <a:xfrm>
            <a:off x="-52931" y="6549603"/>
            <a:ext cx="2844800" cy="476251"/>
          </a:xfrm>
          <a:prstGeom prst="rect">
            <a:avLst/>
          </a:prstGeom>
          <a:ln/>
        </p:spPr>
        <p:txBody>
          <a:bodyPr/>
          <a:lstStyle>
            <a:lvl1pPr>
              <a:defRPr>
                <a:latin typeface="Microsoft JhengHei" charset="0"/>
                <a:ea typeface="Microsoft JhengHei" charset="0"/>
                <a:cs typeface="Microsoft JhengHei" charset="0"/>
              </a:defRPr>
            </a:lvl1pPr>
          </a:lstStyle>
          <a:p>
            <a:fld id="{97F79C07-65E5-44C9-A7BD-B6603E07D2D4}" type="slidenum">
              <a:rPr lang="en-US" altLang="zh-TW" smtClean="0">
                <a:solidFill>
                  <a:srgbClr val="000000"/>
                </a:solidFill>
              </a:rPr>
              <a:pPr/>
              <a:t>‹#›</a:t>
            </a:fld>
            <a:endParaRPr lang="en-US" altLang="zh-TW">
              <a:solidFill>
                <a:srgbClr val="000000"/>
              </a:solidFill>
            </a:endParaRPr>
          </a:p>
        </p:txBody>
      </p:sp>
      <p:sp>
        <p:nvSpPr>
          <p:cNvPr id="6" name="標題 1"/>
          <p:cNvSpPr>
            <a:spLocks noGrp="1"/>
          </p:cNvSpPr>
          <p:nvPr>
            <p:ph type="title"/>
          </p:nvPr>
        </p:nvSpPr>
        <p:spPr>
          <a:xfrm>
            <a:off x="2255573" y="191835"/>
            <a:ext cx="7404720" cy="516672"/>
          </a:xfrm>
          <a:prstGeom prst="rect">
            <a:avLst/>
          </a:prstGeom>
        </p:spPr>
        <p:txBody>
          <a:bodyPr/>
          <a:lstStyle>
            <a:lvl1pPr>
              <a:defRPr sz="3200" b="1">
                <a:solidFill>
                  <a:schemeClr val="tx1"/>
                </a:solidFill>
                <a:latin typeface="Microsoft JhengHei" charset="0"/>
                <a:ea typeface="Microsoft JhengHei" charset="0"/>
                <a:cs typeface="Microsoft JhengHei" charset="0"/>
              </a:defRPr>
            </a:lvl1pPr>
          </a:lstStyle>
          <a:p>
            <a:r>
              <a:rPr lang="zh-TW" altLang="en-US"/>
              <a:t>按一下以編輯母片標題樣式</a:t>
            </a:r>
            <a:endParaRPr lang="zh-TW" altLang="en-US" dirty="0"/>
          </a:p>
        </p:txBody>
      </p:sp>
    </p:spTree>
    <p:extLst>
      <p:ext uri="{BB962C8B-B14F-4D97-AF65-F5344CB8AC3E}">
        <p14:creationId xmlns:p14="http://schemas.microsoft.com/office/powerpoint/2010/main" val="3140657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9_標題及物件">
    <p:spTree>
      <p:nvGrpSpPr>
        <p:cNvPr id="1" name=""/>
        <p:cNvGrpSpPr/>
        <p:nvPr/>
      </p:nvGrpSpPr>
      <p:grpSpPr>
        <a:xfrm>
          <a:off x="0" y="0"/>
          <a:ext cx="0" cy="0"/>
          <a:chOff x="0" y="0"/>
          <a:chExt cx="0" cy="0"/>
        </a:xfrm>
      </p:grpSpPr>
      <p:pic>
        <p:nvPicPr>
          <p:cNvPr id="8" name="圖片 7" descr="  南山人壽170117-17 上午11.33.49.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文字方塊 3"/>
          <p:cNvSpPr txBox="1"/>
          <p:nvPr/>
        </p:nvSpPr>
        <p:spPr>
          <a:xfrm>
            <a:off x="11329259" y="6608389"/>
            <a:ext cx="911424" cy="276999"/>
          </a:xfrm>
          <a:prstGeom prst="rect">
            <a:avLst/>
          </a:prstGeom>
          <a:noFill/>
        </p:spPr>
        <p:txBody>
          <a:bodyPr wrap="square" rtlCol="0">
            <a:spAutoFit/>
          </a:bodyPr>
          <a:lstStyle/>
          <a:p>
            <a:pPr algn="r" fontAlgn="base">
              <a:spcBef>
                <a:spcPct val="0"/>
              </a:spcBef>
              <a:spcAft>
                <a:spcPct val="0"/>
              </a:spcAft>
            </a:pPr>
            <a:fld id="{4BDDF423-5CC9-42DD-9CDE-2D13CA257E21}" type="slidenum">
              <a:rPr kumimoji="1" lang="zh-TW" altLang="en-US" sz="1200">
                <a:solidFill>
                  <a:prstClr val="black"/>
                </a:solidFill>
              </a:rPr>
              <a:pPr algn="r" fontAlgn="base">
                <a:spcBef>
                  <a:spcPct val="0"/>
                </a:spcBef>
                <a:spcAft>
                  <a:spcPct val="0"/>
                </a:spcAft>
              </a:pPr>
              <a:t>‹#›</a:t>
            </a:fld>
            <a:endParaRPr kumimoji="1" lang="zh-TW" altLang="en-US" sz="1200" dirty="0">
              <a:solidFill>
                <a:prstClr val="black"/>
              </a:solidFill>
            </a:endParaRPr>
          </a:p>
        </p:txBody>
      </p:sp>
    </p:spTree>
    <p:extLst>
      <p:ext uri="{BB962C8B-B14F-4D97-AF65-F5344CB8AC3E}">
        <p14:creationId xmlns:p14="http://schemas.microsoft.com/office/powerpoint/2010/main" val="12717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標題及物件">
    <p:spTree>
      <p:nvGrpSpPr>
        <p:cNvPr id="1" name=""/>
        <p:cNvGrpSpPr/>
        <p:nvPr/>
      </p:nvGrpSpPr>
      <p:grpSpPr>
        <a:xfrm>
          <a:off x="0" y="0"/>
          <a:ext cx="0" cy="0"/>
          <a:chOff x="0" y="0"/>
          <a:chExt cx="0" cy="0"/>
        </a:xfrm>
      </p:grpSpPr>
      <p:sp>
        <p:nvSpPr>
          <p:cNvPr id="6" name="投影片編號版面配置區 5"/>
          <p:cNvSpPr>
            <a:spLocks noGrp="1"/>
          </p:cNvSpPr>
          <p:nvPr>
            <p:ph type="sldNum" sz="quarter" idx="12"/>
          </p:nvPr>
        </p:nvSpPr>
        <p:spPr>
          <a:xfrm>
            <a:off x="9347200" y="6492878"/>
            <a:ext cx="2844800" cy="365125"/>
          </a:xfrm>
          <a:prstGeom prst="rect">
            <a:avLst/>
          </a:prstGeom>
        </p:spPr>
        <p:txBody>
          <a:bodyPr/>
          <a:lstStyle/>
          <a:p>
            <a:fld id="{4D8BCD22-8E00-400A-AAC3-FED048FCB529}" type="slidenum">
              <a:rPr lang="zh-TW" altLang="en-US">
                <a:solidFill>
                  <a:prstClr val="black"/>
                </a:solidFill>
              </a:rPr>
              <a:pPr/>
              <a:t>‹#›</a:t>
            </a:fld>
            <a:endParaRPr lang="zh-TW" altLang="en-US" dirty="0">
              <a:solidFill>
                <a:prstClr val="black"/>
              </a:solidFill>
            </a:endParaRPr>
          </a:p>
        </p:txBody>
      </p:sp>
      <p:sp>
        <p:nvSpPr>
          <p:cNvPr id="4" name="矩形 3"/>
          <p:cNvSpPr/>
          <p:nvPr userDrawn="1"/>
        </p:nvSpPr>
        <p:spPr>
          <a:xfrm>
            <a:off x="0" y="0"/>
            <a:ext cx="3695733" cy="76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00">
              <a:solidFill>
                <a:prstClr val="white"/>
              </a:solidFill>
            </a:endParaRPr>
          </a:p>
        </p:txBody>
      </p:sp>
    </p:spTree>
    <p:extLst>
      <p:ext uri="{BB962C8B-B14F-4D97-AF65-F5344CB8AC3E}">
        <p14:creationId xmlns:p14="http://schemas.microsoft.com/office/powerpoint/2010/main" val="633681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_標題及物件">
    <p:spTree>
      <p:nvGrpSpPr>
        <p:cNvPr id="1" name=""/>
        <p:cNvGrpSpPr/>
        <p:nvPr/>
      </p:nvGrpSpPr>
      <p:grpSpPr>
        <a:xfrm>
          <a:off x="0" y="0"/>
          <a:ext cx="0" cy="0"/>
          <a:chOff x="0" y="0"/>
          <a:chExt cx="0" cy="0"/>
        </a:xfrm>
      </p:grpSpPr>
      <p:pic>
        <p:nvPicPr>
          <p:cNvPr id="8" name="圖片 7" descr="  南山人壽170117-17 上午11.33.49.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文字方塊 2"/>
          <p:cNvSpPr txBox="1"/>
          <p:nvPr userDrawn="1"/>
        </p:nvSpPr>
        <p:spPr>
          <a:xfrm>
            <a:off x="10800523" y="6453336"/>
            <a:ext cx="1152128" cy="369332"/>
          </a:xfrm>
          <a:prstGeom prst="rect">
            <a:avLst/>
          </a:prstGeom>
          <a:noFill/>
        </p:spPr>
        <p:txBody>
          <a:bodyPr wrap="square" rtlCol="0">
            <a:spAutoFit/>
          </a:bodyPr>
          <a:lstStyle/>
          <a:p>
            <a:pPr algn="r"/>
            <a:fld id="{2BB5D461-AAB3-4EBD-8968-B5A7E320F18F}" type="slidenum">
              <a:rPr lang="zh-TW" altLang="en-US" sz="1800">
                <a:solidFill>
                  <a:prstClr val="black"/>
                </a:solidFill>
              </a:rPr>
              <a:pPr algn="r"/>
              <a:t>‹#›</a:t>
            </a:fld>
            <a:endParaRPr lang="zh-TW" altLang="en-US" sz="1800" dirty="0">
              <a:solidFill>
                <a:prstClr val="black"/>
              </a:solidFill>
            </a:endParaRPr>
          </a:p>
        </p:txBody>
      </p:sp>
    </p:spTree>
    <p:extLst>
      <p:ext uri="{BB962C8B-B14F-4D97-AF65-F5344CB8AC3E}">
        <p14:creationId xmlns:p14="http://schemas.microsoft.com/office/powerpoint/2010/main" val="147694279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image" Target="../media/image4.png"/><Relationship Id="rId5" Type="http://schemas.openxmlformats.org/officeDocument/2006/relationships/slideLayout" Target="../slideLayouts/slideLayout8.xml"/><Relationship Id="rId10" Type="http://schemas.openxmlformats.org/officeDocument/2006/relationships/image" Target="../media/image3.jpg"/><Relationship Id="rId4" Type="http://schemas.openxmlformats.org/officeDocument/2006/relationships/slideLayout" Target="../slideLayouts/slideLayout7.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image" Target="../media/image6.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3.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圖片 6"/>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0" y="-6012"/>
            <a:ext cx="12192000" cy="6328729"/>
          </a:xfrm>
          <a:prstGeom prst="rect">
            <a:avLst/>
          </a:prstGeom>
        </p:spPr>
      </p:pic>
      <p:sp>
        <p:nvSpPr>
          <p:cNvPr id="3" name="文字版面配置區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6" name="投影片編號版面配置區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8CE765-4F4E-465C-81D9-F9DA65D64035}" type="slidenum">
              <a:rPr lang="zh-TW" altLang="en-US" smtClean="0"/>
              <a:t>‹#›</a:t>
            </a:fld>
            <a:endParaRPr lang="zh-TW" altLang="en-US"/>
          </a:p>
        </p:txBody>
      </p:sp>
    </p:spTree>
    <p:extLst>
      <p:ext uri="{BB962C8B-B14F-4D97-AF65-F5344CB8AC3E}">
        <p14:creationId xmlns:p14="http://schemas.microsoft.com/office/powerpoint/2010/main" val="22803600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j-ea"/>
          <a:ea typeface="+mj-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j-ea"/>
          <a:ea typeface="+mj-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j-ea"/>
          <a:ea typeface="+mj-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j-ea"/>
          <a:ea typeface="+mj-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j-ea"/>
          <a:ea typeface="+mj-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 name="圖片 5" descr="  南山人壽170117-17 上午11.33.49.jp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27" name="Rectangle 3"/>
          <p:cNvSpPr>
            <a:spLocks noGrp="1" noChangeArrowheads="1"/>
          </p:cNvSpPr>
          <p:nvPr>
            <p:ph type="body" idx="1"/>
          </p:nvPr>
        </p:nvSpPr>
        <p:spPr bwMode="auto">
          <a:xfrm>
            <a:off x="609600" y="1600204"/>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pic>
        <p:nvPicPr>
          <p:cNvPr id="2050"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198" y="3"/>
            <a:ext cx="3340100" cy="714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32816485"/>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Lst>
  <p:hf hdr="0" ftr="0" dt="0"/>
  <p:txStyles>
    <p:title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Arial" charset="0"/>
          <a:ea typeface="新細明體" charset="-120"/>
        </a:defRPr>
      </a:lvl2pPr>
      <a:lvl3pPr algn="ctr" rtl="0" eaLnBrk="1" fontAlgn="base" hangingPunct="1">
        <a:spcBef>
          <a:spcPct val="0"/>
        </a:spcBef>
        <a:spcAft>
          <a:spcPct val="0"/>
        </a:spcAft>
        <a:defRPr kumimoji="1" sz="4400">
          <a:solidFill>
            <a:schemeClr val="tx2"/>
          </a:solidFill>
          <a:latin typeface="Arial" charset="0"/>
          <a:ea typeface="新細明體" charset="-120"/>
        </a:defRPr>
      </a:lvl3pPr>
      <a:lvl4pPr algn="ctr" rtl="0" eaLnBrk="1" fontAlgn="base" hangingPunct="1">
        <a:spcBef>
          <a:spcPct val="0"/>
        </a:spcBef>
        <a:spcAft>
          <a:spcPct val="0"/>
        </a:spcAft>
        <a:defRPr kumimoji="1" sz="4400">
          <a:solidFill>
            <a:schemeClr val="tx2"/>
          </a:solidFill>
          <a:latin typeface="Arial" charset="0"/>
          <a:ea typeface="新細明體" charset="-120"/>
        </a:defRPr>
      </a:lvl4pPr>
      <a:lvl5pPr algn="ctr" rtl="0" eaLnBrk="1" fontAlgn="base" hangingPunct="1">
        <a:spcBef>
          <a:spcPct val="0"/>
        </a:spcBef>
        <a:spcAft>
          <a:spcPct val="0"/>
        </a:spcAft>
        <a:defRPr kumimoji="1" sz="4400">
          <a:solidFill>
            <a:schemeClr val="tx2"/>
          </a:solidFill>
          <a:latin typeface="Arial" charset="0"/>
          <a:ea typeface="新細明體" charset="-120"/>
        </a:defRPr>
      </a:lvl5pPr>
      <a:lvl6pPr marL="457200" algn="ctr" rtl="0" eaLnBrk="1" fontAlgn="base" hangingPunct="1">
        <a:spcBef>
          <a:spcPct val="0"/>
        </a:spcBef>
        <a:spcAft>
          <a:spcPct val="0"/>
        </a:spcAft>
        <a:defRPr kumimoji="1" sz="4400">
          <a:solidFill>
            <a:schemeClr val="tx2"/>
          </a:solidFill>
          <a:latin typeface="Arial" charset="0"/>
          <a:ea typeface="新細明體" charset="-120"/>
        </a:defRPr>
      </a:lvl6pPr>
      <a:lvl7pPr marL="914400" algn="ctr" rtl="0" eaLnBrk="1" fontAlgn="base" hangingPunct="1">
        <a:spcBef>
          <a:spcPct val="0"/>
        </a:spcBef>
        <a:spcAft>
          <a:spcPct val="0"/>
        </a:spcAft>
        <a:defRPr kumimoji="1" sz="4400">
          <a:solidFill>
            <a:schemeClr val="tx2"/>
          </a:solidFill>
          <a:latin typeface="Arial" charset="0"/>
          <a:ea typeface="新細明體" charset="-120"/>
        </a:defRPr>
      </a:lvl7pPr>
      <a:lvl8pPr marL="1371600" algn="ctr" rtl="0" eaLnBrk="1" fontAlgn="base" hangingPunct="1">
        <a:spcBef>
          <a:spcPct val="0"/>
        </a:spcBef>
        <a:spcAft>
          <a:spcPct val="0"/>
        </a:spcAft>
        <a:defRPr kumimoji="1" sz="4400">
          <a:solidFill>
            <a:schemeClr val="tx2"/>
          </a:solidFill>
          <a:latin typeface="Arial" charset="0"/>
          <a:ea typeface="新細明體" charset="-120"/>
        </a:defRPr>
      </a:lvl8pPr>
      <a:lvl9pPr marL="1828800" algn="ctr" rtl="0" eaLnBrk="1" fontAlgn="base" hangingPunct="1">
        <a:spcBef>
          <a:spcPct val="0"/>
        </a:spcBef>
        <a:spcAft>
          <a:spcPct val="0"/>
        </a:spcAft>
        <a:defRPr kumimoji="1" sz="4400">
          <a:solidFill>
            <a:schemeClr val="tx2"/>
          </a:solidFill>
          <a:latin typeface="Arial" charset="0"/>
          <a:ea typeface="新細明體" charset="-120"/>
        </a:defRPr>
      </a:lvl9pPr>
    </p:titleStyle>
    <p:bodyStyle>
      <a:lvl1pPr marL="342900" indent="-342900" algn="l" rtl="0" eaLnBrk="1" fontAlgn="base" hangingPunct="1">
        <a:spcBef>
          <a:spcPct val="20000"/>
        </a:spcBef>
        <a:spcAft>
          <a:spcPct val="0"/>
        </a:spcAft>
        <a:buChar char="•"/>
        <a:defRPr kumimoji="1" sz="3200">
          <a:solidFill>
            <a:schemeClr val="tx1"/>
          </a:solidFill>
          <a:latin typeface="Microsoft JhengHei" charset="0"/>
          <a:ea typeface="Microsoft JhengHei" charset="0"/>
          <a:cs typeface="Microsoft JhengHei" charset="0"/>
        </a:defRPr>
      </a:lvl1pPr>
      <a:lvl2pPr marL="742950" indent="-285750" algn="l" rtl="0" eaLnBrk="1" fontAlgn="base" hangingPunct="1">
        <a:spcBef>
          <a:spcPct val="20000"/>
        </a:spcBef>
        <a:spcAft>
          <a:spcPct val="0"/>
        </a:spcAft>
        <a:buChar char="–"/>
        <a:defRPr kumimoji="1" sz="2800">
          <a:solidFill>
            <a:schemeClr val="tx1"/>
          </a:solidFill>
          <a:latin typeface="Microsoft JhengHei" charset="0"/>
          <a:ea typeface="Microsoft JhengHei" charset="0"/>
          <a:cs typeface="Microsoft JhengHei" charset="0"/>
        </a:defRPr>
      </a:lvl2pPr>
      <a:lvl3pPr marL="1143000" indent="-228600" algn="l" rtl="0" eaLnBrk="1" fontAlgn="base" hangingPunct="1">
        <a:spcBef>
          <a:spcPct val="20000"/>
        </a:spcBef>
        <a:spcAft>
          <a:spcPct val="0"/>
        </a:spcAft>
        <a:buChar char="•"/>
        <a:defRPr kumimoji="1" sz="2400">
          <a:solidFill>
            <a:schemeClr val="tx1"/>
          </a:solidFill>
          <a:latin typeface="Microsoft JhengHei" charset="0"/>
          <a:ea typeface="Microsoft JhengHei" charset="0"/>
          <a:cs typeface="Microsoft JhengHei" charset="0"/>
        </a:defRPr>
      </a:lvl3pPr>
      <a:lvl4pPr marL="1600200" indent="-228600" algn="l" rtl="0" eaLnBrk="1" fontAlgn="base" hangingPunct="1">
        <a:spcBef>
          <a:spcPct val="20000"/>
        </a:spcBef>
        <a:spcAft>
          <a:spcPct val="0"/>
        </a:spcAft>
        <a:buChar char="–"/>
        <a:defRPr kumimoji="1" sz="2000">
          <a:solidFill>
            <a:schemeClr val="tx1"/>
          </a:solidFill>
          <a:latin typeface="Microsoft JhengHei" charset="0"/>
          <a:ea typeface="Microsoft JhengHei" charset="0"/>
          <a:cs typeface="Microsoft JhengHei" charset="0"/>
        </a:defRPr>
      </a:lvl4pPr>
      <a:lvl5pPr marL="2057400" indent="-228600" algn="l" rtl="0" eaLnBrk="1" fontAlgn="base" hangingPunct="1">
        <a:spcBef>
          <a:spcPct val="20000"/>
        </a:spcBef>
        <a:spcAft>
          <a:spcPct val="0"/>
        </a:spcAft>
        <a:buChar char="»"/>
        <a:defRPr kumimoji="1" sz="2000">
          <a:solidFill>
            <a:schemeClr val="tx1"/>
          </a:solidFill>
          <a:latin typeface="Microsoft JhengHei" charset="0"/>
          <a:ea typeface="Microsoft JhengHei" charset="0"/>
          <a:cs typeface="Microsoft JhengHei" charset="0"/>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圖片 2" descr="  南山人壽170117-16 上午11.33.50.jp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16"/>
          <p:cNvSpPr>
            <a:spLocks noChangeArrowheads="1"/>
          </p:cNvSpPr>
          <p:nvPr userDrawn="1"/>
        </p:nvSpPr>
        <p:spPr bwMode="auto">
          <a:xfrm>
            <a:off x="527051" y="6570666"/>
            <a:ext cx="2844800" cy="287337"/>
          </a:xfrm>
          <a:prstGeom prst="rect">
            <a:avLst/>
          </a:prstGeom>
          <a:noFill/>
          <a:ln>
            <a:noFill/>
          </a:ln>
          <a:effectLst/>
          <a:extLst/>
        </p:spPr>
        <p:txBody>
          <a:bodyPr/>
          <a:lstStyle>
            <a:lvl1pPr eaLnBrk="0" hangingPunct="0">
              <a:defRPr kumimoji="1" b="1">
                <a:solidFill>
                  <a:schemeClr val="tx1"/>
                </a:solidFill>
                <a:latin typeface="Times New Roman" pitchFamily="18" charset="0"/>
                <a:ea typeface="標楷體" pitchFamily="65" charset="-120"/>
              </a:defRPr>
            </a:lvl1pPr>
            <a:lvl2pPr marL="742950" indent="-285750" eaLnBrk="0" hangingPunct="0">
              <a:defRPr kumimoji="1" b="1">
                <a:solidFill>
                  <a:schemeClr val="tx1"/>
                </a:solidFill>
                <a:latin typeface="Times New Roman" pitchFamily="18" charset="0"/>
                <a:ea typeface="標楷體" pitchFamily="65" charset="-120"/>
              </a:defRPr>
            </a:lvl2pPr>
            <a:lvl3pPr marL="1143000" indent="-228600" eaLnBrk="0" hangingPunct="0">
              <a:defRPr kumimoji="1" b="1">
                <a:solidFill>
                  <a:schemeClr val="tx1"/>
                </a:solidFill>
                <a:latin typeface="Times New Roman" pitchFamily="18" charset="0"/>
                <a:ea typeface="標楷體" pitchFamily="65" charset="-120"/>
              </a:defRPr>
            </a:lvl3pPr>
            <a:lvl4pPr marL="1600200" indent="-228600" eaLnBrk="0" hangingPunct="0">
              <a:defRPr kumimoji="1" b="1">
                <a:solidFill>
                  <a:schemeClr val="tx1"/>
                </a:solidFill>
                <a:latin typeface="Times New Roman" pitchFamily="18" charset="0"/>
                <a:ea typeface="標楷體" pitchFamily="65" charset="-120"/>
              </a:defRPr>
            </a:lvl4pPr>
            <a:lvl5pPr marL="2057400" indent="-228600" eaLnBrk="0" hangingPunct="0">
              <a:defRPr kumimoji="1" b="1">
                <a:solidFill>
                  <a:schemeClr val="tx1"/>
                </a:solidFill>
                <a:latin typeface="Times New Roman" pitchFamily="18" charset="0"/>
                <a:ea typeface="標楷體" pitchFamily="65" charset="-120"/>
              </a:defRPr>
            </a:lvl5pPr>
            <a:lvl6pPr marL="2514600" indent="-228600" eaLnBrk="0" fontAlgn="base" hangingPunct="0">
              <a:spcBef>
                <a:spcPct val="0"/>
              </a:spcBef>
              <a:spcAft>
                <a:spcPct val="0"/>
              </a:spcAft>
              <a:defRPr kumimoji="1" b="1">
                <a:solidFill>
                  <a:schemeClr val="tx1"/>
                </a:solidFill>
                <a:latin typeface="Times New Roman" pitchFamily="18" charset="0"/>
                <a:ea typeface="標楷體" pitchFamily="65" charset="-120"/>
              </a:defRPr>
            </a:lvl6pPr>
            <a:lvl7pPr marL="2971800" indent="-228600" eaLnBrk="0" fontAlgn="base" hangingPunct="0">
              <a:spcBef>
                <a:spcPct val="0"/>
              </a:spcBef>
              <a:spcAft>
                <a:spcPct val="0"/>
              </a:spcAft>
              <a:defRPr kumimoji="1" b="1">
                <a:solidFill>
                  <a:schemeClr val="tx1"/>
                </a:solidFill>
                <a:latin typeface="Times New Roman" pitchFamily="18" charset="0"/>
                <a:ea typeface="標楷體" pitchFamily="65" charset="-120"/>
              </a:defRPr>
            </a:lvl7pPr>
            <a:lvl8pPr marL="3429000" indent="-228600" eaLnBrk="0" fontAlgn="base" hangingPunct="0">
              <a:spcBef>
                <a:spcPct val="0"/>
              </a:spcBef>
              <a:spcAft>
                <a:spcPct val="0"/>
              </a:spcAft>
              <a:defRPr kumimoji="1" b="1">
                <a:solidFill>
                  <a:schemeClr val="tx1"/>
                </a:solidFill>
                <a:latin typeface="Times New Roman" pitchFamily="18" charset="0"/>
                <a:ea typeface="標楷體" pitchFamily="65" charset="-120"/>
              </a:defRPr>
            </a:lvl8pPr>
            <a:lvl9pPr marL="3886200" indent="-228600" eaLnBrk="0" fontAlgn="base" hangingPunct="0">
              <a:spcBef>
                <a:spcPct val="0"/>
              </a:spcBef>
              <a:spcAft>
                <a:spcPct val="0"/>
              </a:spcAft>
              <a:defRPr kumimoji="1" b="1">
                <a:solidFill>
                  <a:schemeClr val="tx1"/>
                </a:solidFill>
                <a:latin typeface="Times New Roman" pitchFamily="18" charset="0"/>
                <a:ea typeface="標楷體" pitchFamily="65" charset="-120"/>
              </a:defRPr>
            </a:lvl9pPr>
          </a:lstStyle>
          <a:p>
            <a:pPr eaLnBrk="1" fontAlgn="base" hangingPunct="1">
              <a:spcBef>
                <a:spcPct val="0"/>
              </a:spcBef>
              <a:spcAft>
                <a:spcPct val="0"/>
              </a:spcAft>
              <a:defRPr/>
            </a:pPr>
            <a:endParaRPr lang="en-US" altLang="zh-TW" sz="1400" dirty="0">
              <a:solidFill>
                <a:prstClr val="white"/>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15994312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 id="2147483746" r:id="rId13"/>
    <p:sldLayoutId id="2147483747" r:id="rId14"/>
    <p:sldLayoutId id="2147483748" r:id="rId15"/>
    <p:sldLayoutId id="2147483749" r:id="rId16"/>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TW"/>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github.com/teemoteemo0318/nanshan"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normAutofit/>
          </a:bodyPr>
          <a:lstStyle/>
          <a:p>
            <a:r>
              <a:rPr lang="zh-TW" altLang="en-US" dirty="0"/>
              <a:t>理賠客戶再購與商品推薦</a:t>
            </a:r>
          </a:p>
        </p:txBody>
      </p:sp>
      <p:sp>
        <p:nvSpPr>
          <p:cNvPr id="5" name="副標題 4"/>
          <p:cNvSpPr>
            <a:spLocks noGrp="1"/>
          </p:cNvSpPr>
          <p:nvPr>
            <p:ph type="subTitle" idx="1"/>
          </p:nvPr>
        </p:nvSpPr>
        <p:spPr/>
        <p:txBody>
          <a:bodyPr numCol="2">
            <a:normAutofit fontScale="92500" lnSpcReduction="20000"/>
          </a:bodyPr>
          <a:lstStyle/>
          <a:p>
            <a:r>
              <a:rPr lang="zh-TW" altLang="en-US" sz="2400" dirty="0"/>
              <a:t>政大風管碩二 陳奕帆 </a:t>
            </a:r>
            <a:endParaRPr lang="en-US" altLang="zh-TW" sz="2400" dirty="0"/>
          </a:p>
          <a:p>
            <a:r>
              <a:rPr lang="zh-TW" altLang="en-US" sz="2400" dirty="0"/>
              <a:t>政大風管四 何恬</a:t>
            </a:r>
            <a:endParaRPr lang="en-US" altLang="zh-TW" sz="2400" dirty="0"/>
          </a:p>
          <a:p>
            <a:r>
              <a:rPr lang="zh-TW" altLang="en-US" sz="2400" dirty="0"/>
              <a:t>台大財金所財工組碩一 周永昱</a:t>
            </a:r>
            <a:endParaRPr lang="en-US" altLang="zh-TW" sz="2400" dirty="0"/>
          </a:p>
          <a:p>
            <a:r>
              <a:rPr lang="zh-TW" altLang="en-US" sz="2400" dirty="0"/>
              <a:t>台大資工二 謝宗儒</a:t>
            </a:r>
            <a:endParaRPr lang="en-US" altLang="zh-TW" sz="2400" dirty="0"/>
          </a:p>
        </p:txBody>
      </p:sp>
    </p:spTree>
    <p:extLst>
      <p:ext uri="{BB962C8B-B14F-4D97-AF65-F5344CB8AC3E}">
        <p14:creationId xmlns:p14="http://schemas.microsoft.com/office/powerpoint/2010/main" val="2582772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6E9B255-6319-4D1A-9274-415088A84FE0}"/>
              </a:ext>
            </a:extLst>
          </p:cNvPr>
          <p:cNvSpPr>
            <a:spLocks noGrp="1"/>
          </p:cNvSpPr>
          <p:nvPr>
            <p:ph idx="1"/>
          </p:nvPr>
        </p:nvSpPr>
        <p:spPr>
          <a:xfrm>
            <a:off x="410371" y="1146232"/>
            <a:ext cx="11714787" cy="1512165"/>
          </a:xfrm>
        </p:spPr>
        <p:txBody>
          <a:bodyPr>
            <a:normAutofit/>
          </a:bodyPr>
          <a:lstStyle/>
          <a:p>
            <a:pPr marL="457200" indent="-457200">
              <a:buFont typeface="+mj-lt"/>
              <a:buAutoNum type="arabicPeriod"/>
            </a:pPr>
            <a:r>
              <a:rPr lang="zh-TW" altLang="en-US" sz="2000" dirty="0">
                <a:latin typeface="標楷體" panose="03000509000000000000" pitchFamily="65" charset="-120"/>
                <a:ea typeface="標楷體" panose="03000509000000000000" pitchFamily="65" charset="-120"/>
              </a:rPr>
              <a:t>資料由要保人對要保人的方式進行合併</a:t>
            </a:r>
            <a:endParaRPr lang="en-US" altLang="zh-TW" sz="2000" dirty="0">
              <a:latin typeface="標楷體" panose="03000509000000000000" pitchFamily="65" charset="-120"/>
              <a:ea typeface="標楷體" panose="03000509000000000000" pitchFamily="65" charset="-120"/>
            </a:endParaRPr>
          </a:p>
          <a:p>
            <a:pPr marL="457200" indent="-457200">
              <a:buFont typeface="+mj-lt"/>
              <a:buAutoNum type="arabicPeriod"/>
            </a:pPr>
            <a:r>
              <a:rPr lang="zh-TW" altLang="en-US" sz="2000" dirty="0">
                <a:latin typeface="標楷體" panose="03000509000000000000" pitchFamily="65" charset="-120"/>
                <a:ea typeface="標楷體" panose="03000509000000000000" pitchFamily="65" charset="-120"/>
              </a:rPr>
              <a:t>並將理賠後</a:t>
            </a:r>
            <a:r>
              <a:rPr lang="en-US" altLang="zh-TW" sz="2000" dirty="0">
                <a:latin typeface="標楷體" panose="03000509000000000000" pitchFamily="65" charset="-120"/>
                <a:ea typeface="標楷體" panose="03000509000000000000" pitchFamily="65" charset="-120"/>
              </a:rPr>
              <a:t>120</a:t>
            </a:r>
            <a:r>
              <a:rPr lang="zh-TW" altLang="en-US" sz="2000" dirty="0">
                <a:latin typeface="標楷體" panose="03000509000000000000" pitchFamily="65" charset="-120"/>
                <a:ea typeface="標楷體" panose="03000509000000000000" pitchFamily="65" charset="-120"/>
              </a:rPr>
              <a:t>天內再購、</a:t>
            </a:r>
            <a:r>
              <a:rPr lang="en-US" altLang="zh-TW" sz="2000" dirty="0">
                <a:latin typeface="標楷體" panose="03000509000000000000" pitchFamily="65" charset="-120"/>
                <a:ea typeface="標楷體" panose="03000509000000000000" pitchFamily="65" charset="-120"/>
              </a:rPr>
              <a:t>180</a:t>
            </a:r>
            <a:r>
              <a:rPr lang="zh-TW" altLang="en-US" sz="2000" dirty="0">
                <a:latin typeface="標楷體" panose="03000509000000000000" pitchFamily="65" charset="-120"/>
                <a:ea typeface="標楷體" panose="03000509000000000000" pitchFamily="65" charset="-120"/>
              </a:rPr>
              <a:t>天內再購及</a:t>
            </a:r>
            <a:r>
              <a:rPr lang="en-US" altLang="zh-TW" sz="2000" dirty="0">
                <a:latin typeface="標楷體" panose="03000509000000000000" pitchFamily="65" charset="-120"/>
                <a:ea typeface="標楷體" panose="03000509000000000000" pitchFamily="65" charset="-120"/>
              </a:rPr>
              <a:t>360</a:t>
            </a:r>
            <a:r>
              <a:rPr lang="zh-TW" altLang="en-US" sz="2000" dirty="0">
                <a:latin typeface="標楷體" panose="03000509000000000000" pitchFamily="65" charset="-120"/>
                <a:ea typeface="標楷體" panose="03000509000000000000" pitchFamily="65" charset="-120"/>
              </a:rPr>
              <a:t>天內再購與否設為新變數，以便了解客戶再購情形</a:t>
            </a:r>
            <a:endParaRPr lang="en-US" altLang="zh-TW" sz="2000" dirty="0">
              <a:latin typeface="標楷體" panose="03000509000000000000" pitchFamily="65" charset="-120"/>
              <a:ea typeface="標楷體" panose="03000509000000000000" pitchFamily="65" charset="-120"/>
            </a:endParaRPr>
          </a:p>
          <a:p>
            <a:pPr marL="457200" indent="-457200">
              <a:buFont typeface="+mj-lt"/>
              <a:buAutoNum type="arabicPeriod"/>
            </a:pPr>
            <a:r>
              <a:rPr lang="zh-TW" altLang="en-US" sz="2000" dirty="0">
                <a:latin typeface="標楷體" panose="03000509000000000000" pitchFamily="65" charset="-120"/>
                <a:ea typeface="標楷體" panose="03000509000000000000" pitchFamily="65" charset="-120"/>
              </a:rPr>
              <a:t>本組也將合併後的資料作分析及解讀</a:t>
            </a:r>
            <a:endParaRPr lang="en-US" altLang="zh-TW" sz="2000" dirty="0">
              <a:latin typeface="標楷體" panose="03000509000000000000" pitchFamily="65" charset="-120"/>
              <a:ea typeface="標楷體" panose="03000509000000000000" pitchFamily="65" charset="-120"/>
            </a:endParaRPr>
          </a:p>
          <a:p>
            <a:endParaRPr lang="zh-TW" altLang="en-US" dirty="0"/>
          </a:p>
        </p:txBody>
      </p:sp>
      <p:sp>
        <p:nvSpPr>
          <p:cNvPr id="4" name="投影片編號版面配置區 3">
            <a:extLst>
              <a:ext uri="{FF2B5EF4-FFF2-40B4-BE49-F238E27FC236}">
                <a16:creationId xmlns:a16="http://schemas.microsoft.com/office/drawing/2014/main" id="{593F37B1-A25D-4F30-81C8-91CFC1AE6E35}"/>
              </a:ext>
            </a:extLst>
          </p:cNvPr>
          <p:cNvSpPr>
            <a:spLocks noGrp="1"/>
          </p:cNvSpPr>
          <p:nvPr>
            <p:ph type="sldNum" sz="quarter" idx="12"/>
          </p:nvPr>
        </p:nvSpPr>
        <p:spPr/>
        <p:txBody>
          <a:bodyPr/>
          <a:lstStyle/>
          <a:p>
            <a:fld id="{BF8CE765-4F4E-465C-81D9-F9DA65D64035}" type="slidenum">
              <a:rPr lang="zh-TW" altLang="en-US" smtClean="0"/>
              <a:t>10</a:t>
            </a:fld>
            <a:endParaRPr lang="zh-TW" altLang="en-US"/>
          </a:p>
        </p:txBody>
      </p:sp>
      <p:sp>
        <p:nvSpPr>
          <p:cNvPr id="18" name="矩形 17">
            <a:extLst>
              <a:ext uri="{FF2B5EF4-FFF2-40B4-BE49-F238E27FC236}">
                <a16:creationId xmlns:a16="http://schemas.microsoft.com/office/drawing/2014/main" id="{96F1307A-0520-440C-8E9B-BB3ABC843E4A}"/>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18">
            <a:extLst>
              <a:ext uri="{FF2B5EF4-FFF2-40B4-BE49-F238E27FC236}">
                <a16:creationId xmlns:a16="http://schemas.microsoft.com/office/drawing/2014/main" id="{19A64D9C-ADDA-4BE9-9636-4ECB0AEB19BB}"/>
              </a:ext>
            </a:extLst>
          </p:cNvPr>
          <p:cNvSpPr/>
          <p:nvPr/>
        </p:nvSpPr>
        <p:spPr>
          <a:xfrm>
            <a:off x="975456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矩形 19">
            <a:extLst>
              <a:ext uri="{FF2B5EF4-FFF2-40B4-BE49-F238E27FC236}">
                <a16:creationId xmlns:a16="http://schemas.microsoft.com/office/drawing/2014/main" id="{361A08B8-126C-4B9A-A7C1-86BCDCCC4D6E}"/>
              </a:ext>
            </a:extLst>
          </p:cNvPr>
          <p:cNvSpPr/>
          <p:nvPr/>
        </p:nvSpPr>
        <p:spPr>
          <a:xfrm>
            <a:off x="0" y="0"/>
            <a:ext cx="2437200" cy="381800"/>
          </a:xfrm>
          <a:prstGeom prst="rect">
            <a:avLst/>
          </a:prstGeom>
          <a:solidFill>
            <a:schemeClr val="bg1"/>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A6AFEBF2-872C-4407-89EB-5938C8B790FE}"/>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22" name="矩形 21">
            <a:extLst>
              <a:ext uri="{FF2B5EF4-FFF2-40B4-BE49-F238E27FC236}">
                <a16:creationId xmlns:a16="http://schemas.microsoft.com/office/drawing/2014/main" id="{DBEC7720-B148-4005-9F9B-3CF23FA0C953}"/>
              </a:ext>
            </a:extLst>
          </p:cNvPr>
          <p:cNvSpPr/>
          <p:nvPr/>
        </p:nvSpPr>
        <p:spPr>
          <a:xfrm>
            <a:off x="24372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矩形 22">
            <a:extLst>
              <a:ext uri="{FF2B5EF4-FFF2-40B4-BE49-F238E27FC236}">
                <a16:creationId xmlns:a16="http://schemas.microsoft.com/office/drawing/2014/main" id="{964F11B0-5D34-41F5-862D-7B240D4E41A7}"/>
              </a:ext>
            </a:extLst>
          </p:cNvPr>
          <p:cNvSpPr/>
          <p:nvPr/>
        </p:nvSpPr>
        <p:spPr>
          <a:xfrm>
            <a:off x="4874400" y="0"/>
            <a:ext cx="2437200" cy="381800"/>
          </a:xfrm>
          <a:prstGeom prst="rect">
            <a:avLst/>
          </a:prstGeom>
          <a:solidFill>
            <a:schemeClr val="tx1">
              <a:lumMod val="75000"/>
              <a:lumOff val="2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5EE2AD53-3653-4C1A-BC6D-7BBD5794BD44}"/>
              </a:ext>
            </a:extLst>
          </p:cNvPr>
          <p:cNvSpPr/>
          <p:nvPr/>
        </p:nvSpPr>
        <p:spPr>
          <a:xfrm>
            <a:off x="4916544"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B03BCAEB-6642-4C0A-AEA5-47FA2796B6C2}"/>
              </a:ext>
            </a:extLst>
          </p:cNvPr>
          <p:cNvSpPr/>
          <p:nvPr/>
        </p:nvSpPr>
        <p:spPr>
          <a:xfrm>
            <a:off x="7311600" y="0"/>
            <a:ext cx="2437200" cy="381800"/>
          </a:xfrm>
          <a:prstGeom prst="rect">
            <a:avLst/>
          </a:prstGeom>
          <a:solidFill>
            <a:schemeClr val="bg1">
              <a:lumMod val="9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矩形 25">
            <a:extLst>
              <a:ext uri="{FF2B5EF4-FFF2-40B4-BE49-F238E27FC236}">
                <a16:creationId xmlns:a16="http://schemas.microsoft.com/office/drawing/2014/main" id="{6C2051E3-62C8-42EE-8F82-8106E704CB93}"/>
              </a:ext>
            </a:extLst>
          </p:cNvPr>
          <p:cNvSpPr/>
          <p:nvPr/>
        </p:nvSpPr>
        <p:spPr>
          <a:xfrm>
            <a:off x="7408657" y="33290"/>
            <a:ext cx="2303999" cy="307777"/>
          </a:xfrm>
          <a:prstGeom prst="rect">
            <a:avLst/>
          </a:prstGeom>
          <a:ln w="9525">
            <a:solidFill>
              <a:schemeClr val="bg1"/>
            </a:solid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434BD342-185A-458E-859F-B37D5D7507AA}"/>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340F64BE-F97C-42A9-98EC-3898B208D518}"/>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29" name="矩形 28">
            <a:extLst>
              <a:ext uri="{FF2B5EF4-FFF2-40B4-BE49-F238E27FC236}">
                <a16:creationId xmlns:a16="http://schemas.microsoft.com/office/drawing/2014/main" id="{96D420B5-CD41-4A4F-88F3-DF7444A28BCC}"/>
              </a:ext>
            </a:extLst>
          </p:cNvPr>
          <p:cNvSpPr/>
          <p:nvPr/>
        </p:nvSpPr>
        <p:spPr>
          <a:xfrm>
            <a:off x="399716" y="594739"/>
            <a:ext cx="3512500" cy="338554"/>
          </a:xfrm>
          <a:prstGeom prst="rect">
            <a:avLst/>
          </a:prstGeom>
        </p:spPr>
        <p:txBody>
          <a:bodyPr wrap="none">
            <a:spAutoFit/>
          </a:bodyPr>
          <a:lstStyle/>
          <a:p>
            <a:r>
              <a:rPr lang="en-US" altLang="zh-TW" sz="1600" b="1" kern="100" dirty="0">
                <a:solidFill>
                  <a:schemeClr val="accent1"/>
                </a:solidFill>
                <a:latin typeface="Times New Roman" panose="02020603050405020304" pitchFamily="18" charset="0"/>
                <a:cs typeface="Times New Roman" panose="02020603050405020304" pitchFamily="18" charset="0"/>
              </a:rPr>
              <a:t>A. </a:t>
            </a:r>
            <a:r>
              <a:rPr lang="zh-TW" altLang="en-US" sz="1600" b="1" kern="100" dirty="0">
                <a:solidFill>
                  <a:schemeClr val="accent1"/>
                </a:solidFill>
                <a:latin typeface="標楷體" panose="03000509000000000000" pitchFamily="65" charset="-120"/>
                <a:ea typeface="標楷體" panose="03000509000000000000" pitchFamily="65" charset="-120"/>
                <a:cs typeface="Times New Roman" panose="02020603050405020304" pitchFamily="18" charset="0"/>
              </a:rPr>
              <a:t>理賠檔、再購檔、客戶屬性檔合併</a:t>
            </a:r>
            <a:endParaRPr lang="en-US" altLang="zh-CN" sz="1600" b="1" kern="100" dirty="0">
              <a:solidFill>
                <a:schemeClr val="accent1"/>
              </a:solidFill>
              <a:latin typeface="標楷體" panose="03000509000000000000" pitchFamily="65" charset="-12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3364019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內容版面配置區 4"/>
          <p:cNvGraphicFramePr>
            <a:graphicFrameLocks noGrp="1"/>
          </p:cNvGraphicFramePr>
          <p:nvPr>
            <p:ph idx="1"/>
            <p:extLst>
              <p:ext uri="{D42A27DB-BD31-4B8C-83A1-F6EECF244321}">
                <p14:modId xmlns:p14="http://schemas.microsoft.com/office/powerpoint/2010/main" val="1631323589"/>
              </p:ext>
            </p:extLst>
          </p:nvPr>
        </p:nvGraphicFramePr>
        <p:xfrm>
          <a:off x="2207568" y="2306489"/>
          <a:ext cx="7776864" cy="3528394"/>
        </p:xfrm>
        <a:graphic>
          <a:graphicData uri="http://schemas.openxmlformats.org/drawingml/2006/table">
            <a:tbl>
              <a:tblPr firstRow="1" firstCol="1" bandRow="1"/>
              <a:tblGrid>
                <a:gridCol w="1348533">
                  <a:extLst>
                    <a:ext uri="{9D8B030D-6E8A-4147-A177-3AD203B41FA5}">
                      <a16:colId xmlns:a16="http://schemas.microsoft.com/office/drawing/2014/main" val="2218903834"/>
                    </a:ext>
                  </a:extLst>
                </a:gridCol>
                <a:gridCol w="1348533">
                  <a:extLst>
                    <a:ext uri="{9D8B030D-6E8A-4147-A177-3AD203B41FA5}">
                      <a16:colId xmlns:a16="http://schemas.microsoft.com/office/drawing/2014/main" val="3577430532"/>
                    </a:ext>
                  </a:extLst>
                </a:gridCol>
                <a:gridCol w="1348533">
                  <a:extLst>
                    <a:ext uri="{9D8B030D-6E8A-4147-A177-3AD203B41FA5}">
                      <a16:colId xmlns:a16="http://schemas.microsoft.com/office/drawing/2014/main" val="2280799472"/>
                    </a:ext>
                  </a:extLst>
                </a:gridCol>
                <a:gridCol w="1252020">
                  <a:extLst>
                    <a:ext uri="{9D8B030D-6E8A-4147-A177-3AD203B41FA5}">
                      <a16:colId xmlns:a16="http://schemas.microsoft.com/office/drawing/2014/main" val="3035270622"/>
                    </a:ext>
                  </a:extLst>
                </a:gridCol>
                <a:gridCol w="1275926">
                  <a:extLst>
                    <a:ext uri="{9D8B030D-6E8A-4147-A177-3AD203B41FA5}">
                      <a16:colId xmlns:a16="http://schemas.microsoft.com/office/drawing/2014/main" val="2238104115"/>
                    </a:ext>
                  </a:extLst>
                </a:gridCol>
                <a:gridCol w="1203319">
                  <a:extLst>
                    <a:ext uri="{9D8B030D-6E8A-4147-A177-3AD203B41FA5}">
                      <a16:colId xmlns:a16="http://schemas.microsoft.com/office/drawing/2014/main" val="265876325"/>
                    </a:ext>
                  </a:extLst>
                </a:gridCol>
              </a:tblGrid>
              <a:tr h="320525">
                <a:tc>
                  <a:txBody>
                    <a:bodyPr/>
                    <a:lstStyle/>
                    <a:p>
                      <a:pPr algn="ctr">
                        <a:spcAft>
                          <a:spcPts val="0"/>
                        </a:spcAft>
                      </a:pPr>
                      <a:r>
                        <a:rPr lang="zh-TW" sz="1600" kern="0">
                          <a:effectLst/>
                          <a:latin typeface="+mj-ea"/>
                          <a:ea typeface="+mj-ea"/>
                          <a:cs typeface="新細明體" panose="02020500000000000000" pitchFamily="18" charset="-120"/>
                        </a:rPr>
                        <a:t>理賠案件型態</a:t>
                      </a:r>
                      <a:endParaRPr lang="zh-TW" sz="1600" kern="100">
                        <a:effectLst/>
                        <a:latin typeface="+mj-ea"/>
                        <a:ea typeface="+mj-ea"/>
                        <a:cs typeface="Times New Roman" panose="02020603050405020304" pitchFamily="18" charset="0"/>
                      </a:endParaRPr>
                    </a:p>
                  </a:txBody>
                  <a:tcPr marL="17780" marR="177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TW" sz="1600" kern="0">
                          <a:effectLst/>
                          <a:latin typeface="+mj-ea"/>
                          <a:ea typeface="+mj-ea"/>
                          <a:cs typeface="Times New Roman" panose="02020603050405020304" pitchFamily="18" charset="0"/>
                        </a:rPr>
                        <a:t>筆數</a:t>
                      </a:r>
                      <a:endParaRPr lang="zh-TW" sz="1600" kern="100">
                        <a:effectLst/>
                        <a:latin typeface="+mj-ea"/>
                        <a:ea typeface="+mj-ea"/>
                        <a:cs typeface="Times New Roman" panose="02020603050405020304" pitchFamily="18" charset="0"/>
                      </a:endParaRPr>
                    </a:p>
                  </a:txBody>
                  <a:tcPr marL="17780" marR="177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TW" sz="1600" kern="0" dirty="0">
                          <a:solidFill>
                            <a:srgbClr val="000000"/>
                          </a:solidFill>
                          <a:effectLst/>
                          <a:latin typeface="+mj-ea"/>
                          <a:ea typeface="+mj-ea"/>
                          <a:cs typeface="新細明體" panose="02020500000000000000" pitchFamily="18" charset="-120"/>
                        </a:rPr>
                        <a:t>佔比</a:t>
                      </a:r>
                      <a:endParaRPr lang="zh-TW" sz="1600" kern="100" dirty="0">
                        <a:effectLst/>
                        <a:latin typeface="+mj-ea"/>
                        <a:ea typeface="+mj-ea"/>
                        <a:cs typeface="Times New Roman" panose="02020603050405020304" pitchFamily="18" charset="0"/>
                      </a:endParaRPr>
                    </a:p>
                  </a:txBody>
                  <a:tcPr marL="17780" marR="177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120</a:t>
                      </a:r>
                      <a:r>
                        <a:rPr lang="zh-TW" sz="1600" kern="0">
                          <a:solidFill>
                            <a:srgbClr val="000000"/>
                          </a:solidFill>
                          <a:effectLst/>
                          <a:latin typeface="+mj-ea"/>
                          <a:ea typeface="+mj-ea"/>
                          <a:cs typeface="新細明體" panose="02020500000000000000" pitchFamily="18" charset="-120"/>
                        </a:rPr>
                        <a:t>內再購</a:t>
                      </a:r>
                      <a:endParaRPr lang="zh-TW" sz="1600" kern="100">
                        <a:effectLst/>
                        <a:latin typeface="+mj-ea"/>
                        <a:ea typeface="+mj-ea"/>
                        <a:cs typeface="Times New Roman" panose="02020603050405020304" pitchFamily="18" charset="0"/>
                      </a:endParaRPr>
                    </a:p>
                  </a:txBody>
                  <a:tcPr marL="17780" marR="177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180</a:t>
                      </a:r>
                      <a:r>
                        <a:rPr lang="zh-TW" sz="1600" kern="0">
                          <a:solidFill>
                            <a:srgbClr val="000000"/>
                          </a:solidFill>
                          <a:effectLst/>
                          <a:latin typeface="+mj-ea"/>
                          <a:ea typeface="+mj-ea"/>
                          <a:cs typeface="新細明體" panose="02020500000000000000" pitchFamily="18" charset="-120"/>
                        </a:rPr>
                        <a:t>內再購</a:t>
                      </a:r>
                      <a:endParaRPr lang="zh-TW" sz="1600" kern="100">
                        <a:effectLst/>
                        <a:latin typeface="+mj-ea"/>
                        <a:ea typeface="+mj-ea"/>
                        <a:cs typeface="Times New Roman" panose="02020603050405020304" pitchFamily="18" charset="0"/>
                      </a:endParaRPr>
                    </a:p>
                  </a:txBody>
                  <a:tcPr marL="17780" marR="177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360</a:t>
                      </a:r>
                      <a:r>
                        <a:rPr lang="zh-TW" sz="1600" kern="0">
                          <a:solidFill>
                            <a:srgbClr val="000000"/>
                          </a:solidFill>
                          <a:effectLst/>
                          <a:latin typeface="+mj-ea"/>
                          <a:ea typeface="+mj-ea"/>
                          <a:cs typeface="新細明體" panose="02020500000000000000" pitchFamily="18" charset="-120"/>
                        </a:rPr>
                        <a:t>內再購</a:t>
                      </a:r>
                      <a:endParaRPr lang="zh-TW" sz="1600" kern="100">
                        <a:effectLst/>
                        <a:latin typeface="+mj-ea"/>
                        <a:ea typeface="+mj-ea"/>
                        <a:cs typeface="Times New Roman" panose="02020603050405020304" pitchFamily="18" charset="0"/>
                      </a:endParaRPr>
                    </a:p>
                  </a:txBody>
                  <a:tcPr marL="17780" marR="177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05837216"/>
                  </a:ext>
                </a:extLst>
              </a:tr>
              <a:tr h="458267">
                <a:tc>
                  <a:txBody>
                    <a:bodyPr/>
                    <a:lstStyle/>
                    <a:p>
                      <a:pPr algn="ctr">
                        <a:spcAft>
                          <a:spcPts val="0"/>
                        </a:spcAft>
                      </a:pPr>
                      <a:r>
                        <a:rPr lang="zh-TW" sz="1600" kern="0">
                          <a:solidFill>
                            <a:srgbClr val="000000"/>
                          </a:solidFill>
                          <a:effectLst/>
                          <a:latin typeface="+mj-ea"/>
                          <a:ea typeface="+mj-ea"/>
                          <a:cs typeface="新細明體" panose="02020500000000000000" pitchFamily="18" charset="-120"/>
                        </a:rPr>
                        <a:t>身故給付</a:t>
                      </a:r>
                      <a:endParaRPr lang="zh-TW" sz="1600" kern="100">
                        <a:effectLst/>
                        <a:latin typeface="+mj-ea"/>
                        <a:ea typeface="+mj-ea"/>
                        <a:cs typeface="Times New Roman" panose="02020603050405020304" pitchFamily="18" charset="0"/>
                      </a:endParaRPr>
                    </a:p>
                  </a:txBody>
                  <a:tcPr marL="17780" marR="177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3841</a:t>
                      </a:r>
                      <a:endParaRPr lang="zh-TW" sz="1600" kern="100">
                        <a:effectLst/>
                        <a:latin typeface="+mj-ea"/>
                        <a:ea typeface="+mj-ea"/>
                        <a:cs typeface="Times New Roman" panose="02020603050405020304" pitchFamily="18" charset="0"/>
                      </a:endParaRPr>
                    </a:p>
                  </a:txBody>
                  <a:tcPr marL="17780" marR="177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1.64%</a:t>
                      </a:r>
                      <a:endParaRPr lang="zh-TW" sz="1600" kern="100">
                        <a:effectLst/>
                        <a:latin typeface="+mj-ea"/>
                        <a:ea typeface="+mj-ea"/>
                        <a:cs typeface="Times New Roman" panose="02020603050405020304" pitchFamily="18" charset="0"/>
                      </a:endParaRPr>
                    </a:p>
                  </a:txBody>
                  <a:tcPr marL="17780" marR="177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7.37%</a:t>
                      </a:r>
                      <a:endParaRPr lang="zh-TW" sz="1600" kern="100">
                        <a:effectLst/>
                        <a:latin typeface="+mj-ea"/>
                        <a:ea typeface="+mj-ea"/>
                        <a:cs typeface="Times New Roman" panose="02020603050405020304" pitchFamily="18" charset="0"/>
                      </a:endParaRPr>
                    </a:p>
                  </a:txBody>
                  <a:tcPr marL="17780" marR="177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7.86%</a:t>
                      </a:r>
                      <a:endParaRPr lang="zh-TW" sz="1600" kern="100">
                        <a:effectLst/>
                        <a:latin typeface="+mj-ea"/>
                        <a:ea typeface="+mj-ea"/>
                        <a:cs typeface="Times New Roman" panose="02020603050405020304" pitchFamily="18" charset="0"/>
                      </a:endParaRPr>
                    </a:p>
                  </a:txBody>
                  <a:tcPr marL="17780" marR="177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9.19%</a:t>
                      </a:r>
                      <a:endParaRPr lang="zh-TW" sz="1600" kern="100">
                        <a:effectLst/>
                        <a:latin typeface="+mj-ea"/>
                        <a:ea typeface="+mj-ea"/>
                        <a:cs typeface="Times New Roman" panose="02020603050405020304" pitchFamily="18" charset="0"/>
                      </a:endParaRPr>
                    </a:p>
                  </a:txBody>
                  <a:tcPr marL="17780" marR="17780" marT="0"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785719654"/>
                  </a:ext>
                </a:extLst>
              </a:tr>
              <a:tr h="458267">
                <a:tc>
                  <a:txBody>
                    <a:bodyPr/>
                    <a:lstStyle/>
                    <a:p>
                      <a:pPr algn="ctr">
                        <a:spcAft>
                          <a:spcPts val="0"/>
                        </a:spcAft>
                      </a:pPr>
                      <a:r>
                        <a:rPr lang="zh-TW" sz="1600" kern="0">
                          <a:solidFill>
                            <a:srgbClr val="000000"/>
                          </a:solidFill>
                          <a:effectLst/>
                          <a:latin typeface="+mj-ea"/>
                          <a:ea typeface="+mj-ea"/>
                          <a:cs typeface="新細明體" panose="02020500000000000000" pitchFamily="18" charset="-120"/>
                        </a:rPr>
                        <a:t>完全失能</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224</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0.10%</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7.59%</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8.48%</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9.82%</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extLst>
                  <a:ext uri="{0D108BD9-81ED-4DB2-BD59-A6C34878D82A}">
                    <a16:rowId xmlns:a16="http://schemas.microsoft.com/office/drawing/2014/main" val="976290165"/>
                  </a:ext>
                </a:extLst>
              </a:tr>
              <a:tr h="458267">
                <a:tc>
                  <a:txBody>
                    <a:bodyPr/>
                    <a:lstStyle/>
                    <a:p>
                      <a:pPr algn="ctr">
                        <a:spcAft>
                          <a:spcPts val="0"/>
                        </a:spcAft>
                      </a:pPr>
                      <a:r>
                        <a:rPr lang="zh-TW" sz="1600" kern="0">
                          <a:solidFill>
                            <a:srgbClr val="000000"/>
                          </a:solidFill>
                          <a:effectLst/>
                          <a:latin typeface="+mj-ea"/>
                          <a:ea typeface="+mj-ea"/>
                          <a:cs typeface="新細明體" panose="02020500000000000000" pitchFamily="18" charset="-120"/>
                        </a:rPr>
                        <a:t>部分失能</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160</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0.07%</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17.50%</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19.38%</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20.63%</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extLst>
                  <a:ext uri="{0D108BD9-81ED-4DB2-BD59-A6C34878D82A}">
                    <a16:rowId xmlns:a16="http://schemas.microsoft.com/office/drawing/2014/main" val="3326265681"/>
                  </a:ext>
                </a:extLst>
              </a:tr>
              <a:tr h="458267">
                <a:tc>
                  <a:txBody>
                    <a:bodyPr/>
                    <a:lstStyle/>
                    <a:p>
                      <a:pPr algn="ctr">
                        <a:spcAft>
                          <a:spcPts val="0"/>
                        </a:spcAft>
                      </a:pPr>
                      <a:r>
                        <a:rPr lang="zh-TW" sz="1600" kern="0">
                          <a:solidFill>
                            <a:srgbClr val="000000"/>
                          </a:solidFill>
                          <a:effectLst/>
                          <a:latin typeface="+mj-ea"/>
                          <a:ea typeface="+mj-ea"/>
                          <a:cs typeface="新細明體" panose="02020500000000000000" pitchFamily="18" charset="-120"/>
                        </a:rPr>
                        <a:t>重大疾病</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6483</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2.77%</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3.44%</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4.52%</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7.11%</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extLst>
                  <a:ext uri="{0D108BD9-81ED-4DB2-BD59-A6C34878D82A}">
                    <a16:rowId xmlns:a16="http://schemas.microsoft.com/office/drawing/2014/main" val="3187601040"/>
                  </a:ext>
                </a:extLst>
              </a:tr>
              <a:tr h="458267">
                <a:tc>
                  <a:txBody>
                    <a:bodyPr/>
                    <a:lstStyle/>
                    <a:p>
                      <a:pPr algn="ctr">
                        <a:spcAft>
                          <a:spcPts val="0"/>
                        </a:spcAft>
                      </a:pPr>
                      <a:r>
                        <a:rPr lang="zh-TW" sz="1600" kern="0">
                          <a:solidFill>
                            <a:srgbClr val="000000"/>
                          </a:solidFill>
                          <a:effectLst/>
                          <a:latin typeface="+mj-ea"/>
                          <a:ea typeface="+mj-ea"/>
                          <a:cs typeface="新細明體" panose="02020500000000000000" pitchFamily="18" charset="-120"/>
                        </a:rPr>
                        <a:t>疾病醫療</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132549</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56.54%</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4.30%</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5.76%</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9.67%</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extLst>
                  <a:ext uri="{0D108BD9-81ED-4DB2-BD59-A6C34878D82A}">
                    <a16:rowId xmlns:a16="http://schemas.microsoft.com/office/drawing/2014/main" val="2671253141"/>
                  </a:ext>
                </a:extLst>
              </a:tr>
              <a:tr h="458267">
                <a:tc>
                  <a:txBody>
                    <a:bodyPr/>
                    <a:lstStyle/>
                    <a:p>
                      <a:pPr algn="ctr">
                        <a:spcAft>
                          <a:spcPts val="0"/>
                        </a:spcAft>
                      </a:pPr>
                      <a:r>
                        <a:rPr lang="zh-TW" sz="1600" kern="0">
                          <a:solidFill>
                            <a:srgbClr val="000000"/>
                          </a:solidFill>
                          <a:effectLst/>
                          <a:latin typeface="+mj-ea"/>
                          <a:ea typeface="+mj-ea"/>
                          <a:cs typeface="新細明體" panose="02020500000000000000" pitchFamily="18" charset="-120"/>
                        </a:rPr>
                        <a:t>意外醫療</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91171</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38.89%</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5.27%</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7.22%</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12.61%</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a:noFill/>
                    </a:lnB>
                  </a:tcPr>
                </a:tc>
                <a:extLst>
                  <a:ext uri="{0D108BD9-81ED-4DB2-BD59-A6C34878D82A}">
                    <a16:rowId xmlns:a16="http://schemas.microsoft.com/office/drawing/2014/main" val="2880438556"/>
                  </a:ext>
                </a:extLst>
              </a:tr>
              <a:tr h="458267">
                <a:tc>
                  <a:txBody>
                    <a:bodyPr/>
                    <a:lstStyle/>
                    <a:p>
                      <a:pPr algn="ct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234428</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0">
                          <a:solidFill>
                            <a:srgbClr val="000000"/>
                          </a:solidFill>
                          <a:effectLst/>
                          <a:latin typeface="+mj-ea"/>
                          <a:ea typeface="+mj-ea"/>
                          <a:cs typeface="新細明體" panose="02020500000000000000" pitchFamily="18" charset="-120"/>
                        </a:rPr>
                        <a:t>100%</a:t>
                      </a: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endParaRPr lang="zh-TW" sz="1600" kern="100" dirty="0">
                        <a:effectLst/>
                        <a:latin typeface="+mj-ea"/>
                        <a:ea typeface="+mj-ea"/>
                        <a:cs typeface="Times New Roman" panose="02020603050405020304" pitchFamily="18" charset="0"/>
                      </a:endParaRPr>
                    </a:p>
                  </a:txBody>
                  <a:tcPr marL="17780" marR="177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endParaRPr lang="zh-TW" sz="1600" kern="100">
                        <a:effectLst/>
                        <a:latin typeface="+mj-ea"/>
                        <a:ea typeface="+mj-ea"/>
                        <a:cs typeface="Times New Roman" panose="02020603050405020304" pitchFamily="18" charset="0"/>
                      </a:endParaRPr>
                    </a:p>
                  </a:txBody>
                  <a:tcPr marL="17780" marR="177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endParaRPr lang="zh-TW" sz="1600" kern="100" dirty="0">
                        <a:effectLst/>
                        <a:latin typeface="+mj-ea"/>
                        <a:ea typeface="+mj-ea"/>
                        <a:cs typeface="Times New Roman" panose="02020603050405020304" pitchFamily="18" charset="0"/>
                      </a:endParaRPr>
                    </a:p>
                  </a:txBody>
                  <a:tcPr marL="17780" marR="17780" marT="0"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76368234"/>
                  </a:ext>
                </a:extLst>
              </a:tr>
            </a:tbl>
          </a:graphicData>
        </a:graphic>
      </p:graphicFrame>
      <p:sp>
        <p:nvSpPr>
          <p:cNvPr id="4" name="投影片編號版面配置區 3">
            <a:extLst>
              <a:ext uri="{FF2B5EF4-FFF2-40B4-BE49-F238E27FC236}">
                <a16:creationId xmlns:a16="http://schemas.microsoft.com/office/drawing/2014/main" id="{593F37B1-A25D-4F30-81C8-91CFC1AE6E35}"/>
              </a:ext>
            </a:extLst>
          </p:cNvPr>
          <p:cNvSpPr>
            <a:spLocks noGrp="1"/>
          </p:cNvSpPr>
          <p:nvPr>
            <p:ph type="sldNum" sz="quarter" idx="12"/>
          </p:nvPr>
        </p:nvSpPr>
        <p:spPr/>
        <p:txBody>
          <a:bodyPr/>
          <a:lstStyle/>
          <a:p>
            <a:fld id="{BF8CE765-4F4E-465C-81D9-F9DA65D64035}" type="slidenum">
              <a:rPr lang="zh-TW" altLang="en-US" smtClean="0"/>
              <a:t>11</a:t>
            </a:fld>
            <a:endParaRPr lang="zh-TW" altLang="en-US"/>
          </a:p>
        </p:txBody>
      </p:sp>
      <p:sp>
        <p:nvSpPr>
          <p:cNvPr id="6" name="矩形 5"/>
          <p:cNvSpPr/>
          <p:nvPr/>
        </p:nvSpPr>
        <p:spPr>
          <a:xfrm>
            <a:off x="1703515" y="1340771"/>
            <a:ext cx="4185761" cy="461665"/>
          </a:xfrm>
          <a:prstGeom prst="rect">
            <a:avLst/>
          </a:prstGeom>
          <a:noFill/>
        </p:spPr>
        <p:txBody>
          <a:bodyPr wrap="none" lIns="91440" tIns="45720" rIns="91440" bIns="45720">
            <a:spAutoFit/>
          </a:bodyPr>
          <a:lstStyle/>
          <a:p>
            <a:pPr algn="ctr"/>
            <a:r>
              <a:rPr lang="zh-TW" altLang="en-US" sz="2400" dirty="0">
                <a:ln w="0"/>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rPr>
              <a:t>不同理賠案件型態的再購情形</a:t>
            </a:r>
          </a:p>
        </p:txBody>
      </p:sp>
      <p:sp>
        <p:nvSpPr>
          <p:cNvPr id="19" name="矩形 18">
            <a:extLst>
              <a:ext uri="{FF2B5EF4-FFF2-40B4-BE49-F238E27FC236}">
                <a16:creationId xmlns:a16="http://schemas.microsoft.com/office/drawing/2014/main" id="{1870C6C5-6023-4FA9-B69F-98D20E892619}"/>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矩形 19">
            <a:extLst>
              <a:ext uri="{FF2B5EF4-FFF2-40B4-BE49-F238E27FC236}">
                <a16:creationId xmlns:a16="http://schemas.microsoft.com/office/drawing/2014/main" id="{950EA27A-256D-4B66-AAFA-C2E48FFEE4CA}"/>
              </a:ext>
            </a:extLst>
          </p:cNvPr>
          <p:cNvSpPr/>
          <p:nvPr/>
        </p:nvSpPr>
        <p:spPr>
          <a:xfrm>
            <a:off x="975456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75463E71-D89D-46D7-8D09-C3C8FD11A9F3}"/>
              </a:ext>
            </a:extLst>
          </p:cNvPr>
          <p:cNvSpPr/>
          <p:nvPr/>
        </p:nvSpPr>
        <p:spPr>
          <a:xfrm>
            <a:off x="0" y="0"/>
            <a:ext cx="2437200" cy="381800"/>
          </a:xfrm>
          <a:prstGeom prst="rect">
            <a:avLst/>
          </a:prstGeom>
          <a:solidFill>
            <a:schemeClr val="bg1"/>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2" name="矩形 21">
            <a:extLst>
              <a:ext uri="{FF2B5EF4-FFF2-40B4-BE49-F238E27FC236}">
                <a16:creationId xmlns:a16="http://schemas.microsoft.com/office/drawing/2014/main" id="{90247B71-44FD-4E7E-8006-B8B5F5CA16D9}"/>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23" name="矩形 22">
            <a:extLst>
              <a:ext uri="{FF2B5EF4-FFF2-40B4-BE49-F238E27FC236}">
                <a16:creationId xmlns:a16="http://schemas.microsoft.com/office/drawing/2014/main" id="{156F2065-5ACD-4A9B-AF62-73B49D454FAC}"/>
              </a:ext>
            </a:extLst>
          </p:cNvPr>
          <p:cNvSpPr/>
          <p:nvPr/>
        </p:nvSpPr>
        <p:spPr>
          <a:xfrm>
            <a:off x="24372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3E8B48C0-0E2A-4B44-BF39-04FF87CB08CF}"/>
              </a:ext>
            </a:extLst>
          </p:cNvPr>
          <p:cNvSpPr/>
          <p:nvPr/>
        </p:nvSpPr>
        <p:spPr>
          <a:xfrm>
            <a:off x="4874400" y="0"/>
            <a:ext cx="2437200" cy="381800"/>
          </a:xfrm>
          <a:prstGeom prst="rect">
            <a:avLst/>
          </a:prstGeom>
          <a:solidFill>
            <a:schemeClr val="tx1">
              <a:lumMod val="75000"/>
              <a:lumOff val="2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5" name="矩形 24">
            <a:extLst>
              <a:ext uri="{FF2B5EF4-FFF2-40B4-BE49-F238E27FC236}">
                <a16:creationId xmlns:a16="http://schemas.microsoft.com/office/drawing/2014/main" id="{BF4258E6-566F-4ED6-B9D6-EF8EE36A16B6}"/>
              </a:ext>
            </a:extLst>
          </p:cNvPr>
          <p:cNvSpPr/>
          <p:nvPr/>
        </p:nvSpPr>
        <p:spPr>
          <a:xfrm>
            <a:off x="4916544"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6" name="矩形 25">
            <a:extLst>
              <a:ext uri="{FF2B5EF4-FFF2-40B4-BE49-F238E27FC236}">
                <a16:creationId xmlns:a16="http://schemas.microsoft.com/office/drawing/2014/main" id="{E5D32AC9-08C1-4FE8-8192-C88C0B1DBEAF}"/>
              </a:ext>
            </a:extLst>
          </p:cNvPr>
          <p:cNvSpPr/>
          <p:nvPr/>
        </p:nvSpPr>
        <p:spPr>
          <a:xfrm>
            <a:off x="7311600" y="0"/>
            <a:ext cx="2437200" cy="381800"/>
          </a:xfrm>
          <a:prstGeom prst="rect">
            <a:avLst/>
          </a:prstGeom>
          <a:solidFill>
            <a:schemeClr val="bg1">
              <a:lumMod val="9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7" name="矩形 26">
            <a:extLst>
              <a:ext uri="{FF2B5EF4-FFF2-40B4-BE49-F238E27FC236}">
                <a16:creationId xmlns:a16="http://schemas.microsoft.com/office/drawing/2014/main" id="{B2435F58-075C-45B1-976B-FB9F27EBA447}"/>
              </a:ext>
            </a:extLst>
          </p:cNvPr>
          <p:cNvSpPr/>
          <p:nvPr/>
        </p:nvSpPr>
        <p:spPr>
          <a:xfrm>
            <a:off x="7408657" y="33290"/>
            <a:ext cx="2303999" cy="307777"/>
          </a:xfrm>
          <a:prstGeom prst="rect">
            <a:avLst/>
          </a:prstGeom>
          <a:ln w="9525">
            <a:solidFill>
              <a:schemeClr val="bg1"/>
            </a:solid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3032E53D-29D9-489A-A982-C469277705E5}"/>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9" name="矩形 28">
            <a:extLst>
              <a:ext uri="{FF2B5EF4-FFF2-40B4-BE49-F238E27FC236}">
                <a16:creationId xmlns:a16="http://schemas.microsoft.com/office/drawing/2014/main" id="{11A8B042-91F0-4399-8F6D-E5119E4AC135}"/>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30" name="矩形 29">
            <a:extLst>
              <a:ext uri="{FF2B5EF4-FFF2-40B4-BE49-F238E27FC236}">
                <a16:creationId xmlns:a16="http://schemas.microsoft.com/office/drawing/2014/main" id="{240B93B8-68C8-4F71-BCDA-3B1C66F80859}"/>
              </a:ext>
            </a:extLst>
          </p:cNvPr>
          <p:cNvSpPr/>
          <p:nvPr/>
        </p:nvSpPr>
        <p:spPr>
          <a:xfrm>
            <a:off x="399716" y="594739"/>
            <a:ext cx="1654620" cy="338554"/>
          </a:xfrm>
          <a:prstGeom prst="rect">
            <a:avLst/>
          </a:prstGeom>
        </p:spPr>
        <p:txBody>
          <a:bodyPr wrap="none">
            <a:spAutoFit/>
          </a:bodyPr>
          <a:lstStyle/>
          <a:p>
            <a:r>
              <a:rPr lang="en-US" altLang="zh-TW" sz="1600" b="1" kern="100" dirty="0">
                <a:solidFill>
                  <a:schemeClr val="accent1"/>
                </a:solidFill>
                <a:latin typeface="Times New Roman" panose="02020603050405020304" pitchFamily="18" charset="0"/>
                <a:cs typeface="Times New Roman" panose="02020603050405020304" pitchFamily="18" charset="0"/>
              </a:rPr>
              <a:t>B. </a:t>
            </a:r>
            <a:r>
              <a:rPr lang="zh-TW" altLang="en-US" sz="1600" b="1" kern="100" dirty="0">
                <a:solidFill>
                  <a:schemeClr val="accent1"/>
                </a:solidFill>
                <a:latin typeface="標楷體" panose="03000509000000000000" pitchFamily="65" charset="-120"/>
                <a:ea typeface="標楷體" panose="03000509000000000000" pitchFamily="65" charset="-120"/>
                <a:cs typeface="Times New Roman" panose="02020603050405020304" pitchFamily="18" charset="0"/>
              </a:rPr>
              <a:t>合併檔案分析</a:t>
            </a:r>
            <a:endParaRPr lang="en-US" altLang="zh-CN" sz="1600" b="1" kern="100" dirty="0">
              <a:solidFill>
                <a:schemeClr val="accent1"/>
              </a:solidFill>
              <a:latin typeface="標楷體" panose="03000509000000000000" pitchFamily="65" charset="-12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4219385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C6E9B255-6319-4D1A-9274-415088A84FE0}"/>
                  </a:ext>
                </a:extLst>
              </p:cNvPr>
              <p:cNvSpPr>
                <a:spLocks noGrp="1"/>
              </p:cNvSpPr>
              <p:nvPr>
                <p:ph idx="1"/>
              </p:nvPr>
            </p:nvSpPr>
            <p:spPr>
              <a:xfrm>
                <a:off x="1981200" y="1484787"/>
                <a:ext cx="8229600" cy="4597971"/>
              </a:xfrm>
            </p:spPr>
            <p:txBody>
              <a:bodyPr>
                <a:normAutofit/>
              </a:bodyPr>
              <a:lstStyle/>
              <a:p>
                <a:pPr marL="0" indent="0">
                  <a:buNone/>
                </a:pPr>
                <a:r>
                  <a:rPr lang="zh-TW" altLang="en-US" sz="1800" dirty="0">
                    <a:latin typeface="標楷體" panose="03000509000000000000" pitchFamily="65" charset="-120"/>
                    <a:ea typeface="標楷體" panose="03000509000000000000" pitchFamily="65" charset="-120"/>
                  </a:rPr>
                  <a:t>利用</a:t>
                </a:r>
                <a:r>
                  <a:rPr lang="en-US" altLang="zh-TW" sz="1800" dirty="0" err="1">
                    <a:latin typeface="標楷體" panose="03000509000000000000" pitchFamily="65" charset="-120"/>
                    <a:ea typeface="標楷體" panose="03000509000000000000" pitchFamily="65" charset="-120"/>
                  </a:rPr>
                  <a:t>Scheffé</a:t>
                </a:r>
                <a:r>
                  <a:rPr lang="zh-TW" altLang="en-US" sz="1800" dirty="0">
                    <a:latin typeface="標楷體" panose="03000509000000000000" pitchFamily="65" charset="-120"/>
                    <a:ea typeface="標楷體" panose="03000509000000000000" pitchFamily="65" charset="-120"/>
                  </a:rPr>
                  <a:t>法事後比較</a:t>
                </a:r>
                <a:r>
                  <a:rPr lang="en-US" altLang="zh-TW" sz="1800" dirty="0">
                    <a:latin typeface="標楷體" panose="03000509000000000000" pitchFamily="65" charset="-120"/>
                    <a:ea typeface="標楷體" panose="03000509000000000000" pitchFamily="65" charset="-120"/>
                  </a:rPr>
                  <a:t>:</a:t>
                </a:r>
              </a:p>
              <a:p>
                <a:pPr marL="0" indent="0">
                  <a:buNone/>
                </a:pPr>
                <a:r>
                  <a:rPr lang="zh-TW" altLang="en-US" sz="1800" dirty="0">
                    <a:latin typeface="標楷體" panose="03000509000000000000" pitchFamily="65" charset="-120"/>
                    <a:ea typeface="標楷體" panose="03000509000000000000" pitchFamily="65" charset="-120"/>
                  </a:rPr>
                  <a:t>不同理賠案件型態的再購比例是否有顯著差異</a:t>
                </a:r>
                <a:endParaRPr lang="en-US" altLang="zh-TW" sz="1800" dirty="0">
                  <a:latin typeface="標楷體" panose="03000509000000000000" pitchFamily="65" charset="-120"/>
                  <a:ea typeface="標楷體" panose="03000509000000000000" pitchFamily="65" charset="-120"/>
                </a:endParaRPr>
              </a:p>
              <a:p>
                <a:pPr marL="0" indent="0">
                  <a:buNone/>
                </a:pPr>
                <a:endParaRPr lang="en-US" altLang="zh-TW" sz="1800" dirty="0">
                  <a:latin typeface="標楷體" panose="03000509000000000000" pitchFamily="65" charset="-120"/>
                  <a:ea typeface="標楷體" panose="03000509000000000000" pitchFamily="65" charset="-120"/>
                </a:endParaRPr>
              </a:p>
              <a:p>
                <a:r>
                  <a:rPr lang="zh-TW" altLang="zh-TW" sz="1800" b="1" dirty="0">
                    <a:latin typeface="標楷體" panose="03000509000000000000" pitchFamily="65" charset="-120"/>
                    <a:ea typeface="標楷體" panose="03000509000000000000" pitchFamily="65" charset="-120"/>
                  </a:rPr>
                  <a:t>不同理賠案件型態</a:t>
                </a:r>
                <a:r>
                  <a:rPr lang="en-US" altLang="zh-TW" sz="1800" b="1" dirty="0">
                    <a:latin typeface="標楷體" panose="03000509000000000000" pitchFamily="65" charset="-120"/>
                    <a:ea typeface="標楷體" panose="03000509000000000000" pitchFamily="65" charset="-120"/>
                  </a:rPr>
                  <a:t>120</a:t>
                </a:r>
                <a:r>
                  <a:rPr lang="zh-TW" altLang="en-US" sz="1800" b="1" dirty="0">
                    <a:latin typeface="標楷體" panose="03000509000000000000" pitchFamily="65" charset="-120"/>
                    <a:ea typeface="標楷體" panose="03000509000000000000" pitchFamily="65" charset="-120"/>
                  </a:rPr>
                  <a:t>天</a:t>
                </a:r>
                <a:r>
                  <a:rPr lang="zh-TW" altLang="zh-TW" sz="1800" b="1" dirty="0">
                    <a:latin typeface="標楷體" panose="03000509000000000000" pitchFamily="65" charset="-120"/>
                    <a:ea typeface="標楷體" panose="03000509000000000000" pitchFamily="65" charset="-120"/>
                  </a:rPr>
                  <a:t>內的再購情形</a:t>
                </a:r>
                <a:r>
                  <a:rPr lang="en-US" altLang="zh-TW" sz="1800" b="1" dirty="0">
                    <a:latin typeface="標楷體" panose="03000509000000000000" pitchFamily="65" charset="-120"/>
                    <a:ea typeface="標楷體" panose="03000509000000000000" pitchFamily="65" charset="-120"/>
                  </a:rPr>
                  <a:t>:</a:t>
                </a:r>
                <a:endParaRPr lang="zh-TW" altLang="zh-TW" sz="1800" dirty="0">
                  <a:latin typeface="標楷體" panose="03000509000000000000" pitchFamily="65" charset="-120"/>
                  <a:ea typeface="標楷體" panose="03000509000000000000" pitchFamily="65" charset="-120"/>
                </a:endParaRPr>
              </a:p>
              <a:p>
                <a:pPr marL="0" indent="0">
                  <a:buNone/>
                </a:pPr>
                <a14:m>
                  <m:oMathPara xmlns:m="http://schemas.openxmlformats.org/officeDocument/2006/math">
                    <m:oMathParaPr>
                      <m:jc m:val="centerGroup"/>
                    </m:oMathParaPr>
                    <m:oMath xmlns:m="http://schemas.openxmlformats.org/officeDocument/2006/math">
                      <m:r>
                        <a:rPr lang="zh-TW" altLang="zh-TW" sz="1800" b="1">
                          <a:latin typeface="Cambria Math" panose="02040503050406030204" pitchFamily="18" charset="0"/>
                        </a:rPr>
                        <m:t>部分失能</m:t>
                      </m:r>
                      <m:r>
                        <a:rPr lang="en-US" altLang="zh-TW" sz="1800" b="1">
                          <a:latin typeface="Cambria Math" panose="02040503050406030204" pitchFamily="18" charset="0"/>
                        </a:rPr>
                        <m:t>&gt;</m:t>
                      </m:r>
                      <m:r>
                        <a:rPr lang="zh-TW" altLang="zh-TW" sz="1800" b="1">
                          <a:latin typeface="Cambria Math" panose="02040503050406030204" pitchFamily="18" charset="0"/>
                        </a:rPr>
                        <m:t>完全失能</m:t>
                      </m:r>
                      <m:r>
                        <a:rPr lang="en-US" altLang="zh-TW" sz="1800" b="1">
                          <a:latin typeface="Cambria Math" panose="02040503050406030204" pitchFamily="18" charset="0"/>
                        </a:rPr>
                        <m:t>=</m:t>
                      </m:r>
                      <m:r>
                        <a:rPr lang="zh-TW" altLang="zh-TW" sz="1800" b="1">
                          <a:latin typeface="Cambria Math" panose="02040503050406030204" pitchFamily="18" charset="0"/>
                        </a:rPr>
                        <m:t>身故給付</m:t>
                      </m:r>
                      <m:r>
                        <a:rPr lang="en-US" altLang="zh-TW" sz="1800" b="1">
                          <a:latin typeface="Cambria Math" panose="02040503050406030204" pitchFamily="18" charset="0"/>
                        </a:rPr>
                        <m:t>&gt;</m:t>
                      </m:r>
                      <m:r>
                        <a:rPr lang="zh-TW" altLang="zh-TW" sz="1800" b="1">
                          <a:latin typeface="Cambria Math" panose="02040503050406030204" pitchFamily="18" charset="0"/>
                        </a:rPr>
                        <m:t>意外醫療</m:t>
                      </m:r>
                      <m:r>
                        <a:rPr lang="en-US" altLang="zh-TW" sz="1800" b="1">
                          <a:latin typeface="Cambria Math" panose="02040503050406030204" pitchFamily="18" charset="0"/>
                        </a:rPr>
                        <m:t>&gt;</m:t>
                      </m:r>
                      <m:r>
                        <a:rPr lang="zh-TW" altLang="zh-TW" sz="1800" b="1">
                          <a:latin typeface="Cambria Math" panose="02040503050406030204" pitchFamily="18" charset="0"/>
                        </a:rPr>
                        <m:t>疾病醫療</m:t>
                      </m:r>
                      <m:r>
                        <a:rPr lang="en-US" altLang="zh-TW" sz="1800" b="1">
                          <a:latin typeface="Cambria Math" panose="02040503050406030204" pitchFamily="18" charset="0"/>
                        </a:rPr>
                        <m:t>=</m:t>
                      </m:r>
                      <m:r>
                        <a:rPr lang="zh-TW" altLang="zh-TW" sz="1800" b="1">
                          <a:latin typeface="Cambria Math" panose="02040503050406030204" pitchFamily="18" charset="0"/>
                        </a:rPr>
                        <m:t>重大疾病</m:t>
                      </m:r>
                    </m:oMath>
                  </m:oMathPara>
                </a14:m>
                <a:endParaRPr lang="en-US" altLang="zh-TW" sz="1800" b="1" dirty="0">
                  <a:latin typeface="標楷體" panose="03000509000000000000" pitchFamily="65" charset="-120"/>
                  <a:ea typeface="標楷體" panose="03000509000000000000" pitchFamily="65" charset="-120"/>
                </a:endParaRPr>
              </a:p>
              <a:p>
                <a:pPr marL="0" indent="0">
                  <a:buNone/>
                </a:pPr>
                <a:endParaRPr lang="zh-TW" altLang="zh-TW" sz="1800" dirty="0">
                  <a:latin typeface="標楷體" panose="03000509000000000000" pitchFamily="65" charset="-120"/>
                  <a:ea typeface="標楷體" panose="03000509000000000000" pitchFamily="65" charset="-120"/>
                </a:endParaRPr>
              </a:p>
              <a:p>
                <a:r>
                  <a:rPr lang="zh-TW" altLang="zh-TW" sz="1800" b="1" dirty="0">
                    <a:latin typeface="標楷體" panose="03000509000000000000" pitchFamily="65" charset="-120"/>
                    <a:ea typeface="標楷體" panose="03000509000000000000" pitchFamily="65" charset="-120"/>
                  </a:rPr>
                  <a:t>不同理賠案件型態在</a:t>
                </a:r>
                <a:r>
                  <a:rPr lang="en-US" altLang="zh-TW" sz="1800" b="1" dirty="0">
                    <a:latin typeface="標楷體" panose="03000509000000000000" pitchFamily="65" charset="-120"/>
                    <a:ea typeface="標楷體" panose="03000509000000000000" pitchFamily="65" charset="-120"/>
                  </a:rPr>
                  <a:t>180</a:t>
                </a:r>
                <a:r>
                  <a:rPr lang="zh-TW" altLang="en-US" sz="1800" b="1" dirty="0">
                    <a:latin typeface="標楷體" panose="03000509000000000000" pitchFamily="65" charset="-120"/>
                    <a:ea typeface="標楷體" panose="03000509000000000000" pitchFamily="65" charset="-120"/>
                  </a:rPr>
                  <a:t>天</a:t>
                </a:r>
                <a:r>
                  <a:rPr lang="zh-TW" altLang="zh-TW" sz="1800" b="1" dirty="0">
                    <a:latin typeface="標楷體" panose="03000509000000000000" pitchFamily="65" charset="-120"/>
                    <a:ea typeface="標楷體" panose="03000509000000000000" pitchFamily="65" charset="-120"/>
                  </a:rPr>
                  <a:t>內的再購情形</a:t>
                </a:r>
                <a:r>
                  <a:rPr lang="en-US" altLang="zh-TW" sz="1800" b="1" dirty="0">
                    <a:latin typeface="標楷體" panose="03000509000000000000" pitchFamily="65" charset="-120"/>
                    <a:ea typeface="標楷體" panose="03000509000000000000" pitchFamily="65" charset="-120"/>
                  </a:rPr>
                  <a:t>:</a:t>
                </a:r>
                <a:endParaRPr lang="zh-TW" altLang="zh-TW" sz="1800" dirty="0">
                  <a:latin typeface="標楷體" panose="03000509000000000000" pitchFamily="65" charset="-120"/>
                  <a:ea typeface="標楷體" panose="03000509000000000000" pitchFamily="65" charset="-120"/>
                </a:endParaRPr>
              </a:p>
              <a:p>
                <a:pPr marL="0" indent="0">
                  <a:buNone/>
                </a:pPr>
                <a14:m>
                  <m:oMathPara xmlns:m="http://schemas.openxmlformats.org/officeDocument/2006/math">
                    <m:oMathParaPr>
                      <m:jc m:val="centerGroup"/>
                    </m:oMathParaPr>
                    <m:oMath xmlns:m="http://schemas.openxmlformats.org/officeDocument/2006/math">
                      <m:r>
                        <a:rPr lang="zh-TW" altLang="zh-TW" sz="1800" b="1">
                          <a:latin typeface="Cambria Math" panose="02040503050406030204" pitchFamily="18" charset="0"/>
                        </a:rPr>
                        <m:t>部分失能</m:t>
                      </m:r>
                      <m:r>
                        <a:rPr lang="en-US" altLang="zh-TW" sz="1800" b="1">
                          <a:latin typeface="Cambria Math" panose="02040503050406030204" pitchFamily="18" charset="0"/>
                        </a:rPr>
                        <m:t>&gt;</m:t>
                      </m:r>
                      <m:r>
                        <a:rPr lang="zh-TW" altLang="zh-TW" sz="1800" b="1">
                          <a:latin typeface="Cambria Math" panose="02040503050406030204" pitchFamily="18" charset="0"/>
                        </a:rPr>
                        <m:t>完全失能</m:t>
                      </m:r>
                      <m:r>
                        <a:rPr lang="en-US" altLang="zh-TW" sz="1800" b="1">
                          <a:latin typeface="Cambria Math" panose="02040503050406030204" pitchFamily="18" charset="0"/>
                        </a:rPr>
                        <m:t>=</m:t>
                      </m:r>
                      <m:r>
                        <a:rPr lang="zh-TW" altLang="zh-TW" sz="1800" b="1">
                          <a:latin typeface="Cambria Math" panose="02040503050406030204" pitchFamily="18" charset="0"/>
                        </a:rPr>
                        <m:t>身故給付</m:t>
                      </m:r>
                      <m:r>
                        <a:rPr lang="en-US" altLang="zh-TW" sz="1800" b="1">
                          <a:latin typeface="Cambria Math" panose="02040503050406030204" pitchFamily="18" charset="0"/>
                        </a:rPr>
                        <m:t>=</m:t>
                      </m:r>
                      <m:r>
                        <a:rPr lang="zh-TW" altLang="zh-TW" sz="1800" b="1">
                          <a:latin typeface="Cambria Math" panose="02040503050406030204" pitchFamily="18" charset="0"/>
                        </a:rPr>
                        <m:t>意外醫療</m:t>
                      </m:r>
                      <m:r>
                        <a:rPr lang="en-US" altLang="zh-TW" sz="1800" b="1">
                          <a:latin typeface="Cambria Math" panose="02040503050406030204" pitchFamily="18" charset="0"/>
                        </a:rPr>
                        <m:t>&gt;</m:t>
                      </m:r>
                      <m:r>
                        <a:rPr lang="zh-TW" altLang="zh-TW" sz="1800" b="1">
                          <a:latin typeface="Cambria Math" panose="02040503050406030204" pitchFamily="18" charset="0"/>
                        </a:rPr>
                        <m:t>疾病醫療</m:t>
                      </m:r>
                      <m:r>
                        <a:rPr lang="en-US" altLang="zh-TW" sz="1800" b="1">
                          <a:latin typeface="Cambria Math" panose="02040503050406030204" pitchFamily="18" charset="0"/>
                        </a:rPr>
                        <m:t>&gt;</m:t>
                      </m:r>
                      <m:r>
                        <a:rPr lang="zh-TW" altLang="zh-TW" sz="1800" b="1">
                          <a:latin typeface="Cambria Math" panose="02040503050406030204" pitchFamily="18" charset="0"/>
                        </a:rPr>
                        <m:t>重大疾病</m:t>
                      </m:r>
                    </m:oMath>
                  </m:oMathPara>
                </a14:m>
                <a:endParaRPr lang="en-US" altLang="zh-TW" sz="1800" dirty="0">
                  <a:latin typeface="標楷體" panose="03000509000000000000" pitchFamily="65" charset="-120"/>
                  <a:ea typeface="標楷體" panose="03000509000000000000" pitchFamily="65" charset="-120"/>
                </a:endParaRPr>
              </a:p>
              <a:p>
                <a:pPr marL="0" indent="0">
                  <a:buNone/>
                </a:pPr>
                <a:endParaRPr lang="zh-TW" altLang="zh-TW" sz="1800" dirty="0">
                  <a:latin typeface="標楷體" panose="03000509000000000000" pitchFamily="65" charset="-120"/>
                  <a:ea typeface="標楷體" panose="03000509000000000000" pitchFamily="65" charset="-120"/>
                </a:endParaRPr>
              </a:p>
              <a:p>
                <a:r>
                  <a:rPr lang="zh-TW" altLang="zh-TW" sz="1800" b="1" dirty="0">
                    <a:latin typeface="標楷體" panose="03000509000000000000" pitchFamily="65" charset="-120"/>
                    <a:ea typeface="標楷體" panose="03000509000000000000" pitchFamily="65" charset="-120"/>
                  </a:rPr>
                  <a:t>不同理賠案件型態在</a:t>
                </a:r>
                <a:r>
                  <a:rPr lang="en-US" altLang="zh-TW" sz="1800" b="1" dirty="0">
                    <a:latin typeface="標楷體" panose="03000509000000000000" pitchFamily="65" charset="-120"/>
                    <a:ea typeface="標楷體" panose="03000509000000000000" pitchFamily="65" charset="-120"/>
                  </a:rPr>
                  <a:t>360</a:t>
                </a:r>
                <a:r>
                  <a:rPr lang="zh-TW" altLang="en-US" sz="1800" b="1" dirty="0">
                    <a:latin typeface="標楷體" panose="03000509000000000000" pitchFamily="65" charset="-120"/>
                    <a:ea typeface="標楷體" panose="03000509000000000000" pitchFamily="65" charset="-120"/>
                  </a:rPr>
                  <a:t>天</a:t>
                </a:r>
                <a:r>
                  <a:rPr lang="zh-TW" altLang="zh-TW" sz="1800" b="1" dirty="0">
                    <a:latin typeface="標楷體" panose="03000509000000000000" pitchFamily="65" charset="-120"/>
                    <a:ea typeface="標楷體" panose="03000509000000000000" pitchFamily="65" charset="-120"/>
                  </a:rPr>
                  <a:t>內的再購情形</a:t>
                </a:r>
                <a:r>
                  <a:rPr lang="en-US" altLang="zh-TW" sz="1800" b="1" dirty="0">
                    <a:latin typeface="標楷體" panose="03000509000000000000" pitchFamily="65" charset="-120"/>
                    <a:ea typeface="標楷體" panose="03000509000000000000" pitchFamily="65" charset="-120"/>
                  </a:rPr>
                  <a:t>:</a:t>
                </a:r>
                <a:endParaRPr lang="zh-TW" altLang="zh-TW" sz="1800" dirty="0">
                  <a:latin typeface="標楷體" panose="03000509000000000000" pitchFamily="65" charset="-120"/>
                  <a:ea typeface="標楷體" panose="03000509000000000000" pitchFamily="65" charset="-120"/>
                </a:endParaRPr>
              </a:p>
              <a:p>
                <a:pPr marL="0" indent="0">
                  <a:buNone/>
                </a:pPr>
                <a14:m>
                  <m:oMathPara xmlns:m="http://schemas.openxmlformats.org/officeDocument/2006/math">
                    <m:oMathParaPr>
                      <m:jc m:val="centerGroup"/>
                    </m:oMathParaPr>
                    <m:oMath xmlns:m="http://schemas.openxmlformats.org/officeDocument/2006/math">
                      <m:r>
                        <a:rPr lang="zh-TW" altLang="zh-TW" sz="1800" b="1">
                          <a:latin typeface="Cambria Math" panose="02040503050406030204" pitchFamily="18" charset="0"/>
                        </a:rPr>
                        <m:t>部分失能</m:t>
                      </m:r>
                      <m:r>
                        <a:rPr lang="en-US" altLang="zh-TW" sz="1800" b="1">
                          <a:latin typeface="Cambria Math" panose="02040503050406030204" pitchFamily="18" charset="0"/>
                        </a:rPr>
                        <m:t>=</m:t>
                      </m:r>
                      <m:r>
                        <a:rPr lang="zh-TW" altLang="zh-TW" sz="1800" b="1">
                          <a:latin typeface="Cambria Math" panose="02040503050406030204" pitchFamily="18" charset="0"/>
                        </a:rPr>
                        <m:t>意外醫療</m:t>
                      </m:r>
                      <m:r>
                        <a:rPr lang="en-US" altLang="zh-TW" sz="1800" b="1">
                          <a:latin typeface="Cambria Math" panose="02040503050406030204" pitchFamily="18" charset="0"/>
                        </a:rPr>
                        <m:t>&gt;</m:t>
                      </m:r>
                      <m:r>
                        <a:rPr lang="zh-TW" altLang="zh-TW" sz="1800" b="1">
                          <a:latin typeface="Cambria Math" panose="02040503050406030204" pitchFamily="18" charset="0"/>
                        </a:rPr>
                        <m:t>完全失能</m:t>
                      </m:r>
                      <m:r>
                        <a:rPr lang="en-US" altLang="zh-TW" sz="1800" b="1">
                          <a:latin typeface="Cambria Math" panose="02040503050406030204" pitchFamily="18" charset="0"/>
                        </a:rPr>
                        <m:t>=</m:t>
                      </m:r>
                      <m:r>
                        <a:rPr lang="zh-TW" altLang="zh-TW" sz="1800" b="1">
                          <a:latin typeface="Cambria Math" panose="02040503050406030204" pitchFamily="18" charset="0"/>
                        </a:rPr>
                        <m:t>疾病醫療</m:t>
                      </m:r>
                      <m:r>
                        <a:rPr lang="en-US" altLang="zh-TW" sz="1800" b="1">
                          <a:latin typeface="Cambria Math" panose="02040503050406030204" pitchFamily="18" charset="0"/>
                        </a:rPr>
                        <m:t>=</m:t>
                      </m:r>
                      <m:r>
                        <a:rPr lang="zh-TW" altLang="zh-TW" sz="1800" b="1">
                          <a:latin typeface="Cambria Math" panose="02040503050406030204" pitchFamily="18" charset="0"/>
                        </a:rPr>
                        <m:t>身故給付</m:t>
                      </m:r>
                      <m:r>
                        <a:rPr lang="en-US" altLang="zh-TW" sz="1800" b="1">
                          <a:latin typeface="Cambria Math" panose="02040503050406030204" pitchFamily="18" charset="0"/>
                        </a:rPr>
                        <m:t>&gt;</m:t>
                      </m:r>
                      <m:r>
                        <a:rPr lang="zh-TW" altLang="zh-TW" sz="1800" b="1">
                          <a:latin typeface="Cambria Math" panose="02040503050406030204" pitchFamily="18" charset="0"/>
                        </a:rPr>
                        <m:t>重大疾病</m:t>
                      </m:r>
                    </m:oMath>
                  </m:oMathPara>
                </a14:m>
                <a:endParaRPr lang="zh-TW" altLang="zh-TW" sz="1800" dirty="0">
                  <a:latin typeface="標楷體" panose="03000509000000000000" pitchFamily="65" charset="-120"/>
                  <a:ea typeface="標楷體" panose="03000509000000000000" pitchFamily="65" charset="-120"/>
                </a:endParaRPr>
              </a:p>
              <a:p>
                <a:pPr marL="0" indent="0">
                  <a:buNone/>
                </a:pPr>
                <a:endParaRPr lang="zh-TW" altLang="en-US" dirty="0">
                  <a:latin typeface="標楷體" panose="03000509000000000000" pitchFamily="65" charset="-120"/>
                  <a:ea typeface="標楷體" panose="03000509000000000000" pitchFamily="65" charset="-120"/>
                </a:endParaRPr>
              </a:p>
            </p:txBody>
          </p:sp>
        </mc:Choice>
        <mc:Fallback xmlns="">
          <p:sp>
            <p:nvSpPr>
              <p:cNvPr id="3" name="內容版面配置區 2">
                <a:extLst>
                  <a:ext uri="{FF2B5EF4-FFF2-40B4-BE49-F238E27FC236}">
                    <a16:creationId xmlns:a16="http://schemas.microsoft.com/office/drawing/2014/main" id="{C6E9B255-6319-4D1A-9274-415088A84FE0}"/>
                  </a:ext>
                </a:extLst>
              </p:cNvPr>
              <p:cNvSpPr>
                <a:spLocks noGrp="1" noRot="1" noChangeAspect="1" noMove="1" noResize="1" noEditPoints="1" noAdjustHandles="1" noChangeArrowheads="1" noChangeShapeType="1" noTextEdit="1"/>
              </p:cNvSpPr>
              <p:nvPr>
                <p:ph idx="1"/>
              </p:nvPr>
            </p:nvSpPr>
            <p:spPr>
              <a:xfrm>
                <a:off x="1981200" y="1484787"/>
                <a:ext cx="8229600" cy="4597971"/>
              </a:xfrm>
              <a:blipFill>
                <a:blip r:embed="rId2"/>
                <a:stretch>
                  <a:fillRect l="-593" t="-663"/>
                </a:stretch>
              </a:blipFill>
            </p:spPr>
            <p:txBody>
              <a:bodyPr/>
              <a:lstStyle/>
              <a:p>
                <a:r>
                  <a:rPr lang="en-US">
                    <a:noFill/>
                  </a:rPr>
                  <a:t> </a:t>
                </a:r>
              </a:p>
            </p:txBody>
          </p:sp>
        </mc:Fallback>
      </mc:AlternateContent>
      <p:sp>
        <p:nvSpPr>
          <p:cNvPr id="4" name="投影片編號版面配置區 3">
            <a:extLst>
              <a:ext uri="{FF2B5EF4-FFF2-40B4-BE49-F238E27FC236}">
                <a16:creationId xmlns:a16="http://schemas.microsoft.com/office/drawing/2014/main" id="{593F37B1-A25D-4F30-81C8-91CFC1AE6E35}"/>
              </a:ext>
            </a:extLst>
          </p:cNvPr>
          <p:cNvSpPr>
            <a:spLocks noGrp="1"/>
          </p:cNvSpPr>
          <p:nvPr>
            <p:ph type="sldNum" sz="quarter" idx="12"/>
          </p:nvPr>
        </p:nvSpPr>
        <p:spPr/>
        <p:txBody>
          <a:bodyPr/>
          <a:lstStyle/>
          <a:p>
            <a:fld id="{BF8CE765-4F4E-465C-81D9-F9DA65D64035}" type="slidenum">
              <a:rPr lang="zh-TW" altLang="en-US" smtClean="0"/>
              <a:t>12</a:t>
            </a:fld>
            <a:endParaRPr lang="zh-TW" altLang="en-US"/>
          </a:p>
        </p:txBody>
      </p:sp>
      <p:sp>
        <p:nvSpPr>
          <p:cNvPr id="18" name="矩形 17">
            <a:extLst>
              <a:ext uri="{FF2B5EF4-FFF2-40B4-BE49-F238E27FC236}">
                <a16:creationId xmlns:a16="http://schemas.microsoft.com/office/drawing/2014/main" id="{E5EBBF8A-649D-4CB8-B546-FE4DF47C949C}"/>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18">
            <a:extLst>
              <a:ext uri="{FF2B5EF4-FFF2-40B4-BE49-F238E27FC236}">
                <a16:creationId xmlns:a16="http://schemas.microsoft.com/office/drawing/2014/main" id="{82756587-76F9-412B-91BF-DA634A841432}"/>
              </a:ext>
            </a:extLst>
          </p:cNvPr>
          <p:cNvSpPr/>
          <p:nvPr/>
        </p:nvSpPr>
        <p:spPr>
          <a:xfrm>
            <a:off x="975456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矩形 19">
            <a:extLst>
              <a:ext uri="{FF2B5EF4-FFF2-40B4-BE49-F238E27FC236}">
                <a16:creationId xmlns:a16="http://schemas.microsoft.com/office/drawing/2014/main" id="{761C5C2A-D6C2-4CA2-B84B-E99C08530679}"/>
              </a:ext>
            </a:extLst>
          </p:cNvPr>
          <p:cNvSpPr/>
          <p:nvPr/>
        </p:nvSpPr>
        <p:spPr>
          <a:xfrm>
            <a:off x="0" y="0"/>
            <a:ext cx="2437200" cy="381800"/>
          </a:xfrm>
          <a:prstGeom prst="rect">
            <a:avLst/>
          </a:prstGeom>
          <a:solidFill>
            <a:schemeClr val="bg1"/>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79B2BA05-19A4-4B74-87D1-F041537E3134}"/>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22" name="矩形 21">
            <a:extLst>
              <a:ext uri="{FF2B5EF4-FFF2-40B4-BE49-F238E27FC236}">
                <a16:creationId xmlns:a16="http://schemas.microsoft.com/office/drawing/2014/main" id="{366C7D71-C469-4E08-ACA8-41A77C74BD00}"/>
              </a:ext>
            </a:extLst>
          </p:cNvPr>
          <p:cNvSpPr/>
          <p:nvPr/>
        </p:nvSpPr>
        <p:spPr>
          <a:xfrm>
            <a:off x="24372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矩形 22">
            <a:extLst>
              <a:ext uri="{FF2B5EF4-FFF2-40B4-BE49-F238E27FC236}">
                <a16:creationId xmlns:a16="http://schemas.microsoft.com/office/drawing/2014/main" id="{480DC56A-7BDA-44EA-BB33-59A74589B199}"/>
              </a:ext>
            </a:extLst>
          </p:cNvPr>
          <p:cNvSpPr/>
          <p:nvPr/>
        </p:nvSpPr>
        <p:spPr>
          <a:xfrm>
            <a:off x="4874400" y="0"/>
            <a:ext cx="2437200" cy="381800"/>
          </a:xfrm>
          <a:prstGeom prst="rect">
            <a:avLst/>
          </a:prstGeom>
          <a:solidFill>
            <a:schemeClr val="tx1">
              <a:lumMod val="75000"/>
              <a:lumOff val="2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35CD9550-59F4-4362-998F-35AED458B14E}"/>
              </a:ext>
            </a:extLst>
          </p:cNvPr>
          <p:cNvSpPr/>
          <p:nvPr/>
        </p:nvSpPr>
        <p:spPr>
          <a:xfrm>
            <a:off x="4916544"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89D8D328-87FB-4272-BA64-B44F7AD16450}"/>
              </a:ext>
            </a:extLst>
          </p:cNvPr>
          <p:cNvSpPr/>
          <p:nvPr/>
        </p:nvSpPr>
        <p:spPr>
          <a:xfrm>
            <a:off x="7311600" y="0"/>
            <a:ext cx="2437200" cy="381800"/>
          </a:xfrm>
          <a:prstGeom prst="rect">
            <a:avLst/>
          </a:prstGeom>
          <a:solidFill>
            <a:schemeClr val="bg1">
              <a:lumMod val="9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矩形 25">
            <a:extLst>
              <a:ext uri="{FF2B5EF4-FFF2-40B4-BE49-F238E27FC236}">
                <a16:creationId xmlns:a16="http://schemas.microsoft.com/office/drawing/2014/main" id="{91B4BC49-3BC9-49D1-BC56-51F2AEB50FBB}"/>
              </a:ext>
            </a:extLst>
          </p:cNvPr>
          <p:cNvSpPr/>
          <p:nvPr/>
        </p:nvSpPr>
        <p:spPr>
          <a:xfrm>
            <a:off x="7408657" y="33290"/>
            <a:ext cx="2303999" cy="307777"/>
          </a:xfrm>
          <a:prstGeom prst="rect">
            <a:avLst/>
          </a:prstGeom>
          <a:ln w="9525">
            <a:solidFill>
              <a:schemeClr val="bg1"/>
            </a:solid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C91290A5-6DD0-4C2B-AB2A-9550E2DD8CBF}"/>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D5C20290-477E-4907-8E62-E9CCE20980FD}"/>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29" name="矩形 28">
            <a:extLst>
              <a:ext uri="{FF2B5EF4-FFF2-40B4-BE49-F238E27FC236}">
                <a16:creationId xmlns:a16="http://schemas.microsoft.com/office/drawing/2014/main" id="{8E9143F8-00FD-48CC-9B5E-169B1BEB20F7}"/>
              </a:ext>
            </a:extLst>
          </p:cNvPr>
          <p:cNvSpPr/>
          <p:nvPr/>
        </p:nvSpPr>
        <p:spPr>
          <a:xfrm>
            <a:off x="399716" y="594739"/>
            <a:ext cx="1654620" cy="338554"/>
          </a:xfrm>
          <a:prstGeom prst="rect">
            <a:avLst/>
          </a:prstGeom>
        </p:spPr>
        <p:txBody>
          <a:bodyPr wrap="none">
            <a:spAutoFit/>
          </a:bodyPr>
          <a:lstStyle/>
          <a:p>
            <a:r>
              <a:rPr lang="en-US" altLang="zh-TW" sz="1600" b="1" kern="100" dirty="0">
                <a:solidFill>
                  <a:schemeClr val="accent1"/>
                </a:solidFill>
                <a:latin typeface="Times New Roman" panose="02020603050405020304" pitchFamily="18" charset="0"/>
                <a:cs typeface="Times New Roman" panose="02020603050405020304" pitchFamily="18" charset="0"/>
              </a:rPr>
              <a:t>B. </a:t>
            </a:r>
            <a:r>
              <a:rPr lang="zh-TW" altLang="en-US" sz="1600" b="1" kern="100" dirty="0">
                <a:solidFill>
                  <a:schemeClr val="accent1"/>
                </a:solidFill>
                <a:latin typeface="標楷體" panose="03000509000000000000" pitchFamily="65" charset="-120"/>
                <a:ea typeface="標楷體" panose="03000509000000000000" pitchFamily="65" charset="-120"/>
                <a:cs typeface="Times New Roman" panose="02020603050405020304" pitchFamily="18" charset="0"/>
              </a:rPr>
              <a:t>合併檔案分析</a:t>
            </a:r>
            <a:endParaRPr lang="en-US" altLang="zh-CN" sz="1600" b="1" kern="100" dirty="0">
              <a:solidFill>
                <a:schemeClr val="accent1"/>
              </a:solidFill>
              <a:latin typeface="標楷體" panose="03000509000000000000" pitchFamily="65" charset="-12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836417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內容版面配置區 8"/>
          <p:cNvPicPr>
            <a:picLocks noGrp="1" noChangeAspect="1"/>
          </p:cNvPicPr>
          <p:nvPr>
            <p:ph idx="1"/>
          </p:nvPr>
        </p:nvPicPr>
        <p:blipFill>
          <a:blip r:embed="rId2"/>
          <a:stretch>
            <a:fillRect/>
          </a:stretch>
        </p:blipFill>
        <p:spPr>
          <a:xfrm>
            <a:off x="2651760" y="1801019"/>
            <a:ext cx="6888480" cy="4038600"/>
          </a:xfrm>
          <a:prstGeom prst="rect">
            <a:avLst/>
          </a:prstGeom>
        </p:spPr>
      </p:pic>
      <p:sp>
        <p:nvSpPr>
          <p:cNvPr id="4" name="投影片編號版面配置區 3">
            <a:extLst>
              <a:ext uri="{FF2B5EF4-FFF2-40B4-BE49-F238E27FC236}">
                <a16:creationId xmlns:a16="http://schemas.microsoft.com/office/drawing/2014/main" id="{593F37B1-A25D-4F30-81C8-91CFC1AE6E35}"/>
              </a:ext>
            </a:extLst>
          </p:cNvPr>
          <p:cNvSpPr>
            <a:spLocks noGrp="1"/>
          </p:cNvSpPr>
          <p:nvPr>
            <p:ph type="sldNum" sz="quarter" idx="12"/>
          </p:nvPr>
        </p:nvSpPr>
        <p:spPr/>
        <p:txBody>
          <a:bodyPr/>
          <a:lstStyle/>
          <a:p>
            <a:fld id="{BF8CE765-4F4E-465C-81D9-F9DA65D64035}" type="slidenum">
              <a:rPr lang="zh-TW" altLang="en-US" smtClean="0"/>
              <a:t>13</a:t>
            </a:fld>
            <a:endParaRPr lang="zh-TW" altLang="en-US"/>
          </a:p>
        </p:txBody>
      </p:sp>
      <p:sp>
        <p:nvSpPr>
          <p:cNvPr id="7" name="矩形 6"/>
          <p:cNvSpPr/>
          <p:nvPr/>
        </p:nvSpPr>
        <p:spPr>
          <a:xfrm>
            <a:off x="1847528" y="1340771"/>
            <a:ext cx="8494634" cy="461665"/>
          </a:xfrm>
          <a:prstGeom prst="rect">
            <a:avLst/>
          </a:prstGeom>
          <a:noFill/>
        </p:spPr>
        <p:txBody>
          <a:bodyPr wrap="none" lIns="91440" tIns="45720" rIns="91440" bIns="45720">
            <a:spAutoFit/>
          </a:bodyPr>
          <a:lstStyle/>
          <a:p>
            <a:pPr algn="ctr"/>
            <a:r>
              <a:rPr lang="zh-TW" altLang="en-US" sz="2400" dirty="0">
                <a:ln w="0"/>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rPr>
              <a:t>理賠客戶中不同的疾病類別的再購比例及其再購商品之比例</a:t>
            </a:r>
          </a:p>
        </p:txBody>
      </p:sp>
      <p:sp>
        <p:nvSpPr>
          <p:cNvPr id="19" name="矩形 18">
            <a:extLst>
              <a:ext uri="{FF2B5EF4-FFF2-40B4-BE49-F238E27FC236}">
                <a16:creationId xmlns:a16="http://schemas.microsoft.com/office/drawing/2014/main" id="{689A029C-86BF-4225-8EDB-E7A0581E1348}"/>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矩形 19">
            <a:extLst>
              <a:ext uri="{FF2B5EF4-FFF2-40B4-BE49-F238E27FC236}">
                <a16:creationId xmlns:a16="http://schemas.microsoft.com/office/drawing/2014/main" id="{1A68C52D-1810-4A20-BFFF-264BE92F3397}"/>
              </a:ext>
            </a:extLst>
          </p:cNvPr>
          <p:cNvSpPr/>
          <p:nvPr/>
        </p:nvSpPr>
        <p:spPr>
          <a:xfrm>
            <a:off x="975456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B30586D8-FB9C-45F2-9CB8-C330C7AB68C2}"/>
              </a:ext>
            </a:extLst>
          </p:cNvPr>
          <p:cNvSpPr/>
          <p:nvPr/>
        </p:nvSpPr>
        <p:spPr>
          <a:xfrm>
            <a:off x="0" y="0"/>
            <a:ext cx="2437200" cy="381800"/>
          </a:xfrm>
          <a:prstGeom prst="rect">
            <a:avLst/>
          </a:prstGeom>
          <a:solidFill>
            <a:schemeClr val="bg1"/>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2" name="矩形 21">
            <a:extLst>
              <a:ext uri="{FF2B5EF4-FFF2-40B4-BE49-F238E27FC236}">
                <a16:creationId xmlns:a16="http://schemas.microsoft.com/office/drawing/2014/main" id="{52338794-E380-433D-8A2B-CDDBDEC08581}"/>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23" name="矩形 22">
            <a:extLst>
              <a:ext uri="{FF2B5EF4-FFF2-40B4-BE49-F238E27FC236}">
                <a16:creationId xmlns:a16="http://schemas.microsoft.com/office/drawing/2014/main" id="{C92DE137-27C8-49B0-872E-11A5D43304FF}"/>
              </a:ext>
            </a:extLst>
          </p:cNvPr>
          <p:cNvSpPr/>
          <p:nvPr/>
        </p:nvSpPr>
        <p:spPr>
          <a:xfrm>
            <a:off x="24372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724646F4-1026-4270-AA2F-8A765E2C4CB9}"/>
              </a:ext>
            </a:extLst>
          </p:cNvPr>
          <p:cNvSpPr/>
          <p:nvPr/>
        </p:nvSpPr>
        <p:spPr>
          <a:xfrm>
            <a:off x="4874400" y="0"/>
            <a:ext cx="2437200" cy="381800"/>
          </a:xfrm>
          <a:prstGeom prst="rect">
            <a:avLst/>
          </a:prstGeom>
          <a:solidFill>
            <a:schemeClr val="tx1">
              <a:lumMod val="75000"/>
              <a:lumOff val="2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5" name="矩形 24">
            <a:extLst>
              <a:ext uri="{FF2B5EF4-FFF2-40B4-BE49-F238E27FC236}">
                <a16:creationId xmlns:a16="http://schemas.microsoft.com/office/drawing/2014/main" id="{A2503481-13DD-4282-ADF0-C982EFF03CB8}"/>
              </a:ext>
            </a:extLst>
          </p:cNvPr>
          <p:cNvSpPr/>
          <p:nvPr/>
        </p:nvSpPr>
        <p:spPr>
          <a:xfrm>
            <a:off x="4916544"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6" name="矩形 25">
            <a:extLst>
              <a:ext uri="{FF2B5EF4-FFF2-40B4-BE49-F238E27FC236}">
                <a16:creationId xmlns:a16="http://schemas.microsoft.com/office/drawing/2014/main" id="{A80C32FC-5240-4469-A656-1334B143217F}"/>
              </a:ext>
            </a:extLst>
          </p:cNvPr>
          <p:cNvSpPr/>
          <p:nvPr/>
        </p:nvSpPr>
        <p:spPr>
          <a:xfrm>
            <a:off x="7311600" y="0"/>
            <a:ext cx="2437200" cy="381800"/>
          </a:xfrm>
          <a:prstGeom prst="rect">
            <a:avLst/>
          </a:prstGeom>
          <a:solidFill>
            <a:schemeClr val="bg1">
              <a:lumMod val="9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7" name="矩形 26">
            <a:extLst>
              <a:ext uri="{FF2B5EF4-FFF2-40B4-BE49-F238E27FC236}">
                <a16:creationId xmlns:a16="http://schemas.microsoft.com/office/drawing/2014/main" id="{208D602D-2CAA-4F16-9761-C1C5E4C67914}"/>
              </a:ext>
            </a:extLst>
          </p:cNvPr>
          <p:cNvSpPr/>
          <p:nvPr/>
        </p:nvSpPr>
        <p:spPr>
          <a:xfrm>
            <a:off x="7408657" y="33290"/>
            <a:ext cx="2303999" cy="307777"/>
          </a:xfrm>
          <a:prstGeom prst="rect">
            <a:avLst/>
          </a:prstGeom>
          <a:ln w="9525">
            <a:solidFill>
              <a:schemeClr val="bg1"/>
            </a:solid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58E2C8EC-1D38-441C-9101-2708F227D33A}"/>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9" name="矩形 28">
            <a:extLst>
              <a:ext uri="{FF2B5EF4-FFF2-40B4-BE49-F238E27FC236}">
                <a16:creationId xmlns:a16="http://schemas.microsoft.com/office/drawing/2014/main" id="{B69360A7-AFF2-47A5-BF66-77C68DA8729A}"/>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30" name="矩形 29">
            <a:extLst>
              <a:ext uri="{FF2B5EF4-FFF2-40B4-BE49-F238E27FC236}">
                <a16:creationId xmlns:a16="http://schemas.microsoft.com/office/drawing/2014/main" id="{15E076A5-6F01-4F77-BBE0-EA1031806D5B}"/>
              </a:ext>
            </a:extLst>
          </p:cNvPr>
          <p:cNvSpPr/>
          <p:nvPr/>
        </p:nvSpPr>
        <p:spPr>
          <a:xfrm>
            <a:off x="399716" y="594739"/>
            <a:ext cx="1654620" cy="338554"/>
          </a:xfrm>
          <a:prstGeom prst="rect">
            <a:avLst/>
          </a:prstGeom>
        </p:spPr>
        <p:txBody>
          <a:bodyPr wrap="none">
            <a:spAutoFit/>
          </a:bodyPr>
          <a:lstStyle/>
          <a:p>
            <a:r>
              <a:rPr lang="en-US" altLang="zh-TW" sz="1600" b="1" kern="100" dirty="0">
                <a:solidFill>
                  <a:schemeClr val="accent1"/>
                </a:solidFill>
                <a:latin typeface="Times New Roman" panose="02020603050405020304" pitchFamily="18" charset="0"/>
                <a:cs typeface="Times New Roman" panose="02020603050405020304" pitchFamily="18" charset="0"/>
              </a:rPr>
              <a:t>B. </a:t>
            </a:r>
            <a:r>
              <a:rPr lang="zh-TW" altLang="en-US" sz="1600" b="1" kern="100" dirty="0">
                <a:solidFill>
                  <a:schemeClr val="accent1"/>
                </a:solidFill>
                <a:latin typeface="標楷體" panose="03000509000000000000" pitchFamily="65" charset="-120"/>
                <a:ea typeface="標楷體" panose="03000509000000000000" pitchFamily="65" charset="-120"/>
                <a:cs typeface="Times New Roman" panose="02020603050405020304" pitchFamily="18" charset="0"/>
              </a:rPr>
              <a:t>合併檔案分析</a:t>
            </a:r>
            <a:endParaRPr lang="en-US" altLang="zh-CN" sz="1600" b="1" kern="100" dirty="0">
              <a:solidFill>
                <a:schemeClr val="accent1"/>
              </a:solidFill>
              <a:latin typeface="標楷體" panose="03000509000000000000" pitchFamily="65" charset="-12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1446516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6CFF241C-45CC-414C-80A8-E304A6E502EB}"/>
              </a:ext>
            </a:extLst>
          </p:cNvPr>
          <p:cNvSpPr>
            <a:spLocks noGrp="1"/>
          </p:cNvSpPr>
          <p:nvPr>
            <p:ph idx="1"/>
          </p:nvPr>
        </p:nvSpPr>
        <p:spPr>
          <a:xfrm>
            <a:off x="609600" y="1556795"/>
            <a:ext cx="9211560" cy="864094"/>
          </a:xfrm>
        </p:spPr>
        <p:txBody>
          <a:bodyPr>
            <a:normAutofit/>
          </a:bodyPr>
          <a:lstStyle/>
          <a:p>
            <a:r>
              <a:rPr lang="zh-TW" altLang="en-US" sz="2000" dirty="0">
                <a:latin typeface="標楷體" panose="03000509000000000000" pitchFamily="65" charset="-120"/>
                <a:ea typeface="標楷體" panose="03000509000000000000" pitchFamily="65" charset="-120"/>
              </a:rPr>
              <a:t>刪除具</a:t>
            </a:r>
            <a:r>
              <a:rPr lang="en-US" altLang="zh-TW" sz="2000" dirty="0">
                <a:latin typeface="+mn-lt"/>
                <a:ea typeface="標楷體" panose="03000509000000000000" pitchFamily="65" charset="-120"/>
              </a:rPr>
              <a:t>Missing</a:t>
            </a:r>
            <a:r>
              <a:rPr lang="zh-TW" altLang="en-US" sz="2000" dirty="0">
                <a:latin typeface="+mn-lt"/>
                <a:ea typeface="標楷體" panose="03000509000000000000" pitchFamily="65" charset="-120"/>
              </a:rPr>
              <a:t> </a:t>
            </a:r>
            <a:r>
              <a:rPr lang="en-US" altLang="zh-TW" sz="2000" dirty="0">
                <a:latin typeface="+mn-lt"/>
                <a:ea typeface="標楷體" panose="03000509000000000000" pitchFamily="65" charset="-120"/>
              </a:rPr>
              <a:t>Value</a:t>
            </a:r>
            <a:r>
              <a:rPr lang="zh-TW" altLang="en-US" sz="2000" dirty="0">
                <a:latin typeface="+mn-lt"/>
                <a:ea typeface="標楷體" panose="03000509000000000000" pitchFamily="65" charset="-120"/>
              </a:rPr>
              <a:t>的</a:t>
            </a:r>
            <a:r>
              <a:rPr lang="en-US" altLang="zh-TW" sz="2000" dirty="0">
                <a:latin typeface="+mn-lt"/>
                <a:ea typeface="標楷體" panose="03000509000000000000" pitchFamily="65" charset="-120"/>
              </a:rPr>
              <a:t>Feature</a:t>
            </a:r>
            <a:r>
              <a:rPr lang="zh-TW" altLang="en-US" sz="2000" dirty="0">
                <a:latin typeface="+mn-lt"/>
                <a:ea typeface="標楷體" panose="03000509000000000000" pitchFamily="65" charset="-120"/>
              </a:rPr>
              <a:t>刪除</a:t>
            </a:r>
            <a:r>
              <a:rPr lang="zh-TW" altLang="en-US" sz="2000" dirty="0">
                <a:latin typeface="標楷體" panose="03000509000000000000" pitchFamily="65" charset="-120"/>
                <a:ea typeface="標楷體" panose="03000509000000000000" pitchFamily="65" charset="-120"/>
              </a:rPr>
              <a:t>，如年收入、婚姻狀況和總資產等。</a:t>
            </a:r>
            <a:endParaRPr lang="en-US" altLang="zh-TW" sz="2000" dirty="0">
              <a:latin typeface="標楷體" panose="03000509000000000000" pitchFamily="65" charset="-120"/>
              <a:ea typeface="標楷體" panose="03000509000000000000" pitchFamily="65" charset="-120"/>
            </a:endParaRPr>
          </a:p>
          <a:p>
            <a:r>
              <a:rPr lang="zh-TW" altLang="en-US" sz="2000" dirty="0">
                <a:latin typeface="標楷體" panose="03000509000000000000" pitchFamily="65" charset="-120"/>
                <a:ea typeface="標楷體" panose="03000509000000000000" pitchFamily="65" charset="-120"/>
              </a:rPr>
              <a:t>將要保人屬性欄位為空值的列刪除。</a:t>
            </a:r>
          </a:p>
        </p:txBody>
      </p:sp>
      <p:sp>
        <p:nvSpPr>
          <p:cNvPr id="4" name="投影片編號版面配置區 3">
            <a:extLst>
              <a:ext uri="{FF2B5EF4-FFF2-40B4-BE49-F238E27FC236}">
                <a16:creationId xmlns:a16="http://schemas.microsoft.com/office/drawing/2014/main" id="{9DE7C55F-4358-40A2-AB5B-F971720B67E2}"/>
              </a:ext>
            </a:extLst>
          </p:cNvPr>
          <p:cNvSpPr>
            <a:spLocks noGrp="1"/>
          </p:cNvSpPr>
          <p:nvPr>
            <p:ph type="sldNum" sz="quarter" idx="12"/>
          </p:nvPr>
        </p:nvSpPr>
        <p:spPr/>
        <p:txBody>
          <a:bodyPr/>
          <a:lstStyle/>
          <a:p>
            <a:fld id="{BF8CE765-4F4E-465C-81D9-F9DA65D64035}" type="slidenum">
              <a:rPr lang="zh-TW" altLang="en-US" smtClean="0"/>
              <a:t>14</a:t>
            </a:fld>
            <a:endParaRPr lang="zh-TW" altLang="en-US"/>
          </a:p>
        </p:txBody>
      </p:sp>
      <p:pic>
        <p:nvPicPr>
          <p:cNvPr id="5" name="圖片 4">
            <a:extLst>
              <a:ext uri="{FF2B5EF4-FFF2-40B4-BE49-F238E27FC236}">
                <a16:creationId xmlns:a16="http://schemas.microsoft.com/office/drawing/2014/main" id="{6FF0C2E0-1DDE-456E-8E62-C83229CED0D9}"/>
              </a:ext>
            </a:extLst>
          </p:cNvPr>
          <p:cNvPicPr>
            <a:picLocks noChangeAspect="1"/>
          </p:cNvPicPr>
          <p:nvPr/>
        </p:nvPicPr>
        <p:blipFill>
          <a:blip r:embed="rId2"/>
          <a:stretch>
            <a:fillRect/>
          </a:stretch>
        </p:blipFill>
        <p:spPr>
          <a:xfrm>
            <a:off x="4690289" y="2348880"/>
            <a:ext cx="7236728" cy="4197010"/>
          </a:xfrm>
          <a:prstGeom prst="rect">
            <a:avLst/>
          </a:prstGeom>
        </p:spPr>
      </p:pic>
      <p:sp>
        <p:nvSpPr>
          <p:cNvPr id="6" name="文字方塊 5">
            <a:extLst>
              <a:ext uri="{FF2B5EF4-FFF2-40B4-BE49-F238E27FC236}">
                <a16:creationId xmlns:a16="http://schemas.microsoft.com/office/drawing/2014/main" id="{8230431F-26C9-436B-874A-896EF64D9F04}"/>
              </a:ext>
            </a:extLst>
          </p:cNvPr>
          <p:cNvSpPr txBox="1"/>
          <p:nvPr/>
        </p:nvSpPr>
        <p:spPr>
          <a:xfrm>
            <a:off x="2207568" y="6010746"/>
            <a:ext cx="2501909" cy="338554"/>
          </a:xfrm>
          <a:prstGeom prst="rect">
            <a:avLst/>
          </a:prstGeom>
          <a:noFill/>
        </p:spPr>
        <p:txBody>
          <a:bodyPr wrap="square" rtlCol="0">
            <a:spAutoFit/>
          </a:bodyPr>
          <a:lstStyle/>
          <a:p>
            <a:r>
              <a:rPr lang="zh-TW" altLang="en-US" sz="1600" dirty="0">
                <a:latin typeface="+mj-ea"/>
                <a:ea typeface="+mj-ea"/>
              </a:rPr>
              <a:t>整理後匯入資料如右圖</a:t>
            </a:r>
            <a:r>
              <a:rPr lang="en-US" altLang="zh-TW" sz="1600" dirty="0">
                <a:latin typeface="+mj-ea"/>
                <a:ea typeface="+mj-ea"/>
                <a:sym typeface="Wingdings" panose="05000000000000000000" pitchFamily="2" charset="2"/>
              </a:rPr>
              <a:t></a:t>
            </a:r>
            <a:endParaRPr lang="zh-TW" altLang="en-US" sz="1600" dirty="0">
              <a:latin typeface="+mj-ea"/>
              <a:ea typeface="+mj-ea"/>
            </a:endParaRPr>
          </a:p>
        </p:txBody>
      </p:sp>
      <p:sp>
        <p:nvSpPr>
          <p:cNvPr id="20" name="矩形 19">
            <a:extLst>
              <a:ext uri="{FF2B5EF4-FFF2-40B4-BE49-F238E27FC236}">
                <a16:creationId xmlns:a16="http://schemas.microsoft.com/office/drawing/2014/main" id="{14EBD47C-2B0C-41C2-93B9-09262FD2EB53}"/>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A16499DC-879D-461D-A146-03DBF0ED7DD9}"/>
              </a:ext>
            </a:extLst>
          </p:cNvPr>
          <p:cNvSpPr/>
          <p:nvPr/>
        </p:nvSpPr>
        <p:spPr>
          <a:xfrm>
            <a:off x="975456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2" name="矩形 21">
            <a:extLst>
              <a:ext uri="{FF2B5EF4-FFF2-40B4-BE49-F238E27FC236}">
                <a16:creationId xmlns:a16="http://schemas.microsoft.com/office/drawing/2014/main" id="{20DD26B9-73B0-43D9-A32B-A5052E327E87}"/>
              </a:ext>
            </a:extLst>
          </p:cNvPr>
          <p:cNvSpPr/>
          <p:nvPr/>
        </p:nvSpPr>
        <p:spPr>
          <a:xfrm>
            <a:off x="0" y="0"/>
            <a:ext cx="2437200" cy="381800"/>
          </a:xfrm>
          <a:prstGeom prst="rect">
            <a:avLst/>
          </a:prstGeom>
          <a:solidFill>
            <a:schemeClr val="bg1"/>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矩形 22">
            <a:extLst>
              <a:ext uri="{FF2B5EF4-FFF2-40B4-BE49-F238E27FC236}">
                <a16:creationId xmlns:a16="http://schemas.microsoft.com/office/drawing/2014/main" id="{B9B3E9DD-083F-4E9C-8E43-B545890E3BA6}"/>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24" name="矩形 23">
            <a:extLst>
              <a:ext uri="{FF2B5EF4-FFF2-40B4-BE49-F238E27FC236}">
                <a16:creationId xmlns:a16="http://schemas.microsoft.com/office/drawing/2014/main" id="{3572C0BE-3178-489A-B1DD-4E1175C2EAAF}"/>
              </a:ext>
            </a:extLst>
          </p:cNvPr>
          <p:cNvSpPr/>
          <p:nvPr/>
        </p:nvSpPr>
        <p:spPr>
          <a:xfrm>
            <a:off x="24372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5" name="矩形 24">
            <a:extLst>
              <a:ext uri="{FF2B5EF4-FFF2-40B4-BE49-F238E27FC236}">
                <a16:creationId xmlns:a16="http://schemas.microsoft.com/office/drawing/2014/main" id="{BEF6B358-7FB2-4BC7-9001-893D305B3FD3}"/>
              </a:ext>
            </a:extLst>
          </p:cNvPr>
          <p:cNvSpPr/>
          <p:nvPr/>
        </p:nvSpPr>
        <p:spPr>
          <a:xfrm>
            <a:off x="4874400" y="0"/>
            <a:ext cx="2437200" cy="381800"/>
          </a:xfrm>
          <a:prstGeom prst="rect">
            <a:avLst/>
          </a:prstGeom>
          <a:solidFill>
            <a:schemeClr val="tx1">
              <a:lumMod val="75000"/>
              <a:lumOff val="2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矩形 25">
            <a:extLst>
              <a:ext uri="{FF2B5EF4-FFF2-40B4-BE49-F238E27FC236}">
                <a16:creationId xmlns:a16="http://schemas.microsoft.com/office/drawing/2014/main" id="{7437E365-3CF5-4A3B-8599-11C016E50D18}"/>
              </a:ext>
            </a:extLst>
          </p:cNvPr>
          <p:cNvSpPr/>
          <p:nvPr/>
        </p:nvSpPr>
        <p:spPr>
          <a:xfrm>
            <a:off x="4916544"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29847194-45DA-4864-A616-8FCCE1ACC87E}"/>
              </a:ext>
            </a:extLst>
          </p:cNvPr>
          <p:cNvSpPr/>
          <p:nvPr/>
        </p:nvSpPr>
        <p:spPr>
          <a:xfrm>
            <a:off x="7311600" y="0"/>
            <a:ext cx="2437200" cy="381800"/>
          </a:xfrm>
          <a:prstGeom prst="rect">
            <a:avLst/>
          </a:prstGeom>
          <a:solidFill>
            <a:schemeClr val="bg1">
              <a:lumMod val="9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8" name="矩形 27">
            <a:extLst>
              <a:ext uri="{FF2B5EF4-FFF2-40B4-BE49-F238E27FC236}">
                <a16:creationId xmlns:a16="http://schemas.microsoft.com/office/drawing/2014/main" id="{31D97D84-E538-4C48-A37C-8873BEB6D685}"/>
              </a:ext>
            </a:extLst>
          </p:cNvPr>
          <p:cNvSpPr/>
          <p:nvPr/>
        </p:nvSpPr>
        <p:spPr>
          <a:xfrm>
            <a:off x="7408657" y="33290"/>
            <a:ext cx="2303999" cy="307777"/>
          </a:xfrm>
          <a:prstGeom prst="rect">
            <a:avLst/>
          </a:prstGeom>
          <a:ln w="9525">
            <a:solidFill>
              <a:schemeClr val="bg1"/>
            </a:solid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9" name="矩形 28">
            <a:extLst>
              <a:ext uri="{FF2B5EF4-FFF2-40B4-BE49-F238E27FC236}">
                <a16:creationId xmlns:a16="http://schemas.microsoft.com/office/drawing/2014/main" id="{3891382C-AC1F-4183-BF09-9B2ACFEC6076}"/>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30" name="矩形 29">
            <a:extLst>
              <a:ext uri="{FF2B5EF4-FFF2-40B4-BE49-F238E27FC236}">
                <a16:creationId xmlns:a16="http://schemas.microsoft.com/office/drawing/2014/main" id="{0472A133-5A9F-49A2-966C-A73F803F7401}"/>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31" name="矩形 30">
            <a:extLst>
              <a:ext uri="{FF2B5EF4-FFF2-40B4-BE49-F238E27FC236}">
                <a16:creationId xmlns:a16="http://schemas.microsoft.com/office/drawing/2014/main" id="{428AC669-169A-4538-BB07-F7962C23A81B}"/>
              </a:ext>
            </a:extLst>
          </p:cNvPr>
          <p:cNvSpPr/>
          <p:nvPr/>
        </p:nvSpPr>
        <p:spPr>
          <a:xfrm>
            <a:off x="399716" y="594739"/>
            <a:ext cx="2552174" cy="338554"/>
          </a:xfrm>
          <a:prstGeom prst="rect">
            <a:avLst/>
          </a:prstGeom>
        </p:spPr>
        <p:txBody>
          <a:bodyPr wrap="none">
            <a:spAutoFit/>
          </a:bodyPr>
          <a:lstStyle/>
          <a:p>
            <a:r>
              <a:rPr lang="en-US" altLang="zh-TW" sz="1600" b="1" kern="100" dirty="0">
                <a:solidFill>
                  <a:schemeClr val="accent1"/>
                </a:solidFill>
                <a:latin typeface="Times New Roman" panose="02020603050405020304" pitchFamily="18" charset="0"/>
                <a:cs typeface="Times New Roman" panose="02020603050405020304" pitchFamily="18" charset="0"/>
              </a:rPr>
              <a:t>C. Deal with Missing Value</a:t>
            </a:r>
          </a:p>
        </p:txBody>
      </p:sp>
    </p:spTree>
    <p:extLst>
      <p:ext uri="{BB962C8B-B14F-4D97-AF65-F5344CB8AC3E}">
        <p14:creationId xmlns:p14="http://schemas.microsoft.com/office/powerpoint/2010/main" val="1780907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9DE7C55F-4358-40A2-AB5B-F971720B67E2}"/>
              </a:ext>
            </a:extLst>
          </p:cNvPr>
          <p:cNvSpPr>
            <a:spLocks noGrp="1"/>
          </p:cNvSpPr>
          <p:nvPr>
            <p:ph type="sldNum" sz="quarter" idx="12"/>
          </p:nvPr>
        </p:nvSpPr>
        <p:spPr/>
        <p:txBody>
          <a:bodyPr/>
          <a:lstStyle/>
          <a:p>
            <a:fld id="{BF8CE765-4F4E-465C-81D9-F9DA65D64035}" type="slidenum">
              <a:rPr lang="zh-TW" altLang="en-US" smtClean="0"/>
              <a:t>15</a:t>
            </a:fld>
            <a:endParaRPr lang="zh-TW" altLang="en-US"/>
          </a:p>
        </p:txBody>
      </p:sp>
      <p:sp>
        <p:nvSpPr>
          <p:cNvPr id="18" name="矩形 17">
            <a:extLst>
              <a:ext uri="{FF2B5EF4-FFF2-40B4-BE49-F238E27FC236}">
                <a16:creationId xmlns:a16="http://schemas.microsoft.com/office/drawing/2014/main" id="{E0F88D3D-6EA2-491A-A528-47809394E28E}"/>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18">
            <a:extLst>
              <a:ext uri="{FF2B5EF4-FFF2-40B4-BE49-F238E27FC236}">
                <a16:creationId xmlns:a16="http://schemas.microsoft.com/office/drawing/2014/main" id="{20B9BBAA-D575-4A24-9190-CB76899990A9}"/>
              </a:ext>
            </a:extLst>
          </p:cNvPr>
          <p:cNvSpPr/>
          <p:nvPr/>
        </p:nvSpPr>
        <p:spPr>
          <a:xfrm>
            <a:off x="975456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矩形 19">
            <a:extLst>
              <a:ext uri="{FF2B5EF4-FFF2-40B4-BE49-F238E27FC236}">
                <a16:creationId xmlns:a16="http://schemas.microsoft.com/office/drawing/2014/main" id="{18AFFB97-7BAC-4980-9C96-1A766C7A27E3}"/>
              </a:ext>
            </a:extLst>
          </p:cNvPr>
          <p:cNvSpPr/>
          <p:nvPr/>
        </p:nvSpPr>
        <p:spPr>
          <a:xfrm>
            <a:off x="0" y="0"/>
            <a:ext cx="2437200" cy="381800"/>
          </a:xfrm>
          <a:prstGeom prst="rect">
            <a:avLst/>
          </a:prstGeom>
          <a:solidFill>
            <a:schemeClr val="bg1"/>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D33405D6-FA1A-4FF2-8398-D4C49BD3A644}"/>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22" name="矩形 21">
            <a:extLst>
              <a:ext uri="{FF2B5EF4-FFF2-40B4-BE49-F238E27FC236}">
                <a16:creationId xmlns:a16="http://schemas.microsoft.com/office/drawing/2014/main" id="{B7B7718D-D02E-4500-AA21-EAA48EC6CE9A}"/>
              </a:ext>
            </a:extLst>
          </p:cNvPr>
          <p:cNvSpPr/>
          <p:nvPr/>
        </p:nvSpPr>
        <p:spPr>
          <a:xfrm>
            <a:off x="24372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矩形 22">
            <a:extLst>
              <a:ext uri="{FF2B5EF4-FFF2-40B4-BE49-F238E27FC236}">
                <a16:creationId xmlns:a16="http://schemas.microsoft.com/office/drawing/2014/main" id="{B7BC6E1E-E944-44AC-A878-2E3F60DD92EC}"/>
              </a:ext>
            </a:extLst>
          </p:cNvPr>
          <p:cNvSpPr/>
          <p:nvPr/>
        </p:nvSpPr>
        <p:spPr>
          <a:xfrm>
            <a:off x="4874400" y="0"/>
            <a:ext cx="2437200" cy="381800"/>
          </a:xfrm>
          <a:prstGeom prst="rect">
            <a:avLst/>
          </a:prstGeom>
          <a:solidFill>
            <a:schemeClr val="tx1">
              <a:lumMod val="75000"/>
              <a:lumOff val="2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24FD078C-B47C-4820-9F3C-64F50A0A237F}"/>
              </a:ext>
            </a:extLst>
          </p:cNvPr>
          <p:cNvSpPr/>
          <p:nvPr/>
        </p:nvSpPr>
        <p:spPr>
          <a:xfrm>
            <a:off x="4916544"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F3B7760D-9BB3-4C9F-92BD-73D21B240CF9}"/>
              </a:ext>
            </a:extLst>
          </p:cNvPr>
          <p:cNvSpPr/>
          <p:nvPr/>
        </p:nvSpPr>
        <p:spPr>
          <a:xfrm>
            <a:off x="7311600" y="0"/>
            <a:ext cx="2437200" cy="381800"/>
          </a:xfrm>
          <a:prstGeom prst="rect">
            <a:avLst/>
          </a:prstGeom>
          <a:solidFill>
            <a:schemeClr val="bg1">
              <a:lumMod val="9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矩形 25">
            <a:extLst>
              <a:ext uri="{FF2B5EF4-FFF2-40B4-BE49-F238E27FC236}">
                <a16:creationId xmlns:a16="http://schemas.microsoft.com/office/drawing/2014/main" id="{79D0EDE6-A2C1-4BE7-9F60-1B381B240C76}"/>
              </a:ext>
            </a:extLst>
          </p:cNvPr>
          <p:cNvSpPr/>
          <p:nvPr/>
        </p:nvSpPr>
        <p:spPr>
          <a:xfrm>
            <a:off x="7408657" y="33290"/>
            <a:ext cx="2303999" cy="307777"/>
          </a:xfrm>
          <a:prstGeom prst="rect">
            <a:avLst/>
          </a:prstGeom>
          <a:ln w="9525">
            <a:solidFill>
              <a:schemeClr val="bg1"/>
            </a:solid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70ACA502-9C88-40EC-A714-B11DBCBFEF9C}"/>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EEEC9AB7-6778-49A0-826C-B546D3A0682A}"/>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29" name="矩形 28">
            <a:extLst>
              <a:ext uri="{FF2B5EF4-FFF2-40B4-BE49-F238E27FC236}">
                <a16:creationId xmlns:a16="http://schemas.microsoft.com/office/drawing/2014/main" id="{6A3AB22C-13C1-4CF4-97C5-5CA64763A67F}"/>
              </a:ext>
            </a:extLst>
          </p:cNvPr>
          <p:cNvSpPr/>
          <p:nvPr/>
        </p:nvSpPr>
        <p:spPr>
          <a:xfrm>
            <a:off x="399716" y="594739"/>
            <a:ext cx="2239203" cy="338554"/>
          </a:xfrm>
          <a:prstGeom prst="rect">
            <a:avLst/>
          </a:prstGeom>
        </p:spPr>
        <p:txBody>
          <a:bodyPr wrap="none">
            <a:spAutoFit/>
          </a:bodyPr>
          <a:lstStyle/>
          <a:p>
            <a:r>
              <a:rPr lang="en-US" altLang="zh-TW" sz="1600" b="1" kern="100" dirty="0">
                <a:solidFill>
                  <a:schemeClr val="accent1"/>
                </a:solidFill>
                <a:latin typeface="Times New Roman" panose="02020603050405020304" pitchFamily="18" charset="0"/>
                <a:cs typeface="Times New Roman" panose="02020603050405020304" pitchFamily="18" charset="0"/>
              </a:rPr>
              <a:t>D. Feature Engineering</a:t>
            </a:r>
          </a:p>
        </p:txBody>
      </p:sp>
      <p:sp>
        <p:nvSpPr>
          <p:cNvPr id="30" name="內容版面配置區 4">
            <a:extLst>
              <a:ext uri="{FF2B5EF4-FFF2-40B4-BE49-F238E27FC236}">
                <a16:creationId xmlns:a16="http://schemas.microsoft.com/office/drawing/2014/main" id="{7CF263F8-6026-4B79-BFD5-C03390A3B0DD}"/>
              </a:ext>
            </a:extLst>
          </p:cNvPr>
          <p:cNvSpPr txBox="1">
            <a:spLocks/>
          </p:cNvSpPr>
          <p:nvPr/>
        </p:nvSpPr>
        <p:spPr>
          <a:xfrm>
            <a:off x="609600" y="1556794"/>
            <a:ext cx="10972800" cy="237626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3pPr>
            <a:lvl4pPr marL="1600200" indent="-228600" algn="l" defTabSz="914400" rtl="0" eaLnBrk="1" latinLnBrk="0" hangingPunct="1">
              <a:spcBef>
                <a:spcPct val="200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4pPr>
            <a:lvl5pPr marL="2057400" indent="-228600" algn="l" defTabSz="914400" rtl="0" eaLnBrk="1" latinLnBrk="0" hangingPunct="1">
              <a:spcBef>
                <a:spcPct val="200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nSpc>
                <a:spcPct val="90000"/>
              </a:lnSpc>
              <a:spcBef>
                <a:spcPts val="1000"/>
              </a:spcBef>
              <a:buFont typeface="+mj-lt"/>
              <a:buAutoNum type="arabicPeriod"/>
            </a:pP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累計理賠金額</a:t>
            </a:r>
          </a:p>
          <a:p>
            <a:pPr marL="457200" indent="-457200">
              <a:lnSpc>
                <a:spcPct val="90000"/>
              </a:lnSpc>
              <a:spcBef>
                <a:spcPts val="1000"/>
              </a:spcBef>
              <a:buFont typeface="+mj-lt"/>
              <a:buAutoNum type="arabicPeriod"/>
            </a:pP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現有／曾有</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AH</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保單種類數</a:t>
            </a:r>
          </a:p>
          <a:p>
            <a:pPr marL="457200" indent="-457200">
              <a:lnSpc>
                <a:spcPct val="90000"/>
              </a:lnSpc>
              <a:spcBef>
                <a:spcPts val="1000"/>
              </a:spcBef>
              <a:buFont typeface="+mj-lt"/>
              <a:buAutoNum type="arabicPeriod"/>
            </a:pP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要被保人相同與否</a:t>
            </a:r>
          </a:p>
          <a:p>
            <a:pPr marL="457200" indent="-457200">
              <a:lnSpc>
                <a:spcPct val="90000"/>
              </a:lnSpc>
              <a:spcBef>
                <a:spcPts val="1000"/>
              </a:spcBef>
              <a:buFont typeface="+mj-lt"/>
              <a:buAutoNum type="arabicPeriod"/>
            </a:pP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要保人與受益人相同與否</a:t>
            </a:r>
          </a:p>
          <a:p>
            <a:pPr marL="457200" indent="-457200">
              <a:lnSpc>
                <a:spcPct val="90000"/>
              </a:lnSpc>
              <a:spcBef>
                <a:spcPts val="1000"/>
              </a:spcBef>
              <a:buFont typeface="+mj-lt"/>
              <a:buAutoNum type="arabicPeriod"/>
            </a:pP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疾病發生部位</a:t>
            </a:r>
          </a:p>
          <a:p>
            <a:pPr>
              <a:lnSpc>
                <a:spcPct val="90000"/>
              </a:lnSpc>
              <a:spcBef>
                <a:spcPts val="1000"/>
              </a:spcBef>
            </a:pP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30693491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68B8D789-7959-4C54-9A6E-5D742D7AB7E5}"/>
              </a:ext>
            </a:extLst>
          </p:cNvPr>
          <p:cNvSpPr>
            <a:spLocks noGrp="1"/>
          </p:cNvSpPr>
          <p:nvPr>
            <p:ph type="sldNum" sz="quarter" idx="12"/>
          </p:nvPr>
        </p:nvSpPr>
        <p:spPr/>
        <p:txBody>
          <a:bodyPr/>
          <a:lstStyle/>
          <a:p>
            <a:fld id="{BF8CE765-4F4E-465C-81D9-F9DA65D64035}" type="slidenum">
              <a:rPr lang="zh-TW" altLang="en-US" smtClean="0"/>
              <a:t>16</a:t>
            </a:fld>
            <a:endParaRPr lang="zh-TW" altLang="en-US"/>
          </a:p>
        </p:txBody>
      </p:sp>
      <p:sp>
        <p:nvSpPr>
          <p:cNvPr id="18" name="矩形 17">
            <a:extLst>
              <a:ext uri="{FF2B5EF4-FFF2-40B4-BE49-F238E27FC236}">
                <a16:creationId xmlns:a16="http://schemas.microsoft.com/office/drawing/2014/main" id="{6442BA4E-DAC5-4F8E-805E-ABC890CDE40D}"/>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18">
            <a:extLst>
              <a:ext uri="{FF2B5EF4-FFF2-40B4-BE49-F238E27FC236}">
                <a16:creationId xmlns:a16="http://schemas.microsoft.com/office/drawing/2014/main" id="{B1CEA3DD-DD8C-4DEC-B28B-9E73F0DB6D72}"/>
              </a:ext>
            </a:extLst>
          </p:cNvPr>
          <p:cNvSpPr/>
          <p:nvPr/>
        </p:nvSpPr>
        <p:spPr>
          <a:xfrm>
            <a:off x="975456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矩形 19">
            <a:extLst>
              <a:ext uri="{FF2B5EF4-FFF2-40B4-BE49-F238E27FC236}">
                <a16:creationId xmlns:a16="http://schemas.microsoft.com/office/drawing/2014/main" id="{D5A9060B-BE4A-4544-BE2C-DC45F4FECFCD}"/>
              </a:ext>
            </a:extLst>
          </p:cNvPr>
          <p:cNvSpPr/>
          <p:nvPr/>
        </p:nvSpPr>
        <p:spPr>
          <a:xfrm>
            <a:off x="0" y="0"/>
            <a:ext cx="2437200" cy="381800"/>
          </a:xfrm>
          <a:prstGeom prst="rect">
            <a:avLst/>
          </a:prstGeom>
          <a:solidFill>
            <a:schemeClr val="bg1"/>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9AA8BBCB-64EA-490D-9B50-36563C580CE2}"/>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22" name="矩形 21">
            <a:extLst>
              <a:ext uri="{FF2B5EF4-FFF2-40B4-BE49-F238E27FC236}">
                <a16:creationId xmlns:a16="http://schemas.microsoft.com/office/drawing/2014/main" id="{5493BA28-71E2-48AE-AECB-CF8505836B39}"/>
              </a:ext>
            </a:extLst>
          </p:cNvPr>
          <p:cNvSpPr/>
          <p:nvPr/>
        </p:nvSpPr>
        <p:spPr>
          <a:xfrm>
            <a:off x="24372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矩形 22">
            <a:extLst>
              <a:ext uri="{FF2B5EF4-FFF2-40B4-BE49-F238E27FC236}">
                <a16:creationId xmlns:a16="http://schemas.microsoft.com/office/drawing/2014/main" id="{42707E4C-E857-46B8-8D7E-B953CC057B58}"/>
              </a:ext>
            </a:extLst>
          </p:cNvPr>
          <p:cNvSpPr/>
          <p:nvPr/>
        </p:nvSpPr>
        <p:spPr>
          <a:xfrm>
            <a:off x="4874400" y="0"/>
            <a:ext cx="2437200" cy="381800"/>
          </a:xfrm>
          <a:prstGeom prst="rect">
            <a:avLst/>
          </a:prstGeom>
          <a:solidFill>
            <a:schemeClr val="tx1">
              <a:lumMod val="75000"/>
              <a:lumOff val="2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BBD759B3-8116-43E4-AEB0-C27E4AE05B6F}"/>
              </a:ext>
            </a:extLst>
          </p:cNvPr>
          <p:cNvSpPr/>
          <p:nvPr/>
        </p:nvSpPr>
        <p:spPr>
          <a:xfrm>
            <a:off x="4916544"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54AAD9B1-1D0E-48DD-B75A-F81FACE0B4F1}"/>
              </a:ext>
            </a:extLst>
          </p:cNvPr>
          <p:cNvSpPr/>
          <p:nvPr/>
        </p:nvSpPr>
        <p:spPr>
          <a:xfrm>
            <a:off x="7311600" y="0"/>
            <a:ext cx="2437200" cy="381800"/>
          </a:xfrm>
          <a:prstGeom prst="rect">
            <a:avLst/>
          </a:prstGeom>
          <a:solidFill>
            <a:schemeClr val="bg1">
              <a:lumMod val="9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矩形 25">
            <a:extLst>
              <a:ext uri="{FF2B5EF4-FFF2-40B4-BE49-F238E27FC236}">
                <a16:creationId xmlns:a16="http://schemas.microsoft.com/office/drawing/2014/main" id="{891B7D15-F6A0-4D7C-8EB7-ED70F577AE1D}"/>
              </a:ext>
            </a:extLst>
          </p:cNvPr>
          <p:cNvSpPr/>
          <p:nvPr/>
        </p:nvSpPr>
        <p:spPr>
          <a:xfrm>
            <a:off x="7408657" y="33290"/>
            <a:ext cx="2303999" cy="307777"/>
          </a:xfrm>
          <a:prstGeom prst="rect">
            <a:avLst/>
          </a:prstGeom>
          <a:ln w="9525">
            <a:solidFill>
              <a:schemeClr val="bg1"/>
            </a:solid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3A4DA2C3-6433-4244-B342-6DBE2D3F18E1}"/>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24653CB6-4DBB-4945-9448-7BA166A01A6E}"/>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29" name="矩形 28">
            <a:extLst>
              <a:ext uri="{FF2B5EF4-FFF2-40B4-BE49-F238E27FC236}">
                <a16:creationId xmlns:a16="http://schemas.microsoft.com/office/drawing/2014/main" id="{0406762F-C114-4089-AA76-EE3BF37C6367}"/>
              </a:ext>
            </a:extLst>
          </p:cNvPr>
          <p:cNvSpPr/>
          <p:nvPr/>
        </p:nvSpPr>
        <p:spPr>
          <a:xfrm>
            <a:off x="399716" y="594739"/>
            <a:ext cx="3116431" cy="338554"/>
          </a:xfrm>
          <a:prstGeom prst="rect">
            <a:avLst/>
          </a:prstGeom>
        </p:spPr>
        <p:txBody>
          <a:bodyPr wrap="none">
            <a:spAutoFit/>
          </a:bodyPr>
          <a:lstStyle/>
          <a:p>
            <a:r>
              <a:rPr lang="en-US" altLang="zh-TW" sz="1600" b="1" kern="100" dirty="0">
                <a:solidFill>
                  <a:schemeClr val="accent1"/>
                </a:solidFill>
                <a:latin typeface="Times New Roman" panose="02020603050405020304" pitchFamily="18" charset="0"/>
                <a:cs typeface="Times New Roman" panose="02020603050405020304" pitchFamily="18" charset="0"/>
              </a:rPr>
              <a:t>E. Categorical Variable Encoding</a:t>
            </a:r>
          </a:p>
        </p:txBody>
      </p:sp>
      <p:pic>
        <p:nvPicPr>
          <p:cNvPr id="30" name="圖片 29">
            <a:extLst>
              <a:ext uri="{FF2B5EF4-FFF2-40B4-BE49-F238E27FC236}">
                <a16:creationId xmlns:a16="http://schemas.microsoft.com/office/drawing/2014/main" id="{FF8E6E3A-7ABC-4A6E-AED2-B3F44AA8DF2A}"/>
              </a:ext>
            </a:extLst>
          </p:cNvPr>
          <p:cNvPicPr>
            <a:picLocks noChangeAspect="1"/>
          </p:cNvPicPr>
          <p:nvPr/>
        </p:nvPicPr>
        <p:blipFill>
          <a:blip r:embed="rId2"/>
          <a:stretch>
            <a:fillRect/>
          </a:stretch>
        </p:blipFill>
        <p:spPr>
          <a:xfrm>
            <a:off x="19972" y="2852936"/>
            <a:ext cx="12168908" cy="1355112"/>
          </a:xfrm>
          <a:prstGeom prst="rect">
            <a:avLst/>
          </a:prstGeom>
        </p:spPr>
      </p:pic>
      <p:sp>
        <p:nvSpPr>
          <p:cNvPr id="33" name="內容版面配置區 4">
            <a:extLst>
              <a:ext uri="{FF2B5EF4-FFF2-40B4-BE49-F238E27FC236}">
                <a16:creationId xmlns:a16="http://schemas.microsoft.com/office/drawing/2014/main" id="{3A116AD7-C355-441A-8FF1-222C8B081135}"/>
              </a:ext>
            </a:extLst>
          </p:cNvPr>
          <p:cNvSpPr txBox="1">
            <a:spLocks/>
          </p:cNvSpPr>
          <p:nvPr/>
        </p:nvSpPr>
        <p:spPr>
          <a:xfrm>
            <a:off x="609600" y="1556794"/>
            <a:ext cx="10972800" cy="121549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3pPr>
            <a:lvl4pPr marL="1600200" indent="-228600" algn="l" defTabSz="914400" rtl="0" eaLnBrk="1" latinLnBrk="0" hangingPunct="1">
              <a:spcBef>
                <a:spcPct val="200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4pPr>
            <a:lvl5pPr marL="2057400" indent="-228600" algn="l" defTabSz="914400" rtl="0" eaLnBrk="1" latinLnBrk="0" hangingPunct="1">
              <a:spcBef>
                <a:spcPct val="200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90000"/>
              </a:lnSpc>
              <a:spcBef>
                <a:spcPts val="1000"/>
              </a:spcBef>
            </a:pPr>
            <a:r>
              <a:rPr lang="zh-TW" altLang="en-US" sz="1900" dirty="0">
                <a:latin typeface="標楷體" panose="03000509000000000000" pitchFamily="65" charset="-120"/>
                <a:ea typeface="標楷體" panose="03000509000000000000" pitchFamily="65" charset="-120"/>
              </a:rPr>
              <a:t>問題：模型無法直接處理 </a:t>
            </a:r>
            <a:r>
              <a:rPr lang="en-US" altLang="zh-TW" sz="1900" dirty="0">
                <a:latin typeface="Times New Roman" panose="02020603050405020304" pitchFamily="18" charset="0"/>
                <a:ea typeface="標楷體" panose="03000509000000000000" pitchFamily="65" charset="-120"/>
                <a:cs typeface="Times New Roman" panose="02020603050405020304" pitchFamily="18" charset="0"/>
              </a:rPr>
              <a:t>Categorical Variable</a:t>
            </a:r>
          </a:p>
          <a:p>
            <a:pPr>
              <a:lnSpc>
                <a:spcPct val="90000"/>
              </a:lnSpc>
              <a:spcBef>
                <a:spcPts val="1000"/>
              </a:spcBef>
            </a:pPr>
            <a:r>
              <a:rPr lang="zh-TW" altLang="en-US" sz="1900" dirty="0">
                <a:latin typeface="標楷體" panose="03000509000000000000" pitchFamily="65" charset="-120"/>
                <a:ea typeface="標楷體" panose="03000509000000000000" pitchFamily="65" charset="-120"/>
              </a:rPr>
              <a:t>處理：匯入資料後，切割出訓練</a:t>
            </a:r>
            <a:r>
              <a:rPr lang="en-US" altLang="zh-TW" sz="1900" dirty="0">
                <a:latin typeface="標楷體" panose="03000509000000000000" pitchFamily="65" charset="-120"/>
                <a:ea typeface="標楷體" panose="03000509000000000000" pitchFamily="65" charset="-120"/>
              </a:rPr>
              <a:t>/</a:t>
            </a:r>
            <a:r>
              <a:rPr lang="zh-TW" altLang="en-US" sz="1900" dirty="0">
                <a:latin typeface="標楷體" panose="03000509000000000000" pitchFamily="65" charset="-120"/>
                <a:ea typeface="標楷體" panose="03000509000000000000" pitchFamily="65" charset="-120"/>
              </a:rPr>
              <a:t>測試集，再將文字、類別型的資料透過 </a:t>
            </a:r>
            <a:r>
              <a:rPr lang="en-US" altLang="zh-TW" sz="1900" dirty="0">
                <a:latin typeface="Times New Roman" panose="02020603050405020304" pitchFamily="18" charset="0"/>
                <a:ea typeface="標楷體" panose="03000509000000000000" pitchFamily="65" charset="-120"/>
                <a:cs typeface="Times New Roman" panose="02020603050405020304" pitchFamily="18" charset="0"/>
              </a:rPr>
              <a:t>target encoding </a:t>
            </a:r>
            <a:r>
              <a:rPr lang="zh-TW" altLang="en-US" sz="1900" dirty="0">
                <a:latin typeface="標楷體" panose="03000509000000000000" pitchFamily="65" charset="-120"/>
                <a:ea typeface="標楷體" panose="03000509000000000000" pitchFamily="65" charset="-120"/>
              </a:rPr>
              <a:t>轉為數值，且在許多</a:t>
            </a:r>
            <a:r>
              <a:rPr lang="en-US" altLang="zh-TW" sz="1900" dirty="0">
                <a:latin typeface="Times New Roman" panose="02020603050405020304" pitchFamily="18" charset="0"/>
                <a:ea typeface="標楷體" panose="03000509000000000000" pitchFamily="65" charset="-120"/>
                <a:cs typeface="Times New Roman" panose="02020603050405020304" pitchFamily="18" charset="0"/>
              </a:rPr>
              <a:t>Feature</a:t>
            </a:r>
            <a:r>
              <a:rPr lang="zh-TW" altLang="en-US" sz="1900" dirty="0">
                <a:latin typeface="標楷體" panose="03000509000000000000" pitchFamily="65" charset="-120"/>
                <a:ea typeface="標楷體" panose="03000509000000000000" pitchFamily="65" charset="-120"/>
              </a:rPr>
              <a:t>中有太多累，無法使用</a:t>
            </a:r>
            <a:r>
              <a:rPr lang="en-US" altLang="zh-TW" sz="1900" dirty="0">
                <a:latin typeface="Times New Roman" panose="02020603050405020304" pitchFamily="18" charset="0"/>
                <a:ea typeface="標楷體" panose="03000509000000000000" pitchFamily="65" charset="-120"/>
                <a:cs typeface="Times New Roman" panose="02020603050405020304" pitchFamily="18" charset="0"/>
              </a:rPr>
              <a:t>one-hot-encoding</a:t>
            </a:r>
          </a:p>
        </p:txBody>
      </p:sp>
    </p:spTree>
    <p:extLst>
      <p:ext uri="{BB962C8B-B14F-4D97-AF65-F5344CB8AC3E}">
        <p14:creationId xmlns:p14="http://schemas.microsoft.com/office/powerpoint/2010/main" val="20570306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68B8D789-7959-4C54-9A6E-5D742D7AB7E5}"/>
              </a:ext>
            </a:extLst>
          </p:cNvPr>
          <p:cNvSpPr>
            <a:spLocks noGrp="1"/>
          </p:cNvSpPr>
          <p:nvPr>
            <p:ph type="sldNum" sz="quarter" idx="12"/>
          </p:nvPr>
        </p:nvSpPr>
        <p:spPr/>
        <p:txBody>
          <a:bodyPr/>
          <a:lstStyle/>
          <a:p>
            <a:fld id="{BF8CE765-4F4E-465C-81D9-F9DA65D64035}" type="slidenum">
              <a:rPr lang="zh-TW" altLang="en-US" smtClean="0"/>
              <a:t>17</a:t>
            </a:fld>
            <a:endParaRPr lang="zh-TW" altLang="en-US"/>
          </a:p>
        </p:txBody>
      </p:sp>
      <p:sp>
        <p:nvSpPr>
          <p:cNvPr id="18" name="矩形 17">
            <a:extLst>
              <a:ext uri="{FF2B5EF4-FFF2-40B4-BE49-F238E27FC236}">
                <a16:creationId xmlns:a16="http://schemas.microsoft.com/office/drawing/2014/main" id="{6442BA4E-DAC5-4F8E-805E-ABC890CDE40D}"/>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18">
            <a:extLst>
              <a:ext uri="{FF2B5EF4-FFF2-40B4-BE49-F238E27FC236}">
                <a16:creationId xmlns:a16="http://schemas.microsoft.com/office/drawing/2014/main" id="{B1CEA3DD-DD8C-4DEC-B28B-9E73F0DB6D72}"/>
              </a:ext>
            </a:extLst>
          </p:cNvPr>
          <p:cNvSpPr/>
          <p:nvPr/>
        </p:nvSpPr>
        <p:spPr>
          <a:xfrm>
            <a:off x="975456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矩形 19">
            <a:extLst>
              <a:ext uri="{FF2B5EF4-FFF2-40B4-BE49-F238E27FC236}">
                <a16:creationId xmlns:a16="http://schemas.microsoft.com/office/drawing/2014/main" id="{D5A9060B-BE4A-4544-BE2C-DC45F4FECFCD}"/>
              </a:ext>
            </a:extLst>
          </p:cNvPr>
          <p:cNvSpPr/>
          <p:nvPr/>
        </p:nvSpPr>
        <p:spPr>
          <a:xfrm>
            <a:off x="0" y="0"/>
            <a:ext cx="2437200" cy="381800"/>
          </a:xfrm>
          <a:prstGeom prst="rect">
            <a:avLst/>
          </a:prstGeom>
          <a:solidFill>
            <a:schemeClr val="bg1"/>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9AA8BBCB-64EA-490D-9B50-36563C580CE2}"/>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22" name="矩形 21">
            <a:extLst>
              <a:ext uri="{FF2B5EF4-FFF2-40B4-BE49-F238E27FC236}">
                <a16:creationId xmlns:a16="http://schemas.microsoft.com/office/drawing/2014/main" id="{5493BA28-71E2-48AE-AECB-CF8505836B39}"/>
              </a:ext>
            </a:extLst>
          </p:cNvPr>
          <p:cNvSpPr/>
          <p:nvPr/>
        </p:nvSpPr>
        <p:spPr>
          <a:xfrm>
            <a:off x="24372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矩形 22">
            <a:extLst>
              <a:ext uri="{FF2B5EF4-FFF2-40B4-BE49-F238E27FC236}">
                <a16:creationId xmlns:a16="http://schemas.microsoft.com/office/drawing/2014/main" id="{42707E4C-E857-46B8-8D7E-B953CC057B58}"/>
              </a:ext>
            </a:extLst>
          </p:cNvPr>
          <p:cNvSpPr/>
          <p:nvPr/>
        </p:nvSpPr>
        <p:spPr>
          <a:xfrm>
            <a:off x="4874400" y="0"/>
            <a:ext cx="2437200" cy="381800"/>
          </a:xfrm>
          <a:prstGeom prst="rect">
            <a:avLst/>
          </a:prstGeom>
          <a:solidFill>
            <a:schemeClr val="tx1">
              <a:lumMod val="75000"/>
              <a:lumOff val="2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BBD759B3-8116-43E4-AEB0-C27E4AE05B6F}"/>
              </a:ext>
            </a:extLst>
          </p:cNvPr>
          <p:cNvSpPr/>
          <p:nvPr/>
        </p:nvSpPr>
        <p:spPr>
          <a:xfrm>
            <a:off x="4916544"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54AAD9B1-1D0E-48DD-B75A-F81FACE0B4F1}"/>
              </a:ext>
            </a:extLst>
          </p:cNvPr>
          <p:cNvSpPr/>
          <p:nvPr/>
        </p:nvSpPr>
        <p:spPr>
          <a:xfrm>
            <a:off x="7311600" y="0"/>
            <a:ext cx="2437200" cy="381800"/>
          </a:xfrm>
          <a:prstGeom prst="rect">
            <a:avLst/>
          </a:prstGeom>
          <a:solidFill>
            <a:schemeClr val="bg1">
              <a:lumMod val="9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矩形 25">
            <a:extLst>
              <a:ext uri="{FF2B5EF4-FFF2-40B4-BE49-F238E27FC236}">
                <a16:creationId xmlns:a16="http://schemas.microsoft.com/office/drawing/2014/main" id="{891B7D15-F6A0-4D7C-8EB7-ED70F577AE1D}"/>
              </a:ext>
            </a:extLst>
          </p:cNvPr>
          <p:cNvSpPr/>
          <p:nvPr/>
        </p:nvSpPr>
        <p:spPr>
          <a:xfrm>
            <a:off x="7408657" y="33290"/>
            <a:ext cx="2303999" cy="307777"/>
          </a:xfrm>
          <a:prstGeom prst="rect">
            <a:avLst/>
          </a:prstGeom>
          <a:ln w="9525">
            <a:solidFill>
              <a:schemeClr val="bg1"/>
            </a:solid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3A4DA2C3-6433-4244-B342-6DBE2D3F18E1}"/>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24653CB6-4DBB-4945-9448-7BA166A01A6E}"/>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29" name="矩形 28">
            <a:extLst>
              <a:ext uri="{FF2B5EF4-FFF2-40B4-BE49-F238E27FC236}">
                <a16:creationId xmlns:a16="http://schemas.microsoft.com/office/drawing/2014/main" id="{0406762F-C114-4089-AA76-EE3BF37C6367}"/>
              </a:ext>
            </a:extLst>
          </p:cNvPr>
          <p:cNvSpPr/>
          <p:nvPr/>
        </p:nvSpPr>
        <p:spPr>
          <a:xfrm>
            <a:off x="399716" y="594739"/>
            <a:ext cx="1765099" cy="338554"/>
          </a:xfrm>
          <a:prstGeom prst="rect">
            <a:avLst/>
          </a:prstGeom>
        </p:spPr>
        <p:txBody>
          <a:bodyPr wrap="none">
            <a:spAutoFit/>
          </a:bodyPr>
          <a:lstStyle/>
          <a:p>
            <a:r>
              <a:rPr lang="en-US" altLang="zh-TW" sz="1600" b="1" kern="100" dirty="0">
                <a:solidFill>
                  <a:schemeClr val="accent1"/>
                </a:solidFill>
                <a:latin typeface="Times New Roman" panose="02020603050405020304" pitchFamily="18" charset="0"/>
                <a:cs typeface="Times New Roman" panose="02020603050405020304" pitchFamily="18" charset="0"/>
              </a:rPr>
              <a:t>F. Feature Scaling</a:t>
            </a:r>
          </a:p>
        </p:txBody>
      </p:sp>
      <p:sp>
        <p:nvSpPr>
          <p:cNvPr id="5" name="內容版面配置區 4">
            <a:extLst>
              <a:ext uri="{FF2B5EF4-FFF2-40B4-BE49-F238E27FC236}">
                <a16:creationId xmlns:a16="http://schemas.microsoft.com/office/drawing/2014/main" id="{E5873920-3AF7-4572-BFC6-C7DD8DFD35B4}"/>
              </a:ext>
            </a:extLst>
          </p:cNvPr>
          <p:cNvSpPr>
            <a:spLocks noGrp="1"/>
          </p:cNvSpPr>
          <p:nvPr>
            <p:ph idx="1"/>
          </p:nvPr>
        </p:nvSpPr>
        <p:spPr>
          <a:xfrm>
            <a:off x="609600" y="1556794"/>
            <a:ext cx="10972800" cy="1215491"/>
          </a:xfrm>
        </p:spPr>
        <p:txBody>
          <a:bodyPr>
            <a:normAutofit/>
          </a:bodyPr>
          <a:lstStyle/>
          <a:p>
            <a:pPr>
              <a:lnSpc>
                <a:spcPct val="90000"/>
              </a:lnSpc>
              <a:spcBef>
                <a:spcPts val="1000"/>
              </a:spcBef>
            </a:pPr>
            <a:r>
              <a:rPr lang="zh-TW" altLang="en-US" sz="1900" dirty="0">
                <a:latin typeface="標楷體" panose="03000509000000000000" pitchFamily="65" charset="-120"/>
                <a:ea typeface="標楷體" panose="03000509000000000000" pitchFamily="65" charset="-120"/>
              </a:rPr>
              <a:t>問題：特徵的</a:t>
            </a:r>
            <a:r>
              <a:rPr lang="en-US" altLang="zh-TW" sz="1900" dirty="0">
                <a:latin typeface="+mn-lt"/>
                <a:ea typeface="標楷體" panose="03000509000000000000" pitchFamily="65" charset="-120"/>
              </a:rPr>
              <a:t>range</a:t>
            </a:r>
            <a:r>
              <a:rPr lang="zh-TW" altLang="en-US" sz="1900" dirty="0">
                <a:latin typeface="標楷體" panose="03000509000000000000" pitchFamily="65" charset="-120"/>
                <a:ea typeface="標楷體" panose="03000509000000000000" pitchFamily="65" charset="-120"/>
              </a:rPr>
              <a:t>差異太大。</a:t>
            </a:r>
            <a:endParaRPr lang="en-US" altLang="zh-TW" sz="1900" dirty="0">
              <a:latin typeface="標楷體" panose="03000509000000000000" pitchFamily="65" charset="-120"/>
              <a:ea typeface="標楷體" panose="03000509000000000000" pitchFamily="65" charset="-120"/>
            </a:endParaRPr>
          </a:p>
          <a:p>
            <a:pPr>
              <a:lnSpc>
                <a:spcPct val="90000"/>
              </a:lnSpc>
              <a:spcBef>
                <a:spcPts val="1000"/>
              </a:spcBef>
            </a:pPr>
            <a:r>
              <a:rPr lang="zh-TW" altLang="en-US" sz="1900" dirty="0">
                <a:latin typeface="標楷體" panose="03000509000000000000" pitchFamily="65" charset="-120"/>
                <a:ea typeface="標楷體" panose="03000509000000000000" pitchFamily="65" charset="-120"/>
              </a:rPr>
              <a:t>處理：採用</a:t>
            </a:r>
            <a:r>
              <a:rPr lang="en-US" altLang="zh-TW" sz="1900" dirty="0" err="1">
                <a:latin typeface="Times New Roman" panose="02020603050405020304" pitchFamily="18" charset="0"/>
                <a:ea typeface="標楷體" panose="03000509000000000000" pitchFamily="65" charset="-120"/>
                <a:cs typeface="Times New Roman" panose="02020603050405020304" pitchFamily="18" charset="0"/>
              </a:rPr>
              <a:t>Min_Max</a:t>
            </a:r>
            <a:r>
              <a:rPr lang="zh-TW" altLang="en-US" sz="1900" dirty="0">
                <a:latin typeface="標楷體" panose="03000509000000000000" pitchFamily="65" charset="-120"/>
                <a:ea typeface="標楷體" panose="03000509000000000000" pitchFamily="65" charset="-120"/>
              </a:rPr>
              <a:t>的方法做</a:t>
            </a:r>
            <a:r>
              <a:rPr lang="en-US" altLang="zh-TW" sz="1900" dirty="0">
                <a:latin typeface="Times New Roman" panose="02020603050405020304" pitchFamily="18" charset="0"/>
                <a:ea typeface="標楷體" panose="03000509000000000000" pitchFamily="65" charset="-120"/>
                <a:cs typeface="Times New Roman" panose="02020603050405020304" pitchFamily="18" charset="0"/>
              </a:rPr>
              <a:t>Feature</a:t>
            </a:r>
            <a:r>
              <a:rPr lang="zh-TW" altLang="en-US" sz="19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900" dirty="0">
                <a:latin typeface="Times New Roman" panose="02020603050405020304" pitchFamily="18" charset="0"/>
                <a:ea typeface="標楷體" panose="03000509000000000000" pitchFamily="65" charset="-120"/>
                <a:cs typeface="Times New Roman" panose="02020603050405020304" pitchFamily="18" charset="0"/>
              </a:rPr>
              <a:t>Scaling</a:t>
            </a:r>
            <a:r>
              <a:rPr lang="zh-TW" altLang="en-US" sz="1900" dirty="0">
                <a:latin typeface="標楷體" panose="03000509000000000000" pitchFamily="65" charset="-120"/>
                <a:ea typeface="標楷體" panose="03000509000000000000" pitchFamily="65" charset="-120"/>
                <a:cs typeface="Times New Roman" panose="02020603050405020304" pitchFamily="18" charset="0"/>
              </a:rPr>
              <a:t>。</a:t>
            </a:r>
            <a:endParaRPr lang="en-US" altLang="zh-TW" sz="1900" dirty="0">
              <a:latin typeface="標楷體" panose="03000509000000000000" pitchFamily="65" charset="-120"/>
              <a:ea typeface="標楷體" panose="03000509000000000000" pitchFamily="65" charset="-120"/>
            </a:endParaRPr>
          </a:p>
          <a:p>
            <a:pPr>
              <a:lnSpc>
                <a:spcPct val="90000"/>
              </a:lnSpc>
              <a:spcBef>
                <a:spcPts val="1000"/>
              </a:spcBef>
            </a:pPr>
            <a:r>
              <a:rPr lang="zh-TW" altLang="en-US" sz="1900" dirty="0">
                <a:latin typeface="標楷體" panose="03000509000000000000" pitchFamily="65" charset="-120"/>
                <a:ea typeface="標楷體" panose="03000509000000000000" pitchFamily="65" charset="-120"/>
              </a:rPr>
              <a:t>回饋：智星老師說可能會受</a:t>
            </a:r>
            <a:r>
              <a:rPr lang="en-US" altLang="zh-TW" sz="1900" dirty="0">
                <a:latin typeface="Times New Roman" panose="02020603050405020304" pitchFamily="18" charset="0"/>
                <a:ea typeface="標楷體" panose="03000509000000000000" pitchFamily="65" charset="-120"/>
                <a:cs typeface="Times New Roman" panose="02020603050405020304" pitchFamily="18" charset="0"/>
              </a:rPr>
              <a:t>outlier</a:t>
            </a:r>
            <a:r>
              <a:rPr lang="zh-TW" altLang="en-US" sz="1900" dirty="0">
                <a:latin typeface="標楷體" panose="03000509000000000000" pitchFamily="65" charset="-120"/>
                <a:ea typeface="標楷體" panose="03000509000000000000" pitchFamily="65" charset="-120"/>
              </a:rPr>
              <a:t>影響，建議使用</a:t>
            </a:r>
            <a:r>
              <a:rPr lang="en-US" altLang="zh-TW" sz="1900" dirty="0">
                <a:latin typeface="Times New Roman" panose="02020603050405020304" pitchFamily="18" charset="0"/>
                <a:ea typeface="標楷體" panose="03000509000000000000" pitchFamily="65" charset="-120"/>
                <a:cs typeface="Times New Roman" panose="02020603050405020304" pitchFamily="18" charset="0"/>
              </a:rPr>
              <a:t>Z-score normalization</a:t>
            </a:r>
            <a:r>
              <a:rPr lang="zh-TW" altLang="en-US" sz="1900" dirty="0">
                <a:latin typeface="標楷體" panose="03000509000000000000" pitchFamily="65" charset="-120"/>
                <a:ea typeface="標楷體" panose="03000509000000000000" pitchFamily="65" charset="-120"/>
              </a:rPr>
              <a:t>。 </a:t>
            </a:r>
            <a:endParaRPr lang="en-US" sz="1900" dirty="0">
              <a:latin typeface="標楷體" panose="03000509000000000000" pitchFamily="65" charset="-120"/>
              <a:ea typeface="標楷體" panose="03000509000000000000" pitchFamily="65" charset="-120"/>
            </a:endParaRPr>
          </a:p>
        </p:txBody>
      </p:sp>
      <p:pic>
        <p:nvPicPr>
          <p:cNvPr id="7" name="圖片 6">
            <a:extLst>
              <a:ext uri="{FF2B5EF4-FFF2-40B4-BE49-F238E27FC236}">
                <a16:creationId xmlns:a16="http://schemas.microsoft.com/office/drawing/2014/main" id="{627A1915-C5A9-4748-8425-8DD6225B62BC}"/>
              </a:ext>
            </a:extLst>
          </p:cNvPr>
          <p:cNvPicPr>
            <a:picLocks noChangeAspect="1"/>
          </p:cNvPicPr>
          <p:nvPr/>
        </p:nvPicPr>
        <p:blipFill>
          <a:blip r:embed="rId2"/>
          <a:stretch>
            <a:fillRect/>
          </a:stretch>
        </p:blipFill>
        <p:spPr>
          <a:xfrm>
            <a:off x="-1" y="3283669"/>
            <a:ext cx="12125159" cy="1405523"/>
          </a:xfrm>
          <a:prstGeom prst="rect">
            <a:avLst/>
          </a:prstGeom>
        </p:spPr>
      </p:pic>
    </p:spTree>
    <p:extLst>
      <p:ext uri="{BB962C8B-B14F-4D97-AF65-F5344CB8AC3E}">
        <p14:creationId xmlns:p14="http://schemas.microsoft.com/office/powerpoint/2010/main" val="19245958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85BE347C-2ECD-4D81-8FAA-F69DC16706C0}"/>
              </a:ext>
            </a:extLst>
          </p:cNvPr>
          <p:cNvSpPr>
            <a:spLocks noGrp="1"/>
          </p:cNvSpPr>
          <p:nvPr>
            <p:ph idx="1"/>
          </p:nvPr>
        </p:nvSpPr>
        <p:spPr>
          <a:xfrm>
            <a:off x="609600" y="1556795"/>
            <a:ext cx="10972800" cy="1152126"/>
          </a:xfrm>
        </p:spPr>
        <p:txBody>
          <a:bodyPr>
            <a:normAutofit fontScale="92500" lnSpcReduction="10000"/>
          </a:bodyPr>
          <a:lstStyle/>
          <a:p>
            <a:pPr>
              <a:spcBef>
                <a:spcPts val="1000"/>
              </a:spcBef>
            </a:pPr>
            <a:r>
              <a:rPr lang="zh-TW" altLang="en-US" sz="2000" dirty="0">
                <a:latin typeface="標楷體" panose="03000509000000000000" pitchFamily="65" charset="-120"/>
                <a:ea typeface="標楷體" panose="03000509000000000000" pitchFamily="65" charset="-120"/>
              </a:rPr>
              <a:t>問題：在合併後的</a:t>
            </a:r>
            <a:r>
              <a:rPr lang="en-US" altLang="zh-TW" sz="2000" dirty="0">
                <a:latin typeface="+mn-lt"/>
                <a:ea typeface="標楷體" panose="03000509000000000000" pitchFamily="65" charset="-120"/>
              </a:rPr>
              <a:t>data</a:t>
            </a:r>
            <a:r>
              <a:rPr lang="zh-TW" altLang="en-US" sz="2000" dirty="0">
                <a:latin typeface="+mn-lt"/>
                <a:ea typeface="標楷體" panose="03000509000000000000" pitchFamily="65" charset="-120"/>
              </a:rPr>
              <a:t> </a:t>
            </a:r>
            <a:r>
              <a:rPr lang="en-US" altLang="zh-TW" sz="2000" dirty="0">
                <a:latin typeface="+mn-lt"/>
                <a:ea typeface="標楷體" panose="03000509000000000000" pitchFamily="65" charset="-120"/>
              </a:rPr>
              <a:t>set</a:t>
            </a:r>
            <a:r>
              <a:rPr lang="zh-TW" altLang="en-US" sz="2000" dirty="0">
                <a:latin typeface="標楷體" panose="03000509000000000000" pitchFamily="65" charset="-120"/>
                <a:ea typeface="標楷體" panose="03000509000000000000" pitchFamily="65" charset="-120"/>
              </a:rPr>
              <a:t>中</a:t>
            </a:r>
            <a:r>
              <a:rPr lang="en-US" altLang="zh-TW" sz="2000" dirty="0">
                <a:latin typeface="+mn-lt"/>
                <a:ea typeface="標楷體" panose="03000509000000000000" pitchFamily="65" charset="-120"/>
              </a:rPr>
              <a:t>positive</a:t>
            </a:r>
            <a:r>
              <a:rPr lang="zh-TW" altLang="en-US" sz="2000" dirty="0">
                <a:latin typeface="標楷體" panose="03000509000000000000" pitchFamily="65" charset="-120"/>
                <a:ea typeface="標楷體" panose="03000509000000000000" pitchFamily="65" charset="-120"/>
              </a:rPr>
              <a:t>的比例約占</a:t>
            </a:r>
            <a:r>
              <a:rPr lang="en-US" altLang="zh-TW" sz="2000" dirty="0">
                <a:latin typeface="標楷體" panose="03000509000000000000" pitchFamily="65" charset="-120"/>
                <a:ea typeface="標楷體" panose="03000509000000000000" pitchFamily="65" charset="-120"/>
              </a:rPr>
              <a:t>5%</a:t>
            </a:r>
          </a:p>
          <a:p>
            <a:pPr>
              <a:spcBef>
                <a:spcPts val="1000"/>
              </a:spcBef>
            </a:pPr>
            <a:r>
              <a:rPr lang="zh-TW" altLang="en-US" sz="2000" dirty="0">
                <a:latin typeface="標楷體" panose="03000509000000000000" pitchFamily="65" charset="-120"/>
                <a:ea typeface="標楷體" panose="03000509000000000000" pitchFamily="65" charset="-120"/>
              </a:rPr>
              <a:t>處理：採用</a:t>
            </a:r>
            <a:r>
              <a:rPr lang="en-US" altLang="zh-TW" sz="2000" dirty="0">
                <a:latin typeface="+mn-lt"/>
                <a:ea typeface="標楷體" panose="03000509000000000000" pitchFamily="65" charset="-120"/>
              </a:rPr>
              <a:t>Over</a:t>
            </a:r>
            <a:r>
              <a:rPr lang="zh-TW" altLang="en-US" sz="2000" dirty="0">
                <a:latin typeface="+mn-lt"/>
                <a:ea typeface="標楷體" panose="03000509000000000000" pitchFamily="65" charset="-120"/>
              </a:rPr>
              <a:t> </a:t>
            </a:r>
            <a:r>
              <a:rPr lang="en-US" altLang="zh-TW" sz="2000" dirty="0">
                <a:latin typeface="+mn-lt"/>
                <a:ea typeface="標楷體" panose="03000509000000000000" pitchFamily="65" charset="-120"/>
              </a:rPr>
              <a:t>sampling </a:t>
            </a:r>
            <a:r>
              <a:rPr lang="zh-TW" altLang="en-US" sz="2000" dirty="0">
                <a:latin typeface="標楷體" panose="03000509000000000000" pitchFamily="65" charset="-120"/>
                <a:ea typeface="標楷體" panose="03000509000000000000" pitchFamily="65" charset="-120"/>
              </a:rPr>
              <a:t>的 </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SMOTE</a:t>
            </a:r>
            <a:r>
              <a:rPr lang="zh-TW" altLang="en-US" sz="2000" dirty="0">
                <a:latin typeface="標楷體" panose="03000509000000000000" pitchFamily="65" charset="-120"/>
                <a:ea typeface="標楷體" panose="03000509000000000000" pitchFamily="65" charset="-120"/>
              </a:rPr>
              <a:t> ，讓 </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positive </a:t>
            </a:r>
            <a:r>
              <a:rPr lang="zh-TW" altLang="en-US" sz="2000" dirty="0">
                <a:latin typeface="標楷體" panose="03000509000000000000" pitchFamily="65" charset="-120"/>
                <a:ea typeface="標楷體" panose="03000509000000000000" pitchFamily="65" charset="-120"/>
              </a:rPr>
              <a:t>和 </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negative</a:t>
            </a:r>
            <a:r>
              <a:rPr lang="zh-TW" altLang="en-US" sz="2000" dirty="0">
                <a:latin typeface="標楷體" panose="03000509000000000000" pitchFamily="65" charset="-120"/>
                <a:ea typeface="標楷體" panose="03000509000000000000" pitchFamily="65" charset="-120"/>
              </a:rPr>
              <a:t> 比例大約調整到</a:t>
            </a:r>
            <a:r>
              <a:rPr lang="en-US" altLang="zh-TW" sz="2000" dirty="0">
                <a:latin typeface="標楷體" panose="03000509000000000000" pitchFamily="65" charset="-120"/>
                <a:ea typeface="標楷體" panose="03000509000000000000" pitchFamily="65" charset="-120"/>
              </a:rPr>
              <a:t>1:1</a:t>
            </a:r>
            <a:r>
              <a:rPr lang="zh-TW" altLang="en-US" sz="2000" dirty="0">
                <a:latin typeface="標楷體" panose="03000509000000000000" pitchFamily="65" charset="-120"/>
                <a:ea typeface="標楷體" panose="03000509000000000000" pitchFamily="65" charset="-120"/>
              </a:rPr>
              <a:t>。</a:t>
            </a:r>
            <a:endParaRPr lang="en-US" altLang="zh-TW" sz="2000" dirty="0">
              <a:latin typeface="標楷體" panose="03000509000000000000" pitchFamily="65" charset="-120"/>
              <a:ea typeface="標楷體" panose="03000509000000000000" pitchFamily="65" charset="-120"/>
            </a:endParaRPr>
          </a:p>
          <a:p>
            <a:pPr>
              <a:spcBef>
                <a:spcPts val="1000"/>
              </a:spcBef>
            </a:pPr>
            <a:r>
              <a:rPr lang="zh-TW" altLang="en-US" sz="2000" dirty="0">
                <a:latin typeface="標楷體" panose="03000509000000000000" pitchFamily="65" charset="-120"/>
                <a:ea typeface="標楷體" panose="03000509000000000000" pitchFamily="65" charset="-120"/>
              </a:rPr>
              <a:t>回饋：南山</a:t>
            </a:r>
            <a:r>
              <a:rPr lang="en-US" altLang="zh-TW" sz="2000" dirty="0">
                <a:latin typeface="+mn-lt"/>
                <a:ea typeface="標楷體" panose="03000509000000000000" pitchFamily="65" charset="-120"/>
              </a:rPr>
              <a:t>Mentor</a:t>
            </a:r>
            <a:r>
              <a:rPr lang="zh-TW" altLang="en-US" sz="2000" dirty="0">
                <a:latin typeface="標楷體" panose="03000509000000000000" pitchFamily="65" charset="-120"/>
                <a:ea typeface="標楷體" panose="03000509000000000000" pitchFamily="65" charset="-120"/>
              </a:rPr>
              <a:t>建議</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Under sampling</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2000" dirty="0">
                <a:latin typeface="標楷體" panose="03000509000000000000" pitchFamily="65" charset="-120"/>
                <a:ea typeface="標楷體" panose="03000509000000000000" pitchFamily="65" charset="-120"/>
              </a:rPr>
              <a:t>的方式來抽樣，減少特徵在模型裡被放大失真的可能性。</a:t>
            </a:r>
            <a:endParaRPr lang="en-US" altLang="zh-TW" sz="2000" dirty="0">
              <a:latin typeface="標楷體" panose="03000509000000000000" pitchFamily="65" charset="-120"/>
              <a:ea typeface="標楷體" panose="03000509000000000000" pitchFamily="65" charset="-120"/>
            </a:endParaRPr>
          </a:p>
          <a:p>
            <a:pPr>
              <a:spcBef>
                <a:spcPts val="1000"/>
              </a:spcBef>
            </a:pPr>
            <a:endParaRPr lang="zh-TW" altLang="en-US" sz="1100" dirty="0"/>
          </a:p>
        </p:txBody>
      </p:sp>
      <p:sp>
        <p:nvSpPr>
          <p:cNvPr id="4" name="投影片編號版面配置區 3">
            <a:extLst>
              <a:ext uri="{FF2B5EF4-FFF2-40B4-BE49-F238E27FC236}">
                <a16:creationId xmlns:a16="http://schemas.microsoft.com/office/drawing/2014/main" id="{A68C499A-7800-4D9C-B6C2-E698A75E89C3}"/>
              </a:ext>
            </a:extLst>
          </p:cNvPr>
          <p:cNvSpPr>
            <a:spLocks noGrp="1"/>
          </p:cNvSpPr>
          <p:nvPr>
            <p:ph type="sldNum" sz="quarter" idx="12"/>
          </p:nvPr>
        </p:nvSpPr>
        <p:spPr/>
        <p:txBody>
          <a:bodyPr/>
          <a:lstStyle/>
          <a:p>
            <a:fld id="{BF8CE765-4F4E-465C-81D9-F9DA65D64035}" type="slidenum">
              <a:rPr lang="zh-TW" altLang="en-US" smtClean="0"/>
              <a:t>18</a:t>
            </a:fld>
            <a:endParaRPr lang="zh-TW" altLang="en-US"/>
          </a:p>
        </p:txBody>
      </p:sp>
      <p:sp>
        <p:nvSpPr>
          <p:cNvPr id="18" name="矩形 17">
            <a:extLst>
              <a:ext uri="{FF2B5EF4-FFF2-40B4-BE49-F238E27FC236}">
                <a16:creationId xmlns:a16="http://schemas.microsoft.com/office/drawing/2014/main" id="{CA283743-7F2D-4858-9DC4-F801961B0884}"/>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18">
            <a:extLst>
              <a:ext uri="{FF2B5EF4-FFF2-40B4-BE49-F238E27FC236}">
                <a16:creationId xmlns:a16="http://schemas.microsoft.com/office/drawing/2014/main" id="{8C638241-EE82-4B46-B331-499F4B88094C}"/>
              </a:ext>
            </a:extLst>
          </p:cNvPr>
          <p:cNvSpPr/>
          <p:nvPr/>
        </p:nvSpPr>
        <p:spPr>
          <a:xfrm>
            <a:off x="975456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矩形 19">
            <a:extLst>
              <a:ext uri="{FF2B5EF4-FFF2-40B4-BE49-F238E27FC236}">
                <a16:creationId xmlns:a16="http://schemas.microsoft.com/office/drawing/2014/main" id="{398AD6ED-C995-49AB-AEFF-DABBC119C70B}"/>
              </a:ext>
            </a:extLst>
          </p:cNvPr>
          <p:cNvSpPr/>
          <p:nvPr/>
        </p:nvSpPr>
        <p:spPr>
          <a:xfrm>
            <a:off x="0" y="0"/>
            <a:ext cx="2437200" cy="381800"/>
          </a:xfrm>
          <a:prstGeom prst="rect">
            <a:avLst/>
          </a:prstGeom>
          <a:solidFill>
            <a:schemeClr val="bg1"/>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69D429CB-6EA8-45E9-AAC0-E82E3A0F6235}"/>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22" name="矩形 21">
            <a:extLst>
              <a:ext uri="{FF2B5EF4-FFF2-40B4-BE49-F238E27FC236}">
                <a16:creationId xmlns:a16="http://schemas.microsoft.com/office/drawing/2014/main" id="{9A933C80-E827-4A49-BFC2-75334871FE08}"/>
              </a:ext>
            </a:extLst>
          </p:cNvPr>
          <p:cNvSpPr/>
          <p:nvPr/>
        </p:nvSpPr>
        <p:spPr>
          <a:xfrm>
            <a:off x="24372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矩形 22">
            <a:extLst>
              <a:ext uri="{FF2B5EF4-FFF2-40B4-BE49-F238E27FC236}">
                <a16:creationId xmlns:a16="http://schemas.microsoft.com/office/drawing/2014/main" id="{6723650C-D2CF-4A31-A6CA-1A2F9D3C2CC9}"/>
              </a:ext>
            </a:extLst>
          </p:cNvPr>
          <p:cNvSpPr/>
          <p:nvPr/>
        </p:nvSpPr>
        <p:spPr>
          <a:xfrm>
            <a:off x="4874400" y="0"/>
            <a:ext cx="2437200" cy="381800"/>
          </a:xfrm>
          <a:prstGeom prst="rect">
            <a:avLst/>
          </a:prstGeom>
          <a:solidFill>
            <a:schemeClr val="tx1">
              <a:lumMod val="75000"/>
              <a:lumOff val="2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83A50593-2EFD-4E0F-9AA5-7174EB22F022}"/>
              </a:ext>
            </a:extLst>
          </p:cNvPr>
          <p:cNvSpPr/>
          <p:nvPr/>
        </p:nvSpPr>
        <p:spPr>
          <a:xfrm>
            <a:off x="4916544"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6ED7EB56-0802-48CA-B44B-AE5CA3D0DAAB}"/>
              </a:ext>
            </a:extLst>
          </p:cNvPr>
          <p:cNvSpPr/>
          <p:nvPr/>
        </p:nvSpPr>
        <p:spPr>
          <a:xfrm>
            <a:off x="7311600" y="0"/>
            <a:ext cx="2437200" cy="381800"/>
          </a:xfrm>
          <a:prstGeom prst="rect">
            <a:avLst/>
          </a:prstGeom>
          <a:solidFill>
            <a:schemeClr val="bg1">
              <a:lumMod val="9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矩形 25">
            <a:extLst>
              <a:ext uri="{FF2B5EF4-FFF2-40B4-BE49-F238E27FC236}">
                <a16:creationId xmlns:a16="http://schemas.microsoft.com/office/drawing/2014/main" id="{38D23FB2-79BE-40E7-B1FC-F620AEE15148}"/>
              </a:ext>
            </a:extLst>
          </p:cNvPr>
          <p:cNvSpPr/>
          <p:nvPr/>
        </p:nvSpPr>
        <p:spPr>
          <a:xfrm>
            <a:off x="7408657" y="33290"/>
            <a:ext cx="2303999" cy="307777"/>
          </a:xfrm>
          <a:prstGeom prst="rect">
            <a:avLst/>
          </a:prstGeom>
          <a:ln w="9525">
            <a:solidFill>
              <a:schemeClr val="bg1"/>
            </a:solid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21761C5A-5927-4D8D-A642-422C7AA5D812}"/>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1A21DCF5-3A77-4F86-980C-7F7A5A8FE10B}"/>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29" name="矩形 28">
            <a:extLst>
              <a:ext uri="{FF2B5EF4-FFF2-40B4-BE49-F238E27FC236}">
                <a16:creationId xmlns:a16="http://schemas.microsoft.com/office/drawing/2014/main" id="{546B9DAA-3A16-403A-BAC5-E813004F57C9}"/>
              </a:ext>
            </a:extLst>
          </p:cNvPr>
          <p:cNvSpPr/>
          <p:nvPr/>
        </p:nvSpPr>
        <p:spPr>
          <a:xfrm>
            <a:off x="399716" y="594739"/>
            <a:ext cx="2848857" cy="338554"/>
          </a:xfrm>
          <a:prstGeom prst="rect">
            <a:avLst/>
          </a:prstGeom>
        </p:spPr>
        <p:txBody>
          <a:bodyPr wrap="none">
            <a:spAutoFit/>
          </a:bodyPr>
          <a:lstStyle/>
          <a:p>
            <a:r>
              <a:rPr lang="en-US" altLang="zh-TW" sz="1600" b="1" kern="100" dirty="0">
                <a:solidFill>
                  <a:schemeClr val="accent1"/>
                </a:solidFill>
                <a:latin typeface="Times New Roman" panose="02020603050405020304" pitchFamily="18" charset="0"/>
                <a:cs typeface="Times New Roman" panose="02020603050405020304" pitchFamily="18" charset="0"/>
              </a:rPr>
              <a:t>G. Deal with Imbalanced Data</a:t>
            </a:r>
          </a:p>
        </p:txBody>
      </p:sp>
      <p:pic>
        <p:nvPicPr>
          <p:cNvPr id="30" name="圖片 29">
            <a:extLst>
              <a:ext uri="{FF2B5EF4-FFF2-40B4-BE49-F238E27FC236}">
                <a16:creationId xmlns:a16="http://schemas.microsoft.com/office/drawing/2014/main" id="{44A04E60-5FF8-45C4-AF40-E1001C636847}"/>
              </a:ext>
            </a:extLst>
          </p:cNvPr>
          <p:cNvPicPr>
            <a:picLocks noChangeAspect="1"/>
          </p:cNvPicPr>
          <p:nvPr/>
        </p:nvPicPr>
        <p:blipFill>
          <a:blip r:embed="rId2"/>
          <a:stretch>
            <a:fillRect/>
          </a:stretch>
        </p:blipFill>
        <p:spPr>
          <a:xfrm>
            <a:off x="609600" y="3415400"/>
            <a:ext cx="9235074" cy="3078358"/>
          </a:xfrm>
          <a:prstGeom prst="rect">
            <a:avLst/>
          </a:prstGeom>
        </p:spPr>
      </p:pic>
    </p:spTree>
    <p:extLst>
      <p:ext uri="{BB962C8B-B14F-4D97-AF65-F5344CB8AC3E}">
        <p14:creationId xmlns:p14="http://schemas.microsoft.com/office/powerpoint/2010/main" val="1285689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593F37B1-A25D-4F30-81C8-91CFC1AE6E35}"/>
              </a:ext>
            </a:extLst>
          </p:cNvPr>
          <p:cNvSpPr>
            <a:spLocks noGrp="1"/>
          </p:cNvSpPr>
          <p:nvPr>
            <p:ph type="sldNum" sz="quarter" idx="12"/>
          </p:nvPr>
        </p:nvSpPr>
        <p:spPr/>
        <p:txBody>
          <a:bodyPr/>
          <a:lstStyle/>
          <a:p>
            <a:fld id="{BF8CE765-4F4E-465C-81D9-F9DA65D64035}" type="slidenum">
              <a:rPr lang="zh-TW" altLang="en-US" smtClean="0"/>
              <a:t>19</a:t>
            </a:fld>
            <a:endParaRPr lang="zh-TW" altLang="en-US"/>
          </a:p>
        </p:txBody>
      </p:sp>
      <p:sp>
        <p:nvSpPr>
          <p:cNvPr id="20" name="椭圆 14">
            <a:extLst>
              <a:ext uri="{FF2B5EF4-FFF2-40B4-BE49-F238E27FC236}">
                <a16:creationId xmlns:a16="http://schemas.microsoft.com/office/drawing/2014/main" id="{F5068976-8419-4EBC-8393-1C7A6241E6B5}"/>
              </a:ext>
            </a:extLst>
          </p:cNvPr>
          <p:cNvSpPr/>
          <p:nvPr/>
        </p:nvSpPr>
        <p:spPr>
          <a:xfrm>
            <a:off x="2256909" y="2118102"/>
            <a:ext cx="2394908" cy="2394908"/>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zh-CN" sz="8000" dirty="0">
                <a:latin typeface="+mj-lt"/>
              </a:rPr>
              <a:t>04</a:t>
            </a:r>
            <a:endParaRPr lang="zh-CN" altLang="en-US" sz="8000" dirty="0">
              <a:latin typeface="+mj-lt"/>
            </a:endParaRPr>
          </a:p>
        </p:txBody>
      </p:sp>
      <p:sp>
        <p:nvSpPr>
          <p:cNvPr id="21" name="矩形 20">
            <a:extLst>
              <a:ext uri="{FF2B5EF4-FFF2-40B4-BE49-F238E27FC236}">
                <a16:creationId xmlns:a16="http://schemas.microsoft.com/office/drawing/2014/main" id="{C6528B0D-EEFD-4786-97BD-B62578473F8F}"/>
              </a:ext>
            </a:extLst>
          </p:cNvPr>
          <p:cNvSpPr/>
          <p:nvPr/>
        </p:nvSpPr>
        <p:spPr>
          <a:xfrm>
            <a:off x="4958548" y="2410552"/>
            <a:ext cx="2646878" cy="830997"/>
          </a:xfrm>
          <a:prstGeom prst="rect">
            <a:avLst/>
          </a:prstGeom>
        </p:spPr>
        <p:txBody>
          <a:bodyPr wrap="none">
            <a:spAutoFit/>
          </a:bodyPr>
          <a:lstStyle/>
          <a:p>
            <a:pPr algn="ctr"/>
            <a:r>
              <a:rPr lang="zh-CN" altLang="en-US" sz="4800" b="1" kern="100" dirty="0">
                <a:solidFill>
                  <a:schemeClr val="accent1"/>
                </a:solidFill>
                <a:latin typeface="微軟正黑體" panose="020B0604030504040204" pitchFamily="34" charset="-120"/>
                <a:ea typeface="微軟正黑體" panose="020B0604030504040204" pitchFamily="34" charset="-120"/>
                <a:cs typeface="Times New Roman" panose="02020603050405020304" pitchFamily="18" charset="0"/>
              </a:rPr>
              <a:t>模型訓練</a:t>
            </a:r>
          </a:p>
        </p:txBody>
      </p:sp>
      <p:sp>
        <p:nvSpPr>
          <p:cNvPr id="22" name="矩形 21">
            <a:extLst>
              <a:ext uri="{FF2B5EF4-FFF2-40B4-BE49-F238E27FC236}">
                <a16:creationId xmlns:a16="http://schemas.microsoft.com/office/drawing/2014/main" id="{1E441F43-D529-4674-994B-37E9E7449951}"/>
              </a:ext>
            </a:extLst>
          </p:cNvPr>
          <p:cNvSpPr/>
          <p:nvPr/>
        </p:nvSpPr>
        <p:spPr>
          <a:xfrm>
            <a:off x="4958548" y="3241549"/>
            <a:ext cx="4976543" cy="584775"/>
          </a:xfrm>
          <a:prstGeom prst="rect">
            <a:avLst/>
          </a:prstGeom>
        </p:spPr>
        <p:txBody>
          <a:bodyPr wrap="square">
            <a:spAutoFit/>
          </a:bodyPr>
          <a:lstStyle/>
          <a:p>
            <a:r>
              <a:rPr lang="en-US" altLang="zh-TW" sz="3200" b="1" kern="100" dirty="0">
                <a:solidFill>
                  <a:schemeClr val="accent1"/>
                </a:solidFill>
                <a:latin typeface="Times New Roman" panose="02020603050405020304" pitchFamily="18" charset="0"/>
                <a:cs typeface="Times New Roman" panose="02020603050405020304" pitchFamily="18" charset="0"/>
              </a:rPr>
              <a:t>Model </a:t>
            </a:r>
            <a:r>
              <a:rPr lang="en-US" altLang="zh-CN" sz="3200" b="1" kern="100" dirty="0">
                <a:solidFill>
                  <a:schemeClr val="accent1"/>
                </a:solidFill>
                <a:latin typeface="Times New Roman" panose="02020603050405020304" pitchFamily="18" charset="0"/>
                <a:cs typeface="Times New Roman" panose="02020603050405020304" pitchFamily="18" charset="0"/>
              </a:rPr>
              <a:t>Training</a:t>
            </a:r>
            <a:endParaRPr lang="en-US" altLang="zh-CN" sz="3200" b="1" kern="100" dirty="0">
              <a:solidFill>
                <a:schemeClr val="accent1"/>
              </a:solidFill>
              <a:latin typeface="微軟正黑體" panose="020B0604030504040204" pitchFamily="34" charset="-120"/>
              <a:ea typeface="微軟正黑體" panose="020B0604030504040204" pitchFamily="34" charset="-120"/>
              <a:cs typeface="Times New Roman" panose="02020603050405020304" pitchFamily="18" charset="0"/>
            </a:endParaRPr>
          </a:p>
        </p:txBody>
      </p:sp>
      <p:sp>
        <p:nvSpPr>
          <p:cNvPr id="3" name="矩形 2">
            <a:extLst>
              <a:ext uri="{FF2B5EF4-FFF2-40B4-BE49-F238E27FC236}">
                <a16:creationId xmlns:a16="http://schemas.microsoft.com/office/drawing/2014/main" id="{3B523386-DC62-4A86-98A5-2BCB06DCEB09}"/>
              </a:ext>
            </a:extLst>
          </p:cNvPr>
          <p:cNvSpPr/>
          <p:nvPr/>
        </p:nvSpPr>
        <p:spPr>
          <a:xfrm>
            <a:off x="4958549" y="4097549"/>
            <a:ext cx="1817549" cy="1477328"/>
          </a:xfrm>
          <a:prstGeom prst="rect">
            <a:avLst/>
          </a:prstGeom>
        </p:spPr>
        <p:txBody>
          <a:bodyPr wrap="none">
            <a:spAutoFit/>
          </a:bodyPr>
          <a:lstStyle/>
          <a:p>
            <a:pPr marL="342900" indent="-342900">
              <a:buAutoNum type="alphaUcPeriod"/>
            </a:pPr>
            <a:r>
              <a:rPr lang="en-US" altLang="zh-TW" b="1" kern="100" dirty="0">
                <a:solidFill>
                  <a:schemeClr val="accent1"/>
                </a:solidFill>
                <a:latin typeface="Times New Roman" panose="02020603050405020304" pitchFamily="18" charset="0"/>
                <a:cs typeface="Times New Roman" panose="02020603050405020304" pitchFamily="18" charset="0"/>
              </a:rPr>
              <a:t>Baseline</a:t>
            </a:r>
          </a:p>
          <a:p>
            <a:pPr marL="342900" indent="-342900">
              <a:buAutoNum type="alphaUcPeriod"/>
            </a:pPr>
            <a:r>
              <a:rPr lang="en-US" altLang="zh-TW" b="1" kern="100" dirty="0">
                <a:solidFill>
                  <a:schemeClr val="accent1"/>
                </a:solidFill>
                <a:latin typeface="Times New Roman" panose="02020603050405020304" pitchFamily="18" charset="0"/>
                <a:cs typeface="Times New Roman" panose="02020603050405020304" pitchFamily="18" charset="0"/>
              </a:rPr>
              <a:t>Pipeline</a:t>
            </a:r>
          </a:p>
          <a:p>
            <a:pPr marL="342900" indent="-342900">
              <a:buAutoNum type="alphaUcPeriod"/>
            </a:pPr>
            <a:r>
              <a:rPr lang="en-US" altLang="zh-TW" b="1" kern="100" dirty="0">
                <a:solidFill>
                  <a:schemeClr val="accent1"/>
                </a:solidFill>
                <a:latin typeface="Times New Roman" panose="02020603050405020304" pitchFamily="18" charset="0"/>
                <a:cs typeface="Times New Roman" panose="02020603050405020304" pitchFamily="18" charset="0"/>
              </a:rPr>
              <a:t>Evaluation</a:t>
            </a:r>
          </a:p>
          <a:p>
            <a:pPr marL="342900" indent="-342900">
              <a:buAutoNum type="alphaUcPeriod"/>
            </a:pPr>
            <a:r>
              <a:rPr lang="en-US" altLang="zh-TW" b="1" kern="100" dirty="0">
                <a:solidFill>
                  <a:schemeClr val="accent1"/>
                </a:solidFill>
                <a:latin typeface="Times New Roman" panose="02020603050405020304" pitchFamily="18" charset="0"/>
                <a:cs typeface="Times New Roman" panose="02020603050405020304" pitchFamily="18" charset="0"/>
              </a:rPr>
              <a:t>Visualization</a:t>
            </a:r>
          </a:p>
          <a:p>
            <a:pPr marL="342900" indent="-342900">
              <a:buAutoNum type="alphaUcPeriod"/>
            </a:pPr>
            <a:endParaRPr lang="en-US" altLang="zh-TW" b="1" kern="1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3253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95413A3-4599-43DD-8FA4-33DA74F4A711}"/>
              </a:ext>
            </a:extLst>
          </p:cNvPr>
          <p:cNvSpPr>
            <a:spLocks noGrp="1"/>
          </p:cNvSpPr>
          <p:nvPr>
            <p:ph type="title"/>
          </p:nvPr>
        </p:nvSpPr>
        <p:spPr/>
        <p:txBody>
          <a:bodyPr/>
          <a:lstStyle/>
          <a:p>
            <a:r>
              <a:rPr lang="zh-TW" altLang="en-US" dirty="0"/>
              <a:t>大綱</a:t>
            </a:r>
          </a:p>
        </p:txBody>
      </p:sp>
      <p:sp>
        <p:nvSpPr>
          <p:cNvPr id="4" name="投影片編號版面配置區 3">
            <a:extLst>
              <a:ext uri="{FF2B5EF4-FFF2-40B4-BE49-F238E27FC236}">
                <a16:creationId xmlns:a16="http://schemas.microsoft.com/office/drawing/2014/main" id="{593F37B1-A25D-4F30-81C8-91CFC1AE6E35}"/>
              </a:ext>
            </a:extLst>
          </p:cNvPr>
          <p:cNvSpPr>
            <a:spLocks noGrp="1"/>
          </p:cNvSpPr>
          <p:nvPr>
            <p:ph type="sldNum" sz="quarter" idx="12"/>
          </p:nvPr>
        </p:nvSpPr>
        <p:spPr/>
        <p:txBody>
          <a:bodyPr/>
          <a:lstStyle/>
          <a:p>
            <a:fld id="{BF8CE765-4F4E-465C-81D9-F9DA65D64035}" type="slidenum">
              <a:rPr lang="zh-TW" altLang="en-US" smtClean="0"/>
              <a:t>2</a:t>
            </a:fld>
            <a:endParaRPr lang="zh-TW" altLang="en-US"/>
          </a:p>
        </p:txBody>
      </p:sp>
      <p:sp>
        <p:nvSpPr>
          <p:cNvPr id="5" name="椭圆 5">
            <a:extLst>
              <a:ext uri="{FF2B5EF4-FFF2-40B4-BE49-F238E27FC236}">
                <a16:creationId xmlns:a16="http://schemas.microsoft.com/office/drawing/2014/main" id="{AC15C468-36EE-4F93-B087-79B516C7B526}"/>
              </a:ext>
            </a:extLst>
          </p:cNvPr>
          <p:cNvSpPr/>
          <p:nvPr/>
        </p:nvSpPr>
        <p:spPr>
          <a:xfrm>
            <a:off x="1953223" y="2706133"/>
            <a:ext cx="1040625" cy="1040625"/>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矩形 5">
            <a:extLst>
              <a:ext uri="{FF2B5EF4-FFF2-40B4-BE49-F238E27FC236}">
                <a16:creationId xmlns:a16="http://schemas.microsoft.com/office/drawing/2014/main" id="{3D21520B-9270-4157-9121-7B9495F9136D}"/>
              </a:ext>
            </a:extLst>
          </p:cNvPr>
          <p:cNvSpPr/>
          <p:nvPr/>
        </p:nvSpPr>
        <p:spPr>
          <a:xfrm>
            <a:off x="1919536" y="3926781"/>
            <a:ext cx="1107996" cy="861774"/>
          </a:xfrm>
          <a:prstGeom prst="rect">
            <a:avLst/>
          </a:prstGeom>
        </p:spPr>
        <p:txBody>
          <a:bodyPr wrap="none">
            <a:spAutoFit/>
          </a:bodyPr>
          <a:lstStyle/>
          <a:p>
            <a:pPr algn="ctr"/>
            <a:r>
              <a:rPr lang="zh-TW" altLang="en-US" b="1" kern="100" dirty="0">
                <a:solidFill>
                  <a:schemeClr val="accent1"/>
                </a:solidFill>
                <a:latin typeface="+mj-ea"/>
                <a:ea typeface="+mj-ea"/>
                <a:cs typeface="Times New Roman" panose="02020603050405020304" pitchFamily="18" charset="0"/>
              </a:rPr>
              <a:t>研究問題</a:t>
            </a:r>
            <a:endParaRPr lang="en-US" altLang="zh-TW" b="1" kern="100" dirty="0">
              <a:solidFill>
                <a:schemeClr val="accent1"/>
              </a:solidFill>
              <a:latin typeface="+mj-ea"/>
              <a:ea typeface="+mj-ea"/>
              <a:cs typeface="Times New Roman" panose="02020603050405020304" pitchFamily="18" charset="0"/>
            </a:endParaRPr>
          </a:p>
          <a:p>
            <a:pPr algn="ctr"/>
            <a:r>
              <a:rPr lang="en-US" altLang="zh-CN" sz="1600" b="1" kern="100" dirty="0">
                <a:solidFill>
                  <a:schemeClr val="accent1"/>
                </a:solidFill>
                <a:latin typeface="Times New Roman" panose="02020603050405020304" pitchFamily="18" charset="0"/>
                <a:cs typeface="Times New Roman" panose="02020603050405020304" pitchFamily="18" charset="0"/>
              </a:rPr>
              <a:t>Research</a:t>
            </a:r>
          </a:p>
          <a:p>
            <a:pPr algn="ctr"/>
            <a:r>
              <a:rPr lang="en-US" altLang="zh-CN" sz="1600" b="1" kern="100" dirty="0">
                <a:solidFill>
                  <a:schemeClr val="accent1"/>
                </a:solidFill>
                <a:latin typeface="Times New Roman" panose="02020603050405020304" pitchFamily="18" charset="0"/>
                <a:cs typeface="Times New Roman" panose="02020603050405020304" pitchFamily="18" charset="0"/>
              </a:rPr>
              <a:t>question</a:t>
            </a:r>
          </a:p>
        </p:txBody>
      </p:sp>
      <p:sp>
        <p:nvSpPr>
          <p:cNvPr id="7" name="椭圆 7">
            <a:extLst>
              <a:ext uri="{FF2B5EF4-FFF2-40B4-BE49-F238E27FC236}">
                <a16:creationId xmlns:a16="http://schemas.microsoft.com/office/drawing/2014/main" id="{4579D830-4601-40D1-9467-E55911B06C96}"/>
              </a:ext>
            </a:extLst>
          </p:cNvPr>
          <p:cNvSpPr/>
          <p:nvPr/>
        </p:nvSpPr>
        <p:spPr>
          <a:xfrm>
            <a:off x="3842087" y="2706133"/>
            <a:ext cx="1040625" cy="1040625"/>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 name="矩形 7">
            <a:extLst>
              <a:ext uri="{FF2B5EF4-FFF2-40B4-BE49-F238E27FC236}">
                <a16:creationId xmlns:a16="http://schemas.microsoft.com/office/drawing/2014/main" id="{2F420E06-DD00-4EA3-ADAD-60BF1E587DA1}"/>
              </a:ext>
            </a:extLst>
          </p:cNvPr>
          <p:cNvSpPr/>
          <p:nvPr/>
        </p:nvSpPr>
        <p:spPr>
          <a:xfrm>
            <a:off x="3462154" y="3926784"/>
            <a:ext cx="1800494" cy="615553"/>
          </a:xfrm>
          <a:prstGeom prst="rect">
            <a:avLst/>
          </a:prstGeom>
        </p:spPr>
        <p:txBody>
          <a:bodyPr wrap="none">
            <a:spAutoFit/>
          </a:bodyPr>
          <a:lstStyle/>
          <a:p>
            <a:pPr algn="ctr"/>
            <a:r>
              <a:rPr lang="zh-TW" altLang="en-US" b="1" kern="100" dirty="0">
                <a:solidFill>
                  <a:schemeClr val="accent1"/>
                </a:solidFill>
                <a:latin typeface="+mj-ea"/>
                <a:ea typeface="+mj-ea"/>
                <a:cs typeface="Times New Roman" panose="02020603050405020304" pitchFamily="18" charset="0"/>
              </a:rPr>
              <a:t>探索性資料分析</a:t>
            </a:r>
            <a:endParaRPr lang="en-US" altLang="zh-TW" b="1" kern="100" dirty="0">
              <a:solidFill>
                <a:schemeClr val="accent1"/>
              </a:solidFill>
              <a:latin typeface="+mj-ea"/>
              <a:ea typeface="+mj-ea"/>
              <a:cs typeface="Times New Roman" panose="02020603050405020304" pitchFamily="18" charset="0"/>
            </a:endParaRPr>
          </a:p>
          <a:p>
            <a:pPr algn="ctr"/>
            <a:r>
              <a:rPr lang="en-US" altLang="zh-TW" sz="1600" b="1" kern="100" dirty="0">
                <a:solidFill>
                  <a:schemeClr val="accent1"/>
                </a:solidFill>
                <a:latin typeface="Times New Roman" panose="02020603050405020304" pitchFamily="18" charset="0"/>
                <a:cs typeface="Times New Roman" panose="02020603050405020304" pitchFamily="18" charset="0"/>
              </a:rPr>
              <a:t>EDA</a:t>
            </a:r>
            <a:endParaRPr lang="zh-CN" altLang="zh-CN" sz="1100" b="1" kern="100" dirty="0">
              <a:solidFill>
                <a:schemeClr val="accent1"/>
              </a:solidFill>
              <a:latin typeface="Times New Roman" panose="02020603050405020304" pitchFamily="18" charset="0"/>
              <a:cs typeface="Times New Roman" panose="02020603050405020304" pitchFamily="18" charset="0"/>
            </a:endParaRPr>
          </a:p>
        </p:txBody>
      </p:sp>
      <p:sp>
        <p:nvSpPr>
          <p:cNvPr id="9" name="椭圆 9">
            <a:extLst>
              <a:ext uri="{FF2B5EF4-FFF2-40B4-BE49-F238E27FC236}">
                <a16:creationId xmlns:a16="http://schemas.microsoft.com/office/drawing/2014/main" id="{2C6788DF-D49C-4A6C-979C-926468DC2308}"/>
              </a:ext>
            </a:extLst>
          </p:cNvPr>
          <p:cNvSpPr/>
          <p:nvPr/>
        </p:nvSpPr>
        <p:spPr>
          <a:xfrm>
            <a:off x="5616101" y="2706133"/>
            <a:ext cx="1040625" cy="1040625"/>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矩形 9">
            <a:extLst>
              <a:ext uri="{FF2B5EF4-FFF2-40B4-BE49-F238E27FC236}">
                <a16:creationId xmlns:a16="http://schemas.microsoft.com/office/drawing/2014/main" id="{CDFEC0DF-6C5D-4FF5-8F76-DB9CB47182B8}"/>
              </a:ext>
            </a:extLst>
          </p:cNvPr>
          <p:cNvSpPr/>
          <p:nvPr/>
        </p:nvSpPr>
        <p:spPr>
          <a:xfrm>
            <a:off x="5402584" y="3926781"/>
            <a:ext cx="1467646" cy="861774"/>
          </a:xfrm>
          <a:prstGeom prst="rect">
            <a:avLst/>
          </a:prstGeom>
        </p:spPr>
        <p:txBody>
          <a:bodyPr wrap="none">
            <a:spAutoFit/>
          </a:bodyPr>
          <a:lstStyle/>
          <a:p>
            <a:pPr algn="ctr"/>
            <a:r>
              <a:rPr lang="zh-CN" altLang="en-US" b="1" kern="100" dirty="0">
                <a:solidFill>
                  <a:schemeClr val="accent1"/>
                </a:solidFill>
                <a:latin typeface="微軟正黑體" panose="020B0604030504040204" pitchFamily="34" charset="-120"/>
                <a:ea typeface="微軟正黑體" panose="020B0604030504040204" pitchFamily="34" charset="-120"/>
                <a:cs typeface="Times New Roman" panose="02020603050405020304" pitchFamily="18" charset="0"/>
              </a:rPr>
              <a:t>資料預處理</a:t>
            </a:r>
            <a:endParaRPr lang="en-US" altLang="zh-CN" b="1" kern="100" dirty="0">
              <a:solidFill>
                <a:schemeClr val="accent1"/>
              </a:solidFill>
              <a:latin typeface="微軟正黑體" panose="020B0604030504040204" pitchFamily="34" charset="-120"/>
              <a:ea typeface="微軟正黑體" panose="020B0604030504040204" pitchFamily="34" charset="-120"/>
              <a:cs typeface="Times New Roman" panose="02020603050405020304" pitchFamily="18" charset="0"/>
            </a:endParaRPr>
          </a:p>
          <a:p>
            <a:pPr algn="ctr"/>
            <a:r>
              <a:rPr lang="en-US" altLang="zh-CN" sz="1600" b="1" kern="100" dirty="0">
                <a:solidFill>
                  <a:schemeClr val="accent1"/>
                </a:solidFill>
                <a:latin typeface="Times New Roman" panose="02020603050405020304" pitchFamily="18" charset="0"/>
                <a:cs typeface="Times New Roman" panose="02020603050405020304" pitchFamily="18" charset="0"/>
              </a:rPr>
              <a:t>Data </a:t>
            </a:r>
          </a:p>
          <a:p>
            <a:pPr algn="ctr"/>
            <a:r>
              <a:rPr lang="en-US" altLang="zh-CN" sz="1600" b="1" kern="100" dirty="0">
                <a:solidFill>
                  <a:schemeClr val="accent1"/>
                </a:solidFill>
                <a:latin typeface="Times New Roman" panose="02020603050405020304" pitchFamily="18" charset="0"/>
                <a:cs typeface="Times New Roman" panose="02020603050405020304" pitchFamily="18" charset="0"/>
              </a:rPr>
              <a:t>pre-processing</a:t>
            </a:r>
            <a:endParaRPr lang="zh-CN" altLang="en-US" sz="1600" b="1" kern="100" dirty="0">
              <a:solidFill>
                <a:schemeClr val="accent1"/>
              </a:solidFill>
              <a:latin typeface="Times New Roman" panose="02020603050405020304" pitchFamily="18" charset="0"/>
              <a:cs typeface="Times New Roman" panose="02020603050405020304" pitchFamily="18" charset="0"/>
            </a:endParaRPr>
          </a:p>
        </p:txBody>
      </p:sp>
      <p:sp>
        <p:nvSpPr>
          <p:cNvPr id="11" name="椭圆 11">
            <a:extLst>
              <a:ext uri="{FF2B5EF4-FFF2-40B4-BE49-F238E27FC236}">
                <a16:creationId xmlns:a16="http://schemas.microsoft.com/office/drawing/2014/main" id="{A4C0441E-68F3-49BE-AAE9-1D257FFD6F52}"/>
              </a:ext>
            </a:extLst>
          </p:cNvPr>
          <p:cNvSpPr/>
          <p:nvPr/>
        </p:nvSpPr>
        <p:spPr>
          <a:xfrm>
            <a:off x="7432134" y="2706133"/>
            <a:ext cx="1040625" cy="1040625"/>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矩形 11">
            <a:extLst>
              <a:ext uri="{FF2B5EF4-FFF2-40B4-BE49-F238E27FC236}">
                <a16:creationId xmlns:a16="http://schemas.microsoft.com/office/drawing/2014/main" id="{30C2F34B-D660-4C5D-BC2F-5BB6A279748E}"/>
              </a:ext>
            </a:extLst>
          </p:cNvPr>
          <p:cNvSpPr/>
          <p:nvPr/>
        </p:nvSpPr>
        <p:spPr>
          <a:xfrm>
            <a:off x="7398447" y="3926781"/>
            <a:ext cx="1107997" cy="861774"/>
          </a:xfrm>
          <a:prstGeom prst="rect">
            <a:avLst/>
          </a:prstGeom>
        </p:spPr>
        <p:txBody>
          <a:bodyPr wrap="none">
            <a:spAutoFit/>
          </a:bodyPr>
          <a:lstStyle/>
          <a:p>
            <a:pPr algn="ctr"/>
            <a:r>
              <a:rPr lang="zh-CN" altLang="en-US" b="1" kern="100" dirty="0">
                <a:solidFill>
                  <a:schemeClr val="accent1"/>
                </a:solidFill>
                <a:latin typeface="微軟正黑體" panose="020B0604030504040204" pitchFamily="34" charset="-120"/>
                <a:ea typeface="微軟正黑體" panose="020B0604030504040204" pitchFamily="34" charset="-120"/>
                <a:cs typeface="Times New Roman" panose="02020603050405020304" pitchFamily="18" charset="0"/>
              </a:rPr>
              <a:t>模型訓練</a:t>
            </a:r>
          </a:p>
          <a:p>
            <a:pPr algn="ctr"/>
            <a:r>
              <a:rPr lang="en-US" altLang="zh-TW" sz="1600" b="1" kern="100" dirty="0">
                <a:solidFill>
                  <a:schemeClr val="accent1"/>
                </a:solidFill>
                <a:latin typeface="Times New Roman" panose="02020603050405020304" pitchFamily="18" charset="0"/>
                <a:cs typeface="Times New Roman" panose="02020603050405020304" pitchFamily="18" charset="0"/>
              </a:rPr>
              <a:t>Model</a:t>
            </a:r>
          </a:p>
          <a:p>
            <a:pPr algn="ctr"/>
            <a:r>
              <a:rPr lang="en-US" altLang="zh-CN" sz="1600" b="1" kern="100" dirty="0">
                <a:solidFill>
                  <a:schemeClr val="accent1"/>
                </a:solidFill>
                <a:latin typeface="Times New Roman" panose="02020603050405020304" pitchFamily="18" charset="0"/>
                <a:cs typeface="Times New Roman" panose="02020603050405020304" pitchFamily="18" charset="0"/>
              </a:rPr>
              <a:t>Training</a:t>
            </a:r>
            <a:endParaRPr lang="zh-CN" altLang="zh-CN" sz="1600" b="1" kern="100" dirty="0">
              <a:solidFill>
                <a:schemeClr val="accent1"/>
              </a:solidFill>
              <a:latin typeface="Times New Roman" panose="02020603050405020304" pitchFamily="18" charset="0"/>
              <a:cs typeface="Times New Roman" panose="02020603050405020304" pitchFamily="18" charset="0"/>
            </a:endParaRPr>
          </a:p>
        </p:txBody>
      </p:sp>
      <p:sp>
        <p:nvSpPr>
          <p:cNvPr id="13" name="椭圆 13">
            <a:extLst>
              <a:ext uri="{FF2B5EF4-FFF2-40B4-BE49-F238E27FC236}">
                <a16:creationId xmlns:a16="http://schemas.microsoft.com/office/drawing/2014/main" id="{A5998129-562B-4B88-9566-BCFDF5E90CC8}"/>
              </a:ext>
            </a:extLst>
          </p:cNvPr>
          <p:cNvSpPr/>
          <p:nvPr/>
        </p:nvSpPr>
        <p:spPr>
          <a:xfrm>
            <a:off x="9222454" y="2706133"/>
            <a:ext cx="1040625" cy="1040625"/>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4" name="矩形 13">
            <a:extLst>
              <a:ext uri="{FF2B5EF4-FFF2-40B4-BE49-F238E27FC236}">
                <a16:creationId xmlns:a16="http://schemas.microsoft.com/office/drawing/2014/main" id="{DEE850DC-DE96-473F-B881-DC47F540F0A4}"/>
              </a:ext>
            </a:extLst>
          </p:cNvPr>
          <p:cNvSpPr/>
          <p:nvPr/>
        </p:nvSpPr>
        <p:spPr>
          <a:xfrm>
            <a:off x="9223235" y="3926781"/>
            <a:ext cx="1039066" cy="615553"/>
          </a:xfrm>
          <a:prstGeom prst="rect">
            <a:avLst/>
          </a:prstGeom>
        </p:spPr>
        <p:txBody>
          <a:bodyPr wrap="none">
            <a:spAutoFit/>
          </a:bodyPr>
          <a:lstStyle/>
          <a:p>
            <a:pPr algn="ctr"/>
            <a:r>
              <a:rPr lang="zh-TW" altLang="en-US" b="1" kern="100" dirty="0">
                <a:solidFill>
                  <a:schemeClr val="accent1"/>
                </a:solidFill>
                <a:latin typeface="微軟正黑體" panose="020B0604030504040204" pitchFamily="34" charset="-120"/>
                <a:ea typeface="微軟正黑體" panose="020B0604030504040204" pitchFamily="34" charset="-120"/>
                <a:cs typeface="Times New Roman" panose="02020603050405020304" pitchFamily="18" charset="0"/>
              </a:rPr>
              <a:t>附錄</a:t>
            </a:r>
            <a:endParaRPr lang="en-US" altLang="zh-CN" b="1" kern="100" dirty="0">
              <a:solidFill>
                <a:schemeClr val="accent1"/>
              </a:solidFill>
              <a:latin typeface="微軟正黑體" panose="020B0604030504040204" pitchFamily="34" charset="-120"/>
              <a:ea typeface="微軟正黑體" panose="020B0604030504040204" pitchFamily="34" charset="-120"/>
              <a:cs typeface="Times New Roman" panose="02020603050405020304" pitchFamily="18" charset="0"/>
            </a:endParaRPr>
          </a:p>
          <a:p>
            <a:pPr algn="ctr"/>
            <a:r>
              <a:rPr lang="en-US" altLang="zh-CN" sz="16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100" b="1" kern="100" dirty="0">
              <a:solidFill>
                <a:schemeClr val="accent1"/>
              </a:solidFill>
              <a:latin typeface="Times New Roman" panose="02020603050405020304" pitchFamily="18" charset="0"/>
              <a:cs typeface="Times New Roman" panose="02020603050405020304" pitchFamily="18" charset="0"/>
            </a:endParaRPr>
          </a:p>
        </p:txBody>
      </p:sp>
      <p:sp>
        <p:nvSpPr>
          <p:cNvPr id="15" name="文本框 15">
            <a:extLst>
              <a:ext uri="{FF2B5EF4-FFF2-40B4-BE49-F238E27FC236}">
                <a16:creationId xmlns:a16="http://schemas.microsoft.com/office/drawing/2014/main" id="{338D0D93-40AB-418C-AF59-0D20BAC28DFE}"/>
              </a:ext>
            </a:extLst>
          </p:cNvPr>
          <p:cNvSpPr txBox="1"/>
          <p:nvPr/>
        </p:nvSpPr>
        <p:spPr>
          <a:xfrm>
            <a:off x="2076476" y="2872498"/>
            <a:ext cx="755335" cy="707886"/>
          </a:xfrm>
          <a:prstGeom prst="rect">
            <a:avLst/>
          </a:prstGeom>
          <a:noFill/>
        </p:spPr>
        <p:txBody>
          <a:bodyPr wrap="none" rtlCol="0">
            <a:spAutoFit/>
          </a:bodyPr>
          <a:lstStyle/>
          <a:p>
            <a:pPr algn="ctr"/>
            <a:r>
              <a:rPr lang="en-US" altLang="zh-CN" sz="4000" b="1" dirty="0">
                <a:solidFill>
                  <a:schemeClr val="bg1"/>
                </a:solidFill>
                <a:latin typeface="+mj-lt"/>
              </a:rPr>
              <a:t>01</a:t>
            </a:r>
            <a:endParaRPr lang="zh-CN" altLang="en-US" sz="4000" b="1" dirty="0">
              <a:solidFill>
                <a:schemeClr val="bg1"/>
              </a:solidFill>
              <a:latin typeface="+mj-lt"/>
            </a:endParaRPr>
          </a:p>
        </p:txBody>
      </p:sp>
      <p:sp>
        <p:nvSpPr>
          <p:cNvPr id="16" name="文本框 16">
            <a:extLst>
              <a:ext uri="{FF2B5EF4-FFF2-40B4-BE49-F238E27FC236}">
                <a16:creationId xmlns:a16="http://schemas.microsoft.com/office/drawing/2014/main" id="{063EAF80-1F50-4E5C-A78B-73E166ABF0CB}"/>
              </a:ext>
            </a:extLst>
          </p:cNvPr>
          <p:cNvSpPr txBox="1"/>
          <p:nvPr/>
        </p:nvSpPr>
        <p:spPr>
          <a:xfrm>
            <a:off x="3984049" y="2872498"/>
            <a:ext cx="755335" cy="707886"/>
          </a:xfrm>
          <a:prstGeom prst="rect">
            <a:avLst/>
          </a:prstGeom>
          <a:noFill/>
        </p:spPr>
        <p:txBody>
          <a:bodyPr wrap="none" rtlCol="0">
            <a:spAutoFit/>
          </a:bodyPr>
          <a:lstStyle/>
          <a:p>
            <a:pPr algn="ctr"/>
            <a:r>
              <a:rPr lang="en-US" altLang="zh-CN" sz="4000" b="1">
                <a:solidFill>
                  <a:schemeClr val="bg1"/>
                </a:solidFill>
                <a:latin typeface="+mj-lt"/>
              </a:rPr>
              <a:t>02</a:t>
            </a:r>
            <a:endParaRPr lang="zh-CN" altLang="en-US" sz="4000" b="1">
              <a:solidFill>
                <a:schemeClr val="bg1"/>
              </a:solidFill>
              <a:latin typeface="+mj-lt"/>
            </a:endParaRPr>
          </a:p>
        </p:txBody>
      </p:sp>
      <p:sp>
        <p:nvSpPr>
          <p:cNvPr id="17" name="文本框 17">
            <a:extLst>
              <a:ext uri="{FF2B5EF4-FFF2-40B4-BE49-F238E27FC236}">
                <a16:creationId xmlns:a16="http://schemas.microsoft.com/office/drawing/2014/main" id="{D6DC9154-D471-4144-89F0-D4A08AD8CEAE}"/>
              </a:ext>
            </a:extLst>
          </p:cNvPr>
          <p:cNvSpPr txBox="1"/>
          <p:nvPr/>
        </p:nvSpPr>
        <p:spPr>
          <a:xfrm>
            <a:off x="5758746" y="2873697"/>
            <a:ext cx="755335" cy="707886"/>
          </a:xfrm>
          <a:prstGeom prst="rect">
            <a:avLst/>
          </a:prstGeom>
          <a:noFill/>
        </p:spPr>
        <p:txBody>
          <a:bodyPr wrap="none" rtlCol="0">
            <a:spAutoFit/>
          </a:bodyPr>
          <a:lstStyle/>
          <a:p>
            <a:pPr algn="ctr"/>
            <a:r>
              <a:rPr lang="en-US" altLang="zh-CN" sz="4000" b="1">
                <a:solidFill>
                  <a:schemeClr val="bg1"/>
                </a:solidFill>
                <a:latin typeface="+mj-lt"/>
              </a:rPr>
              <a:t>03</a:t>
            </a:r>
            <a:endParaRPr lang="zh-CN" altLang="en-US" sz="4000" b="1">
              <a:solidFill>
                <a:schemeClr val="bg1"/>
              </a:solidFill>
              <a:latin typeface="+mj-lt"/>
            </a:endParaRPr>
          </a:p>
        </p:txBody>
      </p:sp>
      <p:sp>
        <p:nvSpPr>
          <p:cNvPr id="18" name="文本框 18">
            <a:extLst>
              <a:ext uri="{FF2B5EF4-FFF2-40B4-BE49-F238E27FC236}">
                <a16:creationId xmlns:a16="http://schemas.microsoft.com/office/drawing/2014/main" id="{3B7084BE-2BCD-48A9-BD75-81134799BD8D}"/>
              </a:ext>
            </a:extLst>
          </p:cNvPr>
          <p:cNvSpPr txBox="1"/>
          <p:nvPr/>
        </p:nvSpPr>
        <p:spPr>
          <a:xfrm>
            <a:off x="7574778" y="2872498"/>
            <a:ext cx="755335" cy="707886"/>
          </a:xfrm>
          <a:prstGeom prst="rect">
            <a:avLst/>
          </a:prstGeom>
          <a:noFill/>
        </p:spPr>
        <p:txBody>
          <a:bodyPr wrap="none" rtlCol="0">
            <a:spAutoFit/>
          </a:bodyPr>
          <a:lstStyle/>
          <a:p>
            <a:pPr algn="ctr"/>
            <a:r>
              <a:rPr lang="en-US" altLang="zh-CN" sz="4000" b="1">
                <a:solidFill>
                  <a:schemeClr val="bg1"/>
                </a:solidFill>
                <a:latin typeface="+mj-lt"/>
              </a:rPr>
              <a:t>04</a:t>
            </a:r>
            <a:endParaRPr lang="zh-CN" altLang="en-US" sz="4000" b="1">
              <a:solidFill>
                <a:schemeClr val="bg1"/>
              </a:solidFill>
              <a:latin typeface="+mj-lt"/>
            </a:endParaRPr>
          </a:p>
        </p:txBody>
      </p:sp>
      <p:sp>
        <p:nvSpPr>
          <p:cNvPr id="19" name="文本框 20">
            <a:extLst>
              <a:ext uri="{FF2B5EF4-FFF2-40B4-BE49-F238E27FC236}">
                <a16:creationId xmlns:a16="http://schemas.microsoft.com/office/drawing/2014/main" id="{4BB903AD-A073-430E-B587-CF1BF0DBFAD0}"/>
              </a:ext>
            </a:extLst>
          </p:cNvPr>
          <p:cNvSpPr txBox="1"/>
          <p:nvPr/>
        </p:nvSpPr>
        <p:spPr>
          <a:xfrm>
            <a:off x="9365098" y="2872498"/>
            <a:ext cx="755335" cy="707886"/>
          </a:xfrm>
          <a:prstGeom prst="rect">
            <a:avLst/>
          </a:prstGeom>
          <a:noFill/>
        </p:spPr>
        <p:txBody>
          <a:bodyPr wrap="none" rtlCol="0">
            <a:spAutoFit/>
          </a:bodyPr>
          <a:lstStyle/>
          <a:p>
            <a:pPr algn="ctr"/>
            <a:r>
              <a:rPr lang="en-US" altLang="zh-CN" sz="4000" b="1">
                <a:solidFill>
                  <a:schemeClr val="bg1"/>
                </a:solidFill>
                <a:latin typeface="+mj-lt"/>
              </a:rPr>
              <a:t>05</a:t>
            </a:r>
            <a:endParaRPr lang="zh-CN" altLang="en-US" sz="4000" b="1">
              <a:solidFill>
                <a:schemeClr val="bg1"/>
              </a:solidFill>
              <a:latin typeface="+mj-lt"/>
            </a:endParaRPr>
          </a:p>
        </p:txBody>
      </p:sp>
    </p:spTree>
    <p:extLst>
      <p:ext uri="{BB962C8B-B14F-4D97-AF65-F5344CB8AC3E}">
        <p14:creationId xmlns:p14="http://schemas.microsoft.com/office/powerpoint/2010/main" val="6553916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C5183A82-9DEB-4EC5-9C61-ADE694674CED}"/>
              </a:ext>
            </a:extLst>
          </p:cNvPr>
          <p:cNvSpPr>
            <a:spLocks noGrp="1"/>
          </p:cNvSpPr>
          <p:nvPr>
            <p:ph type="sldNum" sz="quarter" idx="12"/>
          </p:nvPr>
        </p:nvSpPr>
        <p:spPr/>
        <p:txBody>
          <a:bodyPr/>
          <a:lstStyle/>
          <a:p>
            <a:fld id="{BF8CE765-4F4E-465C-81D9-F9DA65D64035}" type="slidenum">
              <a:rPr lang="zh-TW" altLang="en-US" smtClean="0"/>
              <a:t>20</a:t>
            </a:fld>
            <a:endParaRPr lang="zh-TW" altLang="en-US"/>
          </a:p>
        </p:txBody>
      </p:sp>
      <p:sp>
        <p:nvSpPr>
          <p:cNvPr id="18" name="矩形 17">
            <a:extLst>
              <a:ext uri="{FF2B5EF4-FFF2-40B4-BE49-F238E27FC236}">
                <a16:creationId xmlns:a16="http://schemas.microsoft.com/office/drawing/2014/main" id="{0FB3A394-9020-469D-91F6-68EEA700FA7B}"/>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18">
            <a:extLst>
              <a:ext uri="{FF2B5EF4-FFF2-40B4-BE49-F238E27FC236}">
                <a16:creationId xmlns:a16="http://schemas.microsoft.com/office/drawing/2014/main" id="{1B3F5A8A-595D-4FB4-87AE-9EABF3549FA3}"/>
              </a:ext>
            </a:extLst>
          </p:cNvPr>
          <p:cNvSpPr/>
          <p:nvPr/>
        </p:nvSpPr>
        <p:spPr>
          <a:xfrm>
            <a:off x="975456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矩形 19">
            <a:extLst>
              <a:ext uri="{FF2B5EF4-FFF2-40B4-BE49-F238E27FC236}">
                <a16:creationId xmlns:a16="http://schemas.microsoft.com/office/drawing/2014/main" id="{6AFEE53B-00F4-4C28-995D-F23DDC78F376}"/>
              </a:ext>
            </a:extLst>
          </p:cNvPr>
          <p:cNvSpPr/>
          <p:nvPr/>
        </p:nvSpPr>
        <p:spPr>
          <a:xfrm>
            <a:off x="0" y="0"/>
            <a:ext cx="2437200" cy="381800"/>
          </a:xfrm>
          <a:prstGeom prst="rect">
            <a:avLst/>
          </a:prstGeom>
          <a:solidFill>
            <a:schemeClr val="bg1"/>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E90642E8-2512-4DC0-9E3C-EA8FF78F5B36}"/>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22" name="矩形 21">
            <a:extLst>
              <a:ext uri="{FF2B5EF4-FFF2-40B4-BE49-F238E27FC236}">
                <a16:creationId xmlns:a16="http://schemas.microsoft.com/office/drawing/2014/main" id="{06A2820E-A5C8-49A8-A65E-659F8CDDCC27}"/>
              </a:ext>
            </a:extLst>
          </p:cNvPr>
          <p:cNvSpPr/>
          <p:nvPr/>
        </p:nvSpPr>
        <p:spPr>
          <a:xfrm>
            <a:off x="24372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矩形 22">
            <a:extLst>
              <a:ext uri="{FF2B5EF4-FFF2-40B4-BE49-F238E27FC236}">
                <a16:creationId xmlns:a16="http://schemas.microsoft.com/office/drawing/2014/main" id="{0758C2A2-B485-4FAF-90D6-18FF9EFA4647}"/>
              </a:ext>
            </a:extLst>
          </p:cNvPr>
          <p:cNvSpPr/>
          <p:nvPr/>
        </p:nvSpPr>
        <p:spPr>
          <a:xfrm>
            <a:off x="48744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879D0081-A729-47E8-8E14-ED65864460EF}"/>
              </a:ext>
            </a:extLst>
          </p:cNvPr>
          <p:cNvSpPr/>
          <p:nvPr/>
        </p:nvSpPr>
        <p:spPr>
          <a:xfrm>
            <a:off x="4916544"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C990BE16-83C9-4750-AAB0-6E5B2A2FA773}"/>
              </a:ext>
            </a:extLst>
          </p:cNvPr>
          <p:cNvSpPr/>
          <p:nvPr/>
        </p:nvSpPr>
        <p:spPr>
          <a:xfrm>
            <a:off x="7311600" y="0"/>
            <a:ext cx="2437200" cy="381800"/>
          </a:xfrm>
          <a:prstGeom prst="rect">
            <a:avLst/>
          </a:prstGeom>
          <a:solidFill>
            <a:schemeClr val="tx1">
              <a:lumMod val="75000"/>
              <a:lumOff val="2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矩形 25">
            <a:extLst>
              <a:ext uri="{FF2B5EF4-FFF2-40B4-BE49-F238E27FC236}">
                <a16:creationId xmlns:a16="http://schemas.microsoft.com/office/drawing/2014/main" id="{371EEEDB-FE8A-46FE-B5DE-83502475004A}"/>
              </a:ext>
            </a:extLst>
          </p:cNvPr>
          <p:cNvSpPr/>
          <p:nvPr/>
        </p:nvSpPr>
        <p:spPr>
          <a:xfrm>
            <a:off x="7408657" y="33290"/>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DE395EB8-7179-4B43-99D4-156E65A700AC}"/>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93D8981B-AF20-4DC7-ABF8-10F9897107C3}"/>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32" name="矩形 31">
            <a:extLst>
              <a:ext uri="{FF2B5EF4-FFF2-40B4-BE49-F238E27FC236}">
                <a16:creationId xmlns:a16="http://schemas.microsoft.com/office/drawing/2014/main" id="{EA91DF7A-E2E6-40A8-8A78-04372BAF6123}"/>
              </a:ext>
            </a:extLst>
          </p:cNvPr>
          <p:cNvSpPr/>
          <p:nvPr/>
        </p:nvSpPr>
        <p:spPr>
          <a:xfrm>
            <a:off x="399716" y="594739"/>
            <a:ext cx="1165704" cy="338554"/>
          </a:xfrm>
          <a:prstGeom prst="rect">
            <a:avLst/>
          </a:prstGeom>
        </p:spPr>
        <p:txBody>
          <a:bodyPr wrap="none">
            <a:spAutoFit/>
          </a:bodyPr>
          <a:lstStyle/>
          <a:p>
            <a:r>
              <a:rPr lang="en-US" altLang="zh-TW" sz="1600" b="1" kern="100" dirty="0">
                <a:solidFill>
                  <a:schemeClr val="accent1"/>
                </a:solidFill>
                <a:latin typeface="Times New Roman" panose="02020603050405020304" pitchFamily="18" charset="0"/>
                <a:cs typeface="Times New Roman" panose="02020603050405020304" pitchFamily="18" charset="0"/>
              </a:rPr>
              <a:t>A. Baseline</a:t>
            </a:r>
          </a:p>
        </p:txBody>
      </p:sp>
    </p:spTree>
    <p:extLst>
      <p:ext uri="{BB962C8B-B14F-4D97-AF65-F5344CB8AC3E}">
        <p14:creationId xmlns:p14="http://schemas.microsoft.com/office/powerpoint/2010/main" val="2240823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C5183A82-9DEB-4EC5-9C61-ADE694674CED}"/>
              </a:ext>
            </a:extLst>
          </p:cNvPr>
          <p:cNvSpPr>
            <a:spLocks noGrp="1"/>
          </p:cNvSpPr>
          <p:nvPr>
            <p:ph type="sldNum" sz="quarter" idx="12"/>
          </p:nvPr>
        </p:nvSpPr>
        <p:spPr/>
        <p:txBody>
          <a:bodyPr/>
          <a:lstStyle/>
          <a:p>
            <a:fld id="{BF8CE765-4F4E-465C-81D9-F9DA65D64035}" type="slidenum">
              <a:rPr lang="zh-TW" altLang="en-US" smtClean="0"/>
              <a:t>21</a:t>
            </a:fld>
            <a:endParaRPr lang="zh-TW" altLang="en-US"/>
          </a:p>
        </p:txBody>
      </p:sp>
      <p:sp>
        <p:nvSpPr>
          <p:cNvPr id="18" name="矩形 17">
            <a:extLst>
              <a:ext uri="{FF2B5EF4-FFF2-40B4-BE49-F238E27FC236}">
                <a16:creationId xmlns:a16="http://schemas.microsoft.com/office/drawing/2014/main" id="{0FB3A394-9020-469D-91F6-68EEA700FA7B}"/>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18">
            <a:extLst>
              <a:ext uri="{FF2B5EF4-FFF2-40B4-BE49-F238E27FC236}">
                <a16:creationId xmlns:a16="http://schemas.microsoft.com/office/drawing/2014/main" id="{1B3F5A8A-595D-4FB4-87AE-9EABF3549FA3}"/>
              </a:ext>
            </a:extLst>
          </p:cNvPr>
          <p:cNvSpPr/>
          <p:nvPr/>
        </p:nvSpPr>
        <p:spPr>
          <a:xfrm>
            <a:off x="975456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矩形 19">
            <a:extLst>
              <a:ext uri="{FF2B5EF4-FFF2-40B4-BE49-F238E27FC236}">
                <a16:creationId xmlns:a16="http://schemas.microsoft.com/office/drawing/2014/main" id="{6AFEE53B-00F4-4C28-995D-F23DDC78F376}"/>
              </a:ext>
            </a:extLst>
          </p:cNvPr>
          <p:cNvSpPr/>
          <p:nvPr/>
        </p:nvSpPr>
        <p:spPr>
          <a:xfrm>
            <a:off x="0" y="0"/>
            <a:ext cx="2437200" cy="381800"/>
          </a:xfrm>
          <a:prstGeom prst="rect">
            <a:avLst/>
          </a:prstGeom>
          <a:solidFill>
            <a:schemeClr val="bg1"/>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E90642E8-2512-4DC0-9E3C-EA8FF78F5B36}"/>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22" name="矩形 21">
            <a:extLst>
              <a:ext uri="{FF2B5EF4-FFF2-40B4-BE49-F238E27FC236}">
                <a16:creationId xmlns:a16="http://schemas.microsoft.com/office/drawing/2014/main" id="{06A2820E-A5C8-49A8-A65E-659F8CDDCC27}"/>
              </a:ext>
            </a:extLst>
          </p:cNvPr>
          <p:cNvSpPr/>
          <p:nvPr/>
        </p:nvSpPr>
        <p:spPr>
          <a:xfrm>
            <a:off x="24372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矩形 22">
            <a:extLst>
              <a:ext uri="{FF2B5EF4-FFF2-40B4-BE49-F238E27FC236}">
                <a16:creationId xmlns:a16="http://schemas.microsoft.com/office/drawing/2014/main" id="{0758C2A2-B485-4FAF-90D6-18FF9EFA4647}"/>
              </a:ext>
            </a:extLst>
          </p:cNvPr>
          <p:cNvSpPr/>
          <p:nvPr/>
        </p:nvSpPr>
        <p:spPr>
          <a:xfrm>
            <a:off x="48744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879D0081-A729-47E8-8E14-ED65864460EF}"/>
              </a:ext>
            </a:extLst>
          </p:cNvPr>
          <p:cNvSpPr/>
          <p:nvPr/>
        </p:nvSpPr>
        <p:spPr>
          <a:xfrm>
            <a:off x="4916544"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C990BE16-83C9-4750-AAB0-6E5B2A2FA773}"/>
              </a:ext>
            </a:extLst>
          </p:cNvPr>
          <p:cNvSpPr/>
          <p:nvPr/>
        </p:nvSpPr>
        <p:spPr>
          <a:xfrm>
            <a:off x="7311600" y="0"/>
            <a:ext cx="2437200" cy="381800"/>
          </a:xfrm>
          <a:prstGeom prst="rect">
            <a:avLst/>
          </a:prstGeom>
          <a:solidFill>
            <a:schemeClr val="tx1">
              <a:lumMod val="75000"/>
              <a:lumOff val="2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矩形 25">
            <a:extLst>
              <a:ext uri="{FF2B5EF4-FFF2-40B4-BE49-F238E27FC236}">
                <a16:creationId xmlns:a16="http://schemas.microsoft.com/office/drawing/2014/main" id="{371EEEDB-FE8A-46FE-B5DE-83502475004A}"/>
              </a:ext>
            </a:extLst>
          </p:cNvPr>
          <p:cNvSpPr/>
          <p:nvPr/>
        </p:nvSpPr>
        <p:spPr>
          <a:xfrm>
            <a:off x="7408657" y="33290"/>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DE395EB8-7179-4B43-99D4-156E65A700AC}"/>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93D8981B-AF20-4DC7-ABF8-10F9897107C3}"/>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32" name="矩形 31">
            <a:extLst>
              <a:ext uri="{FF2B5EF4-FFF2-40B4-BE49-F238E27FC236}">
                <a16:creationId xmlns:a16="http://schemas.microsoft.com/office/drawing/2014/main" id="{EA91DF7A-E2E6-40A8-8A78-04372BAF6123}"/>
              </a:ext>
            </a:extLst>
          </p:cNvPr>
          <p:cNvSpPr/>
          <p:nvPr/>
        </p:nvSpPr>
        <p:spPr>
          <a:xfrm>
            <a:off x="399716" y="594739"/>
            <a:ext cx="1132041" cy="338554"/>
          </a:xfrm>
          <a:prstGeom prst="rect">
            <a:avLst/>
          </a:prstGeom>
        </p:spPr>
        <p:txBody>
          <a:bodyPr wrap="none">
            <a:spAutoFit/>
          </a:bodyPr>
          <a:lstStyle/>
          <a:p>
            <a:r>
              <a:rPr lang="en-US" altLang="zh-TW" sz="1600" b="1" kern="100" dirty="0">
                <a:solidFill>
                  <a:schemeClr val="accent1"/>
                </a:solidFill>
                <a:latin typeface="Times New Roman" panose="02020603050405020304" pitchFamily="18" charset="0"/>
                <a:cs typeface="Times New Roman" panose="02020603050405020304" pitchFamily="18" charset="0"/>
              </a:rPr>
              <a:t>B. Pipeline</a:t>
            </a:r>
          </a:p>
        </p:txBody>
      </p:sp>
      <p:pic>
        <p:nvPicPr>
          <p:cNvPr id="2" name="圖片 1">
            <a:extLst>
              <a:ext uri="{FF2B5EF4-FFF2-40B4-BE49-F238E27FC236}">
                <a16:creationId xmlns:a16="http://schemas.microsoft.com/office/drawing/2014/main" id="{7C63511B-ACFC-4C7D-B917-7268A5BDD886}"/>
              </a:ext>
            </a:extLst>
          </p:cNvPr>
          <p:cNvPicPr>
            <a:picLocks noChangeAspect="1"/>
          </p:cNvPicPr>
          <p:nvPr/>
        </p:nvPicPr>
        <p:blipFill>
          <a:blip r:embed="rId2"/>
          <a:stretch>
            <a:fillRect/>
          </a:stretch>
        </p:blipFill>
        <p:spPr>
          <a:xfrm>
            <a:off x="370056" y="1163345"/>
            <a:ext cx="8842743" cy="1390815"/>
          </a:xfrm>
          <a:prstGeom prst="rect">
            <a:avLst/>
          </a:prstGeom>
        </p:spPr>
      </p:pic>
      <p:pic>
        <p:nvPicPr>
          <p:cNvPr id="3" name="圖片 2">
            <a:extLst>
              <a:ext uri="{FF2B5EF4-FFF2-40B4-BE49-F238E27FC236}">
                <a16:creationId xmlns:a16="http://schemas.microsoft.com/office/drawing/2014/main" id="{B5E0E43D-A215-4446-A7E8-33180EC8F31E}"/>
              </a:ext>
            </a:extLst>
          </p:cNvPr>
          <p:cNvPicPr>
            <a:picLocks noChangeAspect="1"/>
          </p:cNvPicPr>
          <p:nvPr/>
        </p:nvPicPr>
        <p:blipFill rotWithShape="1">
          <a:blip r:embed="rId3"/>
          <a:srcRect t="28939"/>
          <a:stretch/>
        </p:blipFill>
        <p:spPr>
          <a:xfrm>
            <a:off x="263352" y="2488926"/>
            <a:ext cx="7240177" cy="4186514"/>
          </a:xfrm>
          <a:prstGeom prst="rect">
            <a:avLst/>
          </a:prstGeom>
        </p:spPr>
      </p:pic>
    </p:spTree>
    <p:extLst>
      <p:ext uri="{BB962C8B-B14F-4D97-AF65-F5344CB8AC3E}">
        <p14:creationId xmlns:p14="http://schemas.microsoft.com/office/powerpoint/2010/main" val="15301119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C5183A82-9DEB-4EC5-9C61-ADE694674CED}"/>
              </a:ext>
            </a:extLst>
          </p:cNvPr>
          <p:cNvSpPr>
            <a:spLocks noGrp="1"/>
          </p:cNvSpPr>
          <p:nvPr>
            <p:ph type="sldNum" sz="quarter" idx="12"/>
          </p:nvPr>
        </p:nvSpPr>
        <p:spPr/>
        <p:txBody>
          <a:bodyPr/>
          <a:lstStyle/>
          <a:p>
            <a:fld id="{BF8CE765-4F4E-465C-81D9-F9DA65D64035}" type="slidenum">
              <a:rPr lang="zh-TW" altLang="en-US" smtClean="0"/>
              <a:t>22</a:t>
            </a:fld>
            <a:endParaRPr lang="zh-TW" altLang="en-US"/>
          </a:p>
        </p:txBody>
      </p:sp>
      <p:sp>
        <p:nvSpPr>
          <p:cNvPr id="18" name="矩形 17">
            <a:extLst>
              <a:ext uri="{FF2B5EF4-FFF2-40B4-BE49-F238E27FC236}">
                <a16:creationId xmlns:a16="http://schemas.microsoft.com/office/drawing/2014/main" id="{0FB3A394-9020-469D-91F6-68EEA700FA7B}"/>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18">
            <a:extLst>
              <a:ext uri="{FF2B5EF4-FFF2-40B4-BE49-F238E27FC236}">
                <a16:creationId xmlns:a16="http://schemas.microsoft.com/office/drawing/2014/main" id="{1B3F5A8A-595D-4FB4-87AE-9EABF3549FA3}"/>
              </a:ext>
            </a:extLst>
          </p:cNvPr>
          <p:cNvSpPr/>
          <p:nvPr/>
        </p:nvSpPr>
        <p:spPr>
          <a:xfrm>
            <a:off x="975456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矩形 19">
            <a:extLst>
              <a:ext uri="{FF2B5EF4-FFF2-40B4-BE49-F238E27FC236}">
                <a16:creationId xmlns:a16="http://schemas.microsoft.com/office/drawing/2014/main" id="{6AFEE53B-00F4-4C28-995D-F23DDC78F376}"/>
              </a:ext>
            </a:extLst>
          </p:cNvPr>
          <p:cNvSpPr/>
          <p:nvPr/>
        </p:nvSpPr>
        <p:spPr>
          <a:xfrm>
            <a:off x="0" y="0"/>
            <a:ext cx="2437200" cy="381800"/>
          </a:xfrm>
          <a:prstGeom prst="rect">
            <a:avLst/>
          </a:prstGeom>
          <a:solidFill>
            <a:schemeClr val="bg1"/>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E90642E8-2512-4DC0-9E3C-EA8FF78F5B36}"/>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22" name="矩形 21">
            <a:extLst>
              <a:ext uri="{FF2B5EF4-FFF2-40B4-BE49-F238E27FC236}">
                <a16:creationId xmlns:a16="http://schemas.microsoft.com/office/drawing/2014/main" id="{06A2820E-A5C8-49A8-A65E-659F8CDDCC27}"/>
              </a:ext>
            </a:extLst>
          </p:cNvPr>
          <p:cNvSpPr/>
          <p:nvPr/>
        </p:nvSpPr>
        <p:spPr>
          <a:xfrm>
            <a:off x="24372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矩形 22">
            <a:extLst>
              <a:ext uri="{FF2B5EF4-FFF2-40B4-BE49-F238E27FC236}">
                <a16:creationId xmlns:a16="http://schemas.microsoft.com/office/drawing/2014/main" id="{0758C2A2-B485-4FAF-90D6-18FF9EFA4647}"/>
              </a:ext>
            </a:extLst>
          </p:cNvPr>
          <p:cNvSpPr/>
          <p:nvPr/>
        </p:nvSpPr>
        <p:spPr>
          <a:xfrm>
            <a:off x="48744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879D0081-A729-47E8-8E14-ED65864460EF}"/>
              </a:ext>
            </a:extLst>
          </p:cNvPr>
          <p:cNvSpPr/>
          <p:nvPr/>
        </p:nvSpPr>
        <p:spPr>
          <a:xfrm>
            <a:off x="4916544"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C990BE16-83C9-4750-AAB0-6E5B2A2FA773}"/>
              </a:ext>
            </a:extLst>
          </p:cNvPr>
          <p:cNvSpPr/>
          <p:nvPr/>
        </p:nvSpPr>
        <p:spPr>
          <a:xfrm>
            <a:off x="7311600" y="0"/>
            <a:ext cx="2437200" cy="381800"/>
          </a:xfrm>
          <a:prstGeom prst="rect">
            <a:avLst/>
          </a:prstGeom>
          <a:solidFill>
            <a:schemeClr val="tx1">
              <a:lumMod val="75000"/>
              <a:lumOff val="2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矩形 25">
            <a:extLst>
              <a:ext uri="{FF2B5EF4-FFF2-40B4-BE49-F238E27FC236}">
                <a16:creationId xmlns:a16="http://schemas.microsoft.com/office/drawing/2014/main" id="{371EEEDB-FE8A-46FE-B5DE-83502475004A}"/>
              </a:ext>
            </a:extLst>
          </p:cNvPr>
          <p:cNvSpPr/>
          <p:nvPr/>
        </p:nvSpPr>
        <p:spPr>
          <a:xfrm>
            <a:off x="7408657" y="33290"/>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DE395EB8-7179-4B43-99D4-156E65A700AC}"/>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93D8981B-AF20-4DC7-ABF8-10F9897107C3}"/>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14" name="矩形 13">
            <a:extLst>
              <a:ext uri="{FF2B5EF4-FFF2-40B4-BE49-F238E27FC236}">
                <a16:creationId xmlns:a16="http://schemas.microsoft.com/office/drawing/2014/main" id="{53DB1164-404B-4210-A3B9-0726679210B0}"/>
              </a:ext>
            </a:extLst>
          </p:cNvPr>
          <p:cNvSpPr/>
          <p:nvPr/>
        </p:nvSpPr>
        <p:spPr>
          <a:xfrm>
            <a:off x="399716" y="594739"/>
            <a:ext cx="1393330" cy="338554"/>
          </a:xfrm>
          <a:prstGeom prst="rect">
            <a:avLst/>
          </a:prstGeom>
        </p:spPr>
        <p:txBody>
          <a:bodyPr wrap="none">
            <a:spAutoFit/>
          </a:bodyPr>
          <a:lstStyle/>
          <a:p>
            <a:r>
              <a:rPr lang="en-US" altLang="zh-TW" sz="1600" b="1" kern="100" dirty="0">
                <a:solidFill>
                  <a:schemeClr val="accent1"/>
                </a:solidFill>
                <a:latin typeface="Times New Roman" panose="02020603050405020304" pitchFamily="18" charset="0"/>
                <a:cs typeface="Times New Roman" panose="02020603050405020304" pitchFamily="18" charset="0"/>
              </a:rPr>
              <a:t>C. Evaluation</a:t>
            </a:r>
          </a:p>
        </p:txBody>
      </p:sp>
      <p:pic>
        <p:nvPicPr>
          <p:cNvPr id="2" name="圖片 1">
            <a:extLst>
              <a:ext uri="{FF2B5EF4-FFF2-40B4-BE49-F238E27FC236}">
                <a16:creationId xmlns:a16="http://schemas.microsoft.com/office/drawing/2014/main" id="{A8550C4E-F8CB-4311-ACC7-51F6F6B2BC62}"/>
              </a:ext>
            </a:extLst>
          </p:cNvPr>
          <p:cNvPicPr>
            <a:picLocks noChangeAspect="1"/>
          </p:cNvPicPr>
          <p:nvPr/>
        </p:nvPicPr>
        <p:blipFill>
          <a:blip r:embed="rId2"/>
          <a:stretch>
            <a:fillRect/>
          </a:stretch>
        </p:blipFill>
        <p:spPr>
          <a:xfrm>
            <a:off x="237417" y="1120796"/>
            <a:ext cx="9080660" cy="5545610"/>
          </a:xfrm>
          <a:prstGeom prst="rect">
            <a:avLst/>
          </a:prstGeom>
        </p:spPr>
      </p:pic>
    </p:spTree>
    <p:extLst>
      <p:ext uri="{BB962C8B-B14F-4D97-AF65-F5344CB8AC3E}">
        <p14:creationId xmlns:p14="http://schemas.microsoft.com/office/powerpoint/2010/main" val="9637580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C5183A82-9DEB-4EC5-9C61-ADE694674CED}"/>
              </a:ext>
            </a:extLst>
          </p:cNvPr>
          <p:cNvSpPr>
            <a:spLocks noGrp="1"/>
          </p:cNvSpPr>
          <p:nvPr>
            <p:ph type="sldNum" sz="quarter" idx="12"/>
          </p:nvPr>
        </p:nvSpPr>
        <p:spPr/>
        <p:txBody>
          <a:bodyPr/>
          <a:lstStyle/>
          <a:p>
            <a:fld id="{BF8CE765-4F4E-465C-81D9-F9DA65D64035}" type="slidenum">
              <a:rPr lang="zh-TW" altLang="en-US" smtClean="0"/>
              <a:t>23</a:t>
            </a:fld>
            <a:endParaRPr lang="zh-TW" altLang="en-US"/>
          </a:p>
        </p:txBody>
      </p:sp>
      <p:sp>
        <p:nvSpPr>
          <p:cNvPr id="18" name="矩形 17">
            <a:extLst>
              <a:ext uri="{FF2B5EF4-FFF2-40B4-BE49-F238E27FC236}">
                <a16:creationId xmlns:a16="http://schemas.microsoft.com/office/drawing/2014/main" id="{0FB3A394-9020-469D-91F6-68EEA700FA7B}"/>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18">
            <a:extLst>
              <a:ext uri="{FF2B5EF4-FFF2-40B4-BE49-F238E27FC236}">
                <a16:creationId xmlns:a16="http://schemas.microsoft.com/office/drawing/2014/main" id="{1B3F5A8A-595D-4FB4-87AE-9EABF3549FA3}"/>
              </a:ext>
            </a:extLst>
          </p:cNvPr>
          <p:cNvSpPr/>
          <p:nvPr/>
        </p:nvSpPr>
        <p:spPr>
          <a:xfrm>
            <a:off x="975456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矩形 19">
            <a:extLst>
              <a:ext uri="{FF2B5EF4-FFF2-40B4-BE49-F238E27FC236}">
                <a16:creationId xmlns:a16="http://schemas.microsoft.com/office/drawing/2014/main" id="{6AFEE53B-00F4-4C28-995D-F23DDC78F376}"/>
              </a:ext>
            </a:extLst>
          </p:cNvPr>
          <p:cNvSpPr/>
          <p:nvPr/>
        </p:nvSpPr>
        <p:spPr>
          <a:xfrm>
            <a:off x="0" y="0"/>
            <a:ext cx="2437200" cy="381800"/>
          </a:xfrm>
          <a:prstGeom prst="rect">
            <a:avLst/>
          </a:prstGeom>
          <a:solidFill>
            <a:schemeClr val="bg1"/>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E90642E8-2512-4DC0-9E3C-EA8FF78F5B36}"/>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22" name="矩形 21">
            <a:extLst>
              <a:ext uri="{FF2B5EF4-FFF2-40B4-BE49-F238E27FC236}">
                <a16:creationId xmlns:a16="http://schemas.microsoft.com/office/drawing/2014/main" id="{06A2820E-A5C8-49A8-A65E-659F8CDDCC27}"/>
              </a:ext>
            </a:extLst>
          </p:cNvPr>
          <p:cNvSpPr/>
          <p:nvPr/>
        </p:nvSpPr>
        <p:spPr>
          <a:xfrm>
            <a:off x="24372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矩形 22">
            <a:extLst>
              <a:ext uri="{FF2B5EF4-FFF2-40B4-BE49-F238E27FC236}">
                <a16:creationId xmlns:a16="http://schemas.microsoft.com/office/drawing/2014/main" id="{0758C2A2-B485-4FAF-90D6-18FF9EFA4647}"/>
              </a:ext>
            </a:extLst>
          </p:cNvPr>
          <p:cNvSpPr/>
          <p:nvPr/>
        </p:nvSpPr>
        <p:spPr>
          <a:xfrm>
            <a:off x="48744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879D0081-A729-47E8-8E14-ED65864460EF}"/>
              </a:ext>
            </a:extLst>
          </p:cNvPr>
          <p:cNvSpPr/>
          <p:nvPr/>
        </p:nvSpPr>
        <p:spPr>
          <a:xfrm>
            <a:off x="4916544"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C990BE16-83C9-4750-AAB0-6E5B2A2FA773}"/>
              </a:ext>
            </a:extLst>
          </p:cNvPr>
          <p:cNvSpPr/>
          <p:nvPr/>
        </p:nvSpPr>
        <p:spPr>
          <a:xfrm>
            <a:off x="7311600" y="0"/>
            <a:ext cx="2437200" cy="381800"/>
          </a:xfrm>
          <a:prstGeom prst="rect">
            <a:avLst/>
          </a:prstGeom>
          <a:solidFill>
            <a:schemeClr val="tx1">
              <a:lumMod val="75000"/>
              <a:lumOff val="2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矩形 25">
            <a:extLst>
              <a:ext uri="{FF2B5EF4-FFF2-40B4-BE49-F238E27FC236}">
                <a16:creationId xmlns:a16="http://schemas.microsoft.com/office/drawing/2014/main" id="{371EEEDB-FE8A-46FE-B5DE-83502475004A}"/>
              </a:ext>
            </a:extLst>
          </p:cNvPr>
          <p:cNvSpPr/>
          <p:nvPr/>
        </p:nvSpPr>
        <p:spPr>
          <a:xfrm>
            <a:off x="7408657" y="33290"/>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DE395EB8-7179-4B43-99D4-156E65A700AC}"/>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93D8981B-AF20-4DC7-ABF8-10F9897107C3}"/>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15" name="矩形 14">
            <a:extLst>
              <a:ext uri="{FF2B5EF4-FFF2-40B4-BE49-F238E27FC236}">
                <a16:creationId xmlns:a16="http://schemas.microsoft.com/office/drawing/2014/main" id="{9115D84B-107D-4FC7-9AEE-969B3B3851F7}"/>
              </a:ext>
            </a:extLst>
          </p:cNvPr>
          <p:cNvSpPr/>
          <p:nvPr/>
        </p:nvSpPr>
        <p:spPr>
          <a:xfrm>
            <a:off x="399716" y="594739"/>
            <a:ext cx="1577548" cy="338554"/>
          </a:xfrm>
          <a:prstGeom prst="rect">
            <a:avLst/>
          </a:prstGeom>
        </p:spPr>
        <p:txBody>
          <a:bodyPr wrap="none">
            <a:spAutoFit/>
          </a:bodyPr>
          <a:lstStyle/>
          <a:p>
            <a:r>
              <a:rPr lang="en-US" altLang="zh-TW" sz="1600" b="1" kern="100" dirty="0">
                <a:solidFill>
                  <a:schemeClr val="accent1"/>
                </a:solidFill>
                <a:latin typeface="Times New Roman" panose="02020603050405020304" pitchFamily="18" charset="0"/>
                <a:cs typeface="Times New Roman" panose="02020603050405020304" pitchFamily="18" charset="0"/>
              </a:rPr>
              <a:t>D. Visualization</a:t>
            </a:r>
          </a:p>
        </p:txBody>
      </p:sp>
      <p:pic>
        <p:nvPicPr>
          <p:cNvPr id="5" name="圖片 4">
            <a:extLst>
              <a:ext uri="{FF2B5EF4-FFF2-40B4-BE49-F238E27FC236}">
                <a16:creationId xmlns:a16="http://schemas.microsoft.com/office/drawing/2014/main" id="{4A7B99BD-0C1B-4522-9862-7E8254E87503}"/>
              </a:ext>
            </a:extLst>
          </p:cNvPr>
          <p:cNvPicPr>
            <a:picLocks noChangeAspect="1"/>
          </p:cNvPicPr>
          <p:nvPr/>
        </p:nvPicPr>
        <p:blipFill>
          <a:blip r:embed="rId2"/>
          <a:stretch>
            <a:fillRect/>
          </a:stretch>
        </p:blipFill>
        <p:spPr>
          <a:xfrm>
            <a:off x="191344" y="1129301"/>
            <a:ext cx="10620750" cy="4432152"/>
          </a:xfrm>
          <a:prstGeom prst="rect">
            <a:avLst/>
          </a:prstGeom>
        </p:spPr>
      </p:pic>
      <p:sp>
        <p:nvSpPr>
          <p:cNvPr id="7" name="文字方塊 6">
            <a:extLst>
              <a:ext uri="{FF2B5EF4-FFF2-40B4-BE49-F238E27FC236}">
                <a16:creationId xmlns:a16="http://schemas.microsoft.com/office/drawing/2014/main" id="{E5F2E5E7-8372-4630-ACCD-7AF752FA36C4}"/>
              </a:ext>
            </a:extLst>
          </p:cNvPr>
          <p:cNvSpPr txBox="1"/>
          <p:nvPr/>
        </p:nvSpPr>
        <p:spPr>
          <a:xfrm>
            <a:off x="695400" y="5846547"/>
            <a:ext cx="3096344" cy="646331"/>
          </a:xfrm>
          <a:prstGeom prst="rect">
            <a:avLst/>
          </a:prstGeom>
          <a:noFill/>
          <a:ln w="19050">
            <a:solidFill>
              <a:srgbClr val="0070C0"/>
            </a:solidFill>
          </a:ln>
        </p:spPr>
        <p:txBody>
          <a:bodyPr wrap="square" rtlCol="0">
            <a:spAutoFit/>
          </a:bodyPr>
          <a:lstStyle/>
          <a:p>
            <a:r>
              <a:rPr lang="en-US" dirty="0">
                <a:ea typeface="標楷體" panose="03000509000000000000" pitchFamily="65" charset="-120"/>
              </a:rPr>
              <a:t>Note</a:t>
            </a:r>
            <a:r>
              <a:rPr lang="en-US" dirty="0">
                <a:latin typeface="標楷體" panose="03000509000000000000" pitchFamily="65" charset="-120"/>
                <a:ea typeface="標楷體" panose="03000509000000000000" pitchFamily="65" charset="-120"/>
              </a:rPr>
              <a:t>: </a:t>
            </a:r>
          </a:p>
          <a:p>
            <a:r>
              <a:rPr lang="zh-TW" altLang="en-US" dirty="0">
                <a:latin typeface="標楷體" panose="03000509000000000000" pitchFamily="65" charset="-120"/>
                <a:ea typeface="標楷體" panose="03000509000000000000" pitchFamily="65" charset="-120"/>
              </a:rPr>
              <a:t>太多節點或太多層無法畫出</a:t>
            </a:r>
            <a:endParaRPr lang="en-US"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4474221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內容版面配置區 5">
            <a:extLst>
              <a:ext uri="{FF2B5EF4-FFF2-40B4-BE49-F238E27FC236}">
                <a16:creationId xmlns:a16="http://schemas.microsoft.com/office/drawing/2014/main" id="{B7B1C2AD-0277-4CA5-81C0-01AB7B6C734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09600" y="1999656"/>
            <a:ext cx="10972800" cy="3641325"/>
          </a:xfrm>
          <a:prstGeom prst="rect">
            <a:avLst/>
          </a:prstGeom>
        </p:spPr>
      </p:pic>
      <p:sp>
        <p:nvSpPr>
          <p:cNvPr id="4" name="投影片編號版面配置區 3">
            <a:extLst>
              <a:ext uri="{FF2B5EF4-FFF2-40B4-BE49-F238E27FC236}">
                <a16:creationId xmlns:a16="http://schemas.microsoft.com/office/drawing/2014/main" id="{C5183A82-9DEB-4EC5-9C61-ADE694674CED}"/>
              </a:ext>
            </a:extLst>
          </p:cNvPr>
          <p:cNvSpPr>
            <a:spLocks noGrp="1"/>
          </p:cNvSpPr>
          <p:nvPr>
            <p:ph type="sldNum" sz="quarter" idx="12"/>
          </p:nvPr>
        </p:nvSpPr>
        <p:spPr/>
        <p:txBody>
          <a:bodyPr/>
          <a:lstStyle/>
          <a:p>
            <a:fld id="{BF8CE765-4F4E-465C-81D9-F9DA65D64035}" type="slidenum">
              <a:rPr lang="zh-TW" altLang="en-US" smtClean="0"/>
              <a:t>24</a:t>
            </a:fld>
            <a:endParaRPr lang="zh-TW" altLang="en-US"/>
          </a:p>
        </p:txBody>
      </p:sp>
      <p:sp>
        <p:nvSpPr>
          <p:cNvPr id="18" name="矩形 17">
            <a:extLst>
              <a:ext uri="{FF2B5EF4-FFF2-40B4-BE49-F238E27FC236}">
                <a16:creationId xmlns:a16="http://schemas.microsoft.com/office/drawing/2014/main" id="{0FB3A394-9020-469D-91F6-68EEA700FA7B}"/>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18">
            <a:extLst>
              <a:ext uri="{FF2B5EF4-FFF2-40B4-BE49-F238E27FC236}">
                <a16:creationId xmlns:a16="http://schemas.microsoft.com/office/drawing/2014/main" id="{1B3F5A8A-595D-4FB4-87AE-9EABF3549FA3}"/>
              </a:ext>
            </a:extLst>
          </p:cNvPr>
          <p:cNvSpPr/>
          <p:nvPr/>
        </p:nvSpPr>
        <p:spPr>
          <a:xfrm>
            <a:off x="975456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矩形 19">
            <a:extLst>
              <a:ext uri="{FF2B5EF4-FFF2-40B4-BE49-F238E27FC236}">
                <a16:creationId xmlns:a16="http://schemas.microsoft.com/office/drawing/2014/main" id="{6AFEE53B-00F4-4C28-995D-F23DDC78F376}"/>
              </a:ext>
            </a:extLst>
          </p:cNvPr>
          <p:cNvSpPr/>
          <p:nvPr/>
        </p:nvSpPr>
        <p:spPr>
          <a:xfrm>
            <a:off x="0" y="0"/>
            <a:ext cx="2437200" cy="381800"/>
          </a:xfrm>
          <a:prstGeom prst="rect">
            <a:avLst/>
          </a:prstGeom>
          <a:solidFill>
            <a:schemeClr val="bg1"/>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E90642E8-2512-4DC0-9E3C-EA8FF78F5B36}"/>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22" name="矩形 21">
            <a:extLst>
              <a:ext uri="{FF2B5EF4-FFF2-40B4-BE49-F238E27FC236}">
                <a16:creationId xmlns:a16="http://schemas.microsoft.com/office/drawing/2014/main" id="{06A2820E-A5C8-49A8-A65E-659F8CDDCC27}"/>
              </a:ext>
            </a:extLst>
          </p:cNvPr>
          <p:cNvSpPr/>
          <p:nvPr/>
        </p:nvSpPr>
        <p:spPr>
          <a:xfrm>
            <a:off x="24372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矩形 22">
            <a:extLst>
              <a:ext uri="{FF2B5EF4-FFF2-40B4-BE49-F238E27FC236}">
                <a16:creationId xmlns:a16="http://schemas.microsoft.com/office/drawing/2014/main" id="{0758C2A2-B485-4FAF-90D6-18FF9EFA4647}"/>
              </a:ext>
            </a:extLst>
          </p:cNvPr>
          <p:cNvSpPr/>
          <p:nvPr/>
        </p:nvSpPr>
        <p:spPr>
          <a:xfrm>
            <a:off x="48744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879D0081-A729-47E8-8E14-ED65864460EF}"/>
              </a:ext>
            </a:extLst>
          </p:cNvPr>
          <p:cNvSpPr/>
          <p:nvPr/>
        </p:nvSpPr>
        <p:spPr>
          <a:xfrm>
            <a:off x="4916544"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C990BE16-83C9-4750-AAB0-6E5B2A2FA773}"/>
              </a:ext>
            </a:extLst>
          </p:cNvPr>
          <p:cNvSpPr/>
          <p:nvPr/>
        </p:nvSpPr>
        <p:spPr>
          <a:xfrm>
            <a:off x="7311600" y="0"/>
            <a:ext cx="2437200" cy="381800"/>
          </a:xfrm>
          <a:prstGeom prst="rect">
            <a:avLst/>
          </a:prstGeom>
          <a:solidFill>
            <a:schemeClr val="tx1">
              <a:lumMod val="75000"/>
              <a:lumOff val="2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矩形 25">
            <a:extLst>
              <a:ext uri="{FF2B5EF4-FFF2-40B4-BE49-F238E27FC236}">
                <a16:creationId xmlns:a16="http://schemas.microsoft.com/office/drawing/2014/main" id="{371EEEDB-FE8A-46FE-B5DE-83502475004A}"/>
              </a:ext>
            </a:extLst>
          </p:cNvPr>
          <p:cNvSpPr/>
          <p:nvPr/>
        </p:nvSpPr>
        <p:spPr>
          <a:xfrm>
            <a:off x="7408657" y="33290"/>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DE395EB8-7179-4B43-99D4-156E65A700AC}"/>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93D8981B-AF20-4DC7-ABF8-10F9897107C3}"/>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15" name="矩形 14">
            <a:extLst>
              <a:ext uri="{FF2B5EF4-FFF2-40B4-BE49-F238E27FC236}">
                <a16:creationId xmlns:a16="http://schemas.microsoft.com/office/drawing/2014/main" id="{9115D84B-107D-4FC7-9AEE-969B3B3851F7}"/>
              </a:ext>
            </a:extLst>
          </p:cNvPr>
          <p:cNvSpPr/>
          <p:nvPr/>
        </p:nvSpPr>
        <p:spPr>
          <a:xfrm>
            <a:off x="399716" y="594739"/>
            <a:ext cx="1577548" cy="338554"/>
          </a:xfrm>
          <a:prstGeom prst="rect">
            <a:avLst/>
          </a:prstGeom>
        </p:spPr>
        <p:txBody>
          <a:bodyPr wrap="none">
            <a:spAutoFit/>
          </a:bodyPr>
          <a:lstStyle/>
          <a:p>
            <a:r>
              <a:rPr lang="en-US" altLang="zh-TW" sz="1600" b="1" kern="100" dirty="0">
                <a:solidFill>
                  <a:schemeClr val="accent1"/>
                </a:solidFill>
                <a:latin typeface="Times New Roman" panose="02020603050405020304" pitchFamily="18" charset="0"/>
                <a:cs typeface="Times New Roman" panose="02020603050405020304" pitchFamily="18" charset="0"/>
              </a:rPr>
              <a:t>D. Visualization</a:t>
            </a:r>
          </a:p>
        </p:txBody>
      </p:sp>
    </p:spTree>
    <p:extLst>
      <p:ext uri="{BB962C8B-B14F-4D97-AF65-F5344CB8AC3E}">
        <p14:creationId xmlns:p14="http://schemas.microsoft.com/office/powerpoint/2010/main" val="37233023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593F37B1-A25D-4F30-81C8-91CFC1AE6E35}"/>
              </a:ext>
            </a:extLst>
          </p:cNvPr>
          <p:cNvSpPr>
            <a:spLocks noGrp="1"/>
          </p:cNvSpPr>
          <p:nvPr>
            <p:ph type="sldNum" sz="quarter" idx="12"/>
          </p:nvPr>
        </p:nvSpPr>
        <p:spPr/>
        <p:txBody>
          <a:bodyPr/>
          <a:lstStyle/>
          <a:p>
            <a:fld id="{BF8CE765-4F4E-465C-81D9-F9DA65D64035}" type="slidenum">
              <a:rPr lang="zh-TW" altLang="en-US" smtClean="0"/>
              <a:t>25</a:t>
            </a:fld>
            <a:endParaRPr lang="zh-TW" altLang="en-US"/>
          </a:p>
        </p:txBody>
      </p:sp>
      <p:sp>
        <p:nvSpPr>
          <p:cNvPr id="20" name="椭圆 14">
            <a:extLst>
              <a:ext uri="{FF2B5EF4-FFF2-40B4-BE49-F238E27FC236}">
                <a16:creationId xmlns:a16="http://schemas.microsoft.com/office/drawing/2014/main" id="{F5068976-8419-4EBC-8393-1C7A6241E6B5}"/>
              </a:ext>
            </a:extLst>
          </p:cNvPr>
          <p:cNvSpPr/>
          <p:nvPr/>
        </p:nvSpPr>
        <p:spPr>
          <a:xfrm>
            <a:off x="2256909" y="2118102"/>
            <a:ext cx="2394908" cy="2394908"/>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zh-CN" sz="8000" dirty="0">
                <a:latin typeface="+mj-lt"/>
              </a:rPr>
              <a:t>05</a:t>
            </a:r>
            <a:endParaRPr lang="zh-CN" altLang="en-US" sz="8000" dirty="0">
              <a:latin typeface="+mj-lt"/>
            </a:endParaRPr>
          </a:p>
        </p:txBody>
      </p:sp>
      <p:sp>
        <p:nvSpPr>
          <p:cNvPr id="21" name="矩形 20">
            <a:extLst>
              <a:ext uri="{FF2B5EF4-FFF2-40B4-BE49-F238E27FC236}">
                <a16:creationId xmlns:a16="http://schemas.microsoft.com/office/drawing/2014/main" id="{C6528B0D-EEFD-4786-97BD-B62578473F8F}"/>
              </a:ext>
            </a:extLst>
          </p:cNvPr>
          <p:cNvSpPr/>
          <p:nvPr/>
        </p:nvSpPr>
        <p:spPr>
          <a:xfrm>
            <a:off x="4943872" y="2410552"/>
            <a:ext cx="1415772" cy="830997"/>
          </a:xfrm>
          <a:prstGeom prst="rect">
            <a:avLst/>
          </a:prstGeom>
        </p:spPr>
        <p:txBody>
          <a:bodyPr wrap="none">
            <a:spAutoFit/>
          </a:bodyPr>
          <a:lstStyle/>
          <a:p>
            <a:pPr algn="ctr"/>
            <a:r>
              <a:rPr lang="zh-TW" altLang="en-US" sz="4800" b="1" kern="100" dirty="0">
                <a:solidFill>
                  <a:schemeClr val="accent1"/>
                </a:solidFill>
                <a:latin typeface="微軟正黑體" panose="020B0604030504040204" pitchFamily="34" charset="-120"/>
                <a:ea typeface="微軟正黑體" panose="020B0604030504040204" pitchFamily="34" charset="-120"/>
                <a:cs typeface="Times New Roman" panose="02020603050405020304" pitchFamily="18" charset="0"/>
              </a:rPr>
              <a:t>附錄</a:t>
            </a:r>
            <a:endParaRPr lang="zh-CN" altLang="en-US" sz="4800" b="1" kern="100" dirty="0">
              <a:solidFill>
                <a:schemeClr val="accent1"/>
              </a:solidFill>
              <a:latin typeface="微軟正黑體" panose="020B0604030504040204" pitchFamily="34" charset="-120"/>
              <a:ea typeface="微軟正黑體" panose="020B0604030504040204" pitchFamily="34" charset="-120"/>
              <a:cs typeface="Times New Roman" panose="02020603050405020304" pitchFamily="18" charset="0"/>
            </a:endParaRPr>
          </a:p>
        </p:txBody>
      </p:sp>
      <p:sp>
        <p:nvSpPr>
          <p:cNvPr id="22" name="矩形 21">
            <a:extLst>
              <a:ext uri="{FF2B5EF4-FFF2-40B4-BE49-F238E27FC236}">
                <a16:creationId xmlns:a16="http://schemas.microsoft.com/office/drawing/2014/main" id="{1E441F43-D529-4674-994B-37E9E7449951}"/>
              </a:ext>
            </a:extLst>
          </p:cNvPr>
          <p:cNvSpPr/>
          <p:nvPr/>
        </p:nvSpPr>
        <p:spPr>
          <a:xfrm>
            <a:off x="4958548" y="3241549"/>
            <a:ext cx="4976543" cy="584775"/>
          </a:xfrm>
          <a:prstGeom prst="rect">
            <a:avLst/>
          </a:prstGeom>
        </p:spPr>
        <p:txBody>
          <a:bodyPr wrap="square">
            <a:spAutoFit/>
          </a:bodyPr>
          <a:lstStyle/>
          <a:p>
            <a:r>
              <a:rPr lang="en-US" altLang="zh-TW" sz="3200" b="1" kern="100" dirty="0">
                <a:solidFill>
                  <a:schemeClr val="accent1"/>
                </a:solidFill>
                <a:latin typeface="Times New Roman" panose="02020603050405020304" pitchFamily="18" charset="0"/>
                <a:cs typeface="Times New Roman" panose="02020603050405020304" pitchFamily="18" charset="0"/>
              </a:rPr>
              <a:t>Appendix</a:t>
            </a:r>
            <a:endParaRPr lang="en-US" altLang="zh-CN" sz="3200" b="1" kern="100" dirty="0">
              <a:solidFill>
                <a:schemeClr val="accent1"/>
              </a:solidFill>
              <a:latin typeface="微軟正黑體" panose="020B0604030504040204" pitchFamily="34" charset="-120"/>
              <a:ea typeface="微軟正黑體" panose="020B0604030504040204" pitchFamily="34" charset="-120"/>
              <a:cs typeface="Times New Roman" panose="02020603050405020304" pitchFamily="18" charset="0"/>
            </a:endParaRPr>
          </a:p>
        </p:txBody>
      </p:sp>
      <p:sp>
        <p:nvSpPr>
          <p:cNvPr id="3" name="矩形 2">
            <a:extLst>
              <a:ext uri="{FF2B5EF4-FFF2-40B4-BE49-F238E27FC236}">
                <a16:creationId xmlns:a16="http://schemas.microsoft.com/office/drawing/2014/main" id="{3B523386-DC62-4A86-98A5-2BCB06DCEB09}"/>
              </a:ext>
            </a:extLst>
          </p:cNvPr>
          <p:cNvSpPr/>
          <p:nvPr/>
        </p:nvSpPr>
        <p:spPr>
          <a:xfrm>
            <a:off x="4958549" y="4097549"/>
            <a:ext cx="1623265" cy="1200329"/>
          </a:xfrm>
          <a:prstGeom prst="rect">
            <a:avLst/>
          </a:prstGeom>
        </p:spPr>
        <p:txBody>
          <a:bodyPr wrap="none">
            <a:spAutoFit/>
          </a:bodyPr>
          <a:lstStyle/>
          <a:p>
            <a:pPr marL="342900" indent="-342900">
              <a:buAutoNum type="alphaUcPeriod"/>
            </a:pPr>
            <a:r>
              <a:rPr lang="zh-TW" altLang="en-US" b="1" kern="100" dirty="0">
                <a:solidFill>
                  <a:schemeClr val="accent1"/>
                </a:solidFill>
                <a:ea typeface="標楷體" panose="03000509000000000000" pitchFamily="65" charset="-120"/>
                <a:cs typeface="Times New Roman" panose="02020603050405020304" pitchFamily="18" charset="0"/>
              </a:rPr>
              <a:t>分工</a:t>
            </a:r>
            <a:endParaRPr lang="en-US" altLang="zh-TW" b="1" kern="100" dirty="0">
              <a:solidFill>
                <a:schemeClr val="accent1"/>
              </a:solidFill>
              <a:ea typeface="標楷體" panose="03000509000000000000" pitchFamily="65" charset="-120"/>
              <a:cs typeface="Times New Roman" panose="02020603050405020304" pitchFamily="18" charset="0"/>
            </a:endParaRPr>
          </a:p>
          <a:p>
            <a:pPr marL="342900" indent="-342900">
              <a:buAutoNum type="alphaUcPeriod"/>
            </a:pPr>
            <a:r>
              <a:rPr lang="zh-TW" altLang="en-US" b="1" kern="100" dirty="0">
                <a:solidFill>
                  <a:schemeClr val="accent1"/>
                </a:solidFill>
                <a:ea typeface="標楷體" panose="03000509000000000000" pitchFamily="65" charset="-120"/>
                <a:cs typeface="Times New Roman" panose="02020603050405020304" pitchFamily="18" charset="0"/>
              </a:rPr>
              <a:t>備註</a:t>
            </a:r>
            <a:endParaRPr lang="en-US" altLang="zh-TW" b="1" kern="100" dirty="0">
              <a:solidFill>
                <a:schemeClr val="accent1"/>
              </a:solidFill>
              <a:ea typeface="標楷體" panose="03000509000000000000" pitchFamily="65" charset="-120"/>
              <a:cs typeface="Times New Roman" panose="02020603050405020304" pitchFamily="18" charset="0"/>
            </a:endParaRPr>
          </a:p>
          <a:p>
            <a:pPr marL="342900" indent="-342900">
              <a:buAutoNum type="alphaUcPeriod"/>
            </a:pPr>
            <a:r>
              <a:rPr lang="en-US" altLang="zh-TW" b="1" kern="100" dirty="0">
                <a:solidFill>
                  <a:schemeClr val="accent1"/>
                </a:solidFill>
                <a:cs typeface="Times New Roman" panose="02020603050405020304" pitchFamily="18" charset="0"/>
              </a:rPr>
              <a:t>EDA</a:t>
            </a:r>
            <a:r>
              <a:rPr lang="zh-TW" altLang="en-US" b="1" kern="100" dirty="0">
                <a:solidFill>
                  <a:schemeClr val="accent1"/>
                </a:solidFill>
                <a:cs typeface="Times New Roman" panose="02020603050405020304" pitchFamily="18" charset="0"/>
              </a:rPr>
              <a:t> </a:t>
            </a:r>
            <a:r>
              <a:rPr lang="en-US" altLang="zh-TW" b="1" kern="100" dirty="0">
                <a:solidFill>
                  <a:schemeClr val="accent1"/>
                </a:solidFill>
                <a:cs typeface="Times New Roman" panose="02020603050405020304" pitchFamily="18" charset="0"/>
              </a:rPr>
              <a:t>result</a:t>
            </a:r>
          </a:p>
          <a:p>
            <a:pPr marL="342900" indent="-342900">
              <a:buAutoNum type="alphaUcPeriod"/>
            </a:pPr>
            <a:r>
              <a:rPr lang="en-US" altLang="zh-TW" b="1" kern="100" dirty="0">
                <a:solidFill>
                  <a:schemeClr val="accent1"/>
                </a:solidFill>
                <a:cs typeface="Times New Roman" panose="02020603050405020304" pitchFamily="18" charset="0"/>
              </a:rPr>
              <a:t>Reference</a:t>
            </a:r>
          </a:p>
        </p:txBody>
      </p:sp>
    </p:spTree>
    <p:extLst>
      <p:ext uri="{BB962C8B-B14F-4D97-AF65-F5344CB8AC3E}">
        <p14:creationId xmlns:p14="http://schemas.microsoft.com/office/powerpoint/2010/main" val="36355046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C5183A82-9DEB-4EC5-9C61-ADE694674CED}"/>
              </a:ext>
            </a:extLst>
          </p:cNvPr>
          <p:cNvSpPr>
            <a:spLocks noGrp="1"/>
          </p:cNvSpPr>
          <p:nvPr>
            <p:ph type="sldNum" sz="quarter" idx="12"/>
          </p:nvPr>
        </p:nvSpPr>
        <p:spPr/>
        <p:txBody>
          <a:bodyPr/>
          <a:lstStyle/>
          <a:p>
            <a:fld id="{BF8CE765-4F4E-465C-81D9-F9DA65D64035}" type="slidenum">
              <a:rPr lang="zh-TW" altLang="en-US" smtClean="0"/>
              <a:t>26</a:t>
            </a:fld>
            <a:endParaRPr lang="zh-TW" altLang="en-US"/>
          </a:p>
        </p:txBody>
      </p:sp>
      <p:sp>
        <p:nvSpPr>
          <p:cNvPr id="18" name="矩形 17">
            <a:extLst>
              <a:ext uri="{FF2B5EF4-FFF2-40B4-BE49-F238E27FC236}">
                <a16:creationId xmlns:a16="http://schemas.microsoft.com/office/drawing/2014/main" id="{0FB3A394-9020-469D-91F6-68EEA700FA7B}"/>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18">
            <a:extLst>
              <a:ext uri="{FF2B5EF4-FFF2-40B4-BE49-F238E27FC236}">
                <a16:creationId xmlns:a16="http://schemas.microsoft.com/office/drawing/2014/main" id="{1B3F5A8A-595D-4FB4-87AE-9EABF3549FA3}"/>
              </a:ext>
            </a:extLst>
          </p:cNvPr>
          <p:cNvSpPr/>
          <p:nvPr/>
        </p:nvSpPr>
        <p:spPr>
          <a:xfrm>
            <a:off x="9754560" y="0"/>
            <a:ext cx="2437200" cy="381800"/>
          </a:xfrm>
          <a:prstGeom prst="rect">
            <a:avLst/>
          </a:prstGeom>
          <a:solidFill>
            <a:schemeClr val="tx1">
              <a:lumMod val="75000"/>
              <a:lumOff val="2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矩形 19">
            <a:extLst>
              <a:ext uri="{FF2B5EF4-FFF2-40B4-BE49-F238E27FC236}">
                <a16:creationId xmlns:a16="http://schemas.microsoft.com/office/drawing/2014/main" id="{6AFEE53B-00F4-4C28-995D-F23DDC78F376}"/>
              </a:ext>
            </a:extLst>
          </p:cNvPr>
          <p:cNvSpPr/>
          <p:nvPr/>
        </p:nvSpPr>
        <p:spPr>
          <a:xfrm>
            <a:off x="0" y="0"/>
            <a:ext cx="2437200" cy="381800"/>
          </a:xfrm>
          <a:prstGeom prst="rect">
            <a:avLst/>
          </a:prstGeom>
          <a:solidFill>
            <a:schemeClr val="bg1"/>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E90642E8-2512-4DC0-9E3C-EA8FF78F5B36}"/>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22" name="矩形 21">
            <a:extLst>
              <a:ext uri="{FF2B5EF4-FFF2-40B4-BE49-F238E27FC236}">
                <a16:creationId xmlns:a16="http://schemas.microsoft.com/office/drawing/2014/main" id="{06A2820E-A5C8-49A8-A65E-659F8CDDCC27}"/>
              </a:ext>
            </a:extLst>
          </p:cNvPr>
          <p:cNvSpPr/>
          <p:nvPr/>
        </p:nvSpPr>
        <p:spPr>
          <a:xfrm>
            <a:off x="24372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矩形 22">
            <a:extLst>
              <a:ext uri="{FF2B5EF4-FFF2-40B4-BE49-F238E27FC236}">
                <a16:creationId xmlns:a16="http://schemas.microsoft.com/office/drawing/2014/main" id="{0758C2A2-B485-4FAF-90D6-18FF9EFA4647}"/>
              </a:ext>
            </a:extLst>
          </p:cNvPr>
          <p:cNvSpPr/>
          <p:nvPr/>
        </p:nvSpPr>
        <p:spPr>
          <a:xfrm>
            <a:off x="48744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879D0081-A729-47E8-8E14-ED65864460EF}"/>
              </a:ext>
            </a:extLst>
          </p:cNvPr>
          <p:cNvSpPr/>
          <p:nvPr/>
        </p:nvSpPr>
        <p:spPr>
          <a:xfrm>
            <a:off x="4916544"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C990BE16-83C9-4750-AAB0-6E5B2A2FA773}"/>
              </a:ext>
            </a:extLst>
          </p:cNvPr>
          <p:cNvSpPr/>
          <p:nvPr/>
        </p:nvSpPr>
        <p:spPr>
          <a:xfrm>
            <a:off x="73116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矩形 25">
            <a:extLst>
              <a:ext uri="{FF2B5EF4-FFF2-40B4-BE49-F238E27FC236}">
                <a16:creationId xmlns:a16="http://schemas.microsoft.com/office/drawing/2014/main" id="{371EEEDB-FE8A-46FE-B5DE-83502475004A}"/>
              </a:ext>
            </a:extLst>
          </p:cNvPr>
          <p:cNvSpPr/>
          <p:nvPr/>
        </p:nvSpPr>
        <p:spPr>
          <a:xfrm>
            <a:off x="7408657" y="33290"/>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DE395EB8-7179-4B43-99D4-156E65A700AC}"/>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93D8981B-AF20-4DC7-ABF8-10F9897107C3}"/>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3" name="內容版面配置區 2">
            <a:extLst>
              <a:ext uri="{FF2B5EF4-FFF2-40B4-BE49-F238E27FC236}">
                <a16:creationId xmlns:a16="http://schemas.microsoft.com/office/drawing/2014/main" id="{DB0009B8-71AF-4034-BE59-D596EA3D42EE}"/>
              </a:ext>
            </a:extLst>
          </p:cNvPr>
          <p:cNvSpPr>
            <a:spLocks noGrp="1"/>
          </p:cNvSpPr>
          <p:nvPr>
            <p:ph idx="1"/>
          </p:nvPr>
        </p:nvSpPr>
        <p:spPr/>
        <p:txBody>
          <a:bodyPr/>
          <a:lstStyle/>
          <a:p>
            <a:endParaRPr lang="en-US"/>
          </a:p>
        </p:txBody>
      </p:sp>
      <p:sp>
        <p:nvSpPr>
          <p:cNvPr id="17" name="矩形 16">
            <a:extLst>
              <a:ext uri="{FF2B5EF4-FFF2-40B4-BE49-F238E27FC236}">
                <a16:creationId xmlns:a16="http://schemas.microsoft.com/office/drawing/2014/main" id="{FF885DDD-0FFE-44BC-8CD2-CA7462B3168D}"/>
              </a:ext>
            </a:extLst>
          </p:cNvPr>
          <p:cNvSpPr/>
          <p:nvPr/>
        </p:nvSpPr>
        <p:spPr>
          <a:xfrm>
            <a:off x="399716" y="594739"/>
            <a:ext cx="845103" cy="338554"/>
          </a:xfrm>
          <a:prstGeom prst="rect">
            <a:avLst/>
          </a:prstGeom>
        </p:spPr>
        <p:txBody>
          <a:bodyPr wrap="none">
            <a:spAutoFit/>
          </a:bodyPr>
          <a:lstStyle/>
          <a:p>
            <a:r>
              <a:rPr lang="en-US" altLang="zh-TW" sz="1600" b="1" kern="100" dirty="0">
                <a:solidFill>
                  <a:schemeClr val="accent1"/>
                </a:solidFill>
                <a:latin typeface="Times New Roman" panose="02020603050405020304" pitchFamily="18" charset="0"/>
                <a:cs typeface="Times New Roman" panose="02020603050405020304" pitchFamily="18" charset="0"/>
              </a:rPr>
              <a:t>A. </a:t>
            </a:r>
            <a:r>
              <a:rPr lang="zh-TW" altLang="en-US" sz="1600" b="1" kern="100" dirty="0">
                <a:solidFill>
                  <a:schemeClr val="accent1"/>
                </a:solidFill>
                <a:latin typeface="標楷體" panose="03000509000000000000" pitchFamily="65" charset="-120"/>
                <a:ea typeface="標楷體" panose="03000509000000000000" pitchFamily="65" charset="-120"/>
                <a:cs typeface="Times New Roman" panose="02020603050405020304" pitchFamily="18" charset="0"/>
              </a:rPr>
              <a:t>分工</a:t>
            </a:r>
            <a:endParaRPr lang="en-US" altLang="zh-TW" sz="1600" b="1" kern="100" dirty="0">
              <a:solidFill>
                <a:schemeClr val="accent1"/>
              </a:solidFill>
              <a:latin typeface="標楷體" panose="03000509000000000000" pitchFamily="65" charset="-12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29951554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C5183A82-9DEB-4EC5-9C61-ADE694674CED}"/>
              </a:ext>
            </a:extLst>
          </p:cNvPr>
          <p:cNvSpPr>
            <a:spLocks noGrp="1"/>
          </p:cNvSpPr>
          <p:nvPr>
            <p:ph type="sldNum" sz="quarter" idx="12"/>
          </p:nvPr>
        </p:nvSpPr>
        <p:spPr/>
        <p:txBody>
          <a:bodyPr/>
          <a:lstStyle/>
          <a:p>
            <a:fld id="{BF8CE765-4F4E-465C-81D9-F9DA65D64035}" type="slidenum">
              <a:rPr lang="zh-TW" altLang="en-US" smtClean="0"/>
              <a:t>27</a:t>
            </a:fld>
            <a:endParaRPr lang="zh-TW" altLang="en-US"/>
          </a:p>
        </p:txBody>
      </p:sp>
      <p:sp>
        <p:nvSpPr>
          <p:cNvPr id="18" name="矩形 17">
            <a:extLst>
              <a:ext uri="{FF2B5EF4-FFF2-40B4-BE49-F238E27FC236}">
                <a16:creationId xmlns:a16="http://schemas.microsoft.com/office/drawing/2014/main" id="{0FB3A394-9020-469D-91F6-68EEA700FA7B}"/>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18">
            <a:extLst>
              <a:ext uri="{FF2B5EF4-FFF2-40B4-BE49-F238E27FC236}">
                <a16:creationId xmlns:a16="http://schemas.microsoft.com/office/drawing/2014/main" id="{1B3F5A8A-595D-4FB4-87AE-9EABF3549FA3}"/>
              </a:ext>
            </a:extLst>
          </p:cNvPr>
          <p:cNvSpPr/>
          <p:nvPr/>
        </p:nvSpPr>
        <p:spPr>
          <a:xfrm>
            <a:off x="9754560" y="0"/>
            <a:ext cx="2437200" cy="381800"/>
          </a:xfrm>
          <a:prstGeom prst="rect">
            <a:avLst/>
          </a:prstGeom>
          <a:solidFill>
            <a:schemeClr val="tx1">
              <a:lumMod val="75000"/>
              <a:lumOff val="2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矩形 19">
            <a:extLst>
              <a:ext uri="{FF2B5EF4-FFF2-40B4-BE49-F238E27FC236}">
                <a16:creationId xmlns:a16="http://schemas.microsoft.com/office/drawing/2014/main" id="{6AFEE53B-00F4-4C28-995D-F23DDC78F376}"/>
              </a:ext>
            </a:extLst>
          </p:cNvPr>
          <p:cNvSpPr/>
          <p:nvPr/>
        </p:nvSpPr>
        <p:spPr>
          <a:xfrm>
            <a:off x="0" y="0"/>
            <a:ext cx="2437200" cy="381800"/>
          </a:xfrm>
          <a:prstGeom prst="rect">
            <a:avLst/>
          </a:prstGeom>
          <a:solidFill>
            <a:schemeClr val="bg1"/>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E90642E8-2512-4DC0-9E3C-EA8FF78F5B36}"/>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22" name="矩形 21">
            <a:extLst>
              <a:ext uri="{FF2B5EF4-FFF2-40B4-BE49-F238E27FC236}">
                <a16:creationId xmlns:a16="http://schemas.microsoft.com/office/drawing/2014/main" id="{06A2820E-A5C8-49A8-A65E-659F8CDDCC27}"/>
              </a:ext>
            </a:extLst>
          </p:cNvPr>
          <p:cNvSpPr/>
          <p:nvPr/>
        </p:nvSpPr>
        <p:spPr>
          <a:xfrm>
            <a:off x="24372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矩形 22">
            <a:extLst>
              <a:ext uri="{FF2B5EF4-FFF2-40B4-BE49-F238E27FC236}">
                <a16:creationId xmlns:a16="http://schemas.microsoft.com/office/drawing/2014/main" id="{0758C2A2-B485-4FAF-90D6-18FF9EFA4647}"/>
              </a:ext>
            </a:extLst>
          </p:cNvPr>
          <p:cNvSpPr/>
          <p:nvPr/>
        </p:nvSpPr>
        <p:spPr>
          <a:xfrm>
            <a:off x="48744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879D0081-A729-47E8-8E14-ED65864460EF}"/>
              </a:ext>
            </a:extLst>
          </p:cNvPr>
          <p:cNvSpPr/>
          <p:nvPr/>
        </p:nvSpPr>
        <p:spPr>
          <a:xfrm>
            <a:off x="4916544"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C990BE16-83C9-4750-AAB0-6E5B2A2FA773}"/>
              </a:ext>
            </a:extLst>
          </p:cNvPr>
          <p:cNvSpPr/>
          <p:nvPr/>
        </p:nvSpPr>
        <p:spPr>
          <a:xfrm>
            <a:off x="73116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矩形 25">
            <a:extLst>
              <a:ext uri="{FF2B5EF4-FFF2-40B4-BE49-F238E27FC236}">
                <a16:creationId xmlns:a16="http://schemas.microsoft.com/office/drawing/2014/main" id="{371EEEDB-FE8A-46FE-B5DE-83502475004A}"/>
              </a:ext>
            </a:extLst>
          </p:cNvPr>
          <p:cNvSpPr/>
          <p:nvPr/>
        </p:nvSpPr>
        <p:spPr>
          <a:xfrm>
            <a:off x="7408657" y="33290"/>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DE395EB8-7179-4B43-99D4-156E65A700AC}"/>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93D8981B-AF20-4DC7-ABF8-10F9897107C3}"/>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3" name="內容版面配置區 2">
            <a:extLst>
              <a:ext uri="{FF2B5EF4-FFF2-40B4-BE49-F238E27FC236}">
                <a16:creationId xmlns:a16="http://schemas.microsoft.com/office/drawing/2014/main" id="{DB0009B8-71AF-4034-BE59-D596EA3D42EE}"/>
              </a:ext>
            </a:extLst>
          </p:cNvPr>
          <p:cNvSpPr>
            <a:spLocks noGrp="1"/>
          </p:cNvSpPr>
          <p:nvPr>
            <p:ph idx="1"/>
          </p:nvPr>
        </p:nvSpPr>
        <p:spPr/>
        <p:txBody>
          <a:bodyPr/>
          <a:lstStyle/>
          <a:p>
            <a:r>
              <a:rPr lang="en-US" altLang="zh-TW" dirty="0" err="1">
                <a:latin typeface="+mn-lt"/>
              </a:rPr>
              <a:t>Github</a:t>
            </a:r>
            <a:r>
              <a:rPr lang="zh-TW" altLang="en-US" dirty="0">
                <a:latin typeface="+mn-lt"/>
              </a:rPr>
              <a:t>：</a:t>
            </a:r>
            <a:r>
              <a:rPr lang="en-US" dirty="0">
                <a:latin typeface="+mn-lt"/>
                <a:hlinkClick r:id="rId2"/>
              </a:rPr>
              <a:t>https://github.com/teemoteemo0318/nanshan</a:t>
            </a:r>
            <a:endParaRPr lang="en-US" dirty="0">
              <a:latin typeface="+mn-lt"/>
            </a:endParaRPr>
          </a:p>
        </p:txBody>
      </p:sp>
      <p:sp>
        <p:nvSpPr>
          <p:cNvPr id="17" name="矩形 16">
            <a:extLst>
              <a:ext uri="{FF2B5EF4-FFF2-40B4-BE49-F238E27FC236}">
                <a16:creationId xmlns:a16="http://schemas.microsoft.com/office/drawing/2014/main" id="{FF885DDD-0FFE-44BC-8CD2-CA7462B3168D}"/>
              </a:ext>
            </a:extLst>
          </p:cNvPr>
          <p:cNvSpPr/>
          <p:nvPr/>
        </p:nvSpPr>
        <p:spPr>
          <a:xfrm>
            <a:off x="399716" y="594739"/>
            <a:ext cx="833883" cy="338554"/>
          </a:xfrm>
          <a:prstGeom prst="rect">
            <a:avLst/>
          </a:prstGeom>
        </p:spPr>
        <p:txBody>
          <a:bodyPr wrap="none">
            <a:spAutoFit/>
          </a:bodyPr>
          <a:lstStyle/>
          <a:p>
            <a:r>
              <a:rPr lang="en-US" altLang="zh-TW" sz="1600" b="1" kern="100" dirty="0">
                <a:solidFill>
                  <a:schemeClr val="accent1"/>
                </a:solidFill>
                <a:latin typeface="Times New Roman" panose="02020603050405020304" pitchFamily="18" charset="0"/>
                <a:cs typeface="Times New Roman" panose="02020603050405020304" pitchFamily="18" charset="0"/>
              </a:rPr>
              <a:t>B. </a:t>
            </a:r>
            <a:r>
              <a:rPr lang="zh-TW" altLang="en-US" sz="1600" b="1" kern="100" dirty="0">
                <a:solidFill>
                  <a:schemeClr val="accent1"/>
                </a:solidFill>
                <a:latin typeface="標楷體" panose="03000509000000000000" pitchFamily="65" charset="-120"/>
                <a:ea typeface="標楷體" panose="03000509000000000000" pitchFamily="65" charset="-120"/>
                <a:cs typeface="Times New Roman" panose="02020603050405020304" pitchFamily="18" charset="0"/>
              </a:rPr>
              <a:t>備註</a:t>
            </a:r>
            <a:endParaRPr lang="en-US" altLang="zh-TW" sz="1600" b="1" kern="100" dirty="0">
              <a:solidFill>
                <a:schemeClr val="accent1"/>
              </a:solidFill>
              <a:latin typeface="標楷體" panose="03000509000000000000" pitchFamily="65" charset="-12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5127399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C5183A82-9DEB-4EC5-9C61-ADE694674CED}"/>
              </a:ext>
            </a:extLst>
          </p:cNvPr>
          <p:cNvSpPr>
            <a:spLocks noGrp="1"/>
          </p:cNvSpPr>
          <p:nvPr>
            <p:ph type="sldNum" sz="quarter" idx="12"/>
          </p:nvPr>
        </p:nvSpPr>
        <p:spPr/>
        <p:txBody>
          <a:bodyPr/>
          <a:lstStyle/>
          <a:p>
            <a:fld id="{BF8CE765-4F4E-465C-81D9-F9DA65D64035}" type="slidenum">
              <a:rPr lang="zh-TW" altLang="en-US" smtClean="0"/>
              <a:t>28</a:t>
            </a:fld>
            <a:endParaRPr lang="zh-TW" altLang="en-US"/>
          </a:p>
        </p:txBody>
      </p:sp>
      <p:sp>
        <p:nvSpPr>
          <p:cNvPr id="18" name="矩形 17">
            <a:extLst>
              <a:ext uri="{FF2B5EF4-FFF2-40B4-BE49-F238E27FC236}">
                <a16:creationId xmlns:a16="http://schemas.microsoft.com/office/drawing/2014/main" id="{0FB3A394-9020-469D-91F6-68EEA700FA7B}"/>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18">
            <a:extLst>
              <a:ext uri="{FF2B5EF4-FFF2-40B4-BE49-F238E27FC236}">
                <a16:creationId xmlns:a16="http://schemas.microsoft.com/office/drawing/2014/main" id="{1B3F5A8A-595D-4FB4-87AE-9EABF3549FA3}"/>
              </a:ext>
            </a:extLst>
          </p:cNvPr>
          <p:cNvSpPr/>
          <p:nvPr/>
        </p:nvSpPr>
        <p:spPr>
          <a:xfrm>
            <a:off x="9754560" y="0"/>
            <a:ext cx="2437200" cy="381800"/>
          </a:xfrm>
          <a:prstGeom prst="rect">
            <a:avLst/>
          </a:prstGeom>
          <a:solidFill>
            <a:schemeClr val="tx1">
              <a:lumMod val="75000"/>
              <a:lumOff val="2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矩形 19">
            <a:extLst>
              <a:ext uri="{FF2B5EF4-FFF2-40B4-BE49-F238E27FC236}">
                <a16:creationId xmlns:a16="http://schemas.microsoft.com/office/drawing/2014/main" id="{6AFEE53B-00F4-4C28-995D-F23DDC78F376}"/>
              </a:ext>
            </a:extLst>
          </p:cNvPr>
          <p:cNvSpPr/>
          <p:nvPr/>
        </p:nvSpPr>
        <p:spPr>
          <a:xfrm>
            <a:off x="0" y="0"/>
            <a:ext cx="2437200" cy="381800"/>
          </a:xfrm>
          <a:prstGeom prst="rect">
            <a:avLst/>
          </a:prstGeom>
          <a:solidFill>
            <a:schemeClr val="bg1"/>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E90642E8-2512-4DC0-9E3C-EA8FF78F5B36}"/>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22" name="矩形 21">
            <a:extLst>
              <a:ext uri="{FF2B5EF4-FFF2-40B4-BE49-F238E27FC236}">
                <a16:creationId xmlns:a16="http://schemas.microsoft.com/office/drawing/2014/main" id="{06A2820E-A5C8-49A8-A65E-659F8CDDCC27}"/>
              </a:ext>
            </a:extLst>
          </p:cNvPr>
          <p:cNvSpPr/>
          <p:nvPr/>
        </p:nvSpPr>
        <p:spPr>
          <a:xfrm>
            <a:off x="24372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矩形 22">
            <a:extLst>
              <a:ext uri="{FF2B5EF4-FFF2-40B4-BE49-F238E27FC236}">
                <a16:creationId xmlns:a16="http://schemas.microsoft.com/office/drawing/2014/main" id="{0758C2A2-B485-4FAF-90D6-18FF9EFA4647}"/>
              </a:ext>
            </a:extLst>
          </p:cNvPr>
          <p:cNvSpPr/>
          <p:nvPr/>
        </p:nvSpPr>
        <p:spPr>
          <a:xfrm>
            <a:off x="48744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879D0081-A729-47E8-8E14-ED65864460EF}"/>
              </a:ext>
            </a:extLst>
          </p:cNvPr>
          <p:cNvSpPr/>
          <p:nvPr/>
        </p:nvSpPr>
        <p:spPr>
          <a:xfrm>
            <a:off x="4916544"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C990BE16-83C9-4750-AAB0-6E5B2A2FA773}"/>
              </a:ext>
            </a:extLst>
          </p:cNvPr>
          <p:cNvSpPr/>
          <p:nvPr/>
        </p:nvSpPr>
        <p:spPr>
          <a:xfrm>
            <a:off x="73116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矩形 25">
            <a:extLst>
              <a:ext uri="{FF2B5EF4-FFF2-40B4-BE49-F238E27FC236}">
                <a16:creationId xmlns:a16="http://schemas.microsoft.com/office/drawing/2014/main" id="{371EEEDB-FE8A-46FE-B5DE-83502475004A}"/>
              </a:ext>
            </a:extLst>
          </p:cNvPr>
          <p:cNvSpPr/>
          <p:nvPr/>
        </p:nvSpPr>
        <p:spPr>
          <a:xfrm>
            <a:off x="7408657" y="33290"/>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DE395EB8-7179-4B43-99D4-156E65A700AC}"/>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93D8981B-AF20-4DC7-ABF8-10F9897107C3}"/>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17" name="矩形 16">
            <a:extLst>
              <a:ext uri="{FF2B5EF4-FFF2-40B4-BE49-F238E27FC236}">
                <a16:creationId xmlns:a16="http://schemas.microsoft.com/office/drawing/2014/main" id="{FF885DDD-0FFE-44BC-8CD2-CA7462B3168D}"/>
              </a:ext>
            </a:extLst>
          </p:cNvPr>
          <p:cNvSpPr/>
          <p:nvPr/>
        </p:nvSpPr>
        <p:spPr>
          <a:xfrm>
            <a:off x="399716" y="594739"/>
            <a:ext cx="1460656" cy="338554"/>
          </a:xfrm>
          <a:prstGeom prst="rect">
            <a:avLst/>
          </a:prstGeom>
        </p:spPr>
        <p:txBody>
          <a:bodyPr wrap="none">
            <a:spAutoFit/>
          </a:bodyPr>
          <a:lstStyle/>
          <a:p>
            <a:r>
              <a:rPr lang="en-US" altLang="zh-TW" sz="1600" b="1" kern="100" dirty="0">
                <a:solidFill>
                  <a:schemeClr val="accent1"/>
                </a:solidFill>
                <a:cs typeface="Times New Roman" panose="02020603050405020304" pitchFamily="18" charset="0"/>
              </a:rPr>
              <a:t>C. </a:t>
            </a:r>
            <a:r>
              <a:rPr lang="en-US" altLang="zh-TW" sz="1600" b="1" kern="100" dirty="0">
                <a:solidFill>
                  <a:schemeClr val="accent1"/>
                </a:solidFill>
                <a:ea typeface="標楷體" panose="03000509000000000000" pitchFamily="65" charset="-120"/>
                <a:cs typeface="Times New Roman" panose="02020603050405020304" pitchFamily="18" charset="0"/>
              </a:rPr>
              <a:t>EDA</a:t>
            </a:r>
            <a:r>
              <a:rPr lang="zh-TW" altLang="en-US" sz="1600" b="1" kern="100" dirty="0">
                <a:solidFill>
                  <a:schemeClr val="accent1"/>
                </a:solidFill>
                <a:ea typeface="標楷體" panose="03000509000000000000" pitchFamily="65" charset="-120"/>
                <a:cs typeface="Times New Roman" panose="02020603050405020304" pitchFamily="18" charset="0"/>
              </a:rPr>
              <a:t> </a:t>
            </a:r>
            <a:r>
              <a:rPr lang="en-US" altLang="zh-TW" sz="1600" b="1" kern="100" dirty="0">
                <a:solidFill>
                  <a:schemeClr val="accent1"/>
                </a:solidFill>
                <a:ea typeface="標楷體" panose="03000509000000000000" pitchFamily="65" charset="-120"/>
                <a:cs typeface="Times New Roman" panose="02020603050405020304" pitchFamily="18" charset="0"/>
              </a:rPr>
              <a:t>result</a:t>
            </a:r>
          </a:p>
        </p:txBody>
      </p:sp>
    </p:spTree>
    <p:extLst>
      <p:ext uri="{BB962C8B-B14F-4D97-AF65-F5344CB8AC3E}">
        <p14:creationId xmlns:p14="http://schemas.microsoft.com/office/powerpoint/2010/main" val="19838625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C5183A82-9DEB-4EC5-9C61-ADE694674CED}"/>
              </a:ext>
            </a:extLst>
          </p:cNvPr>
          <p:cNvSpPr>
            <a:spLocks noGrp="1"/>
          </p:cNvSpPr>
          <p:nvPr>
            <p:ph type="sldNum" sz="quarter" idx="12"/>
          </p:nvPr>
        </p:nvSpPr>
        <p:spPr/>
        <p:txBody>
          <a:bodyPr/>
          <a:lstStyle/>
          <a:p>
            <a:fld id="{BF8CE765-4F4E-465C-81D9-F9DA65D64035}" type="slidenum">
              <a:rPr lang="zh-TW" altLang="en-US" smtClean="0"/>
              <a:t>29</a:t>
            </a:fld>
            <a:endParaRPr lang="zh-TW" altLang="en-US"/>
          </a:p>
        </p:txBody>
      </p:sp>
      <p:sp>
        <p:nvSpPr>
          <p:cNvPr id="18" name="矩形 17">
            <a:extLst>
              <a:ext uri="{FF2B5EF4-FFF2-40B4-BE49-F238E27FC236}">
                <a16:creationId xmlns:a16="http://schemas.microsoft.com/office/drawing/2014/main" id="{0FB3A394-9020-469D-91F6-68EEA700FA7B}"/>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18">
            <a:extLst>
              <a:ext uri="{FF2B5EF4-FFF2-40B4-BE49-F238E27FC236}">
                <a16:creationId xmlns:a16="http://schemas.microsoft.com/office/drawing/2014/main" id="{1B3F5A8A-595D-4FB4-87AE-9EABF3549FA3}"/>
              </a:ext>
            </a:extLst>
          </p:cNvPr>
          <p:cNvSpPr/>
          <p:nvPr/>
        </p:nvSpPr>
        <p:spPr>
          <a:xfrm>
            <a:off x="9754560" y="0"/>
            <a:ext cx="2437200" cy="381800"/>
          </a:xfrm>
          <a:prstGeom prst="rect">
            <a:avLst/>
          </a:prstGeom>
          <a:solidFill>
            <a:schemeClr val="tx1">
              <a:lumMod val="75000"/>
              <a:lumOff val="2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矩形 19">
            <a:extLst>
              <a:ext uri="{FF2B5EF4-FFF2-40B4-BE49-F238E27FC236}">
                <a16:creationId xmlns:a16="http://schemas.microsoft.com/office/drawing/2014/main" id="{6AFEE53B-00F4-4C28-995D-F23DDC78F376}"/>
              </a:ext>
            </a:extLst>
          </p:cNvPr>
          <p:cNvSpPr/>
          <p:nvPr/>
        </p:nvSpPr>
        <p:spPr>
          <a:xfrm>
            <a:off x="0" y="0"/>
            <a:ext cx="2437200" cy="381800"/>
          </a:xfrm>
          <a:prstGeom prst="rect">
            <a:avLst/>
          </a:prstGeom>
          <a:solidFill>
            <a:schemeClr val="bg1"/>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E90642E8-2512-4DC0-9E3C-EA8FF78F5B36}"/>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22" name="矩形 21">
            <a:extLst>
              <a:ext uri="{FF2B5EF4-FFF2-40B4-BE49-F238E27FC236}">
                <a16:creationId xmlns:a16="http://schemas.microsoft.com/office/drawing/2014/main" id="{06A2820E-A5C8-49A8-A65E-659F8CDDCC27}"/>
              </a:ext>
            </a:extLst>
          </p:cNvPr>
          <p:cNvSpPr/>
          <p:nvPr/>
        </p:nvSpPr>
        <p:spPr>
          <a:xfrm>
            <a:off x="24372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矩形 22">
            <a:extLst>
              <a:ext uri="{FF2B5EF4-FFF2-40B4-BE49-F238E27FC236}">
                <a16:creationId xmlns:a16="http://schemas.microsoft.com/office/drawing/2014/main" id="{0758C2A2-B485-4FAF-90D6-18FF9EFA4647}"/>
              </a:ext>
            </a:extLst>
          </p:cNvPr>
          <p:cNvSpPr/>
          <p:nvPr/>
        </p:nvSpPr>
        <p:spPr>
          <a:xfrm>
            <a:off x="48744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879D0081-A729-47E8-8E14-ED65864460EF}"/>
              </a:ext>
            </a:extLst>
          </p:cNvPr>
          <p:cNvSpPr/>
          <p:nvPr/>
        </p:nvSpPr>
        <p:spPr>
          <a:xfrm>
            <a:off x="4916544"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C990BE16-83C9-4750-AAB0-6E5B2A2FA773}"/>
              </a:ext>
            </a:extLst>
          </p:cNvPr>
          <p:cNvSpPr/>
          <p:nvPr/>
        </p:nvSpPr>
        <p:spPr>
          <a:xfrm>
            <a:off x="73116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矩形 25">
            <a:extLst>
              <a:ext uri="{FF2B5EF4-FFF2-40B4-BE49-F238E27FC236}">
                <a16:creationId xmlns:a16="http://schemas.microsoft.com/office/drawing/2014/main" id="{371EEEDB-FE8A-46FE-B5DE-83502475004A}"/>
              </a:ext>
            </a:extLst>
          </p:cNvPr>
          <p:cNvSpPr/>
          <p:nvPr/>
        </p:nvSpPr>
        <p:spPr>
          <a:xfrm>
            <a:off x="7408657" y="33290"/>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DE395EB8-7179-4B43-99D4-156E65A700AC}"/>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93D8981B-AF20-4DC7-ABF8-10F9897107C3}"/>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17" name="矩形 16">
            <a:extLst>
              <a:ext uri="{FF2B5EF4-FFF2-40B4-BE49-F238E27FC236}">
                <a16:creationId xmlns:a16="http://schemas.microsoft.com/office/drawing/2014/main" id="{FF885DDD-0FFE-44BC-8CD2-CA7462B3168D}"/>
              </a:ext>
            </a:extLst>
          </p:cNvPr>
          <p:cNvSpPr/>
          <p:nvPr/>
        </p:nvSpPr>
        <p:spPr>
          <a:xfrm>
            <a:off x="399716" y="594739"/>
            <a:ext cx="2158924" cy="338554"/>
          </a:xfrm>
          <a:prstGeom prst="rect">
            <a:avLst/>
          </a:prstGeom>
        </p:spPr>
        <p:txBody>
          <a:bodyPr wrap="none">
            <a:spAutoFit/>
          </a:bodyPr>
          <a:lstStyle/>
          <a:p>
            <a:r>
              <a:rPr lang="en-US" altLang="zh-TW" sz="1600" b="1" kern="100" dirty="0">
                <a:solidFill>
                  <a:schemeClr val="accent1"/>
                </a:solidFill>
                <a:cs typeface="Times New Roman" panose="02020603050405020304" pitchFamily="18" charset="0"/>
              </a:rPr>
              <a:t>C. </a:t>
            </a:r>
            <a:r>
              <a:rPr lang="en-US" altLang="zh-TW" sz="1600" b="1" kern="100" dirty="0">
                <a:solidFill>
                  <a:schemeClr val="accent1"/>
                </a:solidFill>
                <a:ea typeface="標楷體" panose="03000509000000000000" pitchFamily="65" charset="-120"/>
                <a:cs typeface="Times New Roman" panose="02020603050405020304" pitchFamily="18" charset="0"/>
              </a:rPr>
              <a:t>EDA</a:t>
            </a:r>
            <a:r>
              <a:rPr lang="zh-TW" altLang="en-US" sz="1600" b="1" kern="100" dirty="0">
                <a:solidFill>
                  <a:schemeClr val="accent1"/>
                </a:solidFill>
                <a:ea typeface="標楷體" panose="03000509000000000000" pitchFamily="65" charset="-120"/>
                <a:cs typeface="Times New Roman" panose="02020603050405020304" pitchFamily="18" charset="0"/>
              </a:rPr>
              <a:t> </a:t>
            </a:r>
            <a:r>
              <a:rPr lang="en-US" altLang="zh-TW" sz="1600" b="1" kern="100" dirty="0">
                <a:solidFill>
                  <a:schemeClr val="accent1"/>
                </a:solidFill>
                <a:ea typeface="標楷體" panose="03000509000000000000" pitchFamily="65" charset="-120"/>
                <a:cs typeface="Times New Roman" panose="02020603050405020304" pitchFamily="18" charset="0"/>
              </a:rPr>
              <a:t>result(</a:t>
            </a:r>
            <a:r>
              <a:rPr lang="zh-TW" altLang="en-US" sz="1600" b="1" kern="100" dirty="0">
                <a:solidFill>
                  <a:schemeClr val="accent1"/>
                </a:solidFill>
                <a:ea typeface="標楷體" panose="03000509000000000000" pitchFamily="65" charset="-120"/>
                <a:cs typeface="Times New Roman" panose="02020603050405020304" pitchFamily="18" charset="0"/>
              </a:rPr>
              <a:t>理賠檔</a:t>
            </a:r>
            <a:r>
              <a:rPr lang="en-US" altLang="zh-TW" sz="1600" b="1" kern="100" dirty="0">
                <a:solidFill>
                  <a:schemeClr val="accent1"/>
                </a:solidFill>
                <a:ea typeface="標楷體" panose="03000509000000000000" pitchFamily="65" charset="-120"/>
                <a:cs typeface="Times New Roman" panose="02020603050405020304" pitchFamily="18" charset="0"/>
              </a:rPr>
              <a:t>)</a:t>
            </a:r>
          </a:p>
        </p:txBody>
      </p:sp>
      <p:pic>
        <p:nvPicPr>
          <p:cNvPr id="15" name="圖片 14">
            <a:extLst>
              <a:ext uri="{FF2B5EF4-FFF2-40B4-BE49-F238E27FC236}">
                <a16:creationId xmlns:a16="http://schemas.microsoft.com/office/drawing/2014/main" id="{E97C6BA0-3194-4281-AAA6-0F3EF72F652B}"/>
              </a:ext>
            </a:extLst>
          </p:cNvPr>
          <p:cNvPicPr>
            <a:picLocks noChangeAspect="1"/>
          </p:cNvPicPr>
          <p:nvPr/>
        </p:nvPicPr>
        <p:blipFill rotWithShape="1">
          <a:blip r:embed="rId2"/>
          <a:srcRect r="801"/>
          <a:stretch/>
        </p:blipFill>
        <p:spPr>
          <a:xfrm>
            <a:off x="2223824" y="1412776"/>
            <a:ext cx="7488832" cy="4597420"/>
          </a:xfrm>
          <a:prstGeom prst="rect">
            <a:avLst/>
          </a:prstGeom>
        </p:spPr>
      </p:pic>
      <p:sp>
        <p:nvSpPr>
          <p:cNvPr id="16" name="文字方塊 15">
            <a:extLst>
              <a:ext uri="{FF2B5EF4-FFF2-40B4-BE49-F238E27FC236}">
                <a16:creationId xmlns:a16="http://schemas.microsoft.com/office/drawing/2014/main" id="{CFF5505E-6008-4EE5-B4CD-8DC92E236A20}"/>
              </a:ext>
            </a:extLst>
          </p:cNvPr>
          <p:cNvSpPr txBox="1"/>
          <p:nvPr/>
        </p:nvSpPr>
        <p:spPr>
          <a:xfrm>
            <a:off x="5447928" y="6151363"/>
            <a:ext cx="1616004" cy="369332"/>
          </a:xfrm>
          <a:prstGeom prst="rect">
            <a:avLst/>
          </a:prstGeom>
          <a:noFill/>
        </p:spPr>
        <p:txBody>
          <a:bodyPr wrap="square" rtlCol="0">
            <a:spAutoFit/>
          </a:bodyPr>
          <a:lstStyle/>
          <a:p>
            <a:r>
              <a:rPr lang="en-US" dirty="0"/>
              <a:t>1. </a:t>
            </a:r>
            <a:r>
              <a:rPr lang="zh-TW" altLang="en-US" dirty="0">
                <a:latin typeface="標楷體" panose="03000509000000000000" pitchFamily="65" charset="-120"/>
                <a:ea typeface="標楷體" panose="03000509000000000000" pitchFamily="65" charset="-120"/>
              </a:rPr>
              <a:t>欄位說明</a:t>
            </a:r>
            <a:endParaRPr lang="en-US"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742110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593F37B1-A25D-4F30-81C8-91CFC1AE6E35}"/>
              </a:ext>
            </a:extLst>
          </p:cNvPr>
          <p:cNvSpPr>
            <a:spLocks noGrp="1"/>
          </p:cNvSpPr>
          <p:nvPr>
            <p:ph type="sldNum" sz="quarter" idx="12"/>
          </p:nvPr>
        </p:nvSpPr>
        <p:spPr/>
        <p:txBody>
          <a:bodyPr/>
          <a:lstStyle/>
          <a:p>
            <a:fld id="{BF8CE765-4F4E-465C-81D9-F9DA65D64035}" type="slidenum">
              <a:rPr lang="zh-TW" altLang="en-US" smtClean="0"/>
              <a:t>3</a:t>
            </a:fld>
            <a:endParaRPr lang="zh-TW" altLang="en-US"/>
          </a:p>
        </p:txBody>
      </p:sp>
      <p:sp>
        <p:nvSpPr>
          <p:cNvPr id="20" name="椭圆 14">
            <a:extLst>
              <a:ext uri="{FF2B5EF4-FFF2-40B4-BE49-F238E27FC236}">
                <a16:creationId xmlns:a16="http://schemas.microsoft.com/office/drawing/2014/main" id="{F5068976-8419-4EBC-8393-1C7A6241E6B5}"/>
              </a:ext>
            </a:extLst>
          </p:cNvPr>
          <p:cNvSpPr/>
          <p:nvPr/>
        </p:nvSpPr>
        <p:spPr>
          <a:xfrm>
            <a:off x="2256909" y="2118102"/>
            <a:ext cx="2394908" cy="2394908"/>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zh-CN" sz="8000" dirty="0">
                <a:latin typeface="+mj-lt"/>
              </a:rPr>
              <a:t>01</a:t>
            </a:r>
            <a:endParaRPr lang="zh-CN" altLang="en-US" sz="8000" dirty="0">
              <a:latin typeface="+mj-lt"/>
            </a:endParaRPr>
          </a:p>
        </p:txBody>
      </p:sp>
      <p:sp>
        <p:nvSpPr>
          <p:cNvPr id="21" name="矩形 20">
            <a:extLst>
              <a:ext uri="{FF2B5EF4-FFF2-40B4-BE49-F238E27FC236}">
                <a16:creationId xmlns:a16="http://schemas.microsoft.com/office/drawing/2014/main" id="{C6528B0D-EEFD-4786-97BD-B62578473F8F}"/>
              </a:ext>
            </a:extLst>
          </p:cNvPr>
          <p:cNvSpPr/>
          <p:nvPr/>
        </p:nvSpPr>
        <p:spPr>
          <a:xfrm>
            <a:off x="5015880" y="2411778"/>
            <a:ext cx="2646879" cy="830997"/>
          </a:xfrm>
          <a:prstGeom prst="rect">
            <a:avLst/>
          </a:prstGeom>
        </p:spPr>
        <p:txBody>
          <a:bodyPr wrap="none">
            <a:spAutoFit/>
          </a:bodyPr>
          <a:lstStyle/>
          <a:p>
            <a:pPr algn="ctr"/>
            <a:r>
              <a:rPr lang="zh-TW" altLang="en-US" sz="4800" b="1" kern="100" dirty="0">
                <a:solidFill>
                  <a:schemeClr val="accent1"/>
                </a:solidFill>
                <a:latin typeface="+mj-ea"/>
                <a:cs typeface="Times New Roman" panose="02020603050405020304" pitchFamily="18" charset="0"/>
              </a:rPr>
              <a:t>研究問題</a:t>
            </a:r>
            <a:endParaRPr lang="en-US" altLang="zh-TW" sz="4800" b="1" kern="100" dirty="0">
              <a:solidFill>
                <a:schemeClr val="accent1"/>
              </a:solidFill>
              <a:latin typeface="+mj-ea"/>
              <a:cs typeface="Times New Roman" panose="02020603050405020304" pitchFamily="18" charset="0"/>
            </a:endParaRPr>
          </a:p>
        </p:txBody>
      </p:sp>
      <p:sp>
        <p:nvSpPr>
          <p:cNvPr id="22" name="矩形 21">
            <a:extLst>
              <a:ext uri="{FF2B5EF4-FFF2-40B4-BE49-F238E27FC236}">
                <a16:creationId xmlns:a16="http://schemas.microsoft.com/office/drawing/2014/main" id="{1E441F43-D529-4674-994B-37E9E7449951}"/>
              </a:ext>
            </a:extLst>
          </p:cNvPr>
          <p:cNvSpPr/>
          <p:nvPr/>
        </p:nvSpPr>
        <p:spPr>
          <a:xfrm>
            <a:off x="4958549" y="3241549"/>
            <a:ext cx="3657732" cy="1077218"/>
          </a:xfrm>
          <a:prstGeom prst="rect">
            <a:avLst/>
          </a:prstGeom>
        </p:spPr>
        <p:txBody>
          <a:bodyPr wrap="square">
            <a:spAutoFit/>
          </a:bodyPr>
          <a:lstStyle/>
          <a:p>
            <a:r>
              <a:rPr lang="en-US" altLang="zh-CN" sz="3200" b="1" kern="100" dirty="0">
                <a:solidFill>
                  <a:schemeClr val="accent1"/>
                </a:solidFill>
                <a:cs typeface="Times New Roman" panose="02020603050405020304" pitchFamily="18" charset="0"/>
              </a:rPr>
              <a:t>Research </a:t>
            </a:r>
            <a:r>
              <a:rPr lang="en-US" altLang="zh-TW" sz="3200" b="1" kern="100" dirty="0">
                <a:solidFill>
                  <a:schemeClr val="accent1"/>
                </a:solidFill>
                <a:cs typeface="Times New Roman" panose="02020603050405020304" pitchFamily="18" charset="0"/>
              </a:rPr>
              <a:t>Q</a:t>
            </a:r>
            <a:r>
              <a:rPr lang="en-US" altLang="zh-CN" sz="3200" b="1" kern="100" dirty="0">
                <a:solidFill>
                  <a:schemeClr val="accent1"/>
                </a:solidFill>
                <a:cs typeface="Times New Roman" panose="02020603050405020304" pitchFamily="18" charset="0"/>
              </a:rPr>
              <a:t>uestion</a:t>
            </a:r>
          </a:p>
          <a:p>
            <a:endParaRPr lang="en-US" altLang="zh-CN" sz="3200" kern="100" dirty="0">
              <a:solidFill>
                <a:schemeClr val="accent1"/>
              </a:solidFill>
              <a:latin typeface="+mj-lt"/>
              <a:cs typeface="Times New Roman" panose="02020603050405020304" pitchFamily="18" charset="0"/>
            </a:endParaRPr>
          </a:p>
        </p:txBody>
      </p:sp>
    </p:spTree>
    <p:extLst>
      <p:ext uri="{BB962C8B-B14F-4D97-AF65-F5344CB8AC3E}">
        <p14:creationId xmlns:p14="http://schemas.microsoft.com/office/powerpoint/2010/main" val="12581810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C5183A82-9DEB-4EC5-9C61-ADE694674CED}"/>
              </a:ext>
            </a:extLst>
          </p:cNvPr>
          <p:cNvSpPr>
            <a:spLocks noGrp="1"/>
          </p:cNvSpPr>
          <p:nvPr>
            <p:ph type="sldNum" sz="quarter" idx="12"/>
          </p:nvPr>
        </p:nvSpPr>
        <p:spPr/>
        <p:txBody>
          <a:bodyPr/>
          <a:lstStyle/>
          <a:p>
            <a:fld id="{BF8CE765-4F4E-465C-81D9-F9DA65D64035}" type="slidenum">
              <a:rPr lang="zh-TW" altLang="en-US" smtClean="0"/>
              <a:t>30</a:t>
            </a:fld>
            <a:endParaRPr lang="zh-TW" altLang="en-US"/>
          </a:p>
        </p:txBody>
      </p:sp>
      <p:sp>
        <p:nvSpPr>
          <p:cNvPr id="18" name="矩形 17">
            <a:extLst>
              <a:ext uri="{FF2B5EF4-FFF2-40B4-BE49-F238E27FC236}">
                <a16:creationId xmlns:a16="http://schemas.microsoft.com/office/drawing/2014/main" id="{0FB3A394-9020-469D-91F6-68EEA700FA7B}"/>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18">
            <a:extLst>
              <a:ext uri="{FF2B5EF4-FFF2-40B4-BE49-F238E27FC236}">
                <a16:creationId xmlns:a16="http://schemas.microsoft.com/office/drawing/2014/main" id="{1B3F5A8A-595D-4FB4-87AE-9EABF3549FA3}"/>
              </a:ext>
            </a:extLst>
          </p:cNvPr>
          <p:cNvSpPr/>
          <p:nvPr/>
        </p:nvSpPr>
        <p:spPr>
          <a:xfrm>
            <a:off x="9754560" y="0"/>
            <a:ext cx="2437200" cy="381800"/>
          </a:xfrm>
          <a:prstGeom prst="rect">
            <a:avLst/>
          </a:prstGeom>
          <a:solidFill>
            <a:schemeClr val="tx1">
              <a:lumMod val="75000"/>
              <a:lumOff val="2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矩形 19">
            <a:extLst>
              <a:ext uri="{FF2B5EF4-FFF2-40B4-BE49-F238E27FC236}">
                <a16:creationId xmlns:a16="http://schemas.microsoft.com/office/drawing/2014/main" id="{6AFEE53B-00F4-4C28-995D-F23DDC78F376}"/>
              </a:ext>
            </a:extLst>
          </p:cNvPr>
          <p:cNvSpPr/>
          <p:nvPr/>
        </p:nvSpPr>
        <p:spPr>
          <a:xfrm>
            <a:off x="0" y="0"/>
            <a:ext cx="2437200" cy="381800"/>
          </a:xfrm>
          <a:prstGeom prst="rect">
            <a:avLst/>
          </a:prstGeom>
          <a:solidFill>
            <a:schemeClr val="bg1"/>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E90642E8-2512-4DC0-9E3C-EA8FF78F5B36}"/>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22" name="矩形 21">
            <a:extLst>
              <a:ext uri="{FF2B5EF4-FFF2-40B4-BE49-F238E27FC236}">
                <a16:creationId xmlns:a16="http://schemas.microsoft.com/office/drawing/2014/main" id="{06A2820E-A5C8-49A8-A65E-659F8CDDCC27}"/>
              </a:ext>
            </a:extLst>
          </p:cNvPr>
          <p:cNvSpPr/>
          <p:nvPr/>
        </p:nvSpPr>
        <p:spPr>
          <a:xfrm>
            <a:off x="24372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矩形 22">
            <a:extLst>
              <a:ext uri="{FF2B5EF4-FFF2-40B4-BE49-F238E27FC236}">
                <a16:creationId xmlns:a16="http://schemas.microsoft.com/office/drawing/2014/main" id="{0758C2A2-B485-4FAF-90D6-18FF9EFA4647}"/>
              </a:ext>
            </a:extLst>
          </p:cNvPr>
          <p:cNvSpPr/>
          <p:nvPr/>
        </p:nvSpPr>
        <p:spPr>
          <a:xfrm>
            <a:off x="48744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879D0081-A729-47E8-8E14-ED65864460EF}"/>
              </a:ext>
            </a:extLst>
          </p:cNvPr>
          <p:cNvSpPr/>
          <p:nvPr/>
        </p:nvSpPr>
        <p:spPr>
          <a:xfrm>
            <a:off x="4916544"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C990BE16-83C9-4750-AAB0-6E5B2A2FA773}"/>
              </a:ext>
            </a:extLst>
          </p:cNvPr>
          <p:cNvSpPr/>
          <p:nvPr/>
        </p:nvSpPr>
        <p:spPr>
          <a:xfrm>
            <a:off x="73116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矩形 25">
            <a:extLst>
              <a:ext uri="{FF2B5EF4-FFF2-40B4-BE49-F238E27FC236}">
                <a16:creationId xmlns:a16="http://schemas.microsoft.com/office/drawing/2014/main" id="{371EEEDB-FE8A-46FE-B5DE-83502475004A}"/>
              </a:ext>
            </a:extLst>
          </p:cNvPr>
          <p:cNvSpPr/>
          <p:nvPr/>
        </p:nvSpPr>
        <p:spPr>
          <a:xfrm>
            <a:off x="7408657" y="33290"/>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DE395EB8-7179-4B43-99D4-156E65A700AC}"/>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93D8981B-AF20-4DC7-ABF8-10F9897107C3}"/>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17" name="矩形 16">
            <a:extLst>
              <a:ext uri="{FF2B5EF4-FFF2-40B4-BE49-F238E27FC236}">
                <a16:creationId xmlns:a16="http://schemas.microsoft.com/office/drawing/2014/main" id="{FF885DDD-0FFE-44BC-8CD2-CA7462B3168D}"/>
              </a:ext>
            </a:extLst>
          </p:cNvPr>
          <p:cNvSpPr/>
          <p:nvPr/>
        </p:nvSpPr>
        <p:spPr>
          <a:xfrm>
            <a:off x="399716" y="594739"/>
            <a:ext cx="2158924" cy="338554"/>
          </a:xfrm>
          <a:prstGeom prst="rect">
            <a:avLst/>
          </a:prstGeom>
        </p:spPr>
        <p:txBody>
          <a:bodyPr wrap="none">
            <a:spAutoFit/>
          </a:bodyPr>
          <a:lstStyle/>
          <a:p>
            <a:r>
              <a:rPr lang="en-US" altLang="zh-TW" sz="1600" b="1" kern="100" dirty="0">
                <a:solidFill>
                  <a:schemeClr val="accent1"/>
                </a:solidFill>
                <a:cs typeface="Times New Roman" panose="02020603050405020304" pitchFamily="18" charset="0"/>
              </a:rPr>
              <a:t>C. </a:t>
            </a:r>
            <a:r>
              <a:rPr lang="en-US" altLang="zh-TW" sz="1600" b="1" kern="100" dirty="0">
                <a:solidFill>
                  <a:schemeClr val="accent1"/>
                </a:solidFill>
                <a:ea typeface="標楷體" panose="03000509000000000000" pitchFamily="65" charset="-120"/>
                <a:cs typeface="Times New Roman" panose="02020603050405020304" pitchFamily="18" charset="0"/>
              </a:rPr>
              <a:t>EDA</a:t>
            </a:r>
            <a:r>
              <a:rPr lang="zh-TW" altLang="en-US" sz="1600" b="1" kern="100" dirty="0">
                <a:solidFill>
                  <a:schemeClr val="accent1"/>
                </a:solidFill>
                <a:ea typeface="標楷體" panose="03000509000000000000" pitchFamily="65" charset="-120"/>
                <a:cs typeface="Times New Roman" panose="02020603050405020304" pitchFamily="18" charset="0"/>
              </a:rPr>
              <a:t> </a:t>
            </a:r>
            <a:r>
              <a:rPr lang="en-US" altLang="zh-TW" sz="1600" b="1" kern="100" dirty="0">
                <a:solidFill>
                  <a:schemeClr val="accent1"/>
                </a:solidFill>
                <a:ea typeface="標楷體" panose="03000509000000000000" pitchFamily="65" charset="-120"/>
                <a:cs typeface="Times New Roman" panose="02020603050405020304" pitchFamily="18" charset="0"/>
              </a:rPr>
              <a:t>result(</a:t>
            </a:r>
            <a:r>
              <a:rPr lang="zh-TW" altLang="en-US" sz="1600" b="1" kern="100" dirty="0">
                <a:solidFill>
                  <a:schemeClr val="accent1"/>
                </a:solidFill>
                <a:ea typeface="標楷體" panose="03000509000000000000" pitchFamily="65" charset="-120"/>
                <a:cs typeface="Times New Roman" panose="02020603050405020304" pitchFamily="18" charset="0"/>
              </a:rPr>
              <a:t>理賠檔</a:t>
            </a:r>
            <a:r>
              <a:rPr lang="en-US" altLang="zh-TW" sz="1600" b="1" kern="100" dirty="0">
                <a:solidFill>
                  <a:schemeClr val="accent1"/>
                </a:solidFill>
                <a:ea typeface="標楷體" panose="03000509000000000000" pitchFamily="65" charset="-120"/>
                <a:cs typeface="Times New Roman" panose="02020603050405020304" pitchFamily="18" charset="0"/>
              </a:rPr>
              <a:t>)</a:t>
            </a:r>
          </a:p>
        </p:txBody>
      </p:sp>
      <p:pic>
        <p:nvPicPr>
          <p:cNvPr id="2" name="圖片 1">
            <a:extLst>
              <a:ext uri="{FF2B5EF4-FFF2-40B4-BE49-F238E27FC236}">
                <a16:creationId xmlns:a16="http://schemas.microsoft.com/office/drawing/2014/main" id="{07792CB2-4B0E-4767-98BE-D70E87B50DB0}"/>
              </a:ext>
            </a:extLst>
          </p:cNvPr>
          <p:cNvPicPr>
            <a:picLocks noChangeAspect="1"/>
          </p:cNvPicPr>
          <p:nvPr/>
        </p:nvPicPr>
        <p:blipFill rotWithShape="1">
          <a:blip r:embed="rId2"/>
          <a:srcRect t="28060"/>
          <a:stretch/>
        </p:blipFill>
        <p:spPr>
          <a:xfrm>
            <a:off x="1218600" y="1916832"/>
            <a:ext cx="4132017" cy="3462464"/>
          </a:xfrm>
          <a:prstGeom prst="rect">
            <a:avLst/>
          </a:prstGeom>
        </p:spPr>
      </p:pic>
      <p:pic>
        <p:nvPicPr>
          <p:cNvPr id="3" name="圖片 2">
            <a:extLst>
              <a:ext uri="{FF2B5EF4-FFF2-40B4-BE49-F238E27FC236}">
                <a16:creationId xmlns:a16="http://schemas.microsoft.com/office/drawing/2014/main" id="{9AA60736-B353-4AAF-A5EC-321CE6CDD99A}"/>
              </a:ext>
            </a:extLst>
          </p:cNvPr>
          <p:cNvPicPr>
            <a:picLocks noChangeAspect="1"/>
          </p:cNvPicPr>
          <p:nvPr/>
        </p:nvPicPr>
        <p:blipFill rotWithShape="1">
          <a:blip r:embed="rId3"/>
          <a:srcRect r="13059"/>
          <a:stretch/>
        </p:blipFill>
        <p:spPr>
          <a:xfrm>
            <a:off x="5951984" y="2008802"/>
            <a:ext cx="5554031" cy="2859345"/>
          </a:xfrm>
          <a:prstGeom prst="rect">
            <a:avLst/>
          </a:prstGeom>
        </p:spPr>
      </p:pic>
      <p:sp>
        <p:nvSpPr>
          <p:cNvPr id="29" name="文字方塊 28">
            <a:extLst>
              <a:ext uri="{FF2B5EF4-FFF2-40B4-BE49-F238E27FC236}">
                <a16:creationId xmlns:a16="http://schemas.microsoft.com/office/drawing/2014/main" id="{C24E0DA4-0B6B-4EE8-9B57-B2FC3372F984}"/>
              </a:ext>
            </a:extLst>
          </p:cNvPr>
          <p:cNvSpPr txBox="1"/>
          <p:nvPr/>
        </p:nvSpPr>
        <p:spPr>
          <a:xfrm>
            <a:off x="2063552" y="5517232"/>
            <a:ext cx="2088232" cy="369332"/>
          </a:xfrm>
          <a:prstGeom prst="rect">
            <a:avLst/>
          </a:prstGeom>
          <a:noFill/>
        </p:spPr>
        <p:txBody>
          <a:bodyPr wrap="square" rtlCol="0">
            <a:spAutoFit/>
          </a:bodyPr>
          <a:lstStyle/>
          <a:p>
            <a:r>
              <a:rPr lang="en-US" dirty="0"/>
              <a:t>2. Missing Value</a:t>
            </a:r>
            <a:endParaRPr lang="en-US" dirty="0">
              <a:latin typeface="標楷體" panose="03000509000000000000" pitchFamily="65" charset="-120"/>
              <a:ea typeface="標楷體" panose="03000509000000000000" pitchFamily="65" charset="-120"/>
            </a:endParaRPr>
          </a:p>
        </p:txBody>
      </p:sp>
      <p:sp>
        <p:nvSpPr>
          <p:cNvPr id="30" name="文字方塊 29">
            <a:extLst>
              <a:ext uri="{FF2B5EF4-FFF2-40B4-BE49-F238E27FC236}">
                <a16:creationId xmlns:a16="http://schemas.microsoft.com/office/drawing/2014/main" id="{8E3E3F87-1F45-4B8F-A23C-4013E09EB59E}"/>
              </a:ext>
            </a:extLst>
          </p:cNvPr>
          <p:cNvSpPr txBox="1"/>
          <p:nvPr/>
        </p:nvSpPr>
        <p:spPr>
          <a:xfrm>
            <a:off x="7608168" y="5517232"/>
            <a:ext cx="2952328" cy="369332"/>
          </a:xfrm>
          <a:prstGeom prst="rect">
            <a:avLst/>
          </a:prstGeom>
          <a:noFill/>
        </p:spPr>
        <p:txBody>
          <a:bodyPr wrap="square" rtlCol="0">
            <a:spAutoFit/>
          </a:bodyPr>
          <a:lstStyle/>
          <a:p>
            <a:r>
              <a:rPr lang="en-US" dirty="0"/>
              <a:t>3.</a:t>
            </a:r>
            <a:r>
              <a:rPr lang="zh-TW" altLang="en-US" dirty="0"/>
              <a:t> 理賠案件型態人數分配</a:t>
            </a:r>
            <a:r>
              <a:rPr lang="en-US" dirty="0"/>
              <a:t> </a:t>
            </a:r>
            <a:endParaRPr lang="en-US"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0333195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C5183A82-9DEB-4EC5-9C61-ADE694674CED}"/>
              </a:ext>
            </a:extLst>
          </p:cNvPr>
          <p:cNvSpPr>
            <a:spLocks noGrp="1"/>
          </p:cNvSpPr>
          <p:nvPr>
            <p:ph type="sldNum" sz="quarter" idx="12"/>
          </p:nvPr>
        </p:nvSpPr>
        <p:spPr/>
        <p:txBody>
          <a:bodyPr/>
          <a:lstStyle/>
          <a:p>
            <a:fld id="{BF8CE765-4F4E-465C-81D9-F9DA65D64035}" type="slidenum">
              <a:rPr lang="zh-TW" altLang="en-US" smtClean="0"/>
              <a:t>31</a:t>
            </a:fld>
            <a:endParaRPr lang="zh-TW" altLang="en-US"/>
          </a:p>
        </p:txBody>
      </p:sp>
      <p:sp>
        <p:nvSpPr>
          <p:cNvPr id="18" name="矩形 17">
            <a:extLst>
              <a:ext uri="{FF2B5EF4-FFF2-40B4-BE49-F238E27FC236}">
                <a16:creationId xmlns:a16="http://schemas.microsoft.com/office/drawing/2014/main" id="{0FB3A394-9020-469D-91F6-68EEA700FA7B}"/>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18">
            <a:extLst>
              <a:ext uri="{FF2B5EF4-FFF2-40B4-BE49-F238E27FC236}">
                <a16:creationId xmlns:a16="http://schemas.microsoft.com/office/drawing/2014/main" id="{1B3F5A8A-595D-4FB4-87AE-9EABF3549FA3}"/>
              </a:ext>
            </a:extLst>
          </p:cNvPr>
          <p:cNvSpPr/>
          <p:nvPr/>
        </p:nvSpPr>
        <p:spPr>
          <a:xfrm>
            <a:off x="9754560" y="0"/>
            <a:ext cx="2437200" cy="381800"/>
          </a:xfrm>
          <a:prstGeom prst="rect">
            <a:avLst/>
          </a:prstGeom>
          <a:solidFill>
            <a:schemeClr val="tx1">
              <a:lumMod val="75000"/>
              <a:lumOff val="2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矩形 19">
            <a:extLst>
              <a:ext uri="{FF2B5EF4-FFF2-40B4-BE49-F238E27FC236}">
                <a16:creationId xmlns:a16="http://schemas.microsoft.com/office/drawing/2014/main" id="{6AFEE53B-00F4-4C28-995D-F23DDC78F376}"/>
              </a:ext>
            </a:extLst>
          </p:cNvPr>
          <p:cNvSpPr/>
          <p:nvPr/>
        </p:nvSpPr>
        <p:spPr>
          <a:xfrm>
            <a:off x="0" y="0"/>
            <a:ext cx="2437200" cy="381800"/>
          </a:xfrm>
          <a:prstGeom prst="rect">
            <a:avLst/>
          </a:prstGeom>
          <a:solidFill>
            <a:schemeClr val="bg1"/>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E90642E8-2512-4DC0-9E3C-EA8FF78F5B36}"/>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22" name="矩形 21">
            <a:extLst>
              <a:ext uri="{FF2B5EF4-FFF2-40B4-BE49-F238E27FC236}">
                <a16:creationId xmlns:a16="http://schemas.microsoft.com/office/drawing/2014/main" id="{06A2820E-A5C8-49A8-A65E-659F8CDDCC27}"/>
              </a:ext>
            </a:extLst>
          </p:cNvPr>
          <p:cNvSpPr/>
          <p:nvPr/>
        </p:nvSpPr>
        <p:spPr>
          <a:xfrm>
            <a:off x="24372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矩形 22">
            <a:extLst>
              <a:ext uri="{FF2B5EF4-FFF2-40B4-BE49-F238E27FC236}">
                <a16:creationId xmlns:a16="http://schemas.microsoft.com/office/drawing/2014/main" id="{0758C2A2-B485-4FAF-90D6-18FF9EFA4647}"/>
              </a:ext>
            </a:extLst>
          </p:cNvPr>
          <p:cNvSpPr/>
          <p:nvPr/>
        </p:nvSpPr>
        <p:spPr>
          <a:xfrm>
            <a:off x="48744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879D0081-A729-47E8-8E14-ED65864460EF}"/>
              </a:ext>
            </a:extLst>
          </p:cNvPr>
          <p:cNvSpPr/>
          <p:nvPr/>
        </p:nvSpPr>
        <p:spPr>
          <a:xfrm>
            <a:off x="4916544"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C990BE16-83C9-4750-AAB0-6E5B2A2FA773}"/>
              </a:ext>
            </a:extLst>
          </p:cNvPr>
          <p:cNvSpPr/>
          <p:nvPr/>
        </p:nvSpPr>
        <p:spPr>
          <a:xfrm>
            <a:off x="73116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矩形 25">
            <a:extLst>
              <a:ext uri="{FF2B5EF4-FFF2-40B4-BE49-F238E27FC236}">
                <a16:creationId xmlns:a16="http://schemas.microsoft.com/office/drawing/2014/main" id="{371EEEDB-FE8A-46FE-B5DE-83502475004A}"/>
              </a:ext>
            </a:extLst>
          </p:cNvPr>
          <p:cNvSpPr/>
          <p:nvPr/>
        </p:nvSpPr>
        <p:spPr>
          <a:xfrm>
            <a:off x="7408657" y="33290"/>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DE395EB8-7179-4B43-99D4-156E65A700AC}"/>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93D8981B-AF20-4DC7-ABF8-10F9897107C3}"/>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17" name="矩形 16">
            <a:extLst>
              <a:ext uri="{FF2B5EF4-FFF2-40B4-BE49-F238E27FC236}">
                <a16:creationId xmlns:a16="http://schemas.microsoft.com/office/drawing/2014/main" id="{FF885DDD-0FFE-44BC-8CD2-CA7462B3168D}"/>
              </a:ext>
            </a:extLst>
          </p:cNvPr>
          <p:cNvSpPr/>
          <p:nvPr/>
        </p:nvSpPr>
        <p:spPr>
          <a:xfrm>
            <a:off x="399716" y="594739"/>
            <a:ext cx="2158924" cy="338554"/>
          </a:xfrm>
          <a:prstGeom prst="rect">
            <a:avLst/>
          </a:prstGeom>
        </p:spPr>
        <p:txBody>
          <a:bodyPr wrap="none">
            <a:spAutoFit/>
          </a:bodyPr>
          <a:lstStyle/>
          <a:p>
            <a:r>
              <a:rPr lang="en-US" altLang="zh-TW" sz="1600" b="1" kern="100" dirty="0">
                <a:solidFill>
                  <a:schemeClr val="accent1"/>
                </a:solidFill>
                <a:cs typeface="Times New Roman" panose="02020603050405020304" pitchFamily="18" charset="0"/>
              </a:rPr>
              <a:t>C. </a:t>
            </a:r>
            <a:r>
              <a:rPr lang="en-US" altLang="zh-TW" sz="1600" b="1" kern="100" dirty="0">
                <a:solidFill>
                  <a:schemeClr val="accent1"/>
                </a:solidFill>
                <a:ea typeface="標楷體" panose="03000509000000000000" pitchFamily="65" charset="-120"/>
                <a:cs typeface="Times New Roman" panose="02020603050405020304" pitchFamily="18" charset="0"/>
              </a:rPr>
              <a:t>EDA</a:t>
            </a:r>
            <a:r>
              <a:rPr lang="zh-TW" altLang="en-US" sz="1600" b="1" kern="100" dirty="0">
                <a:solidFill>
                  <a:schemeClr val="accent1"/>
                </a:solidFill>
                <a:ea typeface="標楷體" panose="03000509000000000000" pitchFamily="65" charset="-120"/>
                <a:cs typeface="Times New Roman" panose="02020603050405020304" pitchFamily="18" charset="0"/>
              </a:rPr>
              <a:t> </a:t>
            </a:r>
            <a:r>
              <a:rPr lang="en-US" altLang="zh-TW" sz="1600" b="1" kern="100" dirty="0">
                <a:solidFill>
                  <a:schemeClr val="accent1"/>
                </a:solidFill>
                <a:ea typeface="標楷體" panose="03000509000000000000" pitchFamily="65" charset="-120"/>
                <a:cs typeface="Times New Roman" panose="02020603050405020304" pitchFamily="18" charset="0"/>
              </a:rPr>
              <a:t>result(</a:t>
            </a:r>
            <a:r>
              <a:rPr lang="zh-TW" altLang="en-US" sz="1600" b="1" kern="100" dirty="0">
                <a:solidFill>
                  <a:schemeClr val="accent1"/>
                </a:solidFill>
                <a:ea typeface="標楷體" panose="03000509000000000000" pitchFamily="65" charset="-120"/>
                <a:cs typeface="Times New Roman" panose="02020603050405020304" pitchFamily="18" charset="0"/>
              </a:rPr>
              <a:t>理賠檔</a:t>
            </a:r>
            <a:r>
              <a:rPr lang="en-US" altLang="zh-TW" sz="1600" b="1" kern="100" dirty="0">
                <a:solidFill>
                  <a:schemeClr val="accent1"/>
                </a:solidFill>
                <a:ea typeface="標楷體" panose="03000509000000000000" pitchFamily="65" charset="-120"/>
                <a:cs typeface="Times New Roman" panose="02020603050405020304" pitchFamily="18" charset="0"/>
              </a:rPr>
              <a:t>)</a:t>
            </a:r>
          </a:p>
        </p:txBody>
      </p:sp>
      <p:sp>
        <p:nvSpPr>
          <p:cNvPr id="29" name="文字方塊 28">
            <a:extLst>
              <a:ext uri="{FF2B5EF4-FFF2-40B4-BE49-F238E27FC236}">
                <a16:creationId xmlns:a16="http://schemas.microsoft.com/office/drawing/2014/main" id="{C24E0DA4-0B6B-4EE8-9B57-B2FC3372F984}"/>
              </a:ext>
            </a:extLst>
          </p:cNvPr>
          <p:cNvSpPr txBox="1"/>
          <p:nvPr/>
        </p:nvSpPr>
        <p:spPr>
          <a:xfrm>
            <a:off x="2022012" y="5517232"/>
            <a:ext cx="2088232" cy="369332"/>
          </a:xfrm>
          <a:prstGeom prst="rect">
            <a:avLst/>
          </a:prstGeom>
          <a:noFill/>
        </p:spPr>
        <p:txBody>
          <a:bodyPr wrap="square" rtlCol="0">
            <a:spAutoFit/>
          </a:bodyPr>
          <a:lstStyle/>
          <a:p>
            <a:r>
              <a:rPr lang="en-US" dirty="0"/>
              <a:t>4. </a:t>
            </a:r>
            <a:r>
              <a:rPr lang="zh-TW" altLang="en-US" dirty="0"/>
              <a:t>各項疾病人數</a:t>
            </a:r>
            <a:endParaRPr lang="en-US" dirty="0">
              <a:latin typeface="標楷體" panose="03000509000000000000" pitchFamily="65" charset="-120"/>
              <a:ea typeface="標楷體" panose="03000509000000000000" pitchFamily="65" charset="-120"/>
            </a:endParaRPr>
          </a:p>
        </p:txBody>
      </p:sp>
      <p:sp>
        <p:nvSpPr>
          <p:cNvPr id="30" name="文字方塊 29">
            <a:extLst>
              <a:ext uri="{FF2B5EF4-FFF2-40B4-BE49-F238E27FC236}">
                <a16:creationId xmlns:a16="http://schemas.microsoft.com/office/drawing/2014/main" id="{8E3E3F87-1F45-4B8F-A23C-4013E09EB59E}"/>
              </a:ext>
            </a:extLst>
          </p:cNvPr>
          <p:cNvSpPr txBox="1"/>
          <p:nvPr/>
        </p:nvSpPr>
        <p:spPr>
          <a:xfrm>
            <a:off x="6528048" y="5517232"/>
            <a:ext cx="4104456" cy="369332"/>
          </a:xfrm>
          <a:prstGeom prst="rect">
            <a:avLst/>
          </a:prstGeom>
          <a:noFill/>
        </p:spPr>
        <p:txBody>
          <a:bodyPr wrap="square" rtlCol="0">
            <a:spAutoFit/>
          </a:bodyPr>
          <a:lstStyle/>
          <a:p>
            <a:r>
              <a:rPr lang="en-US" dirty="0"/>
              <a:t>5.</a:t>
            </a:r>
            <a:r>
              <a:rPr lang="zh-TW" altLang="en-US" dirty="0"/>
              <a:t> 事故人、被保人、要保人重複情況</a:t>
            </a:r>
            <a:endParaRPr lang="en-US" dirty="0">
              <a:latin typeface="標楷體" panose="03000509000000000000" pitchFamily="65" charset="-120"/>
              <a:ea typeface="標楷體" panose="03000509000000000000" pitchFamily="65" charset="-120"/>
            </a:endParaRPr>
          </a:p>
        </p:txBody>
      </p:sp>
      <p:pic>
        <p:nvPicPr>
          <p:cNvPr id="5" name="圖片 4">
            <a:extLst>
              <a:ext uri="{FF2B5EF4-FFF2-40B4-BE49-F238E27FC236}">
                <a16:creationId xmlns:a16="http://schemas.microsoft.com/office/drawing/2014/main" id="{6010D881-E42C-474A-918A-BF82006D68AE}"/>
              </a:ext>
            </a:extLst>
          </p:cNvPr>
          <p:cNvPicPr>
            <a:picLocks noChangeAspect="1"/>
          </p:cNvPicPr>
          <p:nvPr/>
        </p:nvPicPr>
        <p:blipFill>
          <a:blip r:embed="rId2"/>
          <a:stretch>
            <a:fillRect/>
          </a:stretch>
        </p:blipFill>
        <p:spPr>
          <a:xfrm>
            <a:off x="1847528" y="1916832"/>
            <a:ext cx="2437200" cy="3183859"/>
          </a:xfrm>
          <a:prstGeom prst="rect">
            <a:avLst/>
          </a:prstGeom>
        </p:spPr>
      </p:pic>
      <p:pic>
        <p:nvPicPr>
          <p:cNvPr id="7" name="圖片 6">
            <a:extLst>
              <a:ext uri="{FF2B5EF4-FFF2-40B4-BE49-F238E27FC236}">
                <a16:creationId xmlns:a16="http://schemas.microsoft.com/office/drawing/2014/main" id="{8692F4DF-4E77-4C73-A541-9967B917FF05}"/>
              </a:ext>
            </a:extLst>
          </p:cNvPr>
          <p:cNvPicPr>
            <a:picLocks noChangeAspect="1"/>
          </p:cNvPicPr>
          <p:nvPr/>
        </p:nvPicPr>
        <p:blipFill>
          <a:blip r:embed="rId3"/>
          <a:stretch>
            <a:fillRect/>
          </a:stretch>
        </p:blipFill>
        <p:spPr>
          <a:xfrm>
            <a:off x="4792023" y="1654198"/>
            <a:ext cx="7249382" cy="3549603"/>
          </a:xfrm>
          <a:prstGeom prst="rect">
            <a:avLst/>
          </a:prstGeom>
        </p:spPr>
      </p:pic>
    </p:spTree>
    <p:extLst>
      <p:ext uri="{BB962C8B-B14F-4D97-AF65-F5344CB8AC3E}">
        <p14:creationId xmlns:p14="http://schemas.microsoft.com/office/powerpoint/2010/main" val="39893065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C5183A82-9DEB-4EC5-9C61-ADE694674CED}"/>
              </a:ext>
            </a:extLst>
          </p:cNvPr>
          <p:cNvSpPr>
            <a:spLocks noGrp="1"/>
          </p:cNvSpPr>
          <p:nvPr>
            <p:ph type="sldNum" sz="quarter" idx="12"/>
          </p:nvPr>
        </p:nvSpPr>
        <p:spPr/>
        <p:txBody>
          <a:bodyPr/>
          <a:lstStyle/>
          <a:p>
            <a:fld id="{BF8CE765-4F4E-465C-81D9-F9DA65D64035}" type="slidenum">
              <a:rPr lang="zh-TW" altLang="en-US" smtClean="0"/>
              <a:t>32</a:t>
            </a:fld>
            <a:endParaRPr lang="zh-TW" altLang="en-US"/>
          </a:p>
        </p:txBody>
      </p:sp>
      <p:sp>
        <p:nvSpPr>
          <p:cNvPr id="18" name="矩形 17">
            <a:extLst>
              <a:ext uri="{FF2B5EF4-FFF2-40B4-BE49-F238E27FC236}">
                <a16:creationId xmlns:a16="http://schemas.microsoft.com/office/drawing/2014/main" id="{0FB3A394-9020-469D-91F6-68EEA700FA7B}"/>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18">
            <a:extLst>
              <a:ext uri="{FF2B5EF4-FFF2-40B4-BE49-F238E27FC236}">
                <a16:creationId xmlns:a16="http://schemas.microsoft.com/office/drawing/2014/main" id="{1B3F5A8A-595D-4FB4-87AE-9EABF3549FA3}"/>
              </a:ext>
            </a:extLst>
          </p:cNvPr>
          <p:cNvSpPr/>
          <p:nvPr/>
        </p:nvSpPr>
        <p:spPr>
          <a:xfrm>
            <a:off x="9754560" y="0"/>
            <a:ext cx="2437200" cy="381800"/>
          </a:xfrm>
          <a:prstGeom prst="rect">
            <a:avLst/>
          </a:prstGeom>
          <a:solidFill>
            <a:schemeClr val="tx1">
              <a:lumMod val="75000"/>
              <a:lumOff val="2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矩形 19">
            <a:extLst>
              <a:ext uri="{FF2B5EF4-FFF2-40B4-BE49-F238E27FC236}">
                <a16:creationId xmlns:a16="http://schemas.microsoft.com/office/drawing/2014/main" id="{6AFEE53B-00F4-4C28-995D-F23DDC78F376}"/>
              </a:ext>
            </a:extLst>
          </p:cNvPr>
          <p:cNvSpPr/>
          <p:nvPr/>
        </p:nvSpPr>
        <p:spPr>
          <a:xfrm>
            <a:off x="0" y="0"/>
            <a:ext cx="2437200" cy="381800"/>
          </a:xfrm>
          <a:prstGeom prst="rect">
            <a:avLst/>
          </a:prstGeom>
          <a:solidFill>
            <a:schemeClr val="bg1"/>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E90642E8-2512-4DC0-9E3C-EA8FF78F5B36}"/>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22" name="矩形 21">
            <a:extLst>
              <a:ext uri="{FF2B5EF4-FFF2-40B4-BE49-F238E27FC236}">
                <a16:creationId xmlns:a16="http://schemas.microsoft.com/office/drawing/2014/main" id="{06A2820E-A5C8-49A8-A65E-659F8CDDCC27}"/>
              </a:ext>
            </a:extLst>
          </p:cNvPr>
          <p:cNvSpPr/>
          <p:nvPr/>
        </p:nvSpPr>
        <p:spPr>
          <a:xfrm>
            <a:off x="24372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矩形 22">
            <a:extLst>
              <a:ext uri="{FF2B5EF4-FFF2-40B4-BE49-F238E27FC236}">
                <a16:creationId xmlns:a16="http://schemas.microsoft.com/office/drawing/2014/main" id="{0758C2A2-B485-4FAF-90D6-18FF9EFA4647}"/>
              </a:ext>
            </a:extLst>
          </p:cNvPr>
          <p:cNvSpPr/>
          <p:nvPr/>
        </p:nvSpPr>
        <p:spPr>
          <a:xfrm>
            <a:off x="48744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879D0081-A729-47E8-8E14-ED65864460EF}"/>
              </a:ext>
            </a:extLst>
          </p:cNvPr>
          <p:cNvSpPr/>
          <p:nvPr/>
        </p:nvSpPr>
        <p:spPr>
          <a:xfrm>
            <a:off x="4916544"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C990BE16-83C9-4750-AAB0-6E5B2A2FA773}"/>
              </a:ext>
            </a:extLst>
          </p:cNvPr>
          <p:cNvSpPr/>
          <p:nvPr/>
        </p:nvSpPr>
        <p:spPr>
          <a:xfrm>
            <a:off x="73116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矩形 25">
            <a:extLst>
              <a:ext uri="{FF2B5EF4-FFF2-40B4-BE49-F238E27FC236}">
                <a16:creationId xmlns:a16="http://schemas.microsoft.com/office/drawing/2014/main" id="{371EEEDB-FE8A-46FE-B5DE-83502475004A}"/>
              </a:ext>
            </a:extLst>
          </p:cNvPr>
          <p:cNvSpPr/>
          <p:nvPr/>
        </p:nvSpPr>
        <p:spPr>
          <a:xfrm>
            <a:off x="7408657" y="33290"/>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DE395EB8-7179-4B43-99D4-156E65A700AC}"/>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93D8981B-AF20-4DC7-ABF8-10F9897107C3}"/>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17" name="矩形 16">
            <a:extLst>
              <a:ext uri="{FF2B5EF4-FFF2-40B4-BE49-F238E27FC236}">
                <a16:creationId xmlns:a16="http://schemas.microsoft.com/office/drawing/2014/main" id="{FF885DDD-0FFE-44BC-8CD2-CA7462B3168D}"/>
              </a:ext>
            </a:extLst>
          </p:cNvPr>
          <p:cNvSpPr/>
          <p:nvPr/>
        </p:nvSpPr>
        <p:spPr>
          <a:xfrm>
            <a:off x="399716" y="594739"/>
            <a:ext cx="1460656" cy="338554"/>
          </a:xfrm>
          <a:prstGeom prst="rect">
            <a:avLst/>
          </a:prstGeom>
        </p:spPr>
        <p:txBody>
          <a:bodyPr wrap="none">
            <a:spAutoFit/>
          </a:bodyPr>
          <a:lstStyle/>
          <a:p>
            <a:r>
              <a:rPr lang="en-US" altLang="zh-TW" sz="1600" b="1" kern="100" dirty="0">
                <a:solidFill>
                  <a:schemeClr val="accent1"/>
                </a:solidFill>
                <a:cs typeface="Times New Roman" panose="02020603050405020304" pitchFamily="18" charset="0"/>
              </a:rPr>
              <a:t>C. </a:t>
            </a:r>
            <a:r>
              <a:rPr lang="en-US" altLang="zh-TW" sz="1600" b="1" kern="100" dirty="0">
                <a:solidFill>
                  <a:schemeClr val="accent1"/>
                </a:solidFill>
                <a:ea typeface="標楷體" panose="03000509000000000000" pitchFamily="65" charset="-120"/>
                <a:cs typeface="Times New Roman" panose="02020603050405020304" pitchFamily="18" charset="0"/>
              </a:rPr>
              <a:t>EDA</a:t>
            </a:r>
            <a:r>
              <a:rPr lang="zh-TW" altLang="en-US" sz="1600" b="1" kern="100" dirty="0">
                <a:solidFill>
                  <a:schemeClr val="accent1"/>
                </a:solidFill>
                <a:ea typeface="標楷體" panose="03000509000000000000" pitchFamily="65" charset="-120"/>
                <a:cs typeface="Times New Roman" panose="02020603050405020304" pitchFamily="18" charset="0"/>
              </a:rPr>
              <a:t> </a:t>
            </a:r>
            <a:r>
              <a:rPr lang="en-US" altLang="zh-TW" sz="1600" b="1" kern="100" dirty="0">
                <a:solidFill>
                  <a:schemeClr val="accent1"/>
                </a:solidFill>
                <a:ea typeface="標楷體" panose="03000509000000000000" pitchFamily="65" charset="-120"/>
                <a:cs typeface="Times New Roman" panose="02020603050405020304" pitchFamily="18" charset="0"/>
              </a:rPr>
              <a:t>result</a:t>
            </a:r>
          </a:p>
        </p:txBody>
      </p:sp>
    </p:spTree>
    <p:extLst>
      <p:ext uri="{BB962C8B-B14F-4D97-AF65-F5344CB8AC3E}">
        <p14:creationId xmlns:p14="http://schemas.microsoft.com/office/powerpoint/2010/main" val="1239970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C5183A82-9DEB-4EC5-9C61-ADE694674CED}"/>
              </a:ext>
            </a:extLst>
          </p:cNvPr>
          <p:cNvSpPr>
            <a:spLocks noGrp="1"/>
          </p:cNvSpPr>
          <p:nvPr>
            <p:ph type="sldNum" sz="quarter" idx="12"/>
          </p:nvPr>
        </p:nvSpPr>
        <p:spPr/>
        <p:txBody>
          <a:bodyPr/>
          <a:lstStyle/>
          <a:p>
            <a:fld id="{BF8CE765-4F4E-465C-81D9-F9DA65D64035}" type="slidenum">
              <a:rPr lang="zh-TW" altLang="en-US" smtClean="0"/>
              <a:t>33</a:t>
            </a:fld>
            <a:endParaRPr lang="zh-TW" altLang="en-US"/>
          </a:p>
        </p:txBody>
      </p:sp>
      <p:sp>
        <p:nvSpPr>
          <p:cNvPr id="18" name="矩形 17">
            <a:extLst>
              <a:ext uri="{FF2B5EF4-FFF2-40B4-BE49-F238E27FC236}">
                <a16:creationId xmlns:a16="http://schemas.microsoft.com/office/drawing/2014/main" id="{0FB3A394-9020-469D-91F6-68EEA700FA7B}"/>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18">
            <a:extLst>
              <a:ext uri="{FF2B5EF4-FFF2-40B4-BE49-F238E27FC236}">
                <a16:creationId xmlns:a16="http://schemas.microsoft.com/office/drawing/2014/main" id="{1B3F5A8A-595D-4FB4-87AE-9EABF3549FA3}"/>
              </a:ext>
            </a:extLst>
          </p:cNvPr>
          <p:cNvSpPr/>
          <p:nvPr/>
        </p:nvSpPr>
        <p:spPr>
          <a:xfrm>
            <a:off x="9754560" y="0"/>
            <a:ext cx="2437200" cy="381800"/>
          </a:xfrm>
          <a:prstGeom prst="rect">
            <a:avLst/>
          </a:prstGeom>
          <a:solidFill>
            <a:schemeClr val="tx1">
              <a:lumMod val="75000"/>
              <a:lumOff val="2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矩形 19">
            <a:extLst>
              <a:ext uri="{FF2B5EF4-FFF2-40B4-BE49-F238E27FC236}">
                <a16:creationId xmlns:a16="http://schemas.microsoft.com/office/drawing/2014/main" id="{6AFEE53B-00F4-4C28-995D-F23DDC78F376}"/>
              </a:ext>
            </a:extLst>
          </p:cNvPr>
          <p:cNvSpPr/>
          <p:nvPr/>
        </p:nvSpPr>
        <p:spPr>
          <a:xfrm>
            <a:off x="0" y="0"/>
            <a:ext cx="2437200" cy="381800"/>
          </a:xfrm>
          <a:prstGeom prst="rect">
            <a:avLst/>
          </a:prstGeom>
          <a:solidFill>
            <a:schemeClr val="bg1"/>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E90642E8-2512-4DC0-9E3C-EA8FF78F5B36}"/>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22" name="矩形 21">
            <a:extLst>
              <a:ext uri="{FF2B5EF4-FFF2-40B4-BE49-F238E27FC236}">
                <a16:creationId xmlns:a16="http://schemas.microsoft.com/office/drawing/2014/main" id="{06A2820E-A5C8-49A8-A65E-659F8CDDCC27}"/>
              </a:ext>
            </a:extLst>
          </p:cNvPr>
          <p:cNvSpPr/>
          <p:nvPr/>
        </p:nvSpPr>
        <p:spPr>
          <a:xfrm>
            <a:off x="24372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矩形 22">
            <a:extLst>
              <a:ext uri="{FF2B5EF4-FFF2-40B4-BE49-F238E27FC236}">
                <a16:creationId xmlns:a16="http://schemas.microsoft.com/office/drawing/2014/main" id="{0758C2A2-B485-4FAF-90D6-18FF9EFA4647}"/>
              </a:ext>
            </a:extLst>
          </p:cNvPr>
          <p:cNvSpPr/>
          <p:nvPr/>
        </p:nvSpPr>
        <p:spPr>
          <a:xfrm>
            <a:off x="48744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879D0081-A729-47E8-8E14-ED65864460EF}"/>
              </a:ext>
            </a:extLst>
          </p:cNvPr>
          <p:cNvSpPr/>
          <p:nvPr/>
        </p:nvSpPr>
        <p:spPr>
          <a:xfrm>
            <a:off x="4916544"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C990BE16-83C9-4750-AAB0-6E5B2A2FA773}"/>
              </a:ext>
            </a:extLst>
          </p:cNvPr>
          <p:cNvSpPr/>
          <p:nvPr/>
        </p:nvSpPr>
        <p:spPr>
          <a:xfrm>
            <a:off x="73116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矩形 25">
            <a:extLst>
              <a:ext uri="{FF2B5EF4-FFF2-40B4-BE49-F238E27FC236}">
                <a16:creationId xmlns:a16="http://schemas.microsoft.com/office/drawing/2014/main" id="{371EEEDB-FE8A-46FE-B5DE-83502475004A}"/>
              </a:ext>
            </a:extLst>
          </p:cNvPr>
          <p:cNvSpPr/>
          <p:nvPr/>
        </p:nvSpPr>
        <p:spPr>
          <a:xfrm>
            <a:off x="7408657" y="33290"/>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DE395EB8-7179-4B43-99D4-156E65A700AC}"/>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93D8981B-AF20-4DC7-ABF8-10F9897107C3}"/>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3" name="內容版面配置區 2">
            <a:extLst>
              <a:ext uri="{FF2B5EF4-FFF2-40B4-BE49-F238E27FC236}">
                <a16:creationId xmlns:a16="http://schemas.microsoft.com/office/drawing/2014/main" id="{DB0009B8-71AF-4034-BE59-D596EA3D42EE}"/>
              </a:ext>
            </a:extLst>
          </p:cNvPr>
          <p:cNvSpPr>
            <a:spLocks noGrp="1"/>
          </p:cNvSpPr>
          <p:nvPr>
            <p:ph idx="1"/>
          </p:nvPr>
        </p:nvSpPr>
        <p:spPr/>
        <p:txBody>
          <a:bodyPr/>
          <a:lstStyle/>
          <a:p>
            <a:endParaRPr lang="en-US" dirty="0"/>
          </a:p>
        </p:txBody>
      </p:sp>
      <p:sp>
        <p:nvSpPr>
          <p:cNvPr id="17" name="矩形 16">
            <a:extLst>
              <a:ext uri="{FF2B5EF4-FFF2-40B4-BE49-F238E27FC236}">
                <a16:creationId xmlns:a16="http://schemas.microsoft.com/office/drawing/2014/main" id="{FF885DDD-0FFE-44BC-8CD2-CA7462B3168D}"/>
              </a:ext>
            </a:extLst>
          </p:cNvPr>
          <p:cNvSpPr/>
          <p:nvPr/>
        </p:nvSpPr>
        <p:spPr>
          <a:xfrm>
            <a:off x="399716" y="594739"/>
            <a:ext cx="1309461" cy="338554"/>
          </a:xfrm>
          <a:prstGeom prst="rect">
            <a:avLst/>
          </a:prstGeom>
        </p:spPr>
        <p:txBody>
          <a:bodyPr wrap="none">
            <a:spAutoFit/>
          </a:bodyPr>
          <a:lstStyle/>
          <a:p>
            <a:r>
              <a:rPr lang="en-US" altLang="zh-TW" sz="1600" b="1" kern="100" dirty="0">
                <a:solidFill>
                  <a:schemeClr val="accent1"/>
                </a:solidFill>
                <a:latin typeface="Times New Roman" panose="02020603050405020304" pitchFamily="18" charset="0"/>
                <a:cs typeface="Times New Roman" panose="02020603050405020304" pitchFamily="18" charset="0"/>
              </a:rPr>
              <a:t>C. Reference</a:t>
            </a:r>
          </a:p>
        </p:txBody>
      </p:sp>
    </p:spTree>
    <p:extLst>
      <p:ext uri="{BB962C8B-B14F-4D97-AF65-F5344CB8AC3E}">
        <p14:creationId xmlns:p14="http://schemas.microsoft.com/office/powerpoint/2010/main" val="3554010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593F37B1-A25D-4F30-81C8-91CFC1AE6E35}"/>
              </a:ext>
            </a:extLst>
          </p:cNvPr>
          <p:cNvSpPr>
            <a:spLocks noGrp="1"/>
          </p:cNvSpPr>
          <p:nvPr>
            <p:ph type="sldNum" sz="quarter" idx="12"/>
          </p:nvPr>
        </p:nvSpPr>
        <p:spPr/>
        <p:txBody>
          <a:bodyPr/>
          <a:lstStyle/>
          <a:p>
            <a:fld id="{BF8CE765-4F4E-465C-81D9-F9DA65D64035}" type="slidenum">
              <a:rPr lang="zh-TW" altLang="en-US" smtClean="0"/>
              <a:t>4</a:t>
            </a:fld>
            <a:endParaRPr lang="zh-TW" altLang="en-US"/>
          </a:p>
        </p:txBody>
      </p:sp>
      <p:sp>
        <p:nvSpPr>
          <p:cNvPr id="5" name="內容版面配置區 4">
            <a:extLst>
              <a:ext uri="{FF2B5EF4-FFF2-40B4-BE49-F238E27FC236}">
                <a16:creationId xmlns:a16="http://schemas.microsoft.com/office/drawing/2014/main" id="{96E82031-0CDC-420C-9C99-A8E00122E584}"/>
              </a:ext>
            </a:extLst>
          </p:cNvPr>
          <p:cNvSpPr>
            <a:spLocks noGrp="1"/>
          </p:cNvSpPr>
          <p:nvPr>
            <p:ph idx="1"/>
          </p:nvPr>
        </p:nvSpPr>
        <p:spPr/>
        <p:txBody>
          <a:bodyPr/>
          <a:lstStyle/>
          <a:p>
            <a:endParaRPr lang="en-US"/>
          </a:p>
        </p:txBody>
      </p:sp>
      <p:sp>
        <p:nvSpPr>
          <p:cNvPr id="17" name="矩形 16">
            <a:extLst>
              <a:ext uri="{FF2B5EF4-FFF2-40B4-BE49-F238E27FC236}">
                <a16:creationId xmlns:a16="http://schemas.microsoft.com/office/drawing/2014/main" id="{C9B34092-1D80-4764-B29D-27D88359AFE6}"/>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矩形 28">
            <a:extLst>
              <a:ext uri="{FF2B5EF4-FFF2-40B4-BE49-F238E27FC236}">
                <a16:creationId xmlns:a16="http://schemas.microsoft.com/office/drawing/2014/main" id="{97B0CE65-65BB-48DA-948B-E2A104E3C34E}"/>
              </a:ext>
            </a:extLst>
          </p:cNvPr>
          <p:cNvSpPr/>
          <p:nvPr/>
        </p:nvSpPr>
        <p:spPr>
          <a:xfrm>
            <a:off x="975456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1" name="矩形 30">
            <a:extLst>
              <a:ext uri="{FF2B5EF4-FFF2-40B4-BE49-F238E27FC236}">
                <a16:creationId xmlns:a16="http://schemas.microsoft.com/office/drawing/2014/main" id="{A412FF28-895E-4019-9FD5-D5A053B3A2D1}"/>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32" name="矩形 31">
            <a:extLst>
              <a:ext uri="{FF2B5EF4-FFF2-40B4-BE49-F238E27FC236}">
                <a16:creationId xmlns:a16="http://schemas.microsoft.com/office/drawing/2014/main" id="{924D3E39-654E-4B4D-95D4-3B0DE52E9BE8}"/>
              </a:ext>
            </a:extLst>
          </p:cNvPr>
          <p:cNvSpPr/>
          <p:nvPr/>
        </p:nvSpPr>
        <p:spPr>
          <a:xfrm>
            <a:off x="243720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3" name="矩形 32">
            <a:extLst>
              <a:ext uri="{FF2B5EF4-FFF2-40B4-BE49-F238E27FC236}">
                <a16:creationId xmlns:a16="http://schemas.microsoft.com/office/drawing/2014/main" id="{F2287050-D1A0-4DB6-AA84-F2E1C1E5E84C}"/>
              </a:ext>
            </a:extLst>
          </p:cNvPr>
          <p:cNvSpPr/>
          <p:nvPr/>
        </p:nvSpPr>
        <p:spPr>
          <a:xfrm>
            <a:off x="4874400" y="0"/>
            <a:ext cx="2437200" cy="381800"/>
          </a:xfrm>
          <a:prstGeom prst="rect">
            <a:avLst/>
          </a:prstGeom>
          <a:solidFill>
            <a:schemeClr val="bg1">
              <a:lumMod val="9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4" name="矩形 33">
            <a:extLst>
              <a:ext uri="{FF2B5EF4-FFF2-40B4-BE49-F238E27FC236}">
                <a16:creationId xmlns:a16="http://schemas.microsoft.com/office/drawing/2014/main" id="{D09E2C5C-FF16-4244-A513-4B212A849ADD}"/>
              </a:ext>
            </a:extLst>
          </p:cNvPr>
          <p:cNvSpPr/>
          <p:nvPr/>
        </p:nvSpPr>
        <p:spPr>
          <a:xfrm>
            <a:off x="4916544" y="44624"/>
            <a:ext cx="2303999" cy="307777"/>
          </a:xfrm>
          <a:prstGeom prst="rect">
            <a:avLst/>
          </a:prstGeom>
          <a:ln w="9525">
            <a:solidFill>
              <a:schemeClr val="bg1"/>
            </a:solid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35" name="矩形 34">
            <a:extLst>
              <a:ext uri="{FF2B5EF4-FFF2-40B4-BE49-F238E27FC236}">
                <a16:creationId xmlns:a16="http://schemas.microsoft.com/office/drawing/2014/main" id="{132C86EE-9FDB-4025-ABD9-1B9A3731DA5F}"/>
              </a:ext>
            </a:extLst>
          </p:cNvPr>
          <p:cNvSpPr/>
          <p:nvPr/>
        </p:nvSpPr>
        <p:spPr>
          <a:xfrm>
            <a:off x="7311600" y="0"/>
            <a:ext cx="2437200" cy="381800"/>
          </a:xfrm>
          <a:prstGeom prst="rect">
            <a:avLst/>
          </a:prstGeom>
          <a:solidFill>
            <a:schemeClr val="bg1">
              <a:lumMod val="9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6" name="矩形 35">
            <a:extLst>
              <a:ext uri="{FF2B5EF4-FFF2-40B4-BE49-F238E27FC236}">
                <a16:creationId xmlns:a16="http://schemas.microsoft.com/office/drawing/2014/main" id="{AF64233B-55E9-4D24-BC99-E5C7BC7D07EE}"/>
              </a:ext>
            </a:extLst>
          </p:cNvPr>
          <p:cNvSpPr/>
          <p:nvPr/>
        </p:nvSpPr>
        <p:spPr>
          <a:xfrm>
            <a:off x="7408657" y="33290"/>
            <a:ext cx="2303999" cy="307777"/>
          </a:xfrm>
          <a:prstGeom prst="rect">
            <a:avLst/>
          </a:prstGeom>
          <a:ln w="9525">
            <a:solidFill>
              <a:schemeClr val="bg1"/>
            </a:solid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37" name="矩形 36">
            <a:extLst>
              <a:ext uri="{FF2B5EF4-FFF2-40B4-BE49-F238E27FC236}">
                <a16:creationId xmlns:a16="http://schemas.microsoft.com/office/drawing/2014/main" id="{1AA389E3-37D5-4EEE-996A-9B5D4FF21A15}"/>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38" name="矩形 37">
            <a:extLst>
              <a:ext uri="{FF2B5EF4-FFF2-40B4-BE49-F238E27FC236}">
                <a16:creationId xmlns:a16="http://schemas.microsoft.com/office/drawing/2014/main" id="{1357E4FA-C535-4772-B398-9242A14F8C7F}"/>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39" name="矩形 38">
            <a:extLst>
              <a:ext uri="{FF2B5EF4-FFF2-40B4-BE49-F238E27FC236}">
                <a16:creationId xmlns:a16="http://schemas.microsoft.com/office/drawing/2014/main" id="{912D6490-F844-42EC-814B-53CE03C9D3AF}"/>
              </a:ext>
            </a:extLst>
          </p:cNvPr>
          <p:cNvSpPr/>
          <p:nvPr/>
        </p:nvSpPr>
        <p:spPr>
          <a:xfrm>
            <a:off x="0" y="0"/>
            <a:ext cx="2437200" cy="381800"/>
          </a:xfrm>
          <a:prstGeom prst="rect">
            <a:avLst/>
          </a:prstGeom>
          <a:solidFill>
            <a:schemeClr val="tx1">
              <a:lumMod val="75000"/>
              <a:lumOff val="2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8060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593F37B1-A25D-4F30-81C8-91CFC1AE6E35}"/>
              </a:ext>
            </a:extLst>
          </p:cNvPr>
          <p:cNvSpPr>
            <a:spLocks noGrp="1"/>
          </p:cNvSpPr>
          <p:nvPr>
            <p:ph type="sldNum" sz="quarter" idx="12"/>
          </p:nvPr>
        </p:nvSpPr>
        <p:spPr/>
        <p:txBody>
          <a:bodyPr/>
          <a:lstStyle/>
          <a:p>
            <a:fld id="{BF8CE765-4F4E-465C-81D9-F9DA65D64035}" type="slidenum">
              <a:rPr lang="zh-TW" altLang="en-US" smtClean="0"/>
              <a:t>5</a:t>
            </a:fld>
            <a:endParaRPr lang="zh-TW" altLang="en-US"/>
          </a:p>
        </p:txBody>
      </p:sp>
      <p:sp>
        <p:nvSpPr>
          <p:cNvPr id="20" name="椭圆 14">
            <a:extLst>
              <a:ext uri="{FF2B5EF4-FFF2-40B4-BE49-F238E27FC236}">
                <a16:creationId xmlns:a16="http://schemas.microsoft.com/office/drawing/2014/main" id="{F5068976-8419-4EBC-8393-1C7A6241E6B5}"/>
              </a:ext>
            </a:extLst>
          </p:cNvPr>
          <p:cNvSpPr/>
          <p:nvPr/>
        </p:nvSpPr>
        <p:spPr>
          <a:xfrm>
            <a:off x="2256909" y="2118102"/>
            <a:ext cx="2394908" cy="2394908"/>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zh-CN" sz="8000" dirty="0">
                <a:latin typeface="+mj-lt"/>
              </a:rPr>
              <a:t>02</a:t>
            </a:r>
            <a:endParaRPr lang="zh-CN" altLang="en-US" sz="8000" dirty="0">
              <a:latin typeface="+mj-lt"/>
            </a:endParaRPr>
          </a:p>
        </p:txBody>
      </p:sp>
      <p:sp>
        <p:nvSpPr>
          <p:cNvPr id="21" name="矩形 20">
            <a:extLst>
              <a:ext uri="{FF2B5EF4-FFF2-40B4-BE49-F238E27FC236}">
                <a16:creationId xmlns:a16="http://schemas.microsoft.com/office/drawing/2014/main" id="{C6528B0D-EEFD-4786-97BD-B62578473F8F}"/>
              </a:ext>
            </a:extLst>
          </p:cNvPr>
          <p:cNvSpPr/>
          <p:nvPr/>
        </p:nvSpPr>
        <p:spPr>
          <a:xfrm>
            <a:off x="4871864" y="2411778"/>
            <a:ext cx="4493539" cy="830997"/>
          </a:xfrm>
          <a:prstGeom prst="rect">
            <a:avLst/>
          </a:prstGeom>
        </p:spPr>
        <p:txBody>
          <a:bodyPr wrap="none">
            <a:spAutoFit/>
          </a:bodyPr>
          <a:lstStyle/>
          <a:p>
            <a:pPr algn="ctr"/>
            <a:r>
              <a:rPr lang="zh-TW" altLang="en-US" sz="4800" b="1" kern="100" dirty="0">
                <a:solidFill>
                  <a:schemeClr val="accent1"/>
                </a:solidFill>
                <a:latin typeface="+mj-ea"/>
                <a:cs typeface="Times New Roman" panose="02020603050405020304" pitchFamily="18" charset="0"/>
              </a:rPr>
              <a:t>探索性資料分析</a:t>
            </a:r>
            <a:endParaRPr lang="en-US" altLang="zh-TW" sz="4800" b="1" kern="100" dirty="0">
              <a:solidFill>
                <a:schemeClr val="accent1"/>
              </a:solidFill>
              <a:latin typeface="+mj-ea"/>
              <a:cs typeface="Times New Roman" panose="02020603050405020304" pitchFamily="18" charset="0"/>
            </a:endParaRPr>
          </a:p>
        </p:txBody>
      </p:sp>
      <p:sp>
        <p:nvSpPr>
          <p:cNvPr id="22" name="矩形 21">
            <a:extLst>
              <a:ext uri="{FF2B5EF4-FFF2-40B4-BE49-F238E27FC236}">
                <a16:creationId xmlns:a16="http://schemas.microsoft.com/office/drawing/2014/main" id="{1E441F43-D529-4674-994B-37E9E7449951}"/>
              </a:ext>
            </a:extLst>
          </p:cNvPr>
          <p:cNvSpPr/>
          <p:nvPr/>
        </p:nvSpPr>
        <p:spPr>
          <a:xfrm>
            <a:off x="4958549" y="3241549"/>
            <a:ext cx="3657732" cy="1077218"/>
          </a:xfrm>
          <a:prstGeom prst="rect">
            <a:avLst/>
          </a:prstGeom>
        </p:spPr>
        <p:txBody>
          <a:bodyPr wrap="square">
            <a:spAutoFit/>
          </a:bodyPr>
          <a:lstStyle/>
          <a:p>
            <a:r>
              <a:rPr lang="en-US" altLang="zh-CN" sz="3200" b="1" kern="100" dirty="0">
                <a:solidFill>
                  <a:schemeClr val="accent1"/>
                </a:solidFill>
                <a:cs typeface="Times New Roman" panose="02020603050405020304" pitchFamily="18" charset="0"/>
              </a:rPr>
              <a:t>EDA</a:t>
            </a:r>
          </a:p>
          <a:p>
            <a:endParaRPr lang="en-US" altLang="zh-CN" sz="3200" kern="100" dirty="0">
              <a:solidFill>
                <a:schemeClr val="accent1"/>
              </a:solidFill>
              <a:latin typeface="+mj-lt"/>
              <a:cs typeface="Times New Roman" panose="02020603050405020304" pitchFamily="18" charset="0"/>
            </a:endParaRPr>
          </a:p>
        </p:txBody>
      </p:sp>
      <p:sp>
        <p:nvSpPr>
          <p:cNvPr id="3" name="矩形 2">
            <a:extLst>
              <a:ext uri="{FF2B5EF4-FFF2-40B4-BE49-F238E27FC236}">
                <a16:creationId xmlns:a16="http://schemas.microsoft.com/office/drawing/2014/main" id="{3B523386-DC62-4A86-98A5-2BCB06DCEB09}"/>
              </a:ext>
            </a:extLst>
          </p:cNvPr>
          <p:cNvSpPr/>
          <p:nvPr/>
        </p:nvSpPr>
        <p:spPr>
          <a:xfrm>
            <a:off x="4958549" y="4097549"/>
            <a:ext cx="2172390" cy="923330"/>
          </a:xfrm>
          <a:prstGeom prst="rect">
            <a:avLst/>
          </a:prstGeom>
        </p:spPr>
        <p:txBody>
          <a:bodyPr wrap="none">
            <a:spAutoFit/>
          </a:bodyPr>
          <a:lstStyle/>
          <a:p>
            <a:pPr marL="342900" indent="-342900">
              <a:buAutoNum type="alphaUcPeriod"/>
            </a:pPr>
            <a:r>
              <a:rPr lang="zh-TW" altLang="en-US" b="1" kern="100" dirty="0">
                <a:solidFill>
                  <a:schemeClr val="accent1"/>
                </a:solidFill>
                <a:ea typeface="標楷體" panose="03000509000000000000" pitchFamily="65" charset="-120"/>
                <a:cs typeface="Times New Roman" panose="02020603050405020304" pitchFamily="18" charset="0"/>
              </a:rPr>
              <a:t>理賠檔</a:t>
            </a:r>
            <a:r>
              <a:rPr lang="en-US" altLang="zh-TW" b="1" kern="100" dirty="0">
                <a:solidFill>
                  <a:schemeClr val="accent1"/>
                </a:solidFill>
                <a:cs typeface="Times New Roman" panose="02020603050405020304" pitchFamily="18" charset="0"/>
              </a:rPr>
              <a:t>EDA</a:t>
            </a:r>
          </a:p>
          <a:p>
            <a:pPr marL="342900" indent="-342900">
              <a:buAutoNum type="alphaUcPeriod"/>
            </a:pPr>
            <a:r>
              <a:rPr lang="zh-TW" altLang="en-US" b="1" kern="100" dirty="0">
                <a:solidFill>
                  <a:schemeClr val="accent1"/>
                </a:solidFill>
                <a:ea typeface="標楷體" panose="03000509000000000000" pitchFamily="65" charset="-120"/>
                <a:cs typeface="Times New Roman" panose="02020603050405020304" pitchFamily="18" charset="0"/>
              </a:rPr>
              <a:t>再購檔</a:t>
            </a:r>
            <a:r>
              <a:rPr lang="en-US" altLang="zh-TW" b="1" kern="100" dirty="0">
                <a:solidFill>
                  <a:schemeClr val="accent1"/>
                </a:solidFill>
                <a:cs typeface="Times New Roman" panose="02020603050405020304" pitchFamily="18" charset="0"/>
              </a:rPr>
              <a:t>EDA</a:t>
            </a:r>
          </a:p>
          <a:p>
            <a:pPr marL="342900" indent="-342900">
              <a:buFontTx/>
              <a:buAutoNum type="alphaUcPeriod"/>
            </a:pPr>
            <a:r>
              <a:rPr lang="zh-TW" altLang="en-US" b="1" kern="100" dirty="0">
                <a:solidFill>
                  <a:schemeClr val="accent1"/>
                </a:solidFill>
                <a:ea typeface="標楷體" panose="03000509000000000000" pitchFamily="65" charset="-120"/>
                <a:cs typeface="Times New Roman" panose="02020603050405020304" pitchFamily="18" charset="0"/>
              </a:rPr>
              <a:t>客戶屬性檔</a:t>
            </a:r>
            <a:r>
              <a:rPr lang="en-US" altLang="zh-TW" b="1" kern="100" dirty="0">
                <a:solidFill>
                  <a:schemeClr val="accent1"/>
                </a:solidFill>
                <a:cs typeface="Times New Roman" panose="02020603050405020304" pitchFamily="18" charset="0"/>
              </a:rPr>
              <a:t>EDA</a:t>
            </a:r>
            <a:endParaRPr lang="en-US" altLang="zh-CN" b="1" kern="100" dirty="0">
              <a:solidFill>
                <a:schemeClr val="accent1"/>
              </a:solidFill>
              <a:cs typeface="Times New Roman" panose="02020603050405020304" pitchFamily="18" charset="0"/>
            </a:endParaRPr>
          </a:p>
        </p:txBody>
      </p:sp>
    </p:spTree>
    <p:extLst>
      <p:ext uri="{BB962C8B-B14F-4D97-AF65-F5344CB8AC3E}">
        <p14:creationId xmlns:p14="http://schemas.microsoft.com/office/powerpoint/2010/main" val="1233958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593F37B1-A25D-4F30-81C8-91CFC1AE6E35}"/>
              </a:ext>
            </a:extLst>
          </p:cNvPr>
          <p:cNvSpPr>
            <a:spLocks noGrp="1"/>
          </p:cNvSpPr>
          <p:nvPr>
            <p:ph type="sldNum" sz="quarter" idx="12"/>
          </p:nvPr>
        </p:nvSpPr>
        <p:spPr/>
        <p:txBody>
          <a:bodyPr/>
          <a:lstStyle/>
          <a:p>
            <a:fld id="{BF8CE765-4F4E-465C-81D9-F9DA65D64035}" type="slidenum">
              <a:rPr lang="zh-TW" altLang="en-US" smtClean="0"/>
              <a:t>6</a:t>
            </a:fld>
            <a:endParaRPr lang="zh-TW" altLang="en-US"/>
          </a:p>
        </p:txBody>
      </p:sp>
      <p:sp>
        <p:nvSpPr>
          <p:cNvPr id="29" name="矩形 28">
            <a:extLst>
              <a:ext uri="{FF2B5EF4-FFF2-40B4-BE49-F238E27FC236}">
                <a16:creationId xmlns:a16="http://schemas.microsoft.com/office/drawing/2014/main" id="{5B3AD527-FFE7-4CA8-B617-99942C16CB66}"/>
              </a:ext>
            </a:extLst>
          </p:cNvPr>
          <p:cNvSpPr/>
          <p:nvPr/>
        </p:nvSpPr>
        <p:spPr>
          <a:xfrm>
            <a:off x="399716" y="594739"/>
            <a:ext cx="1481496" cy="338554"/>
          </a:xfrm>
          <a:prstGeom prst="rect">
            <a:avLst/>
          </a:prstGeom>
        </p:spPr>
        <p:txBody>
          <a:bodyPr wrap="none">
            <a:spAutoFit/>
          </a:bodyPr>
          <a:lstStyle/>
          <a:p>
            <a:r>
              <a:rPr lang="en-US" altLang="zh-TW" sz="1600" b="1" kern="100" dirty="0">
                <a:solidFill>
                  <a:schemeClr val="accent1"/>
                </a:solidFill>
                <a:latin typeface="Times New Roman" panose="02020603050405020304" pitchFamily="18" charset="0"/>
                <a:cs typeface="Times New Roman" panose="02020603050405020304" pitchFamily="18" charset="0"/>
              </a:rPr>
              <a:t>A. </a:t>
            </a:r>
            <a:r>
              <a:rPr lang="zh-TW" altLang="en-US" sz="1600" b="1" kern="100" dirty="0">
                <a:solidFill>
                  <a:schemeClr val="accent1"/>
                </a:solidFill>
                <a:latin typeface="標楷體" panose="03000509000000000000" pitchFamily="65" charset="-120"/>
                <a:ea typeface="標楷體" panose="03000509000000000000" pitchFamily="65" charset="-120"/>
                <a:cs typeface="Times New Roman" panose="02020603050405020304" pitchFamily="18" charset="0"/>
              </a:rPr>
              <a:t>理賠檔</a:t>
            </a:r>
            <a:r>
              <a:rPr lang="en-US" altLang="zh-TW" sz="1600" b="1" kern="100" dirty="0">
                <a:solidFill>
                  <a:schemeClr val="accent1"/>
                </a:solidFill>
                <a:latin typeface="Times New Roman" panose="02020603050405020304" pitchFamily="18" charset="0"/>
                <a:cs typeface="Times New Roman" panose="02020603050405020304" pitchFamily="18" charset="0"/>
              </a:rPr>
              <a:t>EDA</a:t>
            </a:r>
            <a:endParaRPr lang="en-US" altLang="zh-CN" sz="1600" b="1" kern="100" dirty="0">
              <a:solidFill>
                <a:schemeClr val="accent1"/>
              </a:solidFill>
              <a:latin typeface="Times New Roman" panose="02020603050405020304" pitchFamily="18" charset="0"/>
              <a:cs typeface="Times New Roman" panose="02020603050405020304" pitchFamily="18" charset="0"/>
            </a:endParaRPr>
          </a:p>
        </p:txBody>
      </p:sp>
      <p:sp>
        <p:nvSpPr>
          <p:cNvPr id="30" name="矩形 29">
            <a:extLst>
              <a:ext uri="{FF2B5EF4-FFF2-40B4-BE49-F238E27FC236}">
                <a16:creationId xmlns:a16="http://schemas.microsoft.com/office/drawing/2014/main" id="{6935DF0A-D84A-41C5-A030-07E37DEEA805}"/>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矩形 30">
            <a:extLst>
              <a:ext uri="{FF2B5EF4-FFF2-40B4-BE49-F238E27FC236}">
                <a16:creationId xmlns:a16="http://schemas.microsoft.com/office/drawing/2014/main" id="{280A02C2-633A-4700-A691-0400F27619DF}"/>
              </a:ext>
            </a:extLst>
          </p:cNvPr>
          <p:cNvSpPr/>
          <p:nvPr/>
        </p:nvSpPr>
        <p:spPr>
          <a:xfrm>
            <a:off x="975456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2" name="矩形 31">
            <a:extLst>
              <a:ext uri="{FF2B5EF4-FFF2-40B4-BE49-F238E27FC236}">
                <a16:creationId xmlns:a16="http://schemas.microsoft.com/office/drawing/2014/main" id="{1D998B2A-757B-4048-9635-51B353E0B82B}"/>
              </a:ext>
            </a:extLst>
          </p:cNvPr>
          <p:cNvSpPr/>
          <p:nvPr/>
        </p:nvSpPr>
        <p:spPr>
          <a:xfrm>
            <a:off x="0" y="0"/>
            <a:ext cx="2437200" cy="381800"/>
          </a:xfrm>
          <a:prstGeom prst="rect">
            <a:avLst/>
          </a:prstGeom>
          <a:solidFill>
            <a:schemeClr val="bg1"/>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3" name="矩形 32">
            <a:extLst>
              <a:ext uri="{FF2B5EF4-FFF2-40B4-BE49-F238E27FC236}">
                <a16:creationId xmlns:a16="http://schemas.microsoft.com/office/drawing/2014/main" id="{DAB20844-9AE3-49E9-877B-5FC1D6C65A2E}"/>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34" name="矩形 33">
            <a:extLst>
              <a:ext uri="{FF2B5EF4-FFF2-40B4-BE49-F238E27FC236}">
                <a16:creationId xmlns:a16="http://schemas.microsoft.com/office/drawing/2014/main" id="{5A24AFF3-9AB4-43B2-A233-D5A50CEC620A}"/>
              </a:ext>
            </a:extLst>
          </p:cNvPr>
          <p:cNvSpPr/>
          <p:nvPr/>
        </p:nvSpPr>
        <p:spPr>
          <a:xfrm>
            <a:off x="2437200" y="0"/>
            <a:ext cx="2437200" cy="381800"/>
          </a:xfrm>
          <a:prstGeom prst="rect">
            <a:avLst/>
          </a:prstGeom>
          <a:solidFill>
            <a:schemeClr val="tx1">
              <a:lumMod val="65000"/>
              <a:lumOff val="3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5" name="矩形 34">
            <a:extLst>
              <a:ext uri="{FF2B5EF4-FFF2-40B4-BE49-F238E27FC236}">
                <a16:creationId xmlns:a16="http://schemas.microsoft.com/office/drawing/2014/main" id="{32033EFC-D3FC-46E8-8CE9-69864F01BC74}"/>
              </a:ext>
            </a:extLst>
          </p:cNvPr>
          <p:cNvSpPr/>
          <p:nvPr/>
        </p:nvSpPr>
        <p:spPr>
          <a:xfrm>
            <a:off x="4874400" y="0"/>
            <a:ext cx="2437200" cy="381800"/>
          </a:xfrm>
          <a:prstGeom prst="rect">
            <a:avLst/>
          </a:prstGeom>
          <a:solidFill>
            <a:schemeClr val="bg1">
              <a:lumMod val="9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6" name="矩形 35">
            <a:extLst>
              <a:ext uri="{FF2B5EF4-FFF2-40B4-BE49-F238E27FC236}">
                <a16:creationId xmlns:a16="http://schemas.microsoft.com/office/drawing/2014/main" id="{5E1126B4-0F5D-4084-B822-3A85146BE915}"/>
              </a:ext>
            </a:extLst>
          </p:cNvPr>
          <p:cNvSpPr/>
          <p:nvPr/>
        </p:nvSpPr>
        <p:spPr>
          <a:xfrm>
            <a:off x="4916544" y="44624"/>
            <a:ext cx="2303999" cy="307777"/>
          </a:xfrm>
          <a:prstGeom prst="rect">
            <a:avLst/>
          </a:prstGeom>
          <a:ln w="9525">
            <a:solidFill>
              <a:schemeClr val="bg1"/>
            </a:solid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37" name="矩形 36">
            <a:extLst>
              <a:ext uri="{FF2B5EF4-FFF2-40B4-BE49-F238E27FC236}">
                <a16:creationId xmlns:a16="http://schemas.microsoft.com/office/drawing/2014/main" id="{3852A31E-F509-477B-BE93-AC06721247E5}"/>
              </a:ext>
            </a:extLst>
          </p:cNvPr>
          <p:cNvSpPr/>
          <p:nvPr/>
        </p:nvSpPr>
        <p:spPr>
          <a:xfrm>
            <a:off x="7311600" y="0"/>
            <a:ext cx="2437200" cy="381800"/>
          </a:xfrm>
          <a:prstGeom prst="rect">
            <a:avLst/>
          </a:prstGeom>
          <a:solidFill>
            <a:schemeClr val="bg1">
              <a:lumMod val="9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8" name="矩形 37">
            <a:extLst>
              <a:ext uri="{FF2B5EF4-FFF2-40B4-BE49-F238E27FC236}">
                <a16:creationId xmlns:a16="http://schemas.microsoft.com/office/drawing/2014/main" id="{D3DD9A4C-801E-4EE0-B47C-3C4895C32B70}"/>
              </a:ext>
            </a:extLst>
          </p:cNvPr>
          <p:cNvSpPr/>
          <p:nvPr/>
        </p:nvSpPr>
        <p:spPr>
          <a:xfrm>
            <a:off x="7408657" y="33290"/>
            <a:ext cx="2303999" cy="307777"/>
          </a:xfrm>
          <a:prstGeom prst="rect">
            <a:avLst/>
          </a:prstGeom>
          <a:ln w="9525">
            <a:solidFill>
              <a:schemeClr val="bg1"/>
            </a:solid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39" name="矩形 38">
            <a:extLst>
              <a:ext uri="{FF2B5EF4-FFF2-40B4-BE49-F238E27FC236}">
                <a16:creationId xmlns:a16="http://schemas.microsoft.com/office/drawing/2014/main" id="{BF2DAC21-80FE-423C-9974-37912374D9B7}"/>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40" name="矩形 39">
            <a:extLst>
              <a:ext uri="{FF2B5EF4-FFF2-40B4-BE49-F238E27FC236}">
                <a16:creationId xmlns:a16="http://schemas.microsoft.com/office/drawing/2014/main" id="{CBCD81A1-A90B-4ACC-AC6B-3C70C082D121}"/>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22" name="內容版面配置區 4">
            <a:extLst>
              <a:ext uri="{FF2B5EF4-FFF2-40B4-BE49-F238E27FC236}">
                <a16:creationId xmlns:a16="http://schemas.microsoft.com/office/drawing/2014/main" id="{0245D0AC-F376-4128-80B6-0CD61E0FD132}"/>
              </a:ext>
            </a:extLst>
          </p:cNvPr>
          <p:cNvSpPr txBox="1">
            <a:spLocks/>
          </p:cNvSpPr>
          <p:nvPr/>
        </p:nvSpPr>
        <p:spPr>
          <a:xfrm>
            <a:off x="609600" y="1556794"/>
            <a:ext cx="10972800" cy="49360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3pPr>
            <a:lvl4pPr marL="1600200" indent="-228600" algn="l" defTabSz="914400" rtl="0" eaLnBrk="1" latinLnBrk="0" hangingPunct="1">
              <a:spcBef>
                <a:spcPct val="200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4pPr>
            <a:lvl5pPr marL="2057400" indent="-228600" algn="l" defTabSz="914400" rtl="0" eaLnBrk="1" latinLnBrk="0" hangingPunct="1">
              <a:spcBef>
                <a:spcPct val="200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90000"/>
              </a:lnSpc>
              <a:spcBef>
                <a:spcPts val="1000"/>
              </a:spcBef>
            </a:pP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共</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234428</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筆資料，</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13</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個</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feature</a:t>
            </a:r>
          </a:p>
          <a:p>
            <a:pPr>
              <a:lnSpc>
                <a:spcPct val="90000"/>
              </a:lnSpc>
              <a:spcBef>
                <a:spcPts val="1000"/>
              </a:spcBef>
            </a:pP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滿期金受益人</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RK</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有</a:t>
            </a:r>
            <a:r>
              <a:rPr lang="en-US" altLang="zh-TW" sz="20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69%</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的</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Missing Value</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，生故保險金受益人</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RK</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有</a:t>
            </a:r>
            <a:r>
              <a:rPr lang="en-US" altLang="zh-TW" sz="20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75%</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的</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Missing Value</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。此兩者應不適合做填補，但可用來產生更多</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feature</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，如：是否具滿期金受益人、是否具滿期金受益人、任一受益人是否為被保人</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等。</a:t>
            </a: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a:p>
            <a:pPr>
              <a:lnSpc>
                <a:spcPct val="90000"/>
              </a:lnSpc>
              <a:spcBef>
                <a:spcPts val="1000"/>
              </a:spcBef>
            </a:pP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理賠案件型態人數極度失衡，可以注意各類的再購率是否有明顯差異。尤其是當被保人死亡或重病後，是否影響再購行為</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此處須注意再購定義，如以被保人</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被保人合併，那死亡件</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100%</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不會有再購行為，可能要結合客戶關係檔，如被保人的一等親作為合併條件</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a:t>
            </a:r>
          </a:p>
          <a:p>
            <a:pPr>
              <a:lnSpc>
                <a:spcPct val="90000"/>
              </a:lnSpc>
              <a:spcBef>
                <a:spcPts val="1000"/>
              </a:spcBef>
            </a:pP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有</a:t>
            </a:r>
            <a:r>
              <a:rPr lang="en-US" altLang="zh-TW" sz="20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97.96%</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的案件被保人等於事故人，其餘可能是家庭保單，因此取一位被保人當代表，而代表人並非事故人，因此產生被保人不等於是故人情況，因此理賠再購合併時應注意此種情況，避免漏掉再購。</a:t>
            </a: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a:p>
            <a:pPr>
              <a:lnSpc>
                <a:spcPct val="90000"/>
              </a:lnSpc>
              <a:spcBef>
                <a:spcPts val="1000"/>
              </a:spcBef>
            </a:pP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事故人、要保人、被保人之間關係應仔細考慮，可搭配客戶關係檔做更多</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Feature</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Engineering</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a:p>
            <a:pPr>
              <a:lnSpc>
                <a:spcPct val="90000"/>
              </a:lnSpc>
              <a:spcBef>
                <a:spcPts val="1000"/>
              </a:spcBef>
            </a:pP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1567836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593F37B1-A25D-4F30-81C8-91CFC1AE6E35}"/>
              </a:ext>
            </a:extLst>
          </p:cNvPr>
          <p:cNvSpPr>
            <a:spLocks noGrp="1"/>
          </p:cNvSpPr>
          <p:nvPr>
            <p:ph type="sldNum" sz="quarter" idx="12"/>
          </p:nvPr>
        </p:nvSpPr>
        <p:spPr/>
        <p:txBody>
          <a:bodyPr/>
          <a:lstStyle/>
          <a:p>
            <a:fld id="{BF8CE765-4F4E-465C-81D9-F9DA65D64035}" type="slidenum">
              <a:rPr lang="zh-TW" altLang="en-US" smtClean="0"/>
              <a:t>7</a:t>
            </a:fld>
            <a:endParaRPr lang="zh-TW" altLang="en-US"/>
          </a:p>
        </p:txBody>
      </p:sp>
      <p:sp>
        <p:nvSpPr>
          <p:cNvPr id="5" name="矩形 4">
            <a:extLst>
              <a:ext uri="{FF2B5EF4-FFF2-40B4-BE49-F238E27FC236}">
                <a16:creationId xmlns:a16="http://schemas.microsoft.com/office/drawing/2014/main" id="{DC7236F9-5581-4B92-92B5-25BE15855082}"/>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矩形 5">
            <a:extLst>
              <a:ext uri="{FF2B5EF4-FFF2-40B4-BE49-F238E27FC236}">
                <a16:creationId xmlns:a16="http://schemas.microsoft.com/office/drawing/2014/main" id="{8030FAB9-68D7-448F-82B8-7025CAE2F4E8}"/>
              </a:ext>
            </a:extLst>
          </p:cNvPr>
          <p:cNvSpPr/>
          <p:nvPr/>
        </p:nvSpPr>
        <p:spPr>
          <a:xfrm>
            <a:off x="975456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 name="矩形 6">
            <a:extLst>
              <a:ext uri="{FF2B5EF4-FFF2-40B4-BE49-F238E27FC236}">
                <a16:creationId xmlns:a16="http://schemas.microsoft.com/office/drawing/2014/main" id="{B04CEF0C-661F-457A-8BE5-34E7D4915EBC}"/>
              </a:ext>
            </a:extLst>
          </p:cNvPr>
          <p:cNvSpPr/>
          <p:nvPr/>
        </p:nvSpPr>
        <p:spPr>
          <a:xfrm>
            <a:off x="0" y="0"/>
            <a:ext cx="2437200" cy="381800"/>
          </a:xfrm>
          <a:prstGeom prst="rect">
            <a:avLst/>
          </a:prstGeom>
          <a:solidFill>
            <a:schemeClr val="bg1"/>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矩形 7">
            <a:extLst>
              <a:ext uri="{FF2B5EF4-FFF2-40B4-BE49-F238E27FC236}">
                <a16:creationId xmlns:a16="http://schemas.microsoft.com/office/drawing/2014/main" id="{CE05FF15-832A-4407-A623-F0A4E101E8FA}"/>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9" name="矩形 8">
            <a:extLst>
              <a:ext uri="{FF2B5EF4-FFF2-40B4-BE49-F238E27FC236}">
                <a16:creationId xmlns:a16="http://schemas.microsoft.com/office/drawing/2014/main" id="{B78C2E71-6163-454B-B615-A31A9FB20489}"/>
              </a:ext>
            </a:extLst>
          </p:cNvPr>
          <p:cNvSpPr/>
          <p:nvPr/>
        </p:nvSpPr>
        <p:spPr>
          <a:xfrm>
            <a:off x="2437200" y="0"/>
            <a:ext cx="2437200" cy="381800"/>
          </a:xfrm>
          <a:prstGeom prst="rect">
            <a:avLst/>
          </a:prstGeom>
          <a:solidFill>
            <a:schemeClr val="tx1">
              <a:lumMod val="65000"/>
              <a:lumOff val="3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 name="矩形 9">
            <a:extLst>
              <a:ext uri="{FF2B5EF4-FFF2-40B4-BE49-F238E27FC236}">
                <a16:creationId xmlns:a16="http://schemas.microsoft.com/office/drawing/2014/main" id="{E34FE2C8-ADA2-41E6-A351-227C00214159}"/>
              </a:ext>
            </a:extLst>
          </p:cNvPr>
          <p:cNvSpPr/>
          <p:nvPr/>
        </p:nvSpPr>
        <p:spPr>
          <a:xfrm>
            <a:off x="4874400" y="0"/>
            <a:ext cx="2437200" cy="381800"/>
          </a:xfrm>
          <a:prstGeom prst="rect">
            <a:avLst/>
          </a:prstGeom>
          <a:solidFill>
            <a:schemeClr val="bg1">
              <a:lumMod val="9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 name="矩形 10">
            <a:extLst>
              <a:ext uri="{FF2B5EF4-FFF2-40B4-BE49-F238E27FC236}">
                <a16:creationId xmlns:a16="http://schemas.microsoft.com/office/drawing/2014/main" id="{47F27C00-EA80-4E9F-B425-FB2C3EE0C06B}"/>
              </a:ext>
            </a:extLst>
          </p:cNvPr>
          <p:cNvSpPr/>
          <p:nvPr/>
        </p:nvSpPr>
        <p:spPr>
          <a:xfrm>
            <a:off x="4916544" y="44624"/>
            <a:ext cx="2303999" cy="307777"/>
          </a:xfrm>
          <a:prstGeom prst="rect">
            <a:avLst/>
          </a:prstGeom>
          <a:ln w="9525">
            <a:solidFill>
              <a:schemeClr val="bg1"/>
            </a:solid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12" name="矩形 11">
            <a:extLst>
              <a:ext uri="{FF2B5EF4-FFF2-40B4-BE49-F238E27FC236}">
                <a16:creationId xmlns:a16="http://schemas.microsoft.com/office/drawing/2014/main" id="{B89D798E-6BC7-4B23-B876-1514B69BAECC}"/>
              </a:ext>
            </a:extLst>
          </p:cNvPr>
          <p:cNvSpPr/>
          <p:nvPr/>
        </p:nvSpPr>
        <p:spPr>
          <a:xfrm>
            <a:off x="7311600" y="0"/>
            <a:ext cx="2437200" cy="381800"/>
          </a:xfrm>
          <a:prstGeom prst="rect">
            <a:avLst/>
          </a:prstGeom>
          <a:solidFill>
            <a:schemeClr val="bg1">
              <a:lumMod val="9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 name="矩形 12">
            <a:extLst>
              <a:ext uri="{FF2B5EF4-FFF2-40B4-BE49-F238E27FC236}">
                <a16:creationId xmlns:a16="http://schemas.microsoft.com/office/drawing/2014/main" id="{4E4E715C-C415-4944-BD7A-B7BB5B5351B7}"/>
              </a:ext>
            </a:extLst>
          </p:cNvPr>
          <p:cNvSpPr/>
          <p:nvPr/>
        </p:nvSpPr>
        <p:spPr>
          <a:xfrm>
            <a:off x="7408657" y="33290"/>
            <a:ext cx="2303999" cy="307777"/>
          </a:xfrm>
          <a:prstGeom prst="rect">
            <a:avLst/>
          </a:prstGeom>
          <a:ln w="9525">
            <a:solidFill>
              <a:schemeClr val="bg1"/>
            </a:solid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14" name="矩形 13">
            <a:extLst>
              <a:ext uri="{FF2B5EF4-FFF2-40B4-BE49-F238E27FC236}">
                <a16:creationId xmlns:a16="http://schemas.microsoft.com/office/drawing/2014/main" id="{FDE8A0CE-736F-436D-9296-6BB4844AF095}"/>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p>
        </p:txBody>
      </p:sp>
      <p:sp>
        <p:nvSpPr>
          <p:cNvPr id="15" name="矩形 14">
            <a:extLst>
              <a:ext uri="{FF2B5EF4-FFF2-40B4-BE49-F238E27FC236}">
                <a16:creationId xmlns:a16="http://schemas.microsoft.com/office/drawing/2014/main" id="{5F7E121A-4C0F-4FAE-BEF9-31D89979A42F}"/>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18" name="矩形 17">
            <a:extLst>
              <a:ext uri="{FF2B5EF4-FFF2-40B4-BE49-F238E27FC236}">
                <a16:creationId xmlns:a16="http://schemas.microsoft.com/office/drawing/2014/main" id="{F0CB051A-617E-4F24-830C-8C144A84F80A}"/>
              </a:ext>
            </a:extLst>
          </p:cNvPr>
          <p:cNvSpPr/>
          <p:nvPr/>
        </p:nvSpPr>
        <p:spPr>
          <a:xfrm>
            <a:off x="399716" y="594739"/>
            <a:ext cx="1470274" cy="338554"/>
          </a:xfrm>
          <a:prstGeom prst="rect">
            <a:avLst/>
          </a:prstGeom>
        </p:spPr>
        <p:txBody>
          <a:bodyPr wrap="none">
            <a:spAutoFit/>
          </a:bodyPr>
          <a:lstStyle/>
          <a:p>
            <a:r>
              <a:rPr lang="en-US" altLang="zh-TW" sz="1600" b="1" kern="100" dirty="0">
                <a:solidFill>
                  <a:schemeClr val="accent1"/>
                </a:solidFill>
                <a:latin typeface="Times New Roman" panose="02020603050405020304" pitchFamily="18" charset="0"/>
                <a:cs typeface="Times New Roman" panose="02020603050405020304" pitchFamily="18" charset="0"/>
              </a:rPr>
              <a:t>B. </a:t>
            </a:r>
            <a:r>
              <a:rPr lang="zh-TW" altLang="en-US" sz="1600" b="1" kern="100" dirty="0">
                <a:solidFill>
                  <a:schemeClr val="accent1"/>
                </a:solidFill>
                <a:latin typeface="標楷體" panose="03000509000000000000" pitchFamily="65" charset="-120"/>
                <a:ea typeface="標楷體" panose="03000509000000000000" pitchFamily="65" charset="-120"/>
                <a:cs typeface="Times New Roman" panose="02020603050405020304" pitchFamily="18" charset="0"/>
              </a:rPr>
              <a:t>再購檔</a:t>
            </a:r>
            <a:r>
              <a:rPr lang="en-US" altLang="zh-TW" sz="1600" b="1" kern="100" dirty="0">
                <a:solidFill>
                  <a:schemeClr val="accent1"/>
                </a:solidFill>
                <a:latin typeface="Times New Roman" panose="02020603050405020304" pitchFamily="18" charset="0"/>
                <a:cs typeface="Times New Roman" panose="02020603050405020304" pitchFamily="18" charset="0"/>
              </a:rPr>
              <a:t>EDA</a:t>
            </a:r>
            <a:endParaRPr lang="en-US" altLang="zh-CN" sz="1600" b="1" kern="1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173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593F37B1-A25D-4F30-81C8-91CFC1AE6E35}"/>
              </a:ext>
            </a:extLst>
          </p:cNvPr>
          <p:cNvSpPr>
            <a:spLocks noGrp="1"/>
          </p:cNvSpPr>
          <p:nvPr>
            <p:ph type="sldNum" sz="quarter" idx="12"/>
          </p:nvPr>
        </p:nvSpPr>
        <p:spPr/>
        <p:txBody>
          <a:bodyPr/>
          <a:lstStyle/>
          <a:p>
            <a:fld id="{BF8CE765-4F4E-465C-81D9-F9DA65D64035}" type="slidenum">
              <a:rPr lang="zh-TW" altLang="en-US" smtClean="0"/>
              <a:t>8</a:t>
            </a:fld>
            <a:endParaRPr lang="zh-TW" altLang="en-US"/>
          </a:p>
        </p:txBody>
      </p:sp>
      <p:sp>
        <p:nvSpPr>
          <p:cNvPr id="5" name="矩形 4">
            <a:extLst>
              <a:ext uri="{FF2B5EF4-FFF2-40B4-BE49-F238E27FC236}">
                <a16:creationId xmlns:a16="http://schemas.microsoft.com/office/drawing/2014/main" id="{DC7236F9-5581-4B92-92B5-25BE15855082}"/>
              </a:ext>
            </a:extLst>
          </p:cNvPr>
          <p:cNvSpPr/>
          <p:nvPr/>
        </p:nvSpPr>
        <p:spPr>
          <a:xfrm>
            <a:off x="-2880" y="0"/>
            <a:ext cx="12191760" cy="38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矩形 5">
            <a:extLst>
              <a:ext uri="{FF2B5EF4-FFF2-40B4-BE49-F238E27FC236}">
                <a16:creationId xmlns:a16="http://schemas.microsoft.com/office/drawing/2014/main" id="{8030FAB9-68D7-448F-82B8-7025CAE2F4E8}"/>
              </a:ext>
            </a:extLst>
          </p:cNvPr>
          <p:cNvSpPr/>
          <p:nvPr/>
        </p:nvSpPr>
        <p:spPr>
          <a:xfrm>
            <a:off x="9754560" y="0"/>
            <a:ext cx="2437200" cy="381800"/>
          </a:xfrm>
          <a:prstGeom prst="rect">
            <a:avLst/>
          </a:prstGeom>
          <a:solidFill>
            <a:schemeClr val="bg1">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 name="矩形 6">
            <a:extLst>
              <a:ext uri="{FF2B5EF4-FFF2-40B4-BE49-F238E27FC236}">
                <a16:creationId xmlns:a16="http://schemas.microsoft.com/office/drawing/2014/main" id="{B04CEF0C-661F-457A-8BE5-34E7D4915EBC}"/>
              </a:ext>
            </a:extLst>
          </p:cNvPr>
          <p:cNvSpPr/>
          <p:nvPr/>
        </p:nvSpPr>
        <p:spPr>
          <a:xfrm>
            <a:off x="0" y="0"/>
            <a:ext cx="2437200" cy="381800"/>
          </a:xfrm>
          <a:prstGeom prst="rect">
            <a:avLst/>
          </a:prstGeom>
          <a:solidFill>
            <a:schemeClr val="bg1"/>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矩形 7">
            <a:extLst>
              <a:ext uri="{FF2B5EF4-FFF2-40B4-BE49-F238E27FC236}">
                <a16:creationId xmlns:a16="http://schemas.microsoft.com/office/drawing/2014/main" id="{CE05FF15-832A-4407-A623-F0A4E101E8FA}"/>
              </a:ext>
            </a:extLst>
          </p:cNvPr>
          <p:cNvSpPr/>
          <p:nvPr/>
        </p:nvSpPr>
        <p:spPr>
          <a:xfrm>
            <a:off x="91057"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Research Question</a:t>
            </a:r>
          </a:p>
        </p:txBody>
      </p:sp>
      <p:sp>
        <p:nvSpPr>
          <p:cNvPr id="9" name="矩形 8">
            <a:extLst>
              <a:ext uri="{FF2B5EF4-FFF2-40B4-BE49-F238E27FC236}">
                <a16:creationId xmlns:a16="http://schemas.microsoft.com/office/drawing/2014/main" id="{B78C2E71-6163-454B-B615-A31A9FB20489}"/>
              </a:ext>
            </a:extLst>
          </p:cNvPr>
          <p:cNvSpPr/>
          <p:nvPr/>
        </p:nvSpPr>
        <p:spPr>
          <a:xfrm>
            <a:off x="2437200" y="0"/>
            <a:ext cx="2437200" cy="381800"/>
          </a:xfrm>
          <a:prstGeom prst="rect">
            <a:avLst/>
          </a:prstGeom>
          <a:solidFill>
            <a:schemeClr val="tx1">
              <a:lumMod val="65000"/>
              <a:lumOff val="3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 name="矩形 9">
            <a:extLst>
              <a:ext uri="{FF2B5EF4-FFF2-40B4-BE49-F238E27FC236}">
                <a16:creationId xmlns:a16="http://schemas.microsoft.com/office/drawing/2014/main" id="{E34FE2C8-ADA2-41E6-A351-227C00214159}"/>
              </a:ext>
            </a:extLst>
          </p:cNvPr>
          <p:cNvSpPr/>
          <p:nvPr/>
        </p:nvSpPr>
        <p:spPr>
          <a:xfrm>
            <a:off x="4874400" y="0"/>
            <a:ext cx="2437200" cy="381800"/>
          </a:xfrm>
          <a:prstGeom prst="rect">
            <a:avLst/>
          </a:prstGeom>
          <a:solidFill>
            <a:schemeClr val="bg1">
              <a:lumMod val="9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 name="矩形 10">
            <a:extLst>
              <a:ext uri="{FF2B5EF4-FFF2-40B4-BE49-F238E27FC236}">
                <a16:creationId xmlns:a16="http://schemas.microsoft.com/office/drawing/2014/main" id="{47F27C00-EA80-4E9F-B425-FB2C3EE0C06B}"/>
              </a:ext>
            </a:extLst>
          </p:cNvPr>
          <p:cNvSpPr/>
          <p:nvPr/>
        </p:nvSpPr>
        <p:spPr>
          <a:xfrm>
            <a:off x="4916544" y="44624"/>
            <a:ext cx="2303999" cy="307777"/>
          </a:xfrm>
          <a:prstGeom prst="rect">
            <a:avLst/>
          </a:prstGeom>
          <a:ln w="9525">
            <a:solidFill>
              <a:schemeClr val="bg1"/>
            </a:solid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12" name="矩形 11">
            <a:extLst>
              <a:ext uri="{FF2B5EF4-FFF2-40B4-BE49-F238E27FC236}">
                <a16:creationId xmlns:a16="http://schemas.microsoft.com/office/drawing/2014/main" id="{B89D798E-6BC7-4B23-B876-1514B69BAECC}"/>
              </a:ext>
            </a:extLst>
          </p:cNvPr>
          <p:cNvSpPr/>
          <p:nvPr/>
        </p:nvSpPr>
        <p:spPr>
          <a:xfrm>
            <a:off x="7311600" y="0"/>
            <a:ext cx="2437200" cy="381800"/>
          </a:xfrm>
          <a:prstGeom prst="rect">
            <a:avLst/>
          </a:prstGeom>
          <a:solidFill>
            <a:schemeClr val="bg1">
              <a:lumMod val="95000"/>
              <a:alpha val="30000"/>
            </a:schemeClr>
          </a:solidFill>
          <a:ln w="9525">
            <a:solidFill>
              <a:schemeClr val="tx1">
                <a:lumMod val="50000"/>
                <a:lumOff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 name="矩形 12">
            <a:extLst>
              <a:ext uri="{FF2B5EF4-FFF2-40B4-BE49-F238E27FC236}">
                <a16:creationId xmlns:a16="http://schemas.microsoft.com/office/drawing/2014/main" id="{4E4E715C-C415-4944-BD7A-B7BB5B5351B7}"/>
              </a:ext>
            </a:extLst>
          </p:cNvPr>
          <p:cNvSpPr/>
          <p:nvPr/>
        </p:nvSpPr>
        <p:spPr>
          <a:xfrm>
            <a:off x="7408657" y="33290"/>
            <a:ext cx="2303999" cy="307777"/>
          </a:xfrm>
          <a:prstGeom prst="rect">
            <a:avLst/>
          </a:prstGeom>
          <a:ln w="9525">
            <a:solidFill>
              <a:schemeClr val="bg1"/>
            </a:solid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Model Training</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14" name="矩形 13">
            <a:extLst>
              <a:ext uri="{FF2B5EF4-FFF2-40B4-BE49-F238E27FC236}">
                <a16:creationId xmlns:a16="http://schemas.microsoft.com/office/drawing/2014/main" id="{FDE8A0CE-736F-436D-9296-6BB4844AF095}"/>
              </a:ext>
            </a:extLst>
          </p:cNvPr>
          <p:cNvSpPr/>
          <p:nvPr/>
        </p:nvSpPr>
        <p:spPr>
          <a:xfrm>
            <a:off x="9821160" y="44624"/>
            <a:ext cx="2303999" cy="307777"/>
          </a:xfrm>
          <a:prstGeom prst="rect">
            <a:avLst/>
          </a:prstGeom>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Appendix</a:t>
            </a:r>
            <a:endParaRPr lang="zh-CN" altLang="zh-CN" sz="1400" b="1" kern="100" dirty="0">
              <a:solidFill>
                <a:schemeClr val="accent1"/>
              </a:solidFill>
              <a:latin typeface="Times New Roman" panose="02020603050405020304" pitchFamily="18" charset="0"/>
              <a:cs typeface="Times New Roman" panose="02020603050405020304" pitchFamily="18" charset="0"/>
            </a:endParaRPr>
          </a:p>
        </p:txBody>
      </p:sp>
      <p:sp>
        <p:nvSpPr>
          <p:cNvPr id="15" name="矩形 14">
            <a:extLst>
              <a:ext uri="{FF2B5EF4-FFF2-40B4-BE49-F238E27FC236}">
                <a16:creationId xmlns:a16="http://schemas.microsoft.com/office/drawing/2014/main" id="{5F7E121A-4C0F-4FAE-BEF9-31D89979A42F}"/>
              </a:ext>
            </a:extLst>
          </p:cNvPr>
          <p:cNvSpPr/>
          <p:nvPr/>
        </p:nvSpPr>
        <p:spPr>
          <a:xfrm>
            <a:off x="2503800" y="44624"/>
            <a:ext cx="2303999" cy="307777"/>
          </a:xfrm>
          <a:prstGeom prst="rect">
            <a:avLst/>
          </a:prstGeom>
          <a:ln w="9525">
            <a:noFill/>
          </a:ln>
        </p:spPr>
        <p:txBody>
          <a:bodyPr wrap="square">
            <a:spAutoFit/>
          </a:bodyPr>
          <a:lstStyle/>
          <a:p>
            <a:pPr algn="ctr"/>
            <a:r>
              <a:rPr lang="en-US" altLang="zh-CN" sz="1400" b="1" kern="100" dirty="0">
                <a:solidFill>
                  <a:schemeClr val="accent1"/>
                </a:solidFill>
                <a:latin typeface="Times New Roman" panose="02020603050405020304" pitchFamily="18" charset="0"/>
                <a:cs typeface="Times New Roman" panose="02020603050405020304" pitchFamily="18" charset="0"/>
              </a:rPr>
              <a:t>EDA</a:t>
            </a:r>
          </a:p>
        </p:txBody>
      </p:sp>
      <p:sp>
        <p:nvSpPr>
          <p:cNvPr id="18" name="矩形 17">
            <a:extLst>
              <a:ext uri="{FF2B5EF4-FFF2-40B4-BE49-F238E27FC236}">
                <a16:creationId xmlns:a16="http://schemas.microsoft.com/office/drawing/2014/main" id="{F0CB051A-617E-4F24-830C-8C144A84F80A}"/>
              </a:ext>
            </a:extLst>
          </p:cNvPr>
          <p:cNvSpPr/>
          <p:nvPr/>
        </p:nvSpPr>
        <p:spPr>
          <a:xfrm>
            <a:off x="399716" y="594739"/>
            <a:ext cx="1891865" cy="338554"/>
          </a:xfrm>
          <a:prstGeom prst="rect">
            <a:avLst/>
          </a:prstGeom>
        </p:spPr>
        <p:txBody>
          <a:bodyPr wrap="none">
            <a:spAutoFit/>
          </a:bodyPr>
          <a:lstStyle/>
          <a:p>
            <a:r>
              <a:rPr lang="en-US" altLang="zh-TW" sz="1600" b="1" kern="100" dirty="0">
                <a:solidFill>
                  <a:schemeClr val="accent1"/>
                </a:solidFill>
                <a:latin typeface="Times New Roman" panose="02020603050405020304" pitchFamily="18" charset="0"/>
                <a:cs typeface="Times New Roman" panose="02020603050405020304" pitchFamily="18" charset="0"/>
              </a:rPr>
              <a:t>C. </a:t>
            </a:r>
            <a:r>
              <a:rPr lang="zh-TW" altLang="en-US" sz="1600" b="1" kern="100" dirty="0">
                <a:solidFill>
                  <a:schemeClr val="accent1"/>
                </a:solidFill>
                <a:latin typeface="標楷體" panose="03000509000000000000" pitchFamily="65" charset="-120"/>
                <a:ea typeface="標楷體" panose="03000509000000000000" pitchFamily="65" charset="-120"/>
                <a:cs typeface="Times New Roman" panose="02020603050405020304" pitchFamily="18" charset="0"/>
              </a:rPr>
              <a:t>客戶屬性檔</a:t>
            </a:r>
            <a:r>
              <a:rPr lang="en-US" altLang="zh-TW" sz="1600" b="1" kern="100" dirty="0">
                <a:solidFill>
                  <a:schemeClr val="accent1"/>
                </a:solidFill>
                <a:latin typeface="Times New Roman" panose="02020603050405020304" pitchFamily="18" charset="0"/>
                <a:cs typeface="Times New Roman" panose="02020603050405020304" pitchFamily="18" charset="0"/>
              </a:rPr>
              <a:t>EDA</a:t>
            </a:r>
            <a:endParaRPr lang="en-US" altLang="zh-CN" sz="1600" b="1" kern="1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0228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593F37B1-A25D-4F30-81C8-91CFC1AE6E35}"/>
              </a:ext>
            </a:extLst>
          </p:cNvPr>
          <p:cNvSpPr>
            <a:spLocks noGrp="1"/>
          </p:cNvSpPr>
          <p:nvPr>
            <p:ph type="sldNum" sz="quarter" idx="12"/>
          </p:nvPr>
        </p:nvSpPr>
        <p:spPr/>
        <p:txBody>
          <a:bodyPr/>
          <a:lstStyle/>
          <a:p>
            <a:fld id="{BF8CE765-4F4E-465C-81D9-F9DA65D64035}" type="slidenum">
              <a:rPr lang="zh-TW" altLang="en-US" smtClean="0"/>
              <a:t>9</a:t>
            </a:fld>
            <a:endParaRPr lang="zh-TW" altLang="en-US"/>
          </a:p>
        </p:txBody>
      </p:sp>
      <p:sp>
        <p:nvSpPr>
          <p:cNvPr id="20" name="椭圆 14">
            <a:extLst>
              <a:ext uri="{FF2B5EF4-FFF2-40B4-BE49-F238E27FC236}">
                <a16:creationId xmlns:a16="http://schemas.microsoft.com/office/drawing/2014/main" id="{F5068976-8419-4EBC-8393-1C7A6241E6B5}"/>
              </a:ext>
            </a:extLst>
          </p:cNvPr>
          <p:cNvSpPr/>
          <p:nvPr/>
        </p:nvSpPr>
        <p:spPr>
          <a:xfrm>
            <a:off x="2256909" y="2118102"/>
            <a:ext cx="2394908" cy="2394908"/>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zh-CN" sz="8000" dirty="0">
                <a:latin typeface="+mj-lt"/>
              </a:rPr>
              <a:t>03</a:t>
            </a:r>
            <a:endParaRPr lang="zh-CN" altLang="en-US" sz="8000" dirty="0">
              <a:latin typeface="+mj-lt"/>
            </a:endParaRPr>
          </a:p>
        </p:txBody>
      </p:sp>
      <p:sp>
        <p:nvSpPr>
          <p:cNvPr id="21" name="矩形 20">
            <a:extLst>
              <a:ext uri="{FF2B5EF4-FFF2-40B4-BE49-F238E27FC236}">
                <a16:creationId xmlns:a16="http://schemas.microsoft.com/office/drawing/2014/main" id="{C6528B0D-EEFD-4786-97BD-B62578473F8F}"/>
              </a:ext>
            </a:extLst>
          </p:cNvPr>
          <p:cNvSpPr/>
          <p:nvPr/>
        </p:nvSpPr>
        <p:spPr>
          <a:xfrm>
            <a:off x="4958549" y="2430515"/>
            <a:ext cx="3262432" cy="830997"/>
          </a:xfrm>
          <a:prstGeom prst="rect">
            <a:avLst/>
          </a:prstGeom>
        </p:spPr>
        <p:txBody>
          <a:bodyPr wrap="none">
            <a:spAutoFit/>
          </a:bodyPr>
          <a:lstStyle/>
          <a:p>
            <a:pPr algn="ctr"/>
            <a:r>
              <a:rPr lang="zh-CN" altLang="en-US" sz="4800" b="1" kern="100" dirty="0">
                <a:solidFill>
                  <a:schemeClr val="accent1"/>
                </a:solidFill>
                <a:latin typeface="微軟正黑體" panose="020B0604030504040204" pitchFamily="34" charset="-120"/>
                <a:ea typeface="微軟正黑體" panose="020B0604030504040204" pitchFamily="34" charset="-120"/>
                <a:cs typeface="Times New Roman" panose="02020603050405020304" pitchFamily="18" charset="0"/>
              </a:rPr>
              <a:t>資料預處理</a:t>
            </a:r>
            <a:endParaRPr lang="en-US" altLang="zh-CN" sz="4800" b="1" kern="100" dirty="0">
              <a:solidFill>
                <a:schemeClr val="accent1"/>
              </a:solidFill>
              <a:latin typeface="微軟正黑體" panose="020B0604030504040204" pitchFamily="34" charset="-120"/>
              <a:ea typeface="微軟正黑體" panose="020B0604030504040204" pitchFamily="34" charset="-120"/>
              <a:cs typeface="Times New Roman" panose="02020603050405020304" pitchFamily="18" charset="0"/>
            </a:endParaRPr>
          </a:p>
        </p:txBody>
      </p:sp>
      <p:sp>
        <p:nvSpPr>
          <p:cNvPr id="22" name="矩形 21">
            <a:extLst>
              <a:ext uri="{FF2B5EF4-FFF2-40B4-BE49-F238E27FC236}">
                <a16:creationId xmlns:a16="http://schemas.microsoft.com/office/drawing/2014/main" id="{1E441F43-D529-4674-994B-37E9E7449951}"/>
              </a:ext>
            </a:extLst>
          </p:cNvPr>
          <p:cNvSpPr/>
          <p:nvPr/>
        </p:nvSpPr>
        <p:spPr>
          <a:xfrm>
            <a:off x="4958548" y="3241549"/>
            <a:ext cx="4976543" cy="584775"/>
          </a:xfrm>
          <a:prstGeom prst="rect">
            <a:avLst/>
          </a:prstGeom>
        </p:spPr>
        <p:txBody>
          <a:bodyPr wrap="square">
            <a:spAutoFit/>
          </a:bodyPr>
          <a:lstStyle/>
          <a:p>
            <a:r>
              <a:rPr lang="en-US" altLang="zh-CN" sz="3200" b="1" kern="100" dirty="0">
                <a:solidFill>
                  <a:schemeClr val="accent1"/>
                </a:solidFill>
                <a:latin typeface="Times New Roman" panose="02020603050405020304" pitchFamily="18" charset="0"/>
                <a:cs typeface="Times New Roman" panose="02020603050405020304" pitchFamily="18" charset="0"/>
              </a:rPr>
              <a:t>Data  pre-processing</a:t>
            </a:r>
            <a:endParaRPr lang="zh-CN" altLang="en-US" sz="3200" b="1" kern="100" dirty="0">
              <a:solidFill>
                <a:schemeClr val="accent1"/>
              </a:solidFill>
              <a:latin typeface="Times New Roman" panose="02020603050405020304" pitchFamily="18" charset="0"/>
              <a:cs typeface="Times New Roman" panose="02020603050405020304" pitchFamily="18" charset="0"/>
            </a:endParaRPr>
          </a:p>
        </p:txBody>
      </p:sp>
      <p:sp>
        <p:nvSpPr>
          <p:cNvPr id="3" name="矩形 2">
            <a:extLst>
              <a:ext uri="{FF2B5EF4-FFF2-40B4-BE49-F238E27FC236}">
                <a16:creationId xmlns:a16="http://schemas.microsoft.com/office/drawing/2014/main" id="{3B523386-DC62-4A86-98A5-2BCB06DCEB09}"/>
              </a:ext>
            </a:extLst>
          </p:cNvPr>
          <p:cNvSpPr/>
          <p:nvPr/>
        </p:nvSpPr>
        <p:spPr>
          <a:xfrm>
            <a:off x="4958549" y="4097549"/>
            <a:ext cx="3993401" cy="2308324"/>
          </a:xfrm>
          <a:prstGeom prst="rect">
            <a:avLst/>
          </a:prstGeom>
        </p:spPr>
        <p:txBody>
          <a:bodyPr wrap="none">
            <a:spAutoFit/>
          </a:bodyPr>
          <a:lstStyle/>
          <a:p>
            <a:pPr marL="342900" indent="-342900">
              <a:buAutoNum type="alphaUcPeriod"/>
            </a:pPr>
            <a:r>
              <a:rPr lang="zh-TW" altLang="en-US" b="1" kern="100" dirty="0">
                <a:solidFill>
                  <a:schemeClr val="accent1"/>
                </a:solidFill>
                <a:ea typeface="標楷體" panose="03000509000000000000" pitchFamily="65" charset="-120"/>
                <a:cs typeface="Times New Roman" panose="02020603050405020304" pitchFamily="18" charset="0"/>
              </a:rPr>
              <a:t>理賠檔、再購檔、客戶屬性檔合併</a:t>
            </a:r>
            <a:endParaRPr lang="en-US" altLang="zh-TW" b="1" kern="100" dirty="0">
              <a:solidFill>
                <a:schemeClr val="accent1"/>
              </a:solidFill>
              <a:ea typeface="標楷體" panose="03000509000000000000" pitchFamily="65" charset="-120"/>
              <a:cs typeface="Times New Roman" panose="02020603050405020304" pitchFamily="18" charset="0"/>
            </a:endParaRPr>
          </a:p>
          <a:p>
            <a:pPr marL="342900" indent="-342900">
              <a:buAutoNum type="alphaUcPeriod"/>
            </a:pPr>
            <a:r>
              <a:rPr lang="zh-TW" altLang="en-US" b="1" kern="100" dirty="0">
                <a:solidFill>
                  <a:schemeClr val="accent1"/>
                </a:solidFill>
                <a:ea typeface="標楷體" panose="03000509000000000000" pitchFamily="65" charset="-120"/>
                <a:cs typeface="Times New Roman" panose="02020603050405020304" pitchFamily="18" charset="0"/>
              </a:rPr>
              <a:t>合併檔案分析</a:t>
            </a:r>
            <a:endParaRPr lang="en-US" altLang="zh-TW" b="1" kern="100" dirty="0">
              <a:solidFill>
                <a:schemeClr val="accent1"/>
              </a:solidFill>
              <a:ea typeface="標楷體" panose="03000509000000000000" pitchFamily="65" charset="-120"/>
              <a:cs typeface="Times New Roman" panose="02020603050405020304" pitchFamily="18" charset="0"/>
            </a:endParaRPr>
          </a:p>
          <a:p>
            <a:pPr marL="342900" indent="-342900">
              <a:buAutoNum type="alphaUcPeriod"/>
            </a:pPr>
            <a:r>
              <a:rPr lang="en-US" altLang="zh-TW" b="1" kern="100" dirty="0">
                <a:solidFill>
                  <a:schemeClr val="accent1"/>
                </a:solidFill>
                <a:cs typeface="Times New Roman" panose="02020603050405020304" pitchFamily="18" charset="0"/>
              </a:rPr>
              <a:t>Deal with Miss Value</a:t>
            </a:r>
          </a:p>
          <a:p>
            <a:pPr marL="342900" indent="-342900">
              <a:buAutoNum type="alphaUcPeriod"/>
            </a:pPr>
            <a:r>
              <a:rPr lang="en-US" altLang="zh-TW" b="1" kern="100" dirty="0">
                <a:solidFill>
                  <a:schemeClr val="accent1"/>
                </a:solidFill>
                <a:cs typeface="Times New Roman" panose="02020603050405020304" pitchFamily="18" charset="0"/>
              </a:rPr>
              <a:t>Feature Engineering</a:t>
            </a:r>
          </a:p>
          <a:p>
            <a:pPr marL="342900" indent="-342900">
              <a:buAutoNum type="alphaUcPeriod"/>
            </a:pPr>
            <a:r>
              <a:rPr lang="en-US" altLang="zh-TW" b="1" kern="100" dirty="0">
                <a:solidFill>
                  <a:schemeClr val="accent1"/>
                </a:solidFill>
                <a:cs typeface="Times New Roman" panose="02020603050405020304" pitchFamily="18" charset="0"/>
              </a:rPr>
              <a:t>Categorical Variable Encoding</a:t>
            </a:r>
          </a:p>
          <a:p>
            <a:pPr marL="342900" indent="-342900">
              <a:buAutoNum type="alphaUcPeriod"/>
            </a:pPr>
            <a:r>
              <a:rPr lang="en-US" altLang="zh-TW" b="1" kern="100" dirty="0">
                <a:solidFill>
                  <a:schemeClr val="accent1"/>
                </a:solidFill>
                <a:cs typeface="Times New Roman" panose="02020603050405020304" pitchFamily="18" charset="0"/>
              </a:rPr>
              <a:t>Feature Scaling</a:t>
            </a:r>
          </a:p>
          <a:p>
            <a:pPr marL="342900" indent="-342900">
              <a:buAutoNum type="alphaUcPeriod"/>
            </a:pPr>
            <a:r>
              <a:rPr lang="en-US" altLang="zh-TW" b="1" kern="100" dirty="0">
                <a:solidFill>
                  <a:schemeClr val="accent1"/>
                </a:solidFill>
                <a:cs typeface="Times New Roman" panose="02020603050405020304" pitchFamily="18" charset="0"/>
              </a:rPr>
              <a:t>Deal with Imbalanced Data</a:t>
            </a:r>
          </a:p>
          <a:p>
            <a:pPr marL="342900" indent="-342900">
              <a:buAutoNum type="alphaUcPeriod"/>
            </a:pPr>
            <a:endParaRPr lang="en-US" altLang="zh-TW" b="1" kern="1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7427957"/>
      </p:ext>
    </p:extLst>
  </p:cSld>
  <p:clrMapOvr>
    <a:masterClrMapping/>
  </p:clrMapOvr>
</p:sld>
</file>

<file path=ppt/theme/theme1.xml><?xml version="1.0" encoding="utf-8"?>
<a:theme xmlns:a="http://schemas.openxmlformats.org/drawingml/2006/main" name="佈景主題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古典">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7_預設簡報設計">
  <a:themeElements>
    <a:clrScheme name="自訂 9">
      <a:dk1>
        <a:sysClr val="windowText" lastClr="000000"/>
      </a:dk1>
      <a:lt1>
        <a:sysClr val="window" lastClr="FFFFFF"/>
      </a:lt1>
      <a:dk2>
        <a:srgbClr val="1F497D"/>
      </a:dk2>
      <a:lt2>
        <a:srgbClr val="EEECE1"/>
      </a:lt2>
      <a:accent1>
        <a:srgbClr val="366092"/>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預設簡報設計">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預設簡報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預設簡報設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預設簡報設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預設簡報設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預設簡報設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預設簡報設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預設簡報設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預設簡報設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預設簡報設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預設簡報設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自訂設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訂 2">
      <a:majorFont>
        <a:latin typeface="Calibri"/>
        <a:ea typeface="微軟正黑體"/>
        <a:cs typeface=""/>
      </a:majorFont>
      <a:minorFont>
        <a:latin typeface="Calibri"/>
        <a:ea typeface="微軟正黑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佈景主題1</Template>
  <TotalTime>5346</TotalTime>
  <Words>1585</Words>
  <Application>Microsoft Office PowerPoint</Application>
  <PresentationFormat>寬螢幕</PresentationFormat>
  <Paragraphs>350</Paragraphs>
  <Slides>33</Slides>
  <Notes>2</Notes>
  <HiddenSlides>0</HiddenSlides>
  <MMClips>0</MMClips>
  <ScaleCrop>false</ScaleCrop>
  <HeadingPairs>
    <vt:vector size="6" baseType="variant">
      <vt:variant>
        <vt:lpstr>使用字型</vt:lpstr>
      </vt:variant>
      <vt:variant>
        <vt:i4>10</vt:i4>
      </vt:variant>
      <vt:variant>
        <vt:lpstr>佈景主題</vt:lpstr>
      </vt:variant>
      <vt:variant>
        <vt:i4>3</vt:i4>
      </vt:variant>
      <vt:variant>
        <vt:lpstr>投影片標題</vt:lpstr>
      </vt:variant>
      <vt:variant>
        <vt:i4>33</vt:i4>
      </vt:variant>
    </vt:vector>
  </HeadingPairs>
  <TitlesOfParts>
    <vt:vector size="46" baseType="lpstr">
      <vt:lpstr>宋体</vt:lpstr>
      <vt:lpstr>微軟正黑體</vt:lpstr>
      <vt:lpstr>微軟正黑體</vt:lpstr>
      <vt:lpstr>新細明體</vt:lpstr>
      <vt:lpstr>標楷體</vt:lpstr>
      <vt:lpstr>Arial</vt:lpstr>
      <vt:lpstr>Calibri</vt:lpstr>
      <vt:lpstr>Cambria Math</vt:lpstr>
      <vt:lpstr>Times New Roman</vt:lpstr>
      <vt:lpstr>Wingdings</vt:lpstr>
      <vt:lpstr>佈景主題1</vt:lpstr>
      <vt:lpstr>7_預設簡報設計</vt:lpstr>
      <vt:lpstr>自訂設計</vt:lpstr>
      <vt:lpstr>理賠客戶再購與商品推薦</vt:lpstr>
      <vt:lpstr>大綱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南山人壽儲備幹部 籌備計畫</dc:title>
  <dc:creator>Huang, Katy-WC</dc:creator>
  <cp:lastModifiedBy>886987701935</cp:lastModifiedBy>
  <cp:revision>545</cp:revision>
  <cp:lastPrinted>2020-06-18T10:53:49Z</cp:lastPrinted>
  <dcterms:created xsi:type="dcterms:W3CDTF">2018-08-23T01:23:53Z</dcterms:created>
  <dcterms:modified xsi:type="dcterms:W3CDTF">2020-06-18T12:45:26Z</dcterms:modified>
</cp:coreProperties>
</file>