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69" r:id="rId4"/>
    <p:sldId id="285" r:id="rId5"/>
    <p:sldId id="286" r:id="rId6"/>
    <p:sldId id="284" r:id="rId7"/>
    <p:sldId id="287" r:id="rId8"/>
    <p:sldId id="288" r:id="rId9"/>
    <p:sldId id="290" r:id="rId10"/>
    <p:sldId id="289" r:id="rId11"/>
    <p:sldId id="292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0" r:id="rId21"/>
    <p:sldId id="283" r:id="rId22"/>
    <p:sldId id="282" r:id="rId23"/>
    <p:sldId id="272" r:id="rId2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CF3D-FF41-4300-9507-027356E165CC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59C01-4981-404E-A021-AD1D8118DCF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99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15B-567A-4721-0502-BA4CE0BB6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B8AFB-AA95-782D-B6BD-45A58EF9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ED6DC-6BF1-7074-D95B-76FFB093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5CD7-79A9-415D-9660-433C9CF6EB83}" type="datetime1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5EDA-25CE-D6D6-4D64-5B1FE8FD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15A6-B8F2-90D7-F8DB-B551F82B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18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DA15-84DE-EC3E-5D30-D84C405FB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3C5A-CEBA-0FAB-559D-AA9FC0A1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772B1-B8BC-27A3-834D-55B78FD1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031B-F1A6-4FF0-BFA6-EB38BF08C75D}" type="datetime1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DD50-42AB-4DBE-1BDA-C63289B4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6A74-9A7F-6A13-654A-C165C054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7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2FE83-D232-17E6-0A8B-84E9A580B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B81E9-C241-21B9-4AAD-C8C170467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1975-8138-68EA-4D8D-7982183F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F43D-128A-41BC-8517-958B157E1864}" type="datetime1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942AC-1E12-9B5B-4CFF-D310AF68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821E-FFF8-412A-5B83-41AFE15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7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9395-C2F0-55E7-EA25-67E9EAF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D782-2429-243A-6768-92321BD2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1563-1B82-B7A6-E64C-55704634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A4F4-8511-47EB-A67D-FEE1B57EDFAF}" type="datetime1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3E4F9-C953-4E38-D7A8-1059888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71E0-29A2-A6F1-EC39-F163133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35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5DF8-9B11-C34A-472D-E06892AF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5726-F121-7C8D-B86E-B8F815D53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3110-2825-986B-1D81-D759B283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0282-CD40-46F7-BF07-40237D706FD0}" type="datetime1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5691-4393-020E-E99D-D0035A35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745C-C68A-B762-B058-CB4FAFF8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420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2E2A-5684-1D9C-6FCA-2FF7778E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E1B3-AFD9-AD07-1572-C3265E8DC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DD0E6-0263-3575-3114-3F2CB347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3E18B-D9E1-A51A-359A-C9EC6F5C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8993-CC18-4AAF-A15C-D4121B8CF76F}" type="datetime1">
              <a:rPr lang="LID4096" smtClean="0"/>
              <a:t>03/03/2025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7EDF-7F05-75B4-0A80-A649DB97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6423-444A-0D28-1875-E264F93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961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557-B14C-4884-055B-B083B9A8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9D23-A1A3-2818-A4CD-6B504F2F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7A453-AB74-FD6E-80CD-F5513CEE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A3CA5-E81A-D013-B226-F0949E698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6E3E3-EABC-6CBF-C9F3-3F8266F6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6D4BA-CAB7-EF12-0379-CE98D257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3787-CA7D-498D-A08B-6CA394F2BF56}" type="datetime1">
              <a:rPr lang="LID4096" smtClean="0"/>
              <a:t>03/03/2025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F977C-0F34-9968-CEF2-6CB0ED5E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E3893-927C-F435-F131-6AD5369C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62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2573-14EF-FE69-B438-0B27C212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821E4-6440-D213-6CFF-61DAA6BE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86AC-B0D7-4229-BDFE-C91B63B264DF}" type="datetime1">
              <a:rPr lang="LID4096" smtClean="0"/>
              <a:t>03/03/2025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1457-A682-8033-7CCE-2782774D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2E12C-D3BF-E474-3118-4328D517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729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78B5C-0E8F-83AB-2E20-B0FA8236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C515-84DB-49A0-A52C-5DABB778F113}" type="datetime1">
              <a:rPr lang="LID4096" smtClean="0"/>
              <a:t>03/03/2025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E270-C3E4-F745-E552-3FD2C826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0CDE4-D071-458A-1406-0C1C07E1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40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287B-E6B4-93DB-F37E-FFE1B39E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CAA1-54BA-6E72-C369-255C27E8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503F1-F8F5-90E4-A547-B592125B4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D6A3-F1B0-6B7A-669F-8342626A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246B-2569-4595-89BD-AC9EFF9382DD}" type="datetime1">
              <a:rPr lang="LID4096" smtClean="0"/>
              <a:t>03/03/2025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72200-3A8B-D475-153E-D56E663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44C90-94F6-FD77-C251-0091638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010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D0EF-A7FE-78D1-C5BF-D7864A58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C223C-8C48-E275-C09A-DD64E857E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6FAEC-752D-01A7-9508-942230F11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B278-4F8E-51E5-3BE3-0CB1087C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D6D6F-A086-4EB0-BDFC-713C47581EC8}" type="datetime1">
              <a:rPr lang="LID4096" smtClean="0"/>
              <a:t>03/03/2025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AF576-BA84-C9DA-243F-6A3E5D2C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60CAF-C6E0-61B3-D5D1-0AE2292B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714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4568A-08E0-B3E1-AE94-0415EC56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03B9-C445-24EB-815E-0BB7DFD9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9D87-C6F1-7960-3605-B6C0D328B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D8827-F557-4A0C-9D45-0A1068516B71}" type="datetime1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0AFA6-6359-B80D-7D6F-926F72899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BB0D-791D-32E6-6E97-70BBCC8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6C4D2-37F7-4873-9A1E-46C1C72D362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65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" TargetMode="External"/><Relationship Id="rId2" Type="http://schemas.openxmlformats.org/officeDocument/2006/relationships/hyperlink" Target="https://doi.org/10.4018/978-1-7998-3053-5.ch0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py4e.com/html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48F09-01D9-9D9B-710D-61C166719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331" y="427854"/>
            <a:ext cx="10909640" cy="1011155"/>
          </a:xfrm>
        </p:spPr>
        <p:txBody>
          <a:bodyPr anchor="ctr"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Statistics in Python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2: Data Frames</a:t>
            </a:r>
            <a:endParaRPr lang="LID4096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35916-84EB-4767-89A4-1BC7B57A1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332" y="5710687"/>
            <a:ext cx="10679552" cy="709778"/>
          </a:xfrm>
        </p:spPr>
        <p:txBody>
          <a:bodyPr anchor="ctr"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Hamed Ahmadinia, Ph.D.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hamed.ahmadinia@metropolia.fi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82093-4068-E2BA-4EE5-4018F320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57" y="1748812"/>
            <a:ext cx="3285007" cy="2947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0A8E8B-7CA8-EBBC-A7CB-A80B46AD9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41" y="1708092"/>
            <a:ext cx="5614416" cy="2947567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66ABB-8294-E526-C8D0-27F246C21C8D}"/>
              </a:ext>
            </a:extLst>
          </p:cNvPr>
          <p:cNvSpPr txBox="1"/>
          <p:nvPr/>
        </p:nvSpPr>
        <p:spPr>
          <a:xfrm>
            <a:off x="885645" y="4816109"/>
            <a:ext cx="10737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data-driven decision-making with Python</a:t>
            </a:r>
            <a:endParaRPr lang="LID4096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DF7F5D-7CE8-FC3A-957F-44054919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296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4CD95-64FE-918B-8FA0-5862791EB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FD85-F689-D9C0-20D9-383E115C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8BCB0-60ED-836A-F5ED-06935997A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66"/>
            <a:ext cx="7454660" cy="4273399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Why Pandas?</a:t>
            </a:r>
          </a:p>
          <a:p>
            <a:pPr lvl="1"/>
            <a:r>
              <a:rPr lang="en-US" sz="3100" dirty="0"/>
              <a:t>Makes working with large datasets easier.</a:t>
            </a:r>
          </a:p>
          <a:p>
            <a:pPr lvl="1"/>
            <a:r>
              <a:rPr lang="en-US" sz="3100" dirty="0"/>
              <a:t>Supports filtering, grouping, and statistical operations.</a:t>
            </a:r>
          </a:p>
          <a:p>
            <a:pPr lvl="1"/>
            <a:r>
              <a:rPr lang="en-US" sz="3100" dirty="0"/>
              <a:t>Integrates well with visualization libraries (e.g., Matplotlib).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Series (1D Labeled Arrays)</a:t>
            </a:r>
          </a:p>
          <a:p>
            <a:pPr lvl="1"/>
            <a:r>
              <a:rPr lang="en-US" sz="2800" dirty="0"/>
              <a:t>A Series is like a one-dimensional array, but with labels (index) for each value.</a:t>
            </a:r>
          </a:p>
          <a:p>
            <a:pPr lvl="1"/>
            <a:r>
              <a:rPr lang="en-US" sz="2800" dirty="0"/>
              <a:t>Useful for representing single columns of data with meaningful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DataFrame</a:t>
            </a:r>
            <a:r>
              <a:rPr lang="en-US" b="1" dirty="0">
                <a:solidFill>
                  <a:srgbClr val="FF0000"/>
                </a:solidFill>
              </a:rPr>
              <a:t> (2D Table)</a:t>
            </a:r>
          </a:p>
          <a:p>
            <a:pPr lvl="1"/>
            <a:r>
              <a:rPr lang="en-US" sz="3100" dirty="0"/>
              <a:t>A </a:t>
            </a:r>
            <a:r>
              <a:rPr lang="en-US" sz="3100" dirty="0" err="1"/>
              <a:t>DataFrame</a:t>
            </a:r>
            <a:r>
              <a:rPr lang="en-US" sz="3100" dirty="0"/>
              <a:t> is like a table, with rows and columns.</a:t>
            </a:r>
          </a:p>
          <a:p>
            <a:pPr lvl="1"/>
            <a:r>
              <a:rPr lang="en-US" sz="3100" dirty="0"/>
              <a:t>Each column is a Series and can have different data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D55C7-1E87-6A53-972B-24B2DDB6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EE6E6-0169-BD01-AE78-765A9B93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10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A4650-A698-EBDD-079B-8089846263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Pandas – Series and </a:t>
            </a:r>
            <a:r>
              <a:rPr lang="en-US" dirty="0" err="1"/>
              <a:t>DataFrames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3C5C1B-8420-01B3-F0C4-C3729CFF0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62" y="3590422"/>
            <a:ext cx="2594766" cy="548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CD24CC-EA3F-2EFB-4916-0D5C12087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862" y="4877943"/>
            <a:ext cx="2594766" cy="5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6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E0B77-1F67-BDDC-2843-76C083E9B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0B3E-1278-ED63-2A1C-8FC0EE3D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F247-A277-ACF0-C688-5EF9E9F2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59" y="1995488"/>
            <a:ext cx="5434641" cy="4198718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rgbClr val="FF0000"/>
                </a:solidFill>
              </a:rPr>
              <a:t>Selecting Data</a:t>
            </a:r>
          </a:p>
          <a:p>
            <a:pPr lvl="1"/>
            <a:r>
              <a:rPr lang="en-US" sz="8000" dirty="0">
                <a:solidFill>
                  <a:schemeClr val="accent6"/>
                </a:solidFill>
              </a:rPr>
              <a:t>Selecting columns</a:t>
            </a:r>
            <a:r>
              <a:rPr lang="en-US" sz="8000" dirty="0"/>
              <a:t>: Choose one or more columns by their names </a:t>
            </a:r>
          </a:p>
          <a:p>
            <a:pPr lvl="1"/>
            <a:r>
              <a:rPr lang="en-US" sz="8000" dirty="0">
                <a:solidFill>
                  <a:schemeClr val="accent6"/>
                </a:solidFill>
              </a:rPr>
              <a:t>Selecting rows</a:t>
            </a:r>
            <a:r>
              <a:rPr lang="en-US" sz="8000" dirty="0"/>
              <a:t>: Slice rows using their position or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rgbClr val="FF0000"/>
                </a:solidFill>
              </a:rPr>
              <a:t>Indexing Methods</a:t>
            </a:r>
          </a:p>
          <a:p>
            <a:pPr lvl="1"/>
            <a:r>
              <a:rPr lang="en-US" sz="8000" dirty="0" err="1"/>
              <a:t>iloc</a:t>
            </a:r>
            <a:r>
              <a:rPr lang="en-US" sz="8000" dirty="0"/>
              <a:t>[] is great when you need specific rows/columns by position </a:t>
            </a:r>
          </a:p>
          <a:p>
            <a:pPr lvl="1"/>
            <a:r>
              <a:rPr lang="en-US" sz="8000" dirty="0"/>
              <a:t>loc[] is useful when working with labeled data, such as dates or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rgbClr val="FF0000"/>
                </a:solidFill>
              </a:rPr>
              <a:t>Editing Data</a:t>
            </a:r>
          </a:p>
          <a:p>
            <a:pPr lvl="1"/>
            <a:r>
              <a:rPr lang="en-US" sz="8000" dirty="0"/>
              <a:t>You can modify specific values or entire sections of the </a:t>
            </a:r>
            <a:r>
              <a:rPr lang="en-US" sz="8000" dirty="0" err="1"/>
              <a:t>DataFrame</a:t>
            </a:r>
            <a:r>
              <a:rPr lang="en-US" sz="8000" dirty="0"/>
              <a:t>.</a:t>
            </a:r>
          </a:p>
          <a:p>
            <a:pPr lvl="1"/>
            <a:r>
              <a:rPr lang="en-US" sz="8000" dirty="0"/>
              <a:t>New columns can be added easily by assigning values directly.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90A40-2E63-6BE2-5078-5EC15634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DFF8A-84D6-7343-E387-CB04739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11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E18F4F-F6B5-9257-6377-E7D400F8768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Selecting and Editing Data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0C55C6-6279-28EC-B5FB-2FD3B4B0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51" y="2342119"/>
            <a:ext cx="5761807" cy="36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7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3048D-3469-D64B-6DC6-8674A9BAA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6293-ED0D-2FC7-3E34-CEDA0A1F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81CBE-E501-EB1F-DEE8-75644C30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6A798-6522-9F9F-2CAE-A7B26B63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12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5B61DC-3E60-6F2E-FD43-18AAE221D9B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Handling Methods in Pandas</a:t>
            </a:r>
            <a:endParaRPr lang="LID4096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E6C586-C285-7256-A27A-6C2A0132D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65668"/>
              </p:ext>
            </p:extLst>
          </p:nvPr>
        </p:nvGraphicFramePr>
        <p:xfrm>
          <a:off x="755530" y="2203256"/>
          <a:ext cx="1068093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68">
                  <a:extLst>
                    <a:ext uri="{9D8B030D-6E8A-4147-A177-3AD203B41FA5}">
                      <a16:colId xmlns:a16="http://schemas.microsoft.com/office/drawing/2014/main" val="3293368548"/>
                    </a:ext>
                  </a:extLst>
                </a:gridCol>
                <a:gridCol w="3602573">
                  <a:extLst>
                    <a:ext uri="{9D8B030D-6E8A-4147-A177-3AD203B41FA5}">
                      <a16:colId xmlns:a16="http://schemas.microsoft.com/office/drawing/2014/main" val="3100475919"/>
                    </a:ext>
                  </a:extLst>
                </a:gridCol>
                <a:gridCol w="5170098">
                  <a:extLst>
                    <a:ext uri="{9D8B030D-6E8A-4147-A177-3AD203B41FA5}">
                      <a16:colId xmlns:a16="http://schemas.microsoft.com/office/drawing/2014/main" val="355137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3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rows/columns with missing 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df.dropna</a:t>
                      </a:r>
                      <a:r>
                        <a:rPr lang="en-US" dirty="0"/>
                        <a:t>(axis=0, how='any')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85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 (value)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Fill missing values with a specific value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df.fillna</a:t>
                      </a:r>
                      <a:r>
                        <a:rPr lang="en-US" dirty="0"/>
                        <a:t>(0)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4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isna</a:t>
                      </a:r>
                      <a:r>
                        <a:rPr lang="en-US" dirty="0"/>
                        <a:t>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missing values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df.isna</a:t>
                      </a:r>
                      <a:r>
                        <a:rPr lang="en-US" dirty="0"/>
                        <a:t>()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4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apply(function)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a function to columns/rows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r>
                        <a:rPr lang="en-US" dirty="0"/>
                        <a:t>['Square'] = </a:t>
                      </a:r>
                      <a:r>
                        <a:rPr lang="en-US" dirty="0" err="1"/>
                        <a:t>df</a:t>
                      </a:r>
                      <a:r>
                        <a:rPr lang="en-US" dirty="0"/>
                        <a:t>['Age'].apply(lambda x: x ** 2)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54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map(mapping)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specific values in a column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r>
                        <a:rPr lang="en-US" dirty="0"/>
                        <a:t>['Group'] = </a:t>
                      </a:r>
                      <a:r>
                        <a:rPr lang="en-US" dirty="0" err="1"/>
                        <a:t>df</a:t>
                      </a:r>
                      <a:r>
                        <a:rPr lang="en-US" dirty="0"/>
                        <a:t>['Age'].map({25: 'Young', 30: 'Adult'})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43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rename()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 columns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df.rename</a:t>
                      </a:r>
                      <a:r>
                        <a:rPr lang="en-US" dirty="0"/>
                        <a:t>(columns={'Name': '</a:t>
                      </a:r>
                      <a:r>
                        <a:rPr lang="en-US" dirty="0" err="1"/>
                        <a:t>FullName</a:t>
                      </a:r>
                      <a:r>
                        <a:rPr lang="en-US" dirty="0"/>
                        <a:t>'})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4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astype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dtype</a:t>
                      </a:r>
                      <a:r>
                        <a:rPr lang="en-US" dirty="0"/>
                        <a:t>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data type of a column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df</a:t>
                      </a:r>
                      <a:r>
                        <a:rPr lang="en-US" dirty="0"/>
                        <a:t>['Age'] = </a:t>
                      </a:r>
                      <a:r>
                        <a:rPr lang="en-US" dirty="0" err="1"/>
                        <a:t>df</a:t>
                      </a:r>
                      <a:r>
                        <a:rPr lang="en-US" dirty="0"/>
                        <a:t>['Age'].</a:t>
                      </a:r>
                      <a:r>
                        <a:rPr lang="en-US" dirty="0" err="1"/>
                        <a:t>astype</a:t>
                      </a:r>
                      <a:r>
                        <a:rPr lang="en-US" dirty="0"/>
                        <a:t>(float)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933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16A5067-31FD-CF74-F484-DFC127207412}"/>
              </a:ext>
            </a:extLst>
          </p:cNvPr>
          <p:cNvSpPr txBox="1"/>
          <p:nvPr/>
        </p:nvSpPr>
        <p:spPr>
          <a:xfrm>
            <a:off x="755530" y="1724625"/>
            <a:ext cx="4638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Table 3: Data Handling and Transformation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75558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7046-34B7-54E0-C4BC-562415D8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D62D-3E72-E90D-AA37-445641B2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16516-64CD-429A-F550-3E681448E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EDD70-F3B0-4C33-63F3-FBD18435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13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B5BD05-9DC1-753D-18F1-AB74926B41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Example of Data Handling and Transformation</a:t>
            </a:r>
            <a:endParaRPr lang="LID4096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6CFE6-3392-F9E5-723F-10B810F2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37" y="1843088"/>
            <a:ext cx="7287798" cy="44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5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21194-84C2-0B02-F22E-7ACA464BF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659C-0A75-A768-051E-081592ED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6CE7-90C1-9646-95B6-19F2DD16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014"/>
            <a:ext cx="10583174" cy="16792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Grouping Data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Purpose</a:t>
            </a:r>
            <a:r>
              <a:rPr lang="en-US" dirty="0"/>
              <a:t>: Group rows based on one or more columns and apply aggregation functions (e.g., mean(), sum()).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Method</a:t>
            </a:r>
            <a:r>
              <a:rPr lang="en-US" dirty="0"/>
              <a:t>: </a:t>
            </a:r>
            <a:r>
              <a:rPr lang="en-US" dirty="0" err="1"/>
              <a:t>groupby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7CF62-D0DA-94CB-F5E2-ABCA591F5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1C22B-57F1-7B13-85F2-21A3CD84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14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BB4520-1925-617F-4610-3BD14E924AA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Grouping Data in Pandas</a:t>
            </a:r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B3766-4C10-A65B-FA1D-3014B3CE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4" y="3065927"/>
            <a:ext cx="5299143" cy="334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1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8EF72-1EAF-A5C8-E411-313752660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87BA-4768-0EFE-7B7F-4074EF34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6BD9-DD4C-537C-876F-1C584DC4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958" y="1843087"/>
            <a:ext cx="5114027" cy="22962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Concatenating </a:t>
            </a:r>
            <a:r>
              <a:rPr lang="en-US" b="1" dirty="0" err="1">
                <a:solidFill>
                  <a:srgbClr val="FF0000"/>
                </a:solidFill>
              </a:rPr>
              <a:t>DataFrames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Purpose: </a:t>
            </a:r>
            <a:r>
              <a:rPr lang="en-US" dirty="0"/>
              <a:t>Combine </a:t>
            </a:r>
            <a:r>
              <a:rPr lang="en-US" dirty="0" err="1"/>
              <a:t>DataFrames</a:t>
            </a:r>
            <a:r>
              <a:rPr lang="en-US" dirty="0"/>
              <a:t> vertically (rows) or horizontally (columns).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Method:</a:t>
            </a:r>
            <a:r>
              <a:rPr lang="en-US" dirty="0"/>
              <a:t> </a:t>
            </a:r>
            <a:r>
              <a:rPr lang="en-US" dirty="0" err="1"/>
              <a:t>pd.concat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6F2EE-B966-6BBF-643D-646344BF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90519-10A0-F8CE-5BF5-1455E9EE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15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5590EA-BB31-794C-0D37-7EF5684B702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Time-Series Data</a:t>
            </a:r>
            <a:endParaRPr lang="LID4096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D7FBE9-EEC4-68B8-96C2-514E6EAB1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151002"/>
              </p:ext>
            </p:extLst>
          </p:nvPr>
        </p:nvGraphicFramePr>
        <p:xfrm>
          <a:off x="930077" y="3975645"/>
          <a:ext cx="51140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051">
                  <a:extLst>
                    <a:ext uri="{9D8B030D-6E8A-4147-A177-3AD203B41FA5}">
                      <a16:colId xmlns:a16="http://schemas.microsoft.com/office/drawing/2014/main" val="1146865567"/>
                    </a:ext>
                  </a:extLst>
                </a:gridCol>
                <a:gridCol w="3654976">
                  <a:extLst>
                    <a:ext uri="{9D8B030D-6E8A-4147-A177-3AD203B41FA5}">
                      <a16:colId xmlns:a16="http://schemas.microsoft.com/office/drawing/2014/main" val="2857745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objs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</a:t>
                      </a:r>
                      <a:r>
                        <a:rPr lang="en-US" dirty="0" err="1"/>
                        <a:t>DataFrames</a:t>
                      </a:r>
                      <a:r>
                        <a:rPr lang="en-US" dirty="0"/>
                        <a:t> to combine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7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axis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for rows (default), 1 for columns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3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outer (union), inner (intersection)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0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ignore_index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Reassign row index if True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4838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9B603B1-9D92-C797-DAB9-A28D4BF97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23" y="1767726"/>
            <a:ext cx="5469697" cy="43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0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CFC8D-8DAA-CE3E-46C3-9474BBE7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AAD6-C85F-CBDE-0176-9757CA42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4E8B-2320-FB02-62AC-6ADD841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85" y="1690688"/>
            <a:ext cx="10515600" cy="1325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Merging Data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Purpose: </a:t>
            </a:r>
            <a:r>
              <a:rPr lang="en-US" dirty="0"/>
              <a:t>Combine </a:t>
            </a:r>
            <a:r>
              <a:rPr lang="en-US" dirty="0" err="1"/>
              <a:t>DataFrames</a:t>
            </a:r>
            <a:r>
              <a:rPr lang="en-US" dirty="0"/>
              <a:t> based on common columns or indices.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Method: </a:t>
            </a:r>
            <a:r>
              <a:rPr lang="en-US" dirty="0"/>
              <a:t>merge()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F8871-19A2-5FA7-D8CF-66D049FA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D9AE3-1FF7-CA1A-F9AD-3D2EA55C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16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EC1B91-C465-B3BA-60EE-F9655E69655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Merging </a:t>
            </a:r>
            <a:r>
              <a:rPr lang="en-US" dirty="0" err="1"/>
              <a:t>DataFrames</a:t>
            </a:r>
            <a:r>
              <a:rPr lang="en-US" dirty="0"/>
              <a:t> in Pandas</a:t>
            </a:r>
            <a:endParaRPr lang="LID4096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C124E9-CAAC-96BE-70F5-1FDFBEDF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18692"/>
              </p:ext>
            </p:extLst>
          </p:nvPr>
        </p:nvGraphicFramePr>
        <p:xfrm>
          <a:off x="1050847" y="3168651"/>
          <a:ext cx="4700096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082">
                  <a:extLst>
                    <a:ext uri="{9D8B030D-6E8A-4147-A177-3AD203B41FA5}">
                      <a16:colId xmlns:a16="http://schemas.microsoft.com/office/drawing/2014/main" val="1146865567"/>
                    </a:ext>
                  </a:extLst>
                </a:gridCol>
                <a:gridCol w="3039014">
                  <a:extLst>
                    <a:ext uri="{9D8B030D-6E8A-4147-A177-3AD203B41FA5}">
                      <a16:colId xmlns:a16="http://schemas.microsoft.com/office/drawing/2014/main" val="2857745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name to merge on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67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merge (left, right, inner, outer)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3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left_on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right_on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 columns if names differ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5005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397E32B-B64A-97A6-3F6D-9A416A4E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203" y="2788489"/>
            <a:ext cx="571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9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DD85C-1C3B-75D0-B8A9-BB448805B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316D-412B-37BB-401F-32D56C85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0FE86-FDA3-E8F5-64A8-2DFC288EA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FC351-4D1C-CBBF-F25C-99D3D96A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17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F7B54E-E4FC-88CA-A096-A17CDB6BFC0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for Types of Merges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11FCAF-28C1-03F7-C25E-38891671A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23" y="1745321"/>
            <a:ext cx="7303698" cy="45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CDD4-3778-F731-7D9E-13D989E0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A54A-F02E-C8CF-59E4-60438E30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8A44-DBAA-B9DA-05F8-57306EB09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0367"/>
            <a:ext cx="5890404" cy="42849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Key Concepts: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Datetime Objects</a:t>
            </a:r>
            <a:r>
              <a:rPr lang="en-US" dirty="0"/>
              <a:t>: Represent dates and times with properties like year, month, day, hour, etc.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Time-Series Data</a:t>
            </a:r>
            <a:r>
              <a:rPr lang="en-US" dirty="0"/>
              <a:t>: Data indexed by timestamps, commonly used in financial and weather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Creating Time Series: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Converting to Datetime</a:t>
            </a:r>
            <a:r>
              <a:rPr lang="en-US" dirty="0"/>
              <a:t>: </a:t>
            </a:r>
            <a:r>
              <a:rPr lang="en-US" dirty="0" err="1"/>
              <a:t>pd.to_datetime</a:t>
            </a:r>
            <a:r>
              <a:rPr lang="en-US" dirty="0"/>
              <a:t>() converts date strings or columns into datetime format.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FE904-BAD6-42E9-B24A-2BDC54201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57BA4-8C8E-CDC2-698D-CD92046B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18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E22AFF-01DD-BC29-E9AB-315C1AD574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Time-Series Data in Pandas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5C75E-1E52-2324-29FC-CE22ACD5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135" y="2072767"/>
            <a:ext cx="4872930" cy="35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4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41B4D-9950-4527-A754-A10AAA7F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9465-079A-C917-D76C-72F29533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68AF-5E0B-6EE3-E018-8D5230EB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70" y="1920367"/>
            <a:ext cx="6131943" cy="403185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 Key Operations: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Indexing and Slicing: </a:t>
            </a:r>
            <a:r>
              <a:rPr lang="en-US" dirty="0"/>
              <a:t>Select data for specific date ranges using </a:t>
            </a:r>
            <a:r>
              <a:rPr lang="en-US" dirty="0" err="1"/>
              <a:t>df.loc</a:t>
            </a:r>
            <a:r>
              <a:rPr lang="en-US" dirty="0"/>
              <a:t>['start_date':'</a:t>
            </a:r>
            <a:r>
              <a:rPr lang="en-US" dirty="0" err="1"/>
              <a:t>end_date</a:t>
            </a:r>
            <a:r>
              <a:rPr lang="en-US" dirty="0"/>
              <a:t>’].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Date Arithmetic</a:t>
            </a:r>
            <a:r>
              <a:rPr lang="en-US" b="1" dirty="0"/>
              <a:t>: </a:t>
            </a:r>
            <a:r>
              <a:rPr lang="en-US" dirty="0"/>
              <a:t>Subtract dates to calculate time differences (e.g., days between events).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Resampling:</a:t>
            </a:r>
            <a:r>
              <a:rPr lang="en-US" b="1" dirty="0"/>
              <a:t> Adjust time-series frequency:</a:t>
            </a:r>
          </a:p>
          <a:p>
            <a:pPr lvl="2"/>
            <a:r>
              <a:rPr lang="en-US" dirty="0" err="1">
                <a:solidFill>
                  <a:schemeClr val="accent4"/>
                </a:solidFill>
              </a:rPr>
              <a:t>Upsampling</a:t>
            </a:r>
            <a:r>
              <a:rPr lang="en-US" dirty="0">
                <a:solidFill>
                  <a:schemeClr val="accent4"/>
                </a:solidFill>
              </a:rPr>
              <a:t> (Daily)</a:t>
            </a:r>
            <a:r>
              <a:rPr lang="en-US" dirty="0"/>
              <a:t>: </a:t>
            </a:r>
            <a:r>
              <a:rPr lang="en-US" dirty="0" err="1"/>
              <a:t>df.resample</a:t>
            </a:r>
            <a:r>
              <a:rPr lang="en-US" dirty="0"/>
              <a:t>('D').mean()</a:t>
            </a:r>
          </a:p>
          <a:p>
            <a:pPr lvl="2"/>
            <a:r>
              <a:rPr lang="en-US" dirty="0" err="1">
                <a:solidFill>
                  <a:schemeClr val="accent4"/>
                </a:solidFill>
              </a:rPr>
              <a:t>Downsampling</a:t>
            </a:r>
            <a:r>
              <a:rPr lang="en-US" dirty="0">
                <a:solidFill>
                  <a:schemeClr val="accent4"/>
                </a:solidFill>
              </a:rPr>
              <a:t> (Monthly): </a:t>
            </a:r>
            <a:r>
              <a:rPr lang="en-US" dirty="0" err="1"/>
              <a:t>df.resample</a:t>
            </a:r>
            <a:r>
              <a:rPr lang="en-US" dirty="0"/>
              <a:t>(‘ME').sum()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2C19-2E34-81F8-A91B-5D9CAC44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D0D00-7CAA-E8A5-384D-0929D063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19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E046E2-0B40-4F37-6574-6569C56C396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Time-Series Operations in Pandas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5E265-5791-A02A-B152-CC3A4ADE3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113" y="1995488"/>
            <a:ext cx="4934309" cy="37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08FA5-48E4-0605-A617-38D98857F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38A7-CDEB-250B-9408-0A4AC314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dirty="0"/>
              <a:t>Concepts of Today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E781-B438-B5ED-53FE-E6A4C141E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96" y="1724325"/>
            <a:ext cx="9930202" cy="446944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Frames &amp; Matrix:</a:t>
            </a:r>
          </a:p>
          <a:p>
            <a:pPr lvl="1" algn="just"/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Arrays and Matrices: </a:t>
            </a:r>
            <a:r>
              <a:rPr lang="en-US" sz="1800" dirty="0"/>
              <a:t>Organized data in rows and columns for easy calculations.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b="1" dirty="0">
                <a:solidFill>
                  <a:srgbClr val="FF0000"/>
                </a:solidFill>
              </a:rPr>
              <a:t>NumPy Basics and Advanced Operations: </a:t>
            </a:r>
            <a:r>
              <a:rPr lang="en-US" sz="1800" dirty="0"/>
              <a:t>Faster tools for working with large numbers and reshaping data.</a:t>
            </a:r>
          </a:p>
          <a:p>
            <a:pPr lvl="1" algn="just"/>
            <a:endParaRPr lang="en-US" sz="1800" b="1" dirty="0">
              <a:solidFill>
                <a:srgbClr val="FF0000"/>
              </a:solidFill>
            </a:endParaRPr>
          </a:p>
          <a:p>
            <a:pPr lvl="1" algn="just"/>
            <a:r>
              <a:rPr lang="en-US" sz="1800" b="1" dirty="0">
                <a:solidFill>
                  <a:srgbClr val="FF0000"/>
                </a:solidFill>
              </a:rPr>
              <a:t>Pandas Series and </a:t>
            </a:r>
            <a:r>
              <a:rPr lang="en-US" sz="1800" b="1" dirty="0" err="1">
                <a:solidFill>
                  <a:srgbClr val="FF0000"/>
                </a:solidFill>
              </a:rPr>
              <a:t>DataFrames</a:t>
            </a:r>
            <a:r>
              <a:rPr lang="en-US" sz="1800" b="1" dirty="0">
                <a:solidFill>
                  <a:srgbClr val="FF0000"/>
                </a:solidFill>
              </a:rPr>
              <a:t>: </a:t>
            </a:r>
            <a:r>
              <a:rPr lang="en-US" sz="1800" dirty="0"/>
              <a:t>Tables with labels to organize and work with data easily.</a:t>
            </a:r>
          </a:p>
          <a:p>
            <a:pPr lvl="1" algn="just"/>
            <a:endParaRPr lang="en-US" sz="1800" b="1" dirty="0">
              <a:solidFill>
                <a:srgbClr val="FF0000"/>
              </a:solidFill>
            </a:endParaRPr>
          </a:p>
          <a:p>
            <a:pPr lvl="1" algn="just"/>
            <a:r>
              <a:rPr lang="en-US" sz="1800" b="1" dirty="0">
                <a:solidFill>
                  <a:srgbClr val="FF0000"/>
                </a:solidFill>
              </a:rPr>
              <a:t>Data Editing and Filtering: </a:t>
            </a:r>
            <a:r>
              <a:rPr lang="en-US" sz="1800" dirty="0"/>
              <a:t>Clean and filter data to focus on what’s important.</a:t>
            </a:r>
          </a:p>
          <a:p>
            <a:pPr lvl="1" algn="just"/>
            <a:endParaRPr lang="en-US" sz="1800" b="1" dirty="0">
              <a:solidFill>
                <a:srgbClr val="FF0000"/>
              </a:solidFill>
            </a:endParaRPr>
          </a:p>
          <a:p>
            <a:pPr lvl="1" algn="just"/>
            <a:r>
              <a:rPr lang="en-US" sz="1800" b="1" dirty="0">
                <a:solidFill>
                  <a:srgbClr val="FF0000"/>
                </a:solidFill>
              </a:rPr>
              <a:t>Grouping, Merging, and Concatenating Data: </a:t>
            </a:r>
            <a:r>
              <a:rPr lang="en-US" sz="1800" dirty="0"/>
              <a:t>Combine or group data for summaries and comparisons.</a:t>
            </a:r>
          </a:p>
          <a:p>
            <a:pPr lvl="1" algn="just"/>
            <a:endParaRPr lang="en-US" sz="1800" b="1" dirty="0">
              <a:solidFill>
                <a:srgbClr val="FF0000"/>
              </a:solidFill>
            </a:endParaRPr>
          </a:p>
          <a:p>
            <a:pPr lvl="1" algn="just"/>
            <a:r>
              <a:rPr lang="en-US" sz="1800" b="1" dirty="0">
                <a:solidFill>
                  <a:srgbClr val="FF0000"/>
                </a:solidFill>
              </a:rPr>
              <a:t>Time-Series Data: </a:t>
            </a:r>
            <a:r>
              <a:rPr lang="en-US" sz="1800" dirty="0"/>
              <a:t>Data linked to dates and times for tracking changes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9F937-F6AC-607C-3D75-BCC9676D0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AABDE-8A18-2402-C962-59948653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0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5FBE-2613-900A-9CB5-075F2A2F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80ED-8388-0727-686B-16505A67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dirty="0"/>
              <a:t>Notebook Review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E1C1-1A4E-4C6E-99B0-6C601141A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30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Walk through how to apply key Python concepts in a Jupyter Notebook: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Arrays and Matrices</a:t>
            </a:r>
          </a:p>
          <a:p>
            <a:pPr lvl="1"/>
            <a:r>
              <a:rPr lang="en-US" dirty="0"/>
              <a:t>NumPy Basics and Advanced Operations</a:t>
            </a:r>
          </a:p>
          <a:p>
            <a:pPr lvl="1"/>
            <a:r>
              <a:rPr lang="en-US" dirty="0"/>
              <a:t>Pandas Series and </a:t>
            </a:r>
            <a:r>
              <a:rPr lang="en-US" dirty="0" err="1"/>
              <a:t>DataFrames</a:t>
            </a:r>
            <a:endParaRPr lang="en-US" dirty="0"/>
          </a:p>
          <a:p>
            <a:pPr lvl="1"/>
            <a:r>
              <a:rPr lang="en-US" dirty="0"/>
              <a:t>Data Editing and Filtering</a:t>
            </a:r>
          </a:p>
          <a:p>
            <a:pPr lvl="1"/>
            <a:r>
              <a:rPr lang="en-US" dirty="0"/>
              <a:t>Grouping, Merging, and Concatenating Data</a:t>
            </a:r>
          </a:p>
          <a:p>
            <a:pPr lvl="1"/>
            <a:r>
              <a:rPr lang="en-US" dirty="0"/>
              <a:t>Time-Series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728E3-DAA6-28BD-CB21-D66AF934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87922-900B-910B-7893-5237A8E2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20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84176-64D9-B141-E16A-1CCE4E6B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72" y="1825625"/>
            <a:ext cx="4019258" cy="39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8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72619-39FB-A93A-07CC-9757FA98E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A035-2477-B8F7-1D38-C7AB1481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dirty="0"/>
              <a:t>Kahoot Quiz Time!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1E74-E77D-4372-AEB7-E7F031B11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144"/>
            <a:ext cx="4314058" cy="52651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Let’s Test Our Knowledge!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2D825-C26A-4F96-8814-6A144722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AF6ED-6C17-BE6A-54C8-C9CB166F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21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9FD71-C2AA-C428-1480-2B65F292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36" y="2130363"/>
            <a:ext cx="3810000" cy="2221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4C744-2E33-99E9-C191-E4D04F9B8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565" y="1959664"/>
            <a:ext cx="3294823" cy="3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F8FF3-7825-02BF-9B87-DDEE4EFD6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9F35-7360-99C1-8F56-07CE7FAF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0242"/>
            <a:ext cx="7828472" cy="1325563"/>
          </a:xfrm>
        </p:spPr>
        <p:txBody>
          <a:bodyPr/>
          <a:lstStyle/>
          <a:p>
            <a:r>
              <a:rPr lang="en-US" dirty="0"/>
              <a:t>Hands-on Exercise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6EF64-3C8E-F193-0B77-D9E45AFF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1B96D-3B51-80D6-06C0-2E385DDC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22</a:t>
            </a:fld>
            <a:endParaRPr lang="LID4096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1A4EBA-7332-6DCF-2931-4C4155EE5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680" y="1914827"/>
            <a:ext cx="6428508" cy="393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Form groups (2–3 members).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Download </a:t>
            </a:r>
            <a:r>
              <a:rPr lang="en-US" sz="2400" i="1" dirty="0">
                <a:solidFill>
                  <a:srgbClr val="FF0000"/>
                </a:solidFill>
              </a:rPr>
              <a:t>Hands-on Exercise #2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from the course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Complete the coding tasks and discuss your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Don’t forget to add the names of your group members to the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Submit your completed </a:t>
            </a:r>
            <a:r>
              <a:rPr lang="en-US" sz="2400" i="1" dirty="0"/>
              <a:t>Hands-on Exercise</a:t>
            </a:r>
            <a:r>
              <a:rPr lang="en-US" sz="2400" dirty="0"/>
              <a:t> to the course Moodle page or send it to the teacher's email address.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FC1845-7FEC-5CD5-FF9D-173E4C2A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7" y="1851245"/>
            <a:ext cx="4163291" cy="39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3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1E63B-A95F-4D97-0A3F-110ECD45E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EAD8-AB27-B991-E4B3-CEFA42DA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fi-FI" dirty="0"/>
              <a:t>Reference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60BB-F036-F2CD-A7B9-F5988DAA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372"/>
            <a:ext cx="1046240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Vohra, M., &amp; Patil, B. (2021). A Walk Through the World of Data Analytics. , 19-27. </a:t>
            </a:r>
            <a:r>
              <a:rPr lang="en-US" sz="2400" dirty="0">
                <a:hlinkClick r:id="rId2"/>
              </a:rPr>
              <a:t>https://doi.org/10.4018/978-1-7998-3053-5.ch002</a:t>
            </a:r>
            <a:r>
              <a:rPr lang="en-US" sz="2400" dirty="0"/>
              <a:t>.</a:t>
            </a:r>
          </a:p>
          <a:p>
            <a:r>
              <a:rPr lang="en-US" sz="2400" dirty="0"/>
              <a:t>VanderPlas, J. (2016). Python data science handbook: Essential tools for working with data. O'Reilly Media. Available at </a:t>
            </a:r>
            <a:r>
              <a:rPr lang="en-US" sz="2400" dirty="0">
                <a:hlinkClick r:id="rId3"/>
              </a:rPr>
              <a:t>https://jakevdp.github.io/PythonDataScienceHandbook/</a:t>
            </a:r>
            <a:endParaRPr lang="en-US" sz="2400" dirty="0"/>
          </a:p>
          <a:p>
            <a:r>
              <a:rPr lang="en-US" sz="2400" dirty="0"/>
              <a:t>Severance, C. (2016). Python for everybody: Exploring data using Python  3. Charles Severance. Available at </a:t>
            </a:r>
            <a:r>
              <a:rPr lang="en-US" sz="2400" dirty="0">
                <a:hlinkClick r:id="rId4"/>
              </a:rPr>
              <a:t>https://www.py4e.com/html3/</a:t>
            </a:r>
            <a:endParaRPr lang="en-US" sz="2400" dirty="0"/>
          </a:p>
          <a:p>
            <a:r>
              <a:rPr lang="en-US" sz="2400" dirty="0"/>
              <a:t>McKinney, W. (2017). </a:t>
            </a:r>
            <a:r>
              <a:rPr lang="en-US" sz="2400" i="1" dirty="0"/>
              <a:t>Python for data analysis: Data wrangling with pandas, NumPy, and Jupyter.</a:t>
            </a:r>
            <a:r>
              <a:rPr lang="en-US" sz="2400" dirty="0"/>
              <a:t> O'Reilly Media.</a:t>
            </a:r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6F317-84EB-380E-C52E-72D0730E3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27F5-DABF-ACD9-7DE5-9FFCCB7C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27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D662-87EE-F615-649F-E20DBD5F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0FEC-26E4-59DA-0646-1AF02654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75BD-48C0-707E-5342-F0E6D34E5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87" y="1920367"/>
            <a:ext cx="7034842" cy="189039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What are Arrays?</a:t>
            </a:r>
          </a:p>
          <a:p>
            <a:pPr lvl="1"/>
            <a:r>
              <a:rPr lang="en-US" dirty="0"/>
              <a:t>Arrays store collections of </a:t>
            </a:r>
            <a:r>
              <a:rPr lang="en-US" b="1" dirty="0"/>
              <a:t>numerical elements</a:t>
            </a:r>
            <a:r>
              <a:rPr lang="en-US" dirty="0"/>
              <a:t> of the </a:t>
            </a:r>
            <a:r>
              <a:rPr lang="en-US" b="1" dirty="0"/>
              <a:t>same 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Data is stored </a:t>
            </a:r>
            <a:r>
              <a:rPr lang="en-US" b="1" dirty="0"/>
              <a:t>contiguously in memory</a:t>
            </a:r>
            <a:r>
              <a:rPr lang="en-US" dirty="0"/>
              <a:t> for fast access.</a:t>
            </a:r>
          </a:p>
          <a:p>
            <a:pPr lvl="1"/>
            <a:r>
              <a:rPr lang="en-US" b="1" dirty="0"/>
              <a:t>Efficient for numerical operations</a:t>
            </a:r>
            <a:r>
              <a:rPr lang="en-US" dirty="0"/>
              <a:t> like addition and multiplication.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15A3B-9641-2FFE-4F5D-EC8DB0BF9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93FCA-8F37-EE08-07AF-3A59729F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3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933E45-A1DF-3B00-E357-44E2598F26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Arrays and NumPy Overview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E2948-6EE6-51D6-E11A-0BB591127F2D}"/>
              </a:ext>
            </a:extLst>
          </p:cNvPr>
          <p:cNvSpPr txBox="1">
            <a:spLocks/>
          </p:cNvSpPr>
          <p:nvPr/>
        </p:nvSpPr>
        <p:spPr>
          <a:xfrm>
            <a:off x="757687" y="4040444"/>
            <a:ext cx="7034842" cy="1890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What is NumPy?</a:t>
            </a:r>
          </a:p>
          <a:p>
            <a:pPr lvl="1"/>
            <a:r>
              <a:rPr lang="en-US" b="1" dirty="0"/>
              <a:t>NumPy:</a:t>
            </a:r>
            <a:r>
              <a:rPr lang="en-US" dirty="0"/>
              <a:t> A Python library for working with arrays and matrices.</a:t>
            </a:r>
          </a:p>
          <a:p>
            <a:pPr lvl="1"/>
            <a:r>
              <a:rPr lang="en-US" b="1" dirty="0"/>
              <a:t>Why use NumPy?</a:t>
            </a:r>
            <a:endParaRPr lang="en-US" dirty="0"/>
          </a:p>
          <a:p>
            <a:pPr marL="1200150" lvl="2" indent="-285750"/>
            <a:r>
              <a:rPr lang="en-US" b="1" dirty="0"/>
              <a:t>Faster</a:t>
            </a:r>
            <a:r>
              <a:rPr lang="en-US" dirty="0"/>
              <a:t> than Python lists (optimized with C-based operations).</a:t>
            </a:r>
          </a:p>
          <a:p>
            <a:pPr marL="1200150" lvl="2" indent="-285750"/>
            <a:r>
              <a:rPr lang="en-US" dirty="0"/>
              <a:t>Supports </a:t>
            </a:r>
            <a:r>
              <a:rPr lang="en-US" b="1" dirty="0"/>
              <a:t>multi-dimensional arrays</a:t>
            </a:r>
            <a:r>
              <a:rPr lang="en-US" dirty="0"/>
              <a:t> (like matrices).</a:t>
            </a:r>
          </a:p>
          <a:p>
            <a:pPr marL="1200150" lvl="2" indent="-285750"/>
            <a:r>
              <a:rPr lang="en-US" dirty="0"/>
              <a:t>Built-in </a:t>
            </a:r>
            <a:r>
              <a:rPr lang="en-US" b="1" dirty="0"/>
              <a:t>math operations</a:t>
            </a:r>
            <a:r>
              <a:rPr lang="en-US" dirty="0"/>
              <a:t>: Addition, multiplication, etc.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87631-CD06-81BC-7F1D-65A93AE3E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543" y="2382733"/>
            <a:ext cx="3611594" cy="1046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D4AD3-CC9A-7401-A8A7-003A38C1A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529" y="4542676"/>
            <a:ext cx="3600723" cy="104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EF1ED-9B6B-FC09-C275-11ED1D5D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4823-1BDC-3300-2569-32D939F4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D4BB3-A1B2-3709-21F0-08F3971E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C97D3-C29C-3E1E-79C4-7C719383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4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5EA61C-35BB-3A8E-E5C2-143FBC0EBD3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Creating Arrays in NumPy</a:t>
            </a:r>
            <a:endParaRPr lang="LID4096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E2E15C-F185-CB84-C1E2-B59B957DB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61802"/>
              </p:ext>
            </p:extLst>
          </p:nvPr>
        </p:nvGraphicFramePr>
        <p:xfrm>
          <a:off x="1053861" y="1965617"/>
          <a:ext cx="102524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41">
                  <a:extLst>
                    <a:ext uri="{9D8B030D-6E8A-4147-A177-3AD203B41FA5}">
                      <a16:colId xmlns:a16="http://schemas.microsoft.com/office/drawing/2014/main" val="938233962"/>
                    </a:ext>
                  </a:extLst>
                </a:gridCol>
                <a:gridCol w="4448355">
                  <a:extLst>
                    <a:ext uri="{9D8B030D-6E8A-4147-A177-3AD203B41FA5}">
                      <a16:colId xmlns:a16="http://schemas.microsoft.com/office/drawing/2014/main" val="4294546496"/>
                    </a:ext>
                  </a:extLst>
                </a:gridCol>
                <a:gridCol w="3417498">
                  <a:extLst>
                    <a:ext uri="{9D8B030D-6E8A-4147-A177-3AD203B41FA5}">
                      <a16:colId xmlns:a16="http://schemas.microsoft.com/office/drawing/2014/main" val="218914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Output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6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np.array ([1, 2, 3])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a list to an array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[1, 2, 3]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np.arrange (0, 10, 2)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evenly spaced values (start, stop, step)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[0, 2, 4, 6, 8]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9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np.linspace</a:t>
                      </a:r>
                      <a:r>
                        <a:rPr lang="en-US" dirty="0"/>
                        <a:t> (0, 1, 5)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evenly spaced values between 0 and 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[0. , 0.25, 0.5, 0.75, 1. 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5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np.zeros</a:t>
                      </a:r>
                      <a:r>
                        <a:rPr lang="en-US" dirty="0"/>
                        <a:t> ((3, 3))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3x3 matrix of zeros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[[0. 0. 0.], [0. 0. 0.], [0. 0. 0.]]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4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np.ones</a:t>
                      </a:r>
                      <a:r>
                        <a:rPr lang="en-US" dirty="0"/>
                        <a:t> ((2, 4))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2x4 matrix of ones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[[1. 1. 1. 1.], [1. 1. 1. 1.]]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31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np.eye</a:t>
                      </a:r>
                      <a:r>
                        <a:rPr lang="en-US" dirty="0"/>
                        <a:t> (3)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3x3 identity matrix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I" dirty="0"/>
                        <a:t>[[1. 0. 0.], [0. 1. 0.], [0. 0. 1.]]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8638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D1780F-F78B-C37F-EC5E-5E1C8F83DDCA}"/>
              </a:ext>
            </a:extLst>
          </p:cNvPr>
          <p:cNvSpPr txBox="1"/>
          <p:nvPr/>
        </p:nvSpPr>
        <p:spPr>
          <a:xfrm>
            <a:off x="952827" y="1615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Table 1 : Creating Arrays: Common Methods</a:t>
            </a:r>
            <a:endParaRPr lang="LID4096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590B08-7961-6145-3FE7-777F3CC7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61" y="5392916"/>
            <a:ext cx="3398142" cy="9475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19E054-567C-24C9-83A5-83FCD4CA4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493" y="5443545"/>
            <a:ext cx="4140325" cy="691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3D26CF-2E1F-06F9-A428-EF41164A21B6}"/>
              </a:ext>
            </a:extLst>
          </p:cNvPr>
          <p:cNvSpPr txBox="1"/>
          <p:nvPr/>
        </p:nvSpPr>
        <p:spPr>
          <a:xfrm>
            <a:off x="990600" y="4996362"/>
            <a:ext cx="1541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List to Array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0B74B-DBF4-EAB6-4D99-C6152C986E28}"/>
              </a:ext>
            </a:extLst>
          </p:cNvPr>
          <p:cNvSpPr txBox="1"/>
          <p:nvPr/>
        </p:nvSpPr>
        <p:spPr>
          <a:xfrm>
            <a:off x="5342801" y="5058008"/>
            <a:ext cx="2662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Even Spaced Values</a:t>
            </a:r>
            <a:endParaRPr lang="LID4096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291F-62BA-AB39-4A43-4CB473646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6297-AB3C-EF9F-9F3D-B368F239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52F0B-A490-0B9A-6A6E-D4912C74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B4ED7-DBDA-1F7A-82E2-A2EEB13E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5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2B543C-B0A2-A78E-7737-8115772967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Reshaping Arrays in NumPy</a:t>
            </a:r>
            <a:endParaRPr lang="LID4096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A4B090-7AD6-45F5-F6B8-569316B55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373313"/>
              </p:ext>
            </p:extLst>
          </p:nvPr>
        </p:nvGraphicFramePr>
        <p:xfrm>
          <a:off x="889959" y="2109512"/>
          <a:ext cx="106028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04">
                  <a:extLst>
                    <a:ext uri="{9D8B030D-6E8A-4147-A177-3AD203B41FA5}">
                      <a16:colId xmlns:a16="http://schemas.microsoft.com/office/drawing/2014/main" val="1538844102"/>
                    </a:ext>
                  </a:extLst>
                </a:gridCol>
                <a:gridCol w="3869573">
                  <a:extLst>
                    <a:ext uri="{9D8B030D-6E8A-4147-A177-3AD203B41FA5}">
                      <a16:colId xmlns:a16="http://schemas.microsoft.com/office/drawing/2014/main" val="4132308233"/>
                    </a:ext>
                  </a:extLst>
                </a:gridCol>
                <a:gridCol w="5152844">
                  <a:extLst>
                    <a:ext uri="{9D8B030D-6E8A-4147-A177-3AD203B41FA5}">
                      <a16:colId xmlns:a16="http://schemas.microsoft.com/office/drawing/2014/main" val="2160337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Output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7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reshape()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Reshape array (e.g., 1D to 2D)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Reshapes [1, 2, 3, 4, 5, 6] → [[1, 2, 3], [4, 5, 6]]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96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ravel ()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Flatten multi-dimensional array to 1D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Flattens [[1, 2], [3, 4]] → [1, 2, 3, 4]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4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(transpose)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rows and columns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Transposes [[1, 2], [3, 4]] → [[1, 3], [2, 4]]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newaxis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axis for reshaping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dimension to [1, 2, 3] → [[1, 2, 3]]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54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F4493D-390F-9B97-6AB0-58A4147D25C7}"/>
              </a:ext>
            </a:extLst>
          </p:cNvPr>
          <p:cNvSpPr txBox="1"/>
          <p:nvPr/>
        </p:nvSpPr>
        <p:spPr>
          <a:xfrm>
            <a:off x="838200" y="17363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Table 2: Reshaping Arrays: Key Functions</a:t>
            </a:r>
            <a:endParaRPr lang="LID4096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1973EB-1574-B1BD-A4A6-36E426E3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5572"/>
            <a:ext cx="3785014" cy="1534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95710F-802D-8B2F-CCA9-BCC420C51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436" y="4555572"/>
            <a:ext cx="3571569" cy="9653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138CEE-B03F-C429-6B7E-DE4BC061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420" y="4551366"/>
            <a:ext cx="2337491" cy="1455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A7C6DB-9C18-0074-8934-7E2ACDB13B0D}"/>
              </a:ext>
            </a:extLst>
          </p:cNvPr>
          <p:cNvSpPr txBox="1"/>
          <p:nvPr/>
        </p:nvSpPr>
        <p:spPr>
          <a:xfrm>
            <a:off x="795547" y="4182034"/>
            <a:ext cx="212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Reshape 1D to 2D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D1AAC-F2F5-E743-21F4-D3CF1729EE2E}"/>
              </a:ext>
            </a:extLst>
          </p:cNvPr>
          <p:cNvSpPr txBox="1"/>
          <p:nvPr/>
        </p:nvSpPr>
        <p:spPr>
          <a:xfrm>
            <a:off x="4665867" y="4182034"/>
            <a:ext cx="1704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Flatten Array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A9757C-DF65-BB34-A4DA-B76B7C6C52A1}"/>
              </a:ext>
            </a:extLst>
          </p:cNvPr>
          <p:cNvSpPr txBox="1"/>
          <p:nvPr/>
        </p:nvSpPr>
        <p:spPr>
          <a:xfrm>
            <a:off x="8564420" y="4128045"/>
            <a:ext cx="189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Transpose Array</a:t>
            </a:r>
            <a:endParaRPr lang="LID4096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5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B19D7-BAFB-1DB8-0A4E-D1B404F4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883A-7F27-1244-62D6-B85A9F09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0721-019C-5A0C-66A5-E8D0546EA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49" y="1920367"/>
            <a:ext cx="10450902" cy="1683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Why Use NumPy?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Handles large datasets efficiently.</a:t>
            </a:r>
          </a:p>
          <a:p>
            <a:pPr lvl="1"/>
            <a:r>
              <a:rPr lang="en-US" dirty="0"/>
              <a:t>Performs fast numerical calculations (e.g., addition, multiplication).</a:t>
            </a:r>
          </a:p>
          <a:p>
            <a:pPr lvl="1"/>
            <a:r>
              <a:rPr lang="en-US" dirty="0"/>
              <a:t>Widely used for scientific and machine learning tasks.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D333E-74DD-EBA6-CF4E-61909131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59181-B0E8-5DED-77E3-F402B8D9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6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8ACF71-2BB6-AC9A-24F0-5AF0A3DE7A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NumPy Overview and Special Values </a:t>
            </a:r>
            <a:endParaRPr lang="LID4096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0C308-624E-9AB2-F619-424AFD0FD90D}"/>
              </a:ext>
            </a:extLst>
          </p:cNvPr>
          <p:cNvSpPr txBox="1"/>
          <p:nvPr/>
        </p:nvSpPr>
        <p:spPr>
          <a:xfrm>
            <a:off x="870550" y="3740125"/>
            <a:ext cx="666893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Special Values in NumPy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400" b="1" dirty="0" err="1"/>
              <a:t>NaN</a:t>
            </a:r>
            <a:r>
              <a:rPr lang="en-US" sz="2400" b="1" dirty="0"/>
              <a:t> (Not a Number)</a:t>
            </a:r>
            <a:r>
              <a:rPr lang="en-US" sz="2400" dirty="0"/>
              <a:t> → Represents missing or invalid data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Inf and -Inf (Infinity)</a:t>
            </a:r>
            <a:r>
              <a:rPr lang="en-US" sz="2400" dirty="0"/>
              <a:t> → Very large or small values. 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Use </a:t>
            </a:r>
            <a:r>
              <a:rPr lang="en-US" sz="2400" b="1" dirty="0" err="1"/>
              <a:t>np.isinf</a:t>
            </a:r>
            <a:r>
              <a:rPr lang="en-US" sz="2400" b="1" dirty="0"/>
              <a:t> (</a:t>
            </a:r>
            <a:r>
              <a:rPr lang="en-US" sz="2400" b="1" dirty="0" err="1"/>
              <a:t>arr</a:t>
            </a:r>
            <a:r>
              <a:rPr lang="en-US" sz="2400" b="1" dirty="0"/>
              <a:t>) </a:t>
            </a:r>
            <a:r>
              <a:rPr lang="en-US" sz="2400" dirty="0"/>
              <a:t>to check for infinity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F9F019-0469-AB06-E096-18BCD27A0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51" y="4155592"/>
            <a:ext cx="4140679" cy="5226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7BA45C-6BE3-11DA-332F-E5CF4C731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651" y="4938435"/>
            <a:ext cx="4134734" cy="7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7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7B45B-4AC8-0AF4-4661-C76CE128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EE42-D953-0ED5-F443-4272C4E1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9DAA-6CEF-AC7E-6527-36A7C3B3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069"/>
            <a:ext cx="7077789" cy="27601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Concatenating Arrays (Joining Arrays)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np.concatenate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((a, b), axis=0) → Joins arrays along rows or columns.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np.vstack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((a, b)) → Stacks vertically (one below the other)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np.hstack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((a, b)) → Stacks horizontally (side by side).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386C3-82DA-9897-4304-F47C2D56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96B46-4F40-AA24-C60B-3E94E02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7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A8408C-C2B5-9F5F-05C1-02CB36BE4B1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Combining and Sorting Arrays</a:t>
            </a:r>
            <a:endParaRPr lang="LID4096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294CB45-FA64-7201-1C9B-EEA7E0118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605222"/>
            <a:ext cx="697733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Sorting Arrays (Rearranging Data)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sz="24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np.sort(arr) </a:t>
            </a:r>
            <a:r>
              <a:rPr kumimoji="0" lang="LID4096" altLang="LID4096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Sorts values in the array.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LID4096" altLang="LID4096" sz="240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np.argsort(arr) </a:t>
            </a:r>
            <a:r>
              <a:rPr kumimoji="0" lang="LID4096" altLang="LID4096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Returns positions of sorted values (indices).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A4BC37-D868-E84A-5438-875A4E2F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75" y="1971108"/>
            <a:ext cx="3370214" cy="1005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85F33B-7628-6458-35D7-9343DF2E2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075" y="4692887"/>
            <a:ext cx="3370214" cy="9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9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A4FE-C5E0-1EB8-45E6-DA3E20D9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EC1D-20D7-527B-2758-8145E0C6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5623-92A7-BC34-7C38-6161CE7D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8046"/>
            <a:ext cx="7713453" cy="38227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What is Array Masking?</a:t>
            </a:r>
          </a:p>
          <a:p>
            <a:pPr lvl="1"/>
            <a:r>
              <a:rPr lang="en-US" dirty="0"/>
              <a:t>A way to select elements of an array based on conditions.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boolean</a:t>
            </a:r>
            <a:r>
              <a:rPr lang="en-US" dirty="0"/>
              <a:t> arrays (True/False) to filter data.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Logical Operators for Combining Conditions:</a:t>
            </a:r>
          </a:p>
          <a:p>
            <a:pPr lvl="1"/>
            <a:r>
              <a:rPr lang="en-US" dirty="0"/>
              <a:t>&amp; (AND): Both conditions must be True.</a:t>
            </a:r>
          </a:p>
          <a:p>
            <a:pPr lvl="1"/>
            <a:r>
              <a:rPr lang="en-US" dirty="0"/>
              <a:t>| (OR): At least one condition must be True.</a:t>
            </a:r>
          </a:p>
          <a:p>
            <a:pPr lvl="1"/>
            <a:r>
              <a:rPr lang="en-US" dirty="0"/>
              <a:t>~ (NOT): Inverts True to False and vice versa.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E135C-B975-6CF2-5EE1-6CB20FD8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FCDC9-CCD8-F0DF-645C-F17E4938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8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E35415-A4B7-AA46-88FD-D351BDA339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Masking (Filtering Data)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3E12A-FE8A-9812-E819-E48282B3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1" y="2500445"/>
            <a:ext cx="3856181" cy="13255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CDB29E-7966-5EA6-2F9D-7471A0E29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1" y="4972463"/>
            <a:ext cx="3856181" cy="6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BBB6-2042-175B-9933-119A4D5E6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5D79-A19E-9C83-A336-CE1B0E72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828472" cy="1325563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4113-7670-3829-84EA-70BBD0E6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66" y="1920367"/>
            <a:ext cx="10180608" cy="181199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Key Linear Algebra Operations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np.dot(a, b) </a:t>
            </a:r>
            <a:r>
              <a:rPr lang="en-US" dirty="0"/>
              <a:t>→ Dot Product (Vector Multiplication): Multiplies and sums corresponding elements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np.linalg.inv</a:t>
            </a:r>
            <a:r>
              <a:rPr lang="en-US" dirty="0">
                <a:solidFill>
                  <a:schemeClr val="accent6"/>
                </a:solidFill>
              </a:rPr>
              <a:t>(M) </a:t>
            </a:r>
            <a:r>
              <a:rPr lang="en-US" dirty="0"/>
              <a:t>→ Returns the inverse of a matrix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 @ B </a:t>
            </a:r>
            <a:r>
              <a:rPr lang="en-US" dirty="0"/>
              <a:t>→ Matrix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320D1-1C74-499A-DB53-8049E548E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703" y="287846"/>
            <a:ext cx="2913679" cy="1327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61C5F-9534-5132-2297-3527BA95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6C4D2-37F7-4873-9A1E-46C1C72D362F}" type="slidenum">
              <a:rPr lang="LID4096" smtClean="0"/>
              <a:t>9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F93C62-0332-0B5D-318A-9AA0ED4B3D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78284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Linear Algebra with NumPy</a:t>
            </a:r>
            <a:endParaRPr lang="LID4096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103C27-43E5-A290-084D-9D90BD29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93" y="4191720"/>
            <a:ext cx="3642503" cy="845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4671D1-A20F-97C7-ABEF-4E18BA2E370C}"/>
              </a:ext>
            </a:extLst>
          </p:cNvPr>
          <p:cNvSpPr txBox="1"/>
          <p:nvPr/>
        </p:nvSpPr>
        <p:spPr>
          <a:xfrm>
            <a:off x="891396" y="3777375"/>
            <a:ext cx="2674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Multiplies two matrices</a:t>
            </a:r>
            <a:endParaRPr lang="LID4096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872FC-C10F-4396-74DA-6EA2EC1EBE0B}"/>
              </a:ext>
            </a:extLst>
          </p:cNvPr>
          <p:cNvSpPr txBox="1"/>
          <p:nvPr/>
        </p:nvSpPr>
        <p:spPr>
          <a:xfrm>
            <a:off x="4752436" y="3756431"/>
            <a:ext cx="236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Vector Multiplication</a:t>
            </a:r>
            <a:endParaRPr lang="LID4096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F68D7C-474B-3CE6-56F9-42B26BE88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794" y="4174184"/>
            <a:ext cx="4041663" cy="8632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BF9A33-E1A5-C621-4B41-03D2EECD4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146" y="4205455"/>
            <a:ext cx="2282752" cy="10991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120A56-0F4B-91B6-72D8-BCBB8F275EB4}"/>
              </a:ext>
            </a:extLst>
          </p:cNvPr>
          <p:cNvSpPr txBox="1"/>
          <p:nvPr/>
        </p:nvSpPr>
        <p:spPr>
          <a:xfrm>
            <a:off x="9016574" y="3822388"/>
            <a:ext cx="228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Inverse of a Matrix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96640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1803</Words>
  <Application>Microsoft Office PowerPoint</Application>
  <PresentationFormat>Widescreen</PresentationFormat>
  <Paragraphs>261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system-ui</vt:lpstr>
      <vt:lpstr>Times New Roman</vt:lpstr>
      <vt:lpstr>Office Theme</vt:lpstr>
      <vt:lpstr>Data Analytics &amp; Statistics in Python Session 2: Data Frames</vt:lpstr>
      <vt:lpstr>Concepts of Today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Notebook Review</vt:lpstr>
      <vt:lpstr>Kahoot Quiz Time!</vt:lpstr>
      <vt:lpstr>Hands-on Exercise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hamed ahmadinia</dc:creator>
  <cp:lastModifiedBy>hamed ahmadinia</cp:lastModifiedBy>
  <cp:revision>12</cp:revision>
  <dcterms:created xsi:type="dcterms:W3CDTF">2025-01-04T12:27:06Z</dcterms:created>
  <dcterms:modified xsi:type="dcterms:W3CDTF">2025-03-03T17:47:39Z</dcterms:modified>
</cp:coreProperties>
</file>