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 id="2147483673" r:id="rId3"/>
  </p:sldMasterIdLst>
  <p:notesMasterIdLst>
    <p:notesMasterId r:id="rId25"/>
  </p:notesMasterIdLst>
  <p:handoutMasterIdLst>
    <p:handoutMasterId r:id="rId26"/>
  </p:handoutMasterIdLst>
  <p:sldIdLst>
    <p:sldId id="257" r:id="rId4"/>
    <p:sldId id="256" r:id="rId5"/>
    <p:sldId id="258" r:id="rId6"/>
    <p:sldId id="259" r:id="rId7"/>
    <p:sldId id="260" r:id="rId8"/>
    <p:sldId id="271" r:id="rId9"/>
    <p:sldId id="264" r:id="rId10"/>
    <p:sldId id="265" r:id="rId11"/>
    <p:sldId id="279" r:id="rId12"/>
    <p:sldId id="280" r:id="rId13"/>
    <p:sldId id="278" r:id="rId14"/>
    <p:sldId id="274" r:id="rId15"/>
    <p:sldId id="275" r:id="rId16"/>
    <p:sldId id="266" r:id="rId17"/>
    <p:sldId id="267" r:id="rId18"/>
    <p:sldId id="282" r:id="rId19"/>
    <p:sldId id="272" r:id="rId20"/>
    <p:sldId id="281" r:id="rId21"/>
    <p:sldId id="273" r:id="rId22"/>
    <p:sldId id="277"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1945"/>
  </p:normalViewPr>
  <p:slideViewPr>
    <p:cSldViewPr snapToGrid="0" snapToObjects="1">
      <p:cViewPr varScale="1">
        <p:scale>
          <a:sx n="62" d="100"/>
          <a:sy n="62" d="100"/>
        </p:scale>
        <p:origin x="804" y="52"/>
      </p:cViewPr>
      <p:guideLst/>
    </p:cSldViewPr>
  </p:slideViewPr>
  <p:notesTextViewPr>
    <p:cViewPr>
      <p:scale>
        <a:sx n="1" d="1"/>
        <a:sy n="1" d="1"/>
      </p:scale>
      <p:origin x="0" y="0"/>
    </p:cViewPr>
  </p:notesTextViewPr>
  <p:notesViewPr>
    <p:cSldViewPr snapToGrid="0" snapToObjects="1">
      <p:cViewPr varScale="1">
        <p:scale>
          <a:sx n="86" d="100"/>
          <a:sy n="86" d="100"/>
        </p:scale>
        <p:origin x="392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33F370-F5C4-FA46-A525-0387B53167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2B1DAA-73F4-974A-BF9F-EE8064CB4C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F46C09-B92A-6C42-8A4C-FDB1A87C1938}" type="datetimeFigureOut">
              <a:rPr lang="en-US" smtClean="0"/>
              <a:t>4/23/2018</a:t>
            </a:fld>
            <a:endParaRPr lang="en-US"/>
          </a:p>
        </p:txBody>
      </p:sp>
      <p:sp>
        <p:nvSpPr>
          <p:cNvPr id="4" name="Footer Placeholder 3">
            <a:extLst>
              <a:ext uri="{FF2B5EF4-FFF2-40B4-BE49-F238E27FC236}">
                <a16:creationId xmlns:a16="http://schemas.microsoft.com/office/drawing/2014/main" id="{4D88A482-7934-C74C-BCE7-3DF379E3C1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64B36C-DD62-D14B-B811-02C7EC8FAA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3CECE-1985-1642-B3DD-8FCED09AC99E}" type="slidenum">
              <a:rPr lang="en-US" smtClean="0"/>
              <a:t>‹#›</a:t>
            </a:fld>
            <a:endParaRPr lang="en-US"/>
          </a:p>
        </p:txBody>
      </p:sp>
    </p:spTree>
    <p:extLst>
      <p:ext uri="{BB962C8B-B14F-4D97-AF65-F5344CB8AC3E}">
        <p14:creationId xmlns:p14="http://schemas.microsoft.com/office/powerpoint/2010/main" val="1225109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A99DBE-BCBE-614D-A8D7-3985AEDD20B5}" type="datetimeFigureOut">
              <a:rPr lang="en-US" smtClean="0"/>
              <a:t>4/23/2018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E8249-EFFA-2546-A74C-49AA980F33DB}" type="slidenum">
              <a:rPr lang="en-US" smtClean="0"/>
              <a:t>‹#›</a:t>
            </a:fld>
            <a:endParaRPr lang="en-US"/>
          </a:p>
        </p:txBody>
      </p:sp>
    </p:spTree>
    <p:extLst>
      <p:ext uri="{BB962C8B-B14F-4D97-AF65-F5344CB8AC3E}">
        <p14:creationId xmlns:p14="http://schemas.microsoft.com/office/powerpoint/2010/main" val="1374315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Shape 6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dirty="0">
                <a:solidFill>
                  <a:schemeClr val="dk1"/>
                </a:solidFill>
              </a:rPr>
              <a:t>This bloated spending has not necessarily led to better health outcomes, as the US lags behind several countries in life expectancy.</a:t>
            </a:r>
            <a:r>
              <a:rPr lang="en" sz="1100" b="0" i="0" u="none" strike="noStrike" cap="none" baseline="30000" dirty="0">
                <a:solidFill>
                  <a:schemeClr val="dk1"/>
                </a:solidFill>
                <a:latin typeface="Arial"/>
                <a:ea typeface="Arial"/>
                <a:cs typeface="Arial"/>
                <a:sym typeface="Arial"/>
              </a:rPr>
              <a:t>3</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789059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Shape 7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00190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Shape 7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79633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rtl="0" fontAlgn="b"/>
            <a:r>
              <a:rPr lang="en-US" sz="1200" b="0" i="0" u="none" strike="noStrike" kern="1200" dirty="0">
                <a:solidFill>
                  <a:schemeClr val="tx1"/>
                </a:solidFill>
                <a:effectLst/>
                <a:latin typeface="+mn-lt"/>
                <a:ea typeface="+mn-ea"/>
                <a:cs typeface="+mn-cs"/>
              </a:rPr>
              <a:t>Year</a:t>
            </a:r>
          </a:p>
          <a:p>
            <a:pPr rtl="0" fontAlgn="t"/>
            <a:r>
              <a:rPr lang="en-US" sz="1200" b="0" i="0" u="none" strike="noStrike" kern="1200" dirty="0">
                <a:solidFill>
                  <a:schemeClr val="tx1"/>
                </a:solidFill>
                <a:effectLst/>
                <a:latin typeface="+mn-lt"/>
                <a:ea typeface="+mn-ea"/>
                <a:cs typeface="+mn-cs"/>
              </a:rPr>
              <a:t>Categorical/character</a:t>
            </a:r>
          </a:p>
          <a:p>
            <a:pPr rtl="0" fontAlgn="t"/>
            <a:r>
              <a:rPr lang="en-US" sz="1200" b="0" i="0" u="none" strike="noStrike" kern="1200" dirty="0">
                <a:solidFill>
                  <a:schemeClr val="tx1"/>
                </a:solidFill>
                <a:effectLst/>
                <a:latin typeface="+mn-lt"/>
                <a:ea typeface="+mn-ea"/>
                <a:cs typeface="+mn-cs"/>
              </a:rPr>
              <a:t>We will drill up from state to country</a:t>
            </a:r>
          </a:p>
          <a:p>
            <a:pPr rtl="0" fontAlgn="b"/>
            <a:r>
              <a:rPr lang="en-US" sz="1200" b="0" i="0" u="none" strike="noStrike" kern="1200" dirty="0">
                <a:solidFill>
                  <a:schemeClr val="tx1"/>
                </a:solidFill>
                <a:effectLst/>
                <a:latin typeface="+mn-lt"/>
                <a:ea typeface="+mn-ea"/>
                <a:cs typeface="+mn-cs"/>
              </a:rPr>
              <a:t>State/Region</a:t>
            </a:r>
          </a:p>
          <a:p>
            <a:pPr marL="457200" marR="0" lvl="0" indent="-22860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8024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Shape 1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29652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Shape 20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36543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C6C0-F5B0-3341-B579-2576A83B54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162EAD-9480-6948-B309-91471CBEA1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E09C98-E4AE-5A43-A0FD-5F4BF11C56C8}"/>
              </a:ext>
            </a:extLst>
          </p:cNvPr>
          <p:cNvSpPr>
            <a:spLocks noGrp="1"/>
          </p:cNvSpPr>
          <p:nvPr>
            <p:ph type="dt" sz="half" idx="10"/>
          </p:nvPr>
        </p:nvSpPr>
        <p:spPr/>
        <p:txBody>
          <a:bodyPr/>
          <a:lstStyle/>
          <a:p>
            <a:fld id="{CB5AEBBD-1D36-8A41-9923-6FD3BEA684D7}" type="datetimeFigureOut">
              <a:rPr lang="en-US" smtClean="0"/>
              <a:t>4/23/2018</a:t>
            </a:fld>
            <a:endParaRPr lang="en-US"/>
          </a:p>
        </p:txBody>
      </p:sp>
      <p:sp>
        <p:nvSpPr>
          <p:cNvPr id="5" name="Footer Placeholder 4">
            <a:extLst>
              <a:ext uri="{FF2B5EF4-FFF2-40B4-BE49-F238E27FC236}">
                <a16:creationId xmlns:a16="http://schemas.microsoft.com/office/drawing/2014/main" id="{EE1A7CD9-BB62-E549-9529-42EB49DD2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9EDB6-63F2-1240-A107-FD15399B1F19}"/>
              </a:ext>
            </a:extLst>
          </p:cNvPr>
          <p:cNvSpPr>
            <a:spLocks noGrp="1"/>
          </p:cNvSpPr>
          <p:nvPr>
            <p:ph type="sldNum" sz="quarter" idx="12"/>
          </p:nvPr>
        </p:nvSpPr>
        <p:spPr/>
        <p:txBody>
          <a:bodyPr/>
          <a:lstStyle/>
          <a:p>
            <a:fld id="{849CBAE2-4032-C74F-B4AC-087C07333D9A}" type="slidenum">
              <a:rPr lang="en-US" smtClean="0"/>
              <a:t>‹#›</a:t>
            </a:fld>
            <a:endParaRPr lang="en-US"/>
          </a:p>
        </p:txBody>
      </p:sp>
    </p:spTree>
    <p:extLst>
      <p:ext uri="{BB962C8B-B14F-4D97-AF65-F5344CB8AC3E}">
        <p14:creationId xmlns:p14="http://schemas.microsoft.com/office/powerpoint/2010/main" val="43943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493B-135F-354F-AF7B-294BAD8BE1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266AE9-8D0D-9943-83A4-4EDA008E3E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51FCB-BAEA-3B45-95B2-A75BD6D50432}"/>
              </a:ext>
            </a:extLst>
          </p:cNvPr>
          <p:cNvSpPr>
            <a:spLocks noGrp="1"/>
          </p:cNvSpPr>
          <p:nvPr>
            <p:ph type="dt" sz="half" idx="10"/>
          </p:nvPr>
        </p:nvSpPr>
        <p:spPr/>
        <p:txBody>
          <a:bodyPr/>
          <a:lstStyle/>
          <a:p>
            <a:fld id="{CB5AEBBD-1D36-8A41-9923-6FD3BEA684D7}" type="datetimeFigureOut">
              <a:rPr lang="en-US" smtClean="0"/>
              <a:t>4/23/2018</a:t>
            </a:fld>
            <a:endParaRPr lang="en-US"/>
          </a:p>
        </p:txBody>
      </p:sp>
      <p:sp>
        <p:nvSpPr>
          <p:cNvPr id="5" name="Footer Placeholder 4">
            <a:extLst>
              <a:ext uri="{FF2B5EF4-FFF2-40B4-BE49-F238E27FC236}">
                <a16:creationId xmlns:a16="http://schemas.microsoft.com/office/drawing/2014/main" id="{1292A9A0-A30B-1B41-AE7A-D8BD0B48F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A83D7-53F6-4B43-B8FD-D71E69D8CFDC}"/>
              </a:ext>
            </a:extLst>
          </p:cNvPr>
          <p:cNvSpPr>
            <a:spLocks noGrp="1"/>
          </p:cNvSpPr>
          <p:nvPr>
            <p:ph type="sldNum" sz="quarter" idx="12"/>
          </p:nvPr>
        </p:nvSpPr>
        <p:spPr/>
        <p:txBody>
          <a:bodyPr/>
          <a:lstStyle/>
          <a:p>
            <a:fld id="{849CBAE2-4032-C74F-B4AC-087C07333D9A}" type="slidenum">
              <a:rPr lang="en-US" smtClean="0"/>
              <a:t>‹#›</a:t>
            </a:fld>
            <a:endParaRPr lang="en-US"/>
          </a:p>
        </p:txBody>
      </p:sp>
    </p:spTree>
    <p:extLst>
      <p:ext uri="{BB962C8B-B14F-4D97-AF65-F5344CB8AC3E}">
        <p14:creationId xmlns:p14="http://schemas.microsoft.com/office/powerpoint/2010/main" val="3509235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ECAE80-3F72-3145-81DC-A68AA15512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5FD1BB-0833-D24B-A656-65578C8F09C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BBA5F-514F-054D-B7AA-1CD5588748B6}"/>
              </a:ext>
            </a:extLst>
          </p:cNvPr>
          <p:cNvSpPr>
            <a:spLocks noGrp="1"/>
          </p:cNvSpPr>
          <p:nvPr>
            <p:ph type="dt" sz="half" idx="10"/>
          </p:nvPr>
        </p:nvSpPr>
        <p:spPr/>
        <p:txBody>
          <a:bodyPr/>
          <a:lstStyle/>
          <a:p>
            <a:fld id="{CB5AEBBD-1D36-8A41-9923-6FD3BEA684D7}" type="datetimeFigureOut">
              <a:rPr lang="en-US" smtClean="0"/>
              <a:t>4/23/2018</a:t>
            </a:fld>
            <a:endParaRPr lang="en-US"/>
          </a:p>
        </p:txBody>
      </p:sp>
      <p:sp>
        <p:nvSpPr>
          <p:cNvPr id="5" name="Footer Placeholder 4">
            <a:extLst>
              <a:ext uri="{FF2B5EF4-FFF2-40B4-BE49-F238E27FC236}">
                <a16:creationId xmlns:a16="http://schemas.microsoft.com/office/drawing/2014/main" id="{AB5D526D-AD1F-BC43-BDB5-3C50ADED0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47F00-8D17-4F43-9A63-0D9C83AAD5A5}"/>
              </a:ext>
            </a:extLst>
          </p:cNvPr>
          <p:cNvSpPr>
            <a:spLocks noGrp="1"/>
          </p:cNvSpPr>
          <p:nvPr>
            <p:ph type="sldNum" sz="quarter" idx="12"/>
          </p:nvPr>
        </p:nvSpPr>
        <p:spPr/>
        <p:txBody>
          <a:bodyPr/>
          <a:lstStyle/>
          <a:p>
            <a:fld id="{849CBAE2-4032-C74F-B4AC-087C07333D9A}" type="slidenum">
              <a:rPr lang="en-US" smtClean="0"/>
              <a:t>‹#›</a:t>
            </a:fld>
            <a:endParaRPr lang="en-US"/>
          </a:p>
        </p:txBody>
      </p:sp>
    </p:spTree>
    <p:extLst>
      <p:ext uri="{BB962C8B-B14F-4D97-AF65-F5344CB8AC3E}">
        <p14:creationId xmlns:p14="http://schemas.microsoft.com/office/powerpoint/2010/main" val="3236346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609585" marR="0" lvl="0" indent="-457189" algn="l" rtl="0">
              <a:lnSpc>
                <a:spcPct val="115000"/>
              </a:lnSpc>
              <a:spcBef>
                <a:spcPts val="0"/>
              </a:spcBef>
              <a:spcAft>
                <a:spcPts val="0"/>
              </a:spcAft>
              <a:buClr>
                <a:schemeClr val="dk2"/>
              </a:buClr>
              <a:buSzPts val="1800"/>
              <a:buFont typeface="Arial"/>
              <a:buChar char="●"/>
              <a:defRPr sz="2400" b="0" i="0" u="none" strike="noStrike" cap="none">
                <a:solidFill>
                  <a:schemeClr val="dk2"/>
                </a:solidFill>
                <a:latin typeface="Arial"/>
                <a:ea typeface="Arial"/>
                <a:cs typeface="Arial"/>
                <a:sym typeface="Arial"/>
              </a:defRPr>
            </a:lvl1pPr>
            <a:lvl2pPr marL="1219170" marR="0" lvl="1"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2pPr>
            <a:lvl3pPr marL="1828754" marR="0" lvl="2"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3pPr>
            <a:lvl4pPr marL="2438339" marR="0" lvl="3"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4pPr>
            <a:lvl5pPr marL="3047924" marR="0" lvl="4"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5pPr>
            <a:lvl6pPr marL="3657509" marR="0" lvl="5"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6pPr>
            <a:lvl7pPr marL="4267093" marR="0" lvl="6"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7pPr>
            <a:lvl8pPr marL="4876678" marR="0" lvl="7"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8pPr>
            <a:lvl9pPr marL="5486263" marR="0" lvl="8" indent="-423323" algn="l" rtl="0">
              <a:lnSpc>
                <a:spcPct val="115000"/>
              </a:lnSpc>
              <a:spcBef>
                <a:spcPts val="2133"/>
              </a:spcBef>
              <a:spcAft>
                <a:spcPts val="2133"/>
              </a:spcAft>
              <a:buClr>
                <a:schemeClr val="dk2"/>
              </a:buClr>
              <a:buSzPts val="1400"/>
              <a:buFont typeface="Arial"/>
              <a:buChar char="■"/>
              <a:defRPr sz="1867" b="0" i="0" u="none" strike="noStrike" cap="none">
                <a:solidFill>
                  <a:schemeClr val="dk2"/>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75615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endParaRPr/>
          </a:p>
        </p:txBody>
      </p:sp>
      <p:sp>
        <p:nvSpPr>
          <p:cNvPr id="11" name="Shape 11"/>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02966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9pPr>
          </a:lstStyle>
          <a:p>
            <a:endParaRPr dirty="0"/>
          </a:p>
        </p:txBody>
      </p:sp>
      <p:sp>
        <p:nvSpPr>
          <p:cNvPr id="15" name="Shape 1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609585" marR="0" lvl="0" indent="-457189" algn="l" rtl="0">
              <a:lnSpc>
                <a:spcPct val="115000"/>
              </a:lnSpc>
              <a:spcBef>
                <a:spcPts val="0"/>
              </a:spcBef>
              <a:spcAft>
                <a:spcPts val="0"/>
              </a:spcAft>
              <a:buClr>
                <a:schemeClr val="dk2"/>
              </a:buClr>
              <a:buSzPts val="1800"/>
              <a:buFont typeface="Arial"/>
              <a:buChar char="●"/>
              <a:defRPr sz="2400" b="0" i="0" u="none" strike="noStrike" cap="none">
                <a:solidFill>
                  <a:schemeClr val="dk2"/>
                </a:solidFill>
                <a:latin typeface="Arial"/>
                <a:ea typeface="Arial"/>
                <a:cs typeface="Arial"/>
                <a:sym typeface="Arial"/>
              </a:defRPr>
            </a:lvl1pPr>
            <a:lvl2pPr marL="1219170" marR="0" lvl="1"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2pPr>
            <a:lvl3pPr marL="1828754" marR="0" lvl="2"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3pPr>
            <a:lvl4pPr marL="2438339" marR="0" lvl="3"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4pPr>
            <a:lvl5pPr marL="3047924" marR="0" lvl="4"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5pPr>
            <a:lvl6pPr marL="3657509" marR="0" lvl="5"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6pPr>
            <a:lvl7pPr marL="4267093" marR="0" lvl="6"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7pPr>
            <a:lvl8pPr marL="4876678" marR="0" lvl="7"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8pPr>
            <a:lvl9pPr marL="5486263" marR="0" lvl="8" indent="-423323" algn="l" rtl="0">
              <a:lnSpc>
                <a:spcPct val="115000"/>
              </a:lnSpc>
              <a:spcBef>
                <a:spcPts val="2133"/>
              </a:spcBef>
              <a:spcAft>
                <a:spcPts val="2133"/>
              </a:spcAft>
              <a:buClr>
                <a:schemeClr val="dk2"/>
              </a:buClr>
              <a:buSzPts val="1400"/>
              <a:buFont typeface="Arial"/>
              <a:buChar char="■"/>
              <a:defRPr sz="1867" b="0" i="0" u="none" strike="noStrike" cap="none">
                <a:solidFill>
                  <a:schemeClr val="dk2"/>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11218552" y="0"/>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32761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4800"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88243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lstStyle>
            <a:lvl1pPr marL="609585" marR="0" lvl="0" indent="-423323" algn="l" rtl="0">
              <a:lnSpc>
                <a:spcPct val="115000"/>
              </a:lnSpc>
              <a:spcBef>
                <a:spcPts val="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1pPr>
            <a:lvl2pPr marL="1219170" marR="0" lvl="1"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2pPr>
            <a:lvl3pPr marL="1828754" marR="0" lvl="2"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3pPr>
            <a:lvl4pPr marL="2438339" marR="0" lvl="3"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4pPr>
            <a:lvl5pPr marL="3047924" marR="0" lvl="4"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5pPr>
            <a:lvl6pPr marL="3657509" marR="0" lvl="5"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6pPr>
            <a:lvl7pPr marL="4267093" marR="0" lvl="6"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7pPr>
            <a:lvl8pPr marL="4876678" marR="0" lvl="7"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8pPr>
            <a:lvl9pPr marL="5486263" marR="0" lvl="8" indent="-406390" algn="l" rtl="0">
              <a:lnSpc>
                <a:spcPct val="115000"/>
              </a:lnSpc>
              <a:spcBef>
                <a:spcPts val="2133"/>
              </a:spcBef>
              <a:spcAft>
                <a:spcPts val="2133"/>
              </a:spcAft>
              <a:buClr>
                <a:schemeClr val="dk2"/>
              </a:buClr>
              <a:buSzPts val="1200"/>
              <a:buFont typeface="Arial"/>
              <a:buChar char="■"/>
              <a:defRPr sz="1600" b="0" i="0" u="none" strike="noStrike" cap="none">
                <a:solidFill>
                  <a:schemeClr val="dk2"/>
                </a:solidFill>
                <a:latin typeface="Arial"/>
                <a:ea typeface="Arial"/>
                <a:cs typeface="Arial"/>
                <a:sym typeface="Arial"/>
              </a:defRPr>
            </a:lvl9pPr>
          </a:lstStyle>
          <a:p>
            <a:endParaRPr/>
          </a:p>
        </p:txBody>
      </p:sp>
      <p:sp>
        <p:nvSpPr>
          <p:cNvPr id="23" name="Shape 23"/>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lstStyle>
            <a:lvl1pPr marL="609585" marR="0" lvl="0" indent="-423323" algn="l" rtl="0">
              <a:lnSpc>
                <a:spcPct val="115000"/>
              </a:lnSpc>
              <a:spcBef>
                <a:spcPts val="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1pPr>
            <a:lvl2pPr marL="1219170" marR="0" lvl="1"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2pPr>
            <a:lvl3pPr marL="1828754" marR="0" lvl="2"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3pPr>
            <a:lvl4pPr marL="2438339" marR="0" lvl="3"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4pPr>
            <a:lvl5pPr marL="3047924" marR="0" lvl="4"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5pPr>
            <a:lvl6pPr marL="3657509" marR="0" lvl="5"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6pPr>
            <a:lvl7pPr marL="4267093" marR="0" lvl="6"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7pPr>
            <a:lvl8pPr marL="4876678" marR="0" lvl="7"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8pPr>
            <a:lvl9pPr marL="5486263" marR="0" lvl="8" indent="-406390" algn="l" rtl="0">
              <a:lnSpc>
                <a:spcPct val="115000"/>
              </a:lnSpc>
              <a:spcBef>
                <a:spcPts val="2133"/>
              </a:spcBef>
              <a:spcAft>
                <a:spcPts val="2133"/>
              </a:spcAft>
              <a:buClr>
                <a:schemeClr val="dk2"/>
              </a:buClr>
              <a:buSzPts val="1200"/>
              <a:buFont typeface="Arial"/>
              <a:buChar char="■"/>
              <a:defRPr sz="1600" b="0" i="0" u="none" strike="noStrike" cap="none">
                <a:solidFill>
                  <a:schemeClr val="dk2"/>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73042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772584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lstStyle>
            <a:lvl1pPr marL="609585" marR="0" lvl="0" indent="-406390" algn="l" rtl="0">
              <a:lnSpc>
                <a:spcPct val="115000"/>
              </a:lnSpc>
              <a:spcBef>
                <a:spcPts val="0"/>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1pPr>
            <a:lvl2pPr marL="1219170" marR="0" lvl="1"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2pPr>
            <a:lvl3pPr marL="1828754" marR="0" lvl="2"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3pPr>
            <a:lvl4pPr marL="2438339" marR="0" lvl="3"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4pPr>
            <a:lvl5pPr marL="3047924" marR="0" lvl="4"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5pPr>
            <a:lvl6pPr marL="3657509" marR="0" lvl="5"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6pPr>
            <a:lvl7pPr marL="4267093" marR="0" lvl="6"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7pPr>
            <a:lvl8pPr marL="4876678" marR="0" lvl="7" indent="-406390" algn="l" rtl="0">
              <a:lnSpc>
                <a:spcPct val="115000"/>
              </a:lnSpc>
              <a:spcBef>
                <a:spcPts val="2133"/>
              </a:spcBef>
              <a:spcAft>
                <a:spcPts val="0"/>
              </a:spcAft>
              <a:buClr>
                <a:schemeClr val="dk2"/>
              </a:buClr>
              <a:buSzPts val="1200"/>
              <a:buFont typeface="Arial"/>
              <a:buChar char="○"/>
              <a:defRPr sz="1600" b="0" i="0" u="none" strike="noStrike" cap="none">
                <a:solidFill>
                  <a:schemeClr val="dk2"/>
                </a:solidFill>
                <a:latin typeface="Arial"/>
                <a:ea typeface="Arial"/>
                <a:cs typeface="Arial"/>
                <a:sym typeface="Arial"/>
              </a:defRPr>
            </a:lvl8pPr>
            <a:lvl9pPr marL="5486263" marR="0" lvl="8" indent="-406390" algn="l" rtl="0">
              <a:lnSpc>
                <a:spcPct val="115000"/>
              </a:lnSpc>
              <a:spcBef>
                <a:spcPts val="2133"/>
              </a:spcBef>
              <a:spcAft>
                <a:spcPts val="2133"/>
              </a:spcAft>
              <a:buClr>
                <a:schemeClr val="dk2"/>
              </a:buClr>
              <a:buSzPts val="1200"/>
              <a:buFont typeface="Arial"/>
              <a:buChar char="■"/>
              <a:defRPr sz="1600" b="0" i="0" u="none" strike="noStrike" cap="none">
                <a:solidFill>
                  <a:schemeClr val="dk2"/>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396650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dk1"/>
              </a:buClr>
              <a:buSzPts val="4800"/>
              <a:buFont typeface="Arial"/>
              <a:buNone/>
              <a:defRPr sz="6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800"/>
              <a:buFont typeface="Arial"/>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64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778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4A61-FB66-DA4A-BBD5-FBD98A06ED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11EEE9-5564-A34A-B4BE-8E48A3B140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42681-772B-8843-960F-16112CB6F337}"/>
              </a:ext>
            </a:extLst>
          </p:cNvPr>
          <p:cNvSpPr>
            <a:spLocks noGrp="1"/>
          </p:cNvSpPr>
          <p:nvPr>
            <p:ph type="dt" sz="half" idx="10"/>
          </p:nvPr>
        </p:nvSpPr>
        <p:spPr/>
        <p:txBody>
          <a:bodyPr/>
          <a:lstStyle/>
          <a:p>
            <a:fld id="{CB5AEBBD-1D36-8A41-9923-6FD3BEA684D7}" type="datetimeFigureOut">
              <a:rPr lang="en-US" smtClean="0"/>
              <a:t>4/23/2018</a:t>
            </a:fld>
            <a:endParaRPr lang="en-US"/>
          </a:p>
        </p:txBody>
      </p:sp>
      <p:sp>
        <p:nvSpPr>
          <p:cNvPr id="5" name="Footer Placeholder 4">
            <a:extLst>
              <a:ext uri="{FF2B5EF4-FFF2-40B4-BE49-F238E27FC236}">
                <a16:creationId xmlns:a16="http://schemas.microsoft.com/office/drawing/2014/main" id="{A674A7BB-430E-3D4F-AEFE-9946EEDB1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F6E3A-9772-CD49-B3C9-413A54C63DB8}"/>
              </a:ext>
            </a:extLst>
          </p:cNvPr>
          <p:cNvSpPr>
            <a:spLocks noGrp="1"/>
          </p:cNvSpPr>
          <p:nvPr>
            <p:ph type="sldNum" sz="quarter" idx="12"/>
          </p:nvPr>
        </p:nvSpPr>
        <p:spPr/>
        <p:txBody>
          <a:bodyPr/>
          <a:lstStyle/>
          <a:p>
            <a:fld id="{849CBAE2-4032-C74F-B4AC-087C07333D9A}" type="slidenum">
              <a:rPr lang="en-US" smtClean="0"/>
              <a:t>‹#›</a:t>
            </a:fld>
            <a:endParaRPr lang="en-US"/>
          </a:p>
        </p:txBody>
      </p:sp>
    </p:spTree>
    <p:extLst>
      <p:ext uri="{BB962C8B-B14F-4D97-AF65-F5344CB8AC3E}">
        <p14:creationId xmlns:p14="http://schemas.microsoft.com/office/powerpoint/2010/main" val="5332290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Shape 36"/>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7" name="Shape 37"/>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2100"/>
              <a:buFont typeface="Arial"/>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100"/>
              <a:buFont typeface="Arial"/>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100"/>
              <a:buFont typeface="Arial"/>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100"/>
              <a:buFont typeface="Arial"/>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100"/>
              <a:buFont typeface="Arial"/>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100"/>
              <a:buFont typeface="Arial"/>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100"/>
              <a:buFont typeface="Arial"/>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100"/>
              <a:buFont typeface="Arial"/>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100"/>
              <a:buFont typeface="Arial"/>
              <a:buNone/>
              <a:defRPr sz="2800" b="0" i="0" u="none" strike="noStrike" cap="none">
                <a:solidFill>
                  <a:schemeClr val="dk2"/>
                </a:solidFill>
                <a:latin typeface="Arial"/>
                <a:ea typeface="Arial"/>
                <a:cs typeface="Arial"/>
                <a:sym typeface="Arial"/>
              </a:defRPr>
            </a:lvl9pPr>
          </a:lstStyle>
          <a:p>
            <a:endParaRPr/>
          </a:p>
        </p:txBody>
      </p:sp>
      <p:sp>
        <p:nvSpPr>
          <p:cNvPr id="39" name="Shape 39"/>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lstStyle>
            <a:lvl1pPr marL="609585" marR="0" lvl="0" indent="-457189" algn="l" rtl="0">
              <a:lnSpc>
                <a:spcPct val="115000"/>
              </a:lnSpc>
              <a:spcBef>
                <a:spcPts val="0"/>
              </a:spcBef>
              <a:spcAft>
                <a:spcPts val="0"/>
              </a:spcAft>
              <a:buClr>
                <a:schemeClr val="dk2"/>
              </a:buClr>
              <a:buSzPts val="1800"/>
              <a:buFont typeface="Arial"/>
              <a:buChar char="●"/>
              <a:defRPr sz="2400" b="0" i="0" u="none" strike="noStrike" cap="none">
                <a:solidFill>
                  <a:schemeClr val="dk2"/>
                </a:solidFill>
                <a:latin typeface="Arial"/>
                <a:ea typeface="Arial"/>
                <a:cs typeface="Arial"/>
                <a:sym typeface="Arial"/>
              </a:defRPr>
            </a:lvl1pPr>
            <a:lvl2pPr marL="1219170" marR="0" lvl="1"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2pPr>
            <a:lvl3pPr marL="1828754" marR="0" lvl="2"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3pPr>
            <a:lvl4pPr marL="2438339" marR="0" lvl="3"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4pPr>
            <a:lvl5pPr marL="3047924" marR="0" lvl="4"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5pPr>
            <a:lvl6pPr marL="3657509" marR="0" lvl="5"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6pPr>
            <a:lvl7pPr marL="4267093" marR="0" lvl="6"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7pPr>
            <a:lvl8pPr marL="4876678" marR="0" lvl="7"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8pPr>
            <a:lvl9pPr marL="5486263" marR="0" lvl="8" indent="-423323" algn="l" rtl="0">
              <a:lnSpc>
                <a:spcPct val="115000"/>
              </a:lnSpc>
              <a:spcBef>
                <a:spcPts val="2133"/>
              </a:spcBef>
              <a:spcAft>
                <a:spcPts val="2133"/>
              </a:spcAft>
              <a:buClr>
                <a:schemeClr val="dk2"/>
              </a:buClr>
              <a:buSzPts val="1400"/>
              <a:buFont typeface="Arial"/>
              <a:buChar char="■"/>
              <a:defRPr sz="1867"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920483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lstStyle>
            <a:lvl1pPr marL="609585" marR="0" lvl="0" indent="-304792" algn="l" rtl="0">
              <a:lnSpc>
                <a:spcPct val="100000"/>
              </a:lnSpc>
              <a:spcBef>
                <a:spcPts val="0"/>
              </a:spcBef>
              <a:spcAft>
                <a:spcPts val="0"/>
              </a:spcAft>
              <a:buClr>
                <a:schemeClr val="dk2"/>
              </a:buClr>
              <a:buSzPts val="1800"/>
              <a:buFont typeface="Arial"/>
              <a:buNone/>
              <a:defRPr sz="2400" b="0" i="0" u="none" strike="noStrike" cap="none">
                <a:solidFill>
                  <a:schemeClr val="dk2"/>
                </a:solidFill>
                <a:latin typeface="Arial"/>
                <a:ea typeface="Arial"/>
                <a:cs typeface="Arial"/>
                <a:sym typeface="Arial"/>
              </a:defRPr>
            </a:lvl1pPr>
            <a:lvl2pPr marL="1219170" marR="0" lvl="1"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2pPr>
            <a:lvl3pPr marL="1828754" marR="0" lvl="2"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3pPr>
            <a:lvl4pPr marL="2438339" marR="0" lvl="3"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4pPr>
            <a:lvl5pPr marL="3047924" marR="0" lvl="4"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5pPr>
            <a:lvl6pPr marL="3657509" marR="0" lvl="5"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6pPr>
            <a:lvl7pPr marL="4267093" marR="0" lvl="6"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7pPr>
            <a:lvl8pPr marL="4876678" marR="0" lvl="7" indent="-423323" algn="l"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8pPr>
            <a:lvl9pPr marL="5486263" marR="0" lvl="8" indent="-423323" algn="l" rtl="0">
              <a:lnSpc>
                <a:spcPct val="115000"/>
              </a:lnSpc>
              <a:spcBef>
                <a:spcPts val="2133"/>
              </a:spcBef>
              <a:spcAft>
                <a:spcPts val="2133"/>
              </a:spcAft>
              <a:buClr>
                <a:schemeClr val="dk2"/>
              </a:buClr>
              <a:buSzPts val="1400"/>
              <a:buFont typeface="Arial"/>
              <a:buChar char="■"/>
              <a:defRPr sz="1867" b="0" i="0" u="none" strike="noStrike" cap="none">
                <a:solidFill>
                  <a:schemeClr val="dk2"/>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137227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15600" y="1474833"/>
            <a:ext cx="11360800" cy="26180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12000"/>
              <a:buFont typeface="Arial"/>
              <a:buNone/>
              <a:defRPr sz="160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12000"/>
              <a:buFont typeface="Arial"/>
              <a:buNone/>
              <a:defRPr sz="16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6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6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6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6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6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6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60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lstStyle>
            <a:lvl1pPr marL="609585" marR="0" lvl="0" indent="-457189" algn="ctr" rtl="0">
              <a:lnSpc>
                <a:spcPct val="115000"/>
              </a:lnSpc>
              <a:spcBef>
                <a:spcPts val="0"/>
              </a:spcBef>
              <a:spcAft>
                <a:spcPts val="0"/>
              </a:spcAft>
              <a:buClr>
                <a:schemeClr val="dk2"/>
              </a:buClr>
              <a:buSzPts val="1800"/>
              <a:buFont typeface="Arial"/>
              <a:buChar char="●"/>
              <a:defRPr sz="2400" b="0" i="0" u="none" strike="noStrike" cap="none">
                <a:solidFill>
                  <a:schemeClr val="dk2"/>
                </a:solidFill>
                <a:latin typeface="Arial"/>
                <a:ea typeface="Arial"/>
                <a:cs typeface="Arial"/>
                <a:sym typeface="Arial"/>
              </a:defRPr>
            </a:lvl1pPr>
            <a:lvl2pPr marL="1219170" marR="0" lvl="1" indent="-423323" algn="ctr"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2pPr>
            <a:lvl3pPr marL="1828754" marR="0" lvl="2" indent="-423323" algn="ctr"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3pPr>
            <a:lvl4pPr marL="2438339" marR="0" lvl="3" indent="-423323" algn="ctr"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4pPr>
            <a:lvl5pPr marL="3047924" marR="0" lvl="4" indent="-423323" algn="ctr"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5pPr>
            <a:lvl6pPr marL="3657509" marR="0" lvl="5" indent="-423323" algn="ctr"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6pPr>
            <a:lvl7pPr marL="4267093" marR="0" lvl="6" indent="-423323" algn="ctr"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7pPr>
            <a:lvl8pPr marL="4876678" marR="0" lvl="7" indent="-423323" algn="ctr" rtl="0">
              <a:lnSpc>
                <a:spcPct val="115000"/>
              </a:lnSpc>
              <a:spcBef>
                <a:spcPts val="2133"/>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8pPr>
            <a:lvl9pPr marL="5486263" marR="0" lvl="8" indent="-423323" algn="ctr" rtl="0">
              <a:lnSpc>
                <a:spcPct val="115000"/>
              </a:lnSpc>
              <a:spcBef>
                <a:spcPts val="2133"/>
              </a:spcBef>
              <a:spcAft>
                <a:spcPts val="2133"/>
              </a:spcAft>
              <a:buClr>
                <a:schemeClr val="dk2"/>
              </a:buClr>
              <a:buSzPts val="1400"/>
              <a:buFont typeface="Arial"/>
              <a:buChar char="■"/>
              <a:defRPr sz="1867"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4160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455469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49A6A4-CC24-5444-948D-6F2E02C4F674}"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37168441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49A6A4-CC24-5444-948D-6F2E02C4F674}"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1511039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49A6A4-CC24-5444-948D-6F2E02C4F674}"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17732265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49A6A4-CC24-5444-948D-6F2E02C4F674}"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33383994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49A6A4-CC24-5444-948D-6F2E02C4F674}" type="datetimeFigureOut">
              <a:rPr lang="en-US"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2154538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49A6A4-CC24-5444-948D-6F2E02C4F674}" type="datetimeFigureOut">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153267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73F6B-D187-324E-951E-957FFD9FD9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678349-88A6-5B4C-A73C-28D1C90595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A33332-146C-5B4D-8076-E0A80A03363A}"/>
              </a:ext>
            </a:extLst>
          </p:cNvPr>
          <p:cNvSpPr>
            <a:spLocks noGrp="1"/>
          </p:cNvSpPr>
          <p:nvPr>
            <p:ph type="dt" sz="half" idx="10"/>
          </p:nvPr>
        </p:nvSpPr>
        <p:spPr/>
        <p:txBody>
          <a:bodyPr/>
          <a:lstStyle/>
          <a:p>
            <a:fld id="{CB5AEBBD-1D36-8A41-9923-6FD3BEA684D7}" type="datetimeFigureOut">
              <a:rPr lang="en-US" smtClean="0"/>
              <a:t>4/23/2018</a:t>
            </a:fld>
            <a:endParaRPr lang="en-US"/>
          </a:p>
        </p:txBody>
      </p:sp>
      <p:sp>
        <p:nvSpPr>
          <p:cNvPr id="5" name="Footer Placeholder 4">
            <a:extLst>
              <a:ext uri="{FF2B5EF4-FFF2-40B4-BE49-F238E27FC236}">
                <a16:creationId xmlns:a16="http://schemas.microsoft.com/office/drawing/2014/main" id="{E2A3256F-B06A-754B-9837-CE5238FCC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87EF4-DE25-6845-B232-F2FD136E2751}"/>
              </a:ext>
            </a:extLst>
          </p:cNvPr>
          <p:cNvSpPr>
            <a:spLocks noGrp="1"/>
          </p:cNvSpPr>
          <p:nvPr>
            <p:ph type="sldNum" sz="quarter" idx="12"/>
          </p:nvPr>
        </p:nvSpPr>
        <p:spPr/>
        <p:txBody>
          <a:bodyPr/>
          <a:lstStyle/>
          <a:p>
            <a:fld id="{849CBAE2-4032-C74F-B4AC-087C07333D9A}" type="slidenum">
              <a:rPr lang="en-US" smtClean="0"/>
              <a:t>‹#›</a:t>
            </a:fld>
            <a:endParaRPr lang="en-US"/>
          </a:p>
        </p:txBody>
      </p:sp>
    </p:spTree>
    <p:extLst>
      <p:ext uri="{BB962C8B-B14F-4D97-AF65-F5344CB8AC3E}">
        <p14:creationId xmlns:p14="http://schemas.microsoft.com/office/powerpoint/2010/main" val="2011123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49A6A4-CC24-5444-948D-6F2E02C4F674}" type="datetimeFigureOut">
              <a:rPr lang="en-US"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1967174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49A6A4-CC24-5444-948D-6F2E02C4F674}"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1070315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49A6A4-CC24-5444-948D-6F2E02C4F674}"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18262143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49A6A4-CC24-5444-948D-6F2E02C4F674}"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21680861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49A6A4-CC24-5444-948D-6F2E02C4F674}"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B510-0037-5E4F-9F49-54F8EC0EDFC3}" type="slidenum">
              <a:rPr lang="en-US" smtClean="0"/>
              <a:t>‹#›</a:t>
            </a:fld>
            <a:endParaRPr lang="en-US"/>
          </a:p>
        </p:txBody>
      </p:sp>
    </p:spTree>
    <p:extLst>
      <p:ext uri="{BB962C8B-B14F-4D97-AF65-F5344CB8AC3E}">
        <p14:creationId xmlns:p14="http://schemas.microsoft.com/office/powerpoint/2010/main" val="39447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0211-12B8-B84A-BB02-F64A46F15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899A27-00D6-5243-8DE3-9C09382D42B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841657-161A-2149-BB9C-51FEAACDF8C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FC271F-BE8F-A042-8A9D-D0E7DA0F79EF}"/>
              </a:ext>
            </a:extLst>
          </p:cNvPr>
          <p:cNvSpPr>
            <a:spLocks noGrp="1"/>
          </p:cNvSpPr>
          <p:nvPr>
            <p:ph type="dt" sz="half" idx="10"/>
          </p:nvPr>
        </p:nvSpPr>
        <p:spPr/>
        <p:txBody>
          <a:bodyPr/>
          <a:lstStyle/>
          <a:p>
            <a:fld id="{CB5AEBBD-1D36-8A41-9923-6FD3BEA684D7}" type="datetimeFigureOut">
              <a:rPr lang="en-US" smtClean="0"/>
              <a:t>4/23/2018</a:t>
            </a:fld>
            <a:endParaRPr lang="en-US"/>
          </a:p>
        </p:txBody>
      </p:sp>
      <p:sp>
        <p:nvSpPr>
          <p:cNvPr id="6" name="Footer Placeholder 5">
            <a:extLst>
              <a:ext uri="{FF2B5EF4-FFF2-40B4-BE49-F238E27FC236}">
                <a16:creationId xmlns:a16="http://schemas.microsoft.com/office/drawing/2014/main" id="{60C5652F-A285-9A45-8BD8-0F7126249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E97081-D755-6A43-866E-32C9883B7B1E}"/>
              </a:ext>
            </a:extLst>
          </p:cNvPr>
          <p:cNvSpPr>
            <a:spLocks noGrp="1"/>
          </p:cNvSpPr>
          <p:nvPr>
            <p:ph type="sldNum" sz="quarter" idx="12"/>
          </p:nvPr>
        </p:nvSpPr>
        <p:spPr>
          <a:xfrm>
            <a:off x="9448800" y="0"/>
            <a:ext cx="2743200" cy="365125"/>
          </a:xfrm>
        </p:spPr>
        <p:txBody>
          <a:bodyPr/>
          <a:lstStyle/>
          <a:p>
            <a:fld id="{849CBAE2-4032-C74F-B4AC-087C07333D9A}" type="slidenum">
              <a:rPr lang="en-US" smtClean="0"/>
              <a:t>‹#›</a:t>
            </a:fld>
            <a:endParaRPr lang="en-US"/>
          </a:p>
        </p:txBody>
      </p:sp>
    </p:spTree>
    <p:extLst>
      <p:ext uri="{BB962C8B-B14F-4D97-AF65-F5344CB8AC3E}">
        <p14:creationId xmlns:p14="http://schemas.microsoft.com/office/powerpoint/2010/main" val="337674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3185-ABA8-0E4A-846F-D0AD773140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BFDD72-E965-9D43-9D3F-46A6FE8AFE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8F84953-B960-DE4E-805D-D32D73AF1B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14C49F-1119-3840-BD2D-1DA47FB7B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CBE5EF5-415F-354C-94A4-6D497439A8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6F90AD-83D3-1345-AF54-193DC495A784}"/>
              </a:ext>
            </a:extLst>
          </p:cNvPr>
          <p:cNvSpPr>
            <a:spLocks noGrp="1"/>
          </p:cNvSpPr>
          <p:nvPr>
            <p:ph type="dt" sz="half" idx="10"/>
          </p:nvPr>
        </p:nvSpPr>
        <p:spPr/>
        <p:txBody>
          <a:bodyPr/>
          <a:lstStyle/>
          <a:p>
            <a:fld id="{CB5AEBBD-1D36-8A41-9923-6FD3BEA684D7}" type="datetimeFigureOut">
              <a:rPr lang="en-US" smtClean="0"/>
              <a:t>4/23/2018</a:t>
            </a:fld>
            <a:endParaRPr lang="en-US"/>
          </a:p>
        </p:txBody>
      </p:sp>
      <p:sp>
        <p:nvSpPr>
          <p:cNvPr id="8" name="Footer Placeholder 7">
            <a:extLst>
              <a:ext uri="{FF2B5EF4-FFF2-40B4-BE49-F238E27FC236}">
                <a16:creationId xmlns:a16="http://schemas.microsoft.com/office/drawing/2014/main" id="{F397FC6F-2F7D-CC42-9C08-A344CA0415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B2B416-C96E-4442-A3BB-52DB550E87E6}"/>
              </a:ext>
            </a:extLst>
          </p:cNvPr>
          <p:cNvSpPr>
            <a:spLocks noGrp="1"/>
          </p:cNvSpPr>
          <p:nvPr>
            <p:ph type="sldNum" sz="quarter" idx="12"/>
          </p:nvPr>
        </p:nvSpPr>
        <p:spPr/>
        <p:txBody>
          <a:bodyPr/>
          <a:lstStyle/>
          <a:p>
            <a:fld id="{849CBAE2-4032-C74F-B4AC-087C07333D9A}" type="slidenum">
              <a:rPr lang="en-US" smtClean="0"/>
              <a:t>‹#›</a:t>
            </a:fld>
            <a:endParaRPr lang="en-US"/>
          </a:p>
        </p:txBody>
      </p:sp>
    </p:spTree>
    <p:extLst>
      <p:ext uri="{BB962C8B-B14F-4D97-AF65-F5344CB8AC3E}">
        <p14:creationId xmlns:p14="http://schemas.microsoft.com/office/powerpoint/2010/main" val="3910567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4C028-0478-FA45-80DC-506EE86E49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4BCBC2-1E24-6E4C-A686-B390850147F5}"/>
              </a:ext>
            </a:extLst>
          </p:cNvPr>
          <p:cNvSpPr>
            <a:spLocks noGrp="1"/>
          </p:cNvSpPr>
          <p:nvPr>
            <p:ph type="dt" sz="half" idx="10"/>
          </p:nvPr>
        </p:nvSpPr>
        <p:spPr/>
        <p:txBody>
          <a:bodyPr/>
          <a:lstStyle/>
          <a:p>
            <a:fld id="{CB5AEBBD-1D36-8A41-9923-6FD3BEA684D7}" type="datetimeFigureOut">
              <a:rPr lang="en-US" smtClean="0"/>
              <a:t>4/23/2018</a:t>
            </a:fld>
            <a:endParaRPr lang="en-US"/>
          </a:p>
        </p:txBody>
      </p:sp>
      <p:sp>
        <p:nvSpPr>
          <p:cNvPr id="4" name="Footer Placeholder 3">
            <a:extLst>
              <a:ext uri="{FF2B5EF4-FFF2-40B4-BE49-F238E27FC236}">
                <a16:creationId xmlns:a16="http://schemas.microsoft.com/office/drawing/2014/main" id="{A071EF49-5325-B643-ACB7-F6B0FC0CC2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0A17C0-3E91-FD46-88ED-973E02CF87F0}"/>
              </a:ext>
            </a:extLst>
          </p:cNvPr>
          <p:cNvSpPr>
            <a:spLocks noGrp="1"/>
          </p:cNvSpPr>
          <p:nvPr>
            <p:ph type="sldNum" sz="quarter" idx="12"/>
          </p:nvPr>
        </p:nvSpPr>
        <p:spPr/>
        <p:txBody>
          <a:bodyPr/>
          <a:lstStyle/>
          <a:p>
            <a:fld id="{849CBAE2-4032-C74F-B4AC-087C07333D9A}" type="slidenum">
              <a:rPr lang="en-US" smtClean="0"/>
              <a:t>‹#›</a:t>
            </a:fld>
            <a:endParaRPr lang="en-US"/>
          </a:p>
        </p:txBody>
      </p:sp>
    </p:spTree>
    <p:extLst>
      <p:ext uri="{BB962C8B-B14F-4D97-AF65-F5344CB8AC3E}">
        <p14:creationId xmlns:p14="http://schemas.microsoft.com/office/powerpoint/2010/main" val="104995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802D16-E379-1341-9783-089E20324A7D}"/>
              </a:ext>
            </a:extLst>
          </p:cNvPr>
          <p:cNvSpPr>
            <a:spLocks noGrp="1"/>
          </p:cNvSpPr>
          <p:nvPr>
            <p:ph type="dt" sz="half" idx="10"/>
          </p:nvPr>
        </p:nvSpPr>
        <p:spPr/>
        <p:txBody>
          <a:bodyPr/>
          <a:lstStyle/>
          <a:p>
            <a:fld id="{CB5AEBBD-1D36-8A41-9923-6FD3BEA684D7}" type="datetimeFigureOut">
              <a:rPr lang="en-US" smtClean="0"/>
              <a:t>4/23/2018</a:t>
            </a:fld>
            <a:endParaRPr lang="en-US"/>
          </a:p>
        </p:txBody>
      </p:sp>
      <p:sp>
        <p:nvSpPr>
          <p:cNvPr id="3" name="Footer Placeholder 2">
            <a:extLst>
              <a:ext uri="{FF2B5EF4-FFF2-40B4-BE49-F238E27FC236}">
                <a16:creationId xmlns:a16="http://schemas.microsoft.com/office/drawing/2014/main" id="{26A50B76-DC95-7A4E-86BC-515E688160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31989F-26FF-FC41-BD48-EB0DCA3FD8CF}"/>
              </a:ext>
            </a:extLst>
          </p:cNvPr>
          <p:cNvSpPr>
            <a:spLocks noGrp="1"/>
          </p:cNvSpPr>
          <p:nvPr>
            <p:ph type="sldNum" sz="quarter" idx="12"/>
          </p:nvPr>
        </p:nvSpPr>
        <p:spPr/>
        <p:txBody>
          <a:bodyPr/>
          <a:lstStyle/>
          <a:p>
            <a:fld id="{849CBAE2-4032-C74F-B4AC-087C07333D9A}" type="slidenum">
              <a:rPr lang="en-US" smtClean="0"/>
              <a:t>‹#›</a:t>
            </a:fld>
            <a:endParaRPr lang="en-US"/>
          </a:p>
        </p:txBody>
      </p:sp>
    </p:spTree>
    <p:extLst>
      <p:ext uri="{BB962C8B-B14F-4D97-AF65-F5344CB8AC3E}">
        <p14:creationId xmlns:p14="http://schemas.microsoft.com/office/powerpoint/2010/main" val="1734087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CF4D-3BE1-7D44-BF54-69B2BB017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BF1470-A8DE-0241-88D6-8B902711B2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F4EEA3-3E73-E346-BBCA-D0848D615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FD8C3A-E5BF-7B41-B605-BB9AE462B6BC}"/>
              </a:ext>
            </a:extLst>
          </p:cNvPr>
          <p:cNvSpPr>
            <a:spLocks noGrp="1"/>
          </p:cNvSpPr>
          <p:nvPr>
            <p:ph type="dt" sz="half" idx="10"/>
          </p:nvPr>
        </p:nvSpPr>
        <p:spPr/>
        <p:txBody>
          <a:bodyPr/>
          <a:lstStyle/>
          <a:p>
            <a:fld id="{CB5AEBBD-1D36-8A41-9923-6FD3BEA684D7}" type="datetimeFigureOut">
              <a:rPr lang="en-US" smtClean="0"/>
              <a:t>4/23/2018</a:t>
            </a:fld>
            <a:endParaRPr lang="en-US"/>
          </a:p>
        </p:txBody>
      </p:sp>
      <p:sp>
        <p:nvSpPr>
          <p:cNvPr id="6" name="Footer Placeholder 5">
            <a:extLst>
              <a:ext uri="{FF2B5EF4-FFF2-40B4-BE49-F238E27FC236}">
                <a16:creationId xmlns:a16="http://schemas.microsoft.com/office/drawing/2014/main" id="{7FB5A6A9-CED1-7249-B3D7-D2D787BDC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194C9-D9EC-5142-AB6E-AE2741B1CDED}"/>
              </a:ext>
            </a:extLst>
          </p:cNvPr>
          <p:cNvSpPr>
            <a:spLocks noGrp="1"/>
          </p:cNvSpPr>
          <p:nvPr>
            <p:ph type="sldNum" sz="quarter" idx="12"/>
          </p:nvPr>
        </p:nvSpPr>
        <p:spPr/>
        <p:txBody>
          <a:bodyPr/>
          <a:lstStyle/>
          <a:p>
            <a:fld id="{849CBAE2-4032-C74F-B4AC-087C07333D9A}" type="slidenum">
              <a:rPr lang="en-US" smtClean="0"/>
              <a:t>‹#›</a:t>
            </a:fld>
            <a:endParaRPr lang="en-US"/>
          </a:p>
        </p:txBody>
      </p:sp>
    </p:spTree>
    <p:extLst>
      <p:ext uri="{BB962C8B-B14F-4D97-AF65-F5344CB8AC3E}">
        <p14:creationId xmlns:p14="http://schemas.microsoft.com/office/powerpoint/2010/main" val="242835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EBDE-953B-D043-A237-A57CEA5EE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8B2082-76F8-624C-9A13-08692744DA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D3AF8A-0300-7741-8344-406E10805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FCE7F5-C2DE-7746-9A88-DDDBE3BADE04}"/>
              </a:ext>
            </a:extLst>
          </p:cNvPr>
          <p:cNvSpPr>
            <a:spLocks noGrp="1"/>
          </p:cNvSpPr>
          <p:nvPr>
            <p:ph type="dt" sz="half" idx="10"/>
          </p:nvPr>
        </p:nvSpPr>
        <p:spPr/>
        <p:txBody>
          <a:bodyPr/>
          <a:lstStyle/>
          <a:p>
            <a:fld id="{CB5AEBBD-1D36-8A41-9923-6FD3BEA684D7}" type="datetimeFigureOut">
              <a:rPr lang="en-US" smtClean="0"/>
              <a:t>4/23/2018</a:t>
            </a:fld>
            <a:endParaRPr lang="en-US"/>
          </a:p>
        </p:txBody>
      </p:sp>
      <p:sp>
        <p:nvSpPr>
          <p:cNvPr id="6" name="Footer Placeholder 5">
            <a:extLst>
              <a:ext uri="{FF2B5EF4-FFF2-40B4-BE49-F238E27FC236}">
                <a16:creationId xmlns:a16="http://schemas.microsoft.com/office/drawing/2014/main" id="{16891FB3-E7C5-7F4E-8FBD-FF986AA748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07510-BC64-444B-A3D7-4B41B8F8C179}"/>
              </a:ext>
            </a:extLst>
          </p:cNvPr>
          <p:cNvSpPr>
            <a:spLocks noGrp="1"/>
          </p:cNvSpPr>
          <p:nvPr>
            <p:ph type="sldNum" sz="quarter" idx="12"/>
          </p:nvPr>
        </p:nvSpPr>
        <p:spPr/>
        <p:txBody>
          <a:bodyPr/>
          <a:lstStyle/>
          <a:p>
            <a:fld id="{849CBAE2-4032-C74F-B4AC-087C07333D9A}" type="slidenum">
              <a:rPr lang="en-US" smtClean="0"/>
              <a:t>‹#›</a:t>
            </a:fld>
            <a:endParaRPr lang="en-US"/>
          </a:p>
        </p:txBody>
      </p:sp>
    </p:spTree>
    <p:extLst>
      <p:ext uri="{BB962C8B-B14F-4D97-AF65-F5344CB8AC3E}">
        <p14:creationId xmlns:p14="http://schemas.microsoft.com/office/powerpoint/2010/main" val="1005540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719162-13D4-D446-883F-2F3D58E907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347AA0-7FCB-A34C-BB3F-901694C115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19842-F924-1043-ABE6-CC5BEB2A4D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AEBBD-1D36-8A41-9923-6FD3BEA684D7}" type="datetimeFigureOut">
              <a:rPr lang="en-US" smtClean="0"/>
              <a:t>4/23/2018</a:t>
            </a:fld>
            <a:endParaRPr lang="en-US"/>
          </a:p>
        </p:txBody>
      </p:sp>
      <p:sp>
        <p:nvSpPr>
          <p:cNvPr id="5" name="Footer Placeholder 4">
            <a:extLst>
              <a:ext uri="{FF2B5EF4-FFF2-40B4-BE49-F238E27FC236}">
                <a16:creationId xmlns:a16="http://schemas.microsoft.com/office/drawing/2014/main" id="{EA08A953-D628-1943-9648-C7FFBFBE0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2CAAEF-48C9-7B4F-9F27-E14343C952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CBAE2-4032-C74F-B4AC-087C07333D9A}" type="slidenum">
              <a:rPr lang="en-US" smtClean="0"/>
              <a:t>‹#›</a:t>
            </a:fld>
            <a:endParaRPr lang="en-US"/>
          </a:p>
        </p:txBody>
      </p:sp>
    </p:spTree>
    <p:extLst>
      <p:ext uri="{BB962C8B-B14F-4D97-AF65-F5344CB8AC3E}">
        <p14:creationId xmlns:p14="http://schemas.microsoft.com/office/powerpoint/2010/main" val="2217548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95505236"/>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9A6A4-CC24-5444-948D-6F2E02C4F674}" type="datetimeFigureOut">
              <a:rPr lang="en-US" smtClean="0"/>
              <a:t>4/23/2018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2B510-0037-5E4F-9F49-54F8EC0EDFC3}" type="slidenum">
              <a:rPr lang="en-US" smtClean="0"/>
              <a:t>‹#›</a:t>
            </a:fld>
            <a:endParaRPr lang="en-US"/>
          </a:p>
        </p:txBody>
      </p:sp>
    </p:spTree>
    <p:extLst>
      <p:ext uri="{BB962C8B-B14F-4D97-AF65-F5344CB8AC3E}">
        <p14:creationId xmlns:p14="http://schemas.microsoft.com/office/powerpoint/2010/main" val="370428747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thebalance.com/causes-of-rising-healthcare-costs-4064878"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hyperlink" Target="https://www.cdcfoundation.org/businesspulse/healthy-workforce-infographic" TargetMode="External"/><Relationship Id="rId5" Type="http://schemas.openxmlformats.org/officeDocument/2006/relationships/hyperlink" Target="https://www.americashealthrankings.org/learn/reports/2016-annual-report/comparison-with-other-nations" TargetMode="External"/><Relationship Id="rId4" Type="http://schemas.openxmlformats.org/officeDocument/2006/relationships/hyperlink" Target="https://www.cms.gov/Research-Statistics-Data-and-Systems/Statistics-Trends-and-Reports/NationalHealthExpendData/Downloads/Proj2012.pdf"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www.bea.gov/iTable/iTable.cfm?reqid=70&amp;step=1&amp;isuri=1&amp;acrdn=2#reqid=70&amp;step=1&amp;isuri=1" TargetMode="External"/><Relationship Id="rId2" Type="http://schemas.openxmlformats.org/officeDocument/2006/relationships/hyperlink" Target="https://www.cms.gov/Research-Statistics-Data-and-Systems/Statistics-Trends-and-Reports/NationalHealthExpendData/NationalHealthAccountsStateHealthAcc" TargetMode="External"/><Relationship Id="rId1" Type="http://schemas.openxmlformats.org/officeDocument/2006/relationships/slideLayout" Target="../slideLayouts/slideLayout14.xml"/><Relationship Id="rId5" Type="http://schemas.openxmlformats.org/officeDocument/2006/relationships/hyperlink" Target="https://www.bls.gov/webapps/legacy/tusa_1tab1.htm" TargetMode="External"/><Relationship Id="rId4" Type="http://schemas.openxmlformats.org/officeDocument/2006/relationships/hyperlink" Target="https://www.bls.gov/lpc/data.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5592" y="264524"/>
            <a:ext cx="9144000" cy="2873904"/>
          </a:xfrm>
        </p:spPr>
        <p:txBody>
          <a:bodyPr>
            <a:noAutofit/>
          </a:bodyPr>
          <a:lstStyle/>
          <a:p>
            <a:br>
              <a:rPr lang="en-US" altLang="zh-CN" sz="3600" b="1" dirty="0"/>
            </a:br>
            <a:br>
              <a:rPr lang="en-US" sz="2800" dirty="0"/>
            </a:br>
            <a:r>
              <a:rPr lang="en-US" sz="3600" b="1" dirty="0"/>
              <a:t>Assessing the relationship between Healthcare spending and economic performance in the United States using analytics</a:t>
            </a:r>
            <a:br>
              <a:rPr lang="en-US" sz="2800" dirty="0"/>
            </a:br>
            <a:br>
              <a:rPr lang="en-US" sz="2800" dirty="0"/>
            </a:br>
            <a:endParaRPr lang="en-US" sz="2800" dirty="0"/>
          </a:p>
        </p:txBody>
      </p:sp>
      <p:sp>
        <p:nvSpPr>
          <p:cNvPr id="3" name="Subtitle 2"/>
          <p:cNvSpPr>
            <a:spLocks noGrp="1"/>
          </p:cNvSpPr>
          <p:nvPr>
            <p:ph type="subTitle" idx="1"/>
          </p:nvPr>
        </p:nvSpPr>
        <p:spPr>
          <a:xfrm>
            <a:off x="395256" y="3501677"/>
            <a:ext cx="11184672" cy="1655762"/>
          </a:xfrm>
        </p:spPr>
        <p:txBody>
          <a:bodyPr>
            <a:normAutofit fontScale="25000" lnSpcReduction="20000"/>
          </a:bodyPr>
          <a:lstStyle/>
          <a:p>
            <a:pPr algn="r"/>
            <a:r>
              <a:rPr lang="en-US" sz="8600" b="1" dirty="0"/>
              <a:t>Team </a:t>
            </a:r>
            <a:r>
              <a:rPr lang="en-US" sz="8600" b="1" dirty="0" err="1"/>
              <a:t>Spotfire</a:t>
            </a:r>
            <a:r>
              <a:rPr lang="en-US" sz="8600" b="1" dirty="0"/>
              <a:t>: </a:t>
            </a:r>
            <a:r>
              <a:rPr lang="en-US" sz="8600" dirty="0"/>
              <a:t>Johnathan Jackson, Teena George, </a:t>
            </a:r>
          </a:p>
          <a:p>
            <a:pPr algn="r"/>
            <a:r>
              <a:rPr lang="en-US" sz="8600" dirty="0"/>
              <a:t>           </a:t>
            </a:r>
            <a:r>
              <a:rPr lang="en-US" sz="8600" dirty="0" err="1"/>
              <a:t>YuXuanWang</a:t>
            </a:r>
            <a:r>
              <a:rPr lang="en-US" sz="8600" dirty="0"/>
              <a:t>, </a:t>
            </a:r>
            <a:r>
              <a:rPr lang="en-US" sz="8600" dirty="0" err="1"/>
              <a:t>Yaxin</a:t>
            </a:r>
            <a:r>
              <a:rPr lang="en-US" sz="8600" dirty="0"/>
              <a:t> Chen</a:t>
            </a:r>
          </a:p>
          <a:p>
            <a:pPr algn="r"/>
            <a:r>
              <a:rPr lang="en-US" sz="8600" b="0" dirty="0">
                <a:effectLst/>
              </a:rPr>
              <a:t>BUS ANALYTICS FOR MANAGERS</a:t>
            </a:r>
          </a:p>
          <a:p>
            <a:pPr algn="r"/>
            <a:br>
              <a:rPr lang="en-US" b="0" dirty="0">
                <a:effectLst/>
              </a:rPr>
            </a:br>
            <a:r>
              <a:rPr lang="en-US" sz="9600" dirty="0"/>
              <a:t>0</a:t>
            </a:r>
            <a:r>
              <a:rPr lang="en-US" altLang="zh-CN" sz="9600" dirty="0"/>
              <a:t>4</a:t>
            </a:r>
            <a:r>
              <a:rPr lang="en-US" sz="9600" dirty="0"/>
              <a:t>/23/2018</a:t>
            </a:r>
            <a:endParaRPr lang="en-US" sz="9600" b="0" dirty="0">
              <a:effectLst/>
            </a:endParaRPr>
          </a:p>
          <a:p>
            <a:br>
              <a:rPr lang="en-US" dirty="0"/>
            </a:br>
            <a:endParaRPr lang="en-US" dirty="0"/>
          </a:p>
        </p:txBody>
      </p:sp>
      <p:sp>
        <p:nvSpPr>
          <p:cNvPr id="4" name="Slide Number Placeholder 1">
            <a:extLst>
              <a:ext uri="{FF2B5EF4-FFF2-40B4-BE49-F238E27FC236}">
                <a16:creationId xmlns:a16="http://schemas.microsoft.com/office/drawing/2014/main" id="{31000FEE-8BC3-2741-962C-643D0B286861}"/>
              </a:ext>
            </a:extLst>
          </p:cNvPr>
          <p:cNvSpPr>
            <a:spLocks noGrp="1"/>
          </p:cNvSpPr>
          <p:nvPr>
            <p:ph type="sldNum" idx="12"/>
          </p:nvPr>
        </p:nvSpPr>
        <p:spPr>
          <a:xfrm>
            <a:off x="11410600" y="68567"/>
            <a:ext cx="731600" cy="524800"/>
          </a:xfrm>
        </p:spPr>
        <p:txBody>
          <a:bodyPr/>
          <a:lstStyle/>
          <a:p>
            <a:fld id="{00000000-1234-1234-1234-123412341234}" type="slidenum">
              <a:rPr lang="en" smtClean="0"/>
              <a:pPr/>
              <a:t>1</a:t>
            </a:fld>
            <a:endParaRPr lang="en" dirty="0"/>
          </a:p>
        </p:txBody>
      </p:sp>
    </p:spTree>
    <p:extLst>
      <p:ext uri="{BB962C8B-B14F-4D97-AF65-F5344CB8AC3E}">
        <p14:creationId xmlns:p14="http://schemas.microsoft.com/office/powerpoint/2010/main" val="563724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EBB53-70CE-4545-AFF3-4251D3C386C1}"/>
              </a:ext>
            </a:extLst>
          </p:cNvPr>
          <p:cNvSpPr>
            <a:spLocks noGrp="1"/>
          </p:cNvSpPr>
          <p:nvPr>
            <p:ph type="title"/>
          </p:nvPr>
        </p:nvSpPr>
        <p:spPr/>
        <p:txBody>
          <a:bodyPr/>
          <a:lstStyle/>
          <a:p>
            <a:r>
              <a:rPr lang="en-US" dirty="0"/>
              <a:t>Tool selection</a:t>
            </a:r>
          </a:p>
        </p:txBody>
      </p:sp>
      <p:sp>
        <p:nvSpPr>
          <p:cNvPr id="3" name="Text Placeholder 2">
            <a:extLst>
              <a:ext uri="{FF2B5EF4-FFF2-40B4-BE49-F238E27FC236}">
                <a16:creationId xmlns:a16="http://schemas.microsoft.com/office/drawing/2014/main" id="{3CD0855B-4BA1-8C47-8D84-4117D2A71986}"/>
              </a:ext>
            </a:extLst>
          </p:cNvPr>
          <p:cNvSpPr>
            <a:spLocks noGrp="1"/>
          </p:cNvSpPr>
          <p:nvPr>
            <p:ph type="body" idx="1"/>
          </p:nvPr>
        </p:nvSpPr>
        <p:spPr/>
        <p:txBody>
          <a:bodyPr/>
          <a:lstStyle/>
          <a:p>
            <a:r>
              <a:rPr lang="en-US" sz="2800" kern="1200" dirty="0">
                <a:solidFill>
                  <a:schemeClr val="tx1"/>
                </a:solidFill>
                <a:latin typeface="+mn-lt"/>
                <a:ea typeface="+mn-ea"/>
                <a:cs typeface="+mn-cs"/>
              </a:rPr>
              <a:t>Excel: Through the use of VBA scripts, we were able to merge our multiple datasets using year and state as indices</a:t>
            </a:r>
          </a:p>
          <a:p>
            <a:r>
              <a:rPr lang="en-US" sz="2800" kern="1200" dirty="0">
                <a:solidFill>
                  <a:schemeClr val="tx1"/>
                </a:solidFill>
                <a:latin typeface="+mn-lt"/>
                <a:ea typeface="+mn-ea"/>
                <a:cs typeface="+mn-cs"/>
              </a:rPr>
              <a:t>Tableau : Tableau was used for our 12 visualizations</a:t>
            </a:r>
          </a:p>
          <a:p>
            <a:r>
              <a:rPr lang="en-US" sz="2800" kern="1200" dirty="0">
                <a:solidFill>
                  <a:schemeClr val="tx1"/>
                </a:solidFill>
                <a:latin typeface="+mn-lt"/>
                <a:ea typeface="+mn-ea"/>
                <a:cs typeface="+mn-cs"/>
              </a:rPr>
              <a:t>R : Statistical model</a:t>
            </a:r>
          </a:p>
          <a:p>
            <a:r>
              <a:rPr lang="en-US" sz="2800" kern="1200" dirty="0">
                <a:solidFill>
                  <a:schemeClr val="tx1"/>
                </a:solidFill>
                <a:latin typeface="+mn-lt"/>
                <a:ea typeface="+mn-ea"/>
                <a:cs typeface="+mn-cs"/>
              </a:rPr>
              <a:t>SPSS: Machine learning model</a:t>
            </a:r>
          </a:p>
        </p:txBody>
      </p:sp>
      <p:sp>
        <p:nvSpPr>
          <p:cNvPr id="4" name="Slide Number Placeholder 3">
            <a:extLst>
              <a:ext uri="{FF2B5EF4-FFF2-40B4-BE49-F238E27FC236}">
                <a16:creationId xmlns:a16="http://schemas.microsoft.com/office/drawing/2014/main" id="{93B4ABB0-068C-1B49-953F-8E3140E7A4B5}"/>
              </a:ext>
            </a:extLst>
          </p:cNvPr>
          <p:cNvSpPr>
            <a:spLocks noGrp="1"/>
          </p:cNvSpPr>
          <p:nvPr>
            <p:ph type="sldNum" idx="12"/>
          </p:nvPr>
        </p:nvSpPr>
        <p:spPr/>
        <p:txBody>
          <a:bodyPr/>
          <a:lstStyle/>
          <a:p>
            <a:fld id="{00000000-1234-1234-1234-123412341234}" type="slidenum">
              <a:rPr lang="en" smtClean="0"/>
              <a:pPr/>
              <a:t>10</a:t>
            </a:fld>
            <a:endParaRPr lang="en"/>
          </a:p>
        </p:txBody>
      </p:sp>
    </p:spTree>
    <p:extLst>
      <p:ext uri="{BB962C8B-B14F-4D97-AF65-F5344CB8AC3E}">
        <p14:creationId xmlns:p14="http://schemas.microsoft.com/office/powerpoint/2010/main" val="130185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65125"/>
            <a:ext cx="10805160" cy="694335"/>
          </a:xfrm>
        </p:spPr>
        <p:txBody>
          <a:bodyPr>
            <a:noAutofit/>
          </a:bodyPr>
          <a:lstStyle/>
          <a:p>
            <a:r>
              <a:rPr lang="en-US" altLang="zh-CN" sz="3400" dirty="0"/>
              <a:t>Figure</a:t>
            </a:r>
            <a:r>
              <a:rPr lang="zh-CN" altLang="en-US" sz="3400" dirty="0"/>
              <a:t> </a:t>
            </a:r>
            <a:r>
              <a:rPr lang="en-US" altLang="zh-CN" sz="3400" dirty="0"/>
              <a:t>1</a:t>
            </a:r>
            <a:endParaRPr lang="en-US" sz="3400" dirty="0"/>
          </a:p>
        </p:txBody>
      </p:sp>
      <p:pic>
        <p:nvPicPr>
          <p:cNvPr id="5" name="Content Placeholder 4" descr="A screenshot of a cell phone&#10;&#10;Description generated with high confidence">
            <a:extLst>
              <a:ext uri="{FF2B5EF4-FFF2-40B4-BE49-F238E27FC236}">
                <a16:creationId xmlns:a16="http://schemas.microsoft.com/office/drawing/2014/main" id="{CC9B5E8C-ED21-4898-9287-6AF5640A666C}"/>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8198"/>
          <a:stretch/>
        </p:blipFill>
        <p:spPr>
          <a:xfrm>
            <a:off x="1026942" y="1181100"/>
            <a:ext cx="9326880" cy="3632200"/>
          </a:xfrm>
        </p:spPr>
      </p:pic>
      <p:sp>
        <p:nvSpPr>
          <p:cNvPr id="6" name="TextBox 5">
            <a:extLst>
              <a:ext uri="{FF2B5EF4-FFF2-40B4-BE49-F238E27FC236}">
                <a16:creationId xmlns:a16="http://schemas.microsoft.com/office/drawing/2014/main" id="{1E2F8F04-43CF-43EE-A241-06DD21B7AEF7}"/>
              </a:ext>
            </a:extLst>
          </p:cNvPr>
          <p:cNvSpPr txBox="1"/>
          <p:nvPr/>
        </p:nvSpPr>
        <p:spPr>
          <a:xfrm>
            <a:off x="312821" y="4812631"/>
            <a:ext cx="11566358" cy="1908215"/>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histogram shows the distribution of per capita hospital spending</a:t>
            </a:r>
          </a:p>
          <a:p>
            <a:pPr marL="285750" indent="-285750">
              <a:buFont typeface="Arial" panose="020B0604020202020204" pitchFamily="34" charset="0"/>
              <a:buChar char="•"/>
            </a:pPr>
            <a:r>
              <a:rPr lang="en-US" sz="2000" dirty="0"/>
              <a:t>The mean per capita healthcare spending is $2,600, but there is a large amount of spending in the outlier region</a:t>
            </a:r>
          </a:p>
          <a:p>
            <a:pPr marL="285750" indent="-285750">
              <a:buFont typeface="Arial" panose="020B0604020202020204" pitchFamily="34" charset="0"/>
              <a:buChar char="•"/>
            </a:pPr>
            <a:r>
              <a:rPr lang="en-US" sz="2000" dirty="0"/>
              <a:t>Hospital Spending has may seem to be increasing slowly when looking at the mean, but at the state level there are still very expensive hospital visits</a:t>
            </a:r>
          </a:p>
          <a:p>
            <a:pPr marL="285750" indent="-285750">
              <a:buFont typeface="Arial" panose="020B0604020202020204" pitchFamily="34" charset="0"/>
              <a:buChar char="•"/>
            </a:pPr>
            <a:endParaRPr lang="en-US" dirty="0"/>
          </a:p>
        </p:txBody>
      </p:sp>
      <p:pic>
        <p:nvPicPr>
          <p:cNvPr id="7" name="Content Placeholder 4" descr="A screenshot of a cell phone&#10;&#10;Description generated with high confidence">
            <a:extLst>
              <a:ext uri="{FF2B5EF4-FFF2-40B4-BE49-F238E27FC236}">
                <a16:creationId xmlns:a16="http://schemas.microsoft.com/office/drawing/2014/main" id="{152F4817-52CC-454A-A20C-5CAADB948D37}"/>
              </a:ext>
            </a:extLst>
          </p:cNvPr>
          <p:cNvPicPr>
            <a:picLocks noChangeAspect="1"/>
          </p:cNvPicPr>
          <p:nvPr/>
        </p:nvPicPr>
        <p:blipFill rotWithShape="1">
          <a:blip r:embed="rId2">
            <a:extLst>
              <a:ext uri="{28A0092B-C50C-407E-A947-70E740481C1C}">
                <a14:useLocalDpi xmlns:a14="http://schemas.microsoft.com/office/drawing/2010/main" val="0"/>
              </a:ext>
            </a:extLst>
          </a:blip>
          <a:srcRect b="92162"/>
          <a:stretch/>
        </p:blipFill>
        <p:spPr>
          <a:xfrm>
            <a:off x="1713255" y="4320017"/>
            <a:ext cx="8974035" cy="266052"/>
          </a:xfrm>
          <a:prstGeom prst="rect">
            <a:avLst/>
          </a:prstGeom>
        </p:spPr>
      </p:pic>
      <p:sp>
        <p:nvSpPr>
          <p:cNvPr id="8" name="Slide Number Placeholder 1">
            <a:extLst>
              <a:ext uri="{FF2B5EF4-FFF2-40B4-BE49-F238E27FC236}">
                <a16:creationId xmlns:a16="http://schemas.microsoft.com/office/drawing/2014/main" id="{E761BCAE-98DC-2842-A8C5-A1A929240D22}"/>
              </a:ext>
            </a:extLst>
          </p:cNvPr>
          <p:cNvSpPr>
            <a:spLocks noGrp="1"/>
          </p:cNvSpPr>
          <p:nvPr>
            <p:ph type="sldNum" idx="12"/>
          </p:nvPr>
        </p:nvSpPr>
        <p:spPr>
          <a:xfrm>
            <a:off x="11410600" y="79718"/>
            <a:ext cx="731600" cy="524800"/>
          </a:xfrm>
        </p:spPr>
        <p:txBody>
          <a:bodyPr/>
          <a:lstStyle/>
          <a:p>
            <a:fld id="{00000000-1234-1234-1234-123412341234}" type="slidenum">
              <a:rPr lang="en" smtClean="0"/>
              <a:pPr/>
              <a:t>11</a:t>
            </a:fld>
            <a:endParaRPr lang="en" dirty="0"/>
          </a:p>
        </p:txBody>
      </p:sp>
    </p:spTree>
    <p:extLst>
      <p:ext uri="{BB962C8B-B14F-4D97-AF65-F5344CB8AC3E}">
        <p14:creationId xmlns:p14="http://schemas.microsoft.com/office/powerpoint/2010/main" val="239752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generated with very high confidence">
            <a:extLst>
              <a:ext uri="{FF2B5EF4-FFF2-40B4-BE49-F238E27FC236}">
                <a16:creationId xmlns:a16="http://schemas.microsoft.com/office/drawing/2014/main" id="{7A85FA73-4186-4037-9F97-3EBA2DAAACD8}"/>
              </a:ext>
            </a:extLst>
          </p:cNvPr>
          <p:cNvPicPr>
            <a:picLocks noChangeAspect="1"/>
          </p:cNvPicPr>
          <p:nvPr/>
        </p:nvPicPr>
        <p:blipFill rotWithShape="1">
          <a:blip r:embed="rId2">
            <a:extLst>
              <a:ext uri="{28A0092B-C50C-407E-A947-70E740481C1C}">
                <a14:useLocalDpi xmlns:a14="http://schemas.microsoft.com/office/drawing/2010/main" val="0"/>
              </a:ext>
            </a:extLst>
          </a:blip>
          <a:srcRect t="12804"/>
          <a:stretch/>
        </p:blipFill>
        <p:spPr>
          <a:xfrm>
            <a:off x="1142542" y="628685"/>
            <a:ext cx="8427138" cy="3584086"/>
          </a:xfrm>
          <a:prstGeom prst="rect">
            <a:avLst/>
          </a:prstGeom>
        </p:spPr>
      </p:pic>
      <p:pic>
        <p:nvPicPr>
          <p:cNvPr id="6" name="Picture 5" descr="A close up of a map&#10;&#10;Description generated with very high confidence">
            <a:extLst>
              <a:ext uri="{FF2B5EF4-FFF2-40B4-BE49-F238E27FC236}">
                <a16:creationId xmlns:a16="http://schemas.microsoft.com/office/drawing/2014/main" id="{6F3F47EB-DB1D-4022-9B98-819A28921D86}"/>
              </a:ext>
            </a:extLst>
          </p:cNvPr>
          <p:cNvPicPr>
            <a:picLocks noChangeAspect="1"/>
          </p:cNvPicPr>
          <p:nvPr/>
        </p:nvPicPr>
        <p:blipFill rotWithShape="1">
          <a:blip r:embed="rId2">
            <a:extLst>
              <a:ext uri="{28A0092B-C50C-407E-A947-70E740481C1C}">
                <a14:useLocalDpi xmlns:a14="http://schemas.microsoft.com/office/drawing/2010/main" val="0"/>
              </a:ext>
            </a:extLst>
          </a:blip>
          <a:srcRect b="86820"/>
          <a:stretch/>
        </p:blipFill>
        <p:spPr>
          <a:xfrm>
            <a:off x="1907337" y="4212771"/>
            <a:ext cx="8373989" cy="376097"/>
          </a:xfrm>
          <a:prstGeom prst="rect">
            <a:avLst/>
          </a:prstGeom>
        </p:spPr>
      </p:pic>
      <p:sp>
        <p:nvSpPr>
          <p:cNvPr id="7" name="TextBox 6">
            <a:extLst>
              <a:ext uri="{FF2B5EF4-FFF2-40B4-BE49-F238E27FC236}">
                <a16:creationId xmlns:a16="http://schemas.microsoft.com/office/drawing/2014/main" id="{2963A83F-8CC2-4265-B551-07B78127F70D}"/>
              </a:ext>
            </a:extLst>
          </p:cNvPr>
          <p:cNvSpPr txBox="1"/>
          <p:nvPr/>
        </p:nvSpPr>
        <p:spPr>
          <a:xfrm>
            <a:off x="945389" y="4742956"/>
            <a:ext cx="11569689" cy="1908215"/>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circle chart shows the relationship between hospital spending and changes in multifactor productivity and per capita GDP</a:t>
            </a:r>
          </a:p>
          <a:p>
            <a:pPr marL="285750" indent="-285750">
              <a:buFont typeface="Arial" panose="020B0604020202020204" pitchFamily="34" charset="0"/>
              <a:buChar char="•"/>
            </a:pPr>
            <a:r>
              <a:rPr lang="en-US" sz="2000" dirty="0"/>
              <a:t>We see higher hospital costs related to drops in MFP and increases in GDP</a:t>
            </a:r>
          </a:p>
          <a:p>
            <a:pPr marL="285750" indent="-285750">
              <a:buFont typeface="Arial" panose="020B0604020202020204" pitchFamily="34" charset="0"/>
              <a:buChar char="•"/>
            </a:pPr>
            <a:r>
              <a:rPr lang="en-US" sz="2000" dirty="0"/>
              <a:t>Unfortunately, this suggests that hospital spending has not been increasing this measure of productivity in the US</a:t>
            </a:r>
          </a:p>
          <a:p>
            <a:pPr marL="285750" indent="-285750">
              <a:buFont typeface="Arial" panose="020B0604020202020204" pitchFamily="34" charset="0"/>
              <a:buChar char="•"/>
            </a:pPr>
            <a:endParaRPr lang="en-US" dirty="0"/>
          </a:p>
        </p:txBody>
      </p:sp>
      <p:sp>
        <p:nvSpPr>
          <p:cNvPr id="2" name="Title 1"/>
          <p:cNvSpPr>
            <a:spLocks noGrp="1"/>
          </p:cNvSpPr>
          <p:nvPr>
            <p:ph type="title"/>
          </p:nvPr>
        </p:nvSpPr>
        <p:spPr>
          <a:xfrm>
            <a:off x="836532" y="0"/>
            <a:ext cx="10515600" cy="509743"/>
          </a:xfrm>
        </p:spPr>
        <p:txBody>
          <a:bodyPr>
            <a:normAutofit fontScale="90000"/>
          </a:bodyPr>
          <a:lstStyle/>
          <a:p>
            <a:r>
              <a:rPr lang="en-US" altLang="zh-CN" dirty="0"/>
              <a:t>Figure</a:t>
            </a:r>
            <a:r>
              <a:rPr lang="zh-CN" altLang="en-US" dirty="0"/>
              <a:t> </a:t>
            </a:r>
            <a:r>
              <a:rPr lang="en-US" altLang="zh-CN" dirty="0"/>
              <a:t>2</a:t>
            </a:r>
            <a:endParaRPr lang="en-US" dirty="0"/>
          </a:p>
        </p:txBody>
      </p:sp>
      <p:sp>
        <p:nvSpPr>
          <p:cNvPr id="8" name="Slide Number Placeholder 1">
            <a:extLst>
              <a:ext uri="{FF2B5EF4-FFF2-40B4-BE49-F238E27FC236}">
                <a16:creationId xmlns:a16="http://schemas.microsoft.com/office/drawing/2014/main" id="{8E021698-9D44-B044-984D-429D85ED8C70}"/>
              </a:ext>
            </a:extLst>
          </p:cNvPr>
          <p:cNvSpPr>
            <a:spLocks noGrp="1"/>
          </p:cNvSpPr>
          <p:nvPr>
            <p:ph type="sldNum" idx="12"/>
          </p:nvPr>
        </p:nvSpPr>
        <p:spPr>
          <a:xfrm>
            <a:off x="11410600" y="68567"/>
            <a:ext cx="731600" cy="524800"/>
          </a:xfrm>
        </p:spPr>
        <p:txBody>
          <a:bodyPr/>
          <a:lstStyle/>
          <a:p>
            <a:fld id="{00000000-1234-1234-1234-123412341234}" type="slidenum">
              <a:rPr lang="en" smtClean="0"/>
              <a:pPr/>
              <a:t>12</a:t>
            </a:fld>
            <a:endParaRPr lang="en" dirty="0"/>
          </a:p>
        </p:txBody>
      </p:sp>
    </p:spTree>
    <p:extLst>
      <p:ext uri="{BB962C8B-B14F-4D97-AF65-F5344CB8AC3E}">
        <p14:creationId xmlns:p14="http://schemas.microsoft.com/office/powerpoint/2010/main" val="1275946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2F8F04-43CF-43EE-A241-06DD21B7AEF7}"/>
              </a:ext>
            </a:extLst>
          </p:cNvPr>
          <p:cNvSpPr txBox="1"/>
          <p:nvPr/>
        </p:nvSpPr>
        <p:spPr>
          <a:xfrm>
            <a:off x="365759" y="5317588"/>
            <a:ext cx="11513419" cy="1908215"/>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map shows per capita hospital spending across the country and ranks the state’s GDP</a:t>
            </a:r>
          </a:p>
          <a:p>
            <a:pPr marL="285750" indent="-285750">
              <a:buFont typeface="Arial" panose="020B0604020202020204" pitchFamily="34" charset="0"/>
              <a:buChar char="•"/>
            </a:pPr>
            <a:r>
              <a:rPr lang="en-US" sz="2000" dirty="0"/>
              <a:t>Unsurprisingly, we see that progressive states such as California with high GDP have lower per person hospital spending</a:t>
            </a:r>
          </a:p>
          <a:p>
            <a:pPr marL="285750" indent="-285750">
              <a:buFont typeface="Arial" panose="020B0604020202020204" pitchFamily="34" charset="0"/>
              <a:buChar char="•"/>
            </a:pPr>
            <a:r>
              <a:rPr lang="en-US" sz="2000" dirty="0"/>
              <a:t>This suggests that some of the legislative and innovative measures taken in states that support research work to lower costs to the patient</a:t>
            </a:r>
          </a:p>
          <a:p>
            <a:pPr marL="285750" indent="-285750">
              <a:buFont typeface="Arial" panose="020B0604020202020204" pitchFamily="34" charset="0"/>
              <a:buChar char="•"/>
            </a:pPr>
            <a:endParaRPr lang="en-US" dirty="0"/>
          </a:p>
        </p:txBody>
      </p:sp>
      <p:pic>
        <p:nvPicPr>
          <p:cNvPr id="8" name="Picture 7" descr="A close up of a map&#10;&#10;Description generated with high confidence">
            <a:extLst>
              <a:ext uri="{FF2B5EF4-FFF2-40B4-BE49-F238E27FC236}">
                <a16:creationId xmlns:a16="http://schemas.microsoft.com/office/drawing/2014/main" id="{294A285D-99A6-4B91-A9A9-F23EF553DD56}"/>
              </a:ext>
            </a:extLst>
          </p:cNvPr>
          <p:cNvPicPr>
            <a:picLocks noChangeAspect="1"/>
          </p:cNvPicPr>
          <p:nvPr/>
        </p:nvPicPr>
        <p:blipFill rotWithShape="1">
          <a:blip r:embed="rId2">
            <a:extLst>
              <a:ext uri="{28A0092B-C50C-407E-A947-70E740481C1C}">
                <a14:useLocalDpi xmlns:a14="http://schemas.microsoft.com/office/drawing/2010/main" val="0"/>
              </a:ext>
            </a:extLst>
          </a:blip>
          <a:srcRect t="6914"/>
          <a:stretch/>
        </p:blipFill>
        <p:spPr>
          <a:xfrm>
            <a:off x="1483487" y="982096"/>
            <a:ext cx="8240279" cy="4335492"/>
          </a:xfrm>
          <a:prstGeom prst="rect">
            <a:avLst/>
          </a:prstGeom>
        </p:spPr>
      </p:pic>
      <p:pic>
        <p:nvPicPr>
          <p:cNvPr id="9" name="Picture 8" descr="A close up of a map&#10;&#10;Description generated with high confidence">
            <a:extLst>
              <a:ext uri="{FF2B5EF4-FFF2-40B4-BE49-F238E27FC236}">
                <a16:creationId xmlns:a16="http://schemas.microsoft.com/office/drawing/2014/main" id="{6080AD58-3D5A-42FA-B48A-9E80A7161300}"/>
              </a:ext>
            </a:extLst>
          </p:cNvPr>
          <p:cNvPicPr>
            <a:picLocks noChangeAspect="1"/>
          </p:cNvPicPr>
          <p:nvPr/>
        </p:nvPicPr>
        <p:blipFill rotWithShape="1">
          <a:blip r:embed="rId2">
            <a:extLst>
              <a:ext uri="{28A0092B-C50C-407E-A947-70E740481C1C}">
                <a14:useLocalDpi xmlns:a14="http://schemas.microsoft.com/office/drawing/2010/main" val="0"/>
              </a:ext>
            </a:extLst>
          </a:blip>
          <a:srcRect b="93550"/>
          <a:stretch/>
        </p:blipFill>
        <p:spPr>
          <a:xfrm>
            <a:off x="1483487" y="4979371"/>
            <a:ext cx="9277961" cy="338217"/>
          </a:xfrm>
          <a:prstGeom prst="rect">
            <a:avLst/>
          </a:prstGeom>
        </p:spPr>
      </p:pic>
      <p:sp>
        <p:nvSpPr>
          <p:cNvPr id="2" name="Title 1"/>
          <p:cNvSpPr>
            <a:spLocks noGrp="1"/>
          </p:cNvSpPr>
          <p:nvPr>
            <p:ph type="title"/>
          </p:nvPr>
        </p:nvSpPr>
        <p:spPr>
          <a:xfrm>
            <a:off x="751114" y="196016"/>
            <a:ext cx="10515600" cy="616971"/>
          </a:xfrm>
        </p:spPr>
        <p:txBody>
          <a:bodyPr>
            <a:noAutofit/>
          </a:bodyPr>
          <a:lstStyle/>
          <a:p>
            <a:r>
              <a:rPr lang="en-US" altLang="zh-CN" sz="3400" dirty="0"/>
              <a:t>Figure</a:t>
            </a:r>
            <a:r>
              <a:rPr lang="zh-CN" altLang="en-US" sz="3400" dirty="0"/>
              <a:t> </a:t>
            </a:r>
            <a:r>
              <a:rPr lang="en-US" altLang="zh-CN" sz="3400" dirty="0"/>
              <a:t>3</a:t>
            </a:r>
            <a:endParaRPr lang="en-US" sz="3400" dirty="0"/>
          </a:p>
        </p:txBody>
      </p:sp>
      <p:sp>
        <p:nvSpPr>
          <p:cNvPr id="7" name="Slide Number Placeholder 1">
            <a:extLst>
              <a:ext uri="{FF2B5EF4-FFF2-40B4-BE49-F238E27FC236}">
                <a16:creationId xmlns:a16="http://schemas.microsoft.com/office/drawing/2014/main" id="{3EE2D1DE-485D-2D43-8980-3875B9F059B2}"/>
              </a:ext>
            </a:extLst>
          </p:cNvPr>
          <p:cNvSpPr>
            <a:spLocks noGrp="1"/>
          </p:cNvSpPr>
          <p:nvPr>
            <p:ph type="sldNum" idx="12"/>
          </p:nvPr>
        </p:nvSpPr>
        <p:spPr>
          <a:xfrm>
            <a:off x="11410600" y="68567"/>
            <a:ext cx="731600" cy="524800"/>
          </a:xfrm>
        </p:spPr>
        <p:txBody>
          <a:bodyPr/>
          <a:lstStyle/>
          <a:p>
            <a:fld id="{00000000-1234-1234-1234-123412341234}" type="slidenum">
              <a:rPr lang="en" smtClean="0"/>
              <a:pPr/>
              <a:t>13</a:t>
            </a:fld>
            <a:endParaRPr lang="en" dirty="0"/>
          </a:p>
        </p:txBody>
      </p:sp>
    </p:spTree>
    <p:extLst>
      <p:ext uri="{BB962C8B-B14F-4D97-AF65-F5344CB8AC3E}">
        <p14:creationId xmlns:p14="http://schemas.microsoft.com/office/powerpoint/2010/main" val="1798167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DB48-F27D-4342-A575-BFA4C379A6BA}"/>
              </a:ext>
            </a:extLst>
          </p:cNvPr>
          <p:cNvSpPr>
            <a:spLocks noGrp="1"/>
          </p:cNvSpPr>
          <p:nvPr>
            <p:ph type="title"/>
          </p:nvPr>
        </p:nvSpPr>
        <p:spPr>
          <a:xfrm>
            <a:off x="920496" y="91440"/>
            <a:ext cx="10515600" cy="653627"/>
          </a:xfrm>
        </p:spPr>
        <p:txBody>
          <a:bodyPr>
            <a:noAutofit/>
          </a:bodyPr>
          <a:lstStyle/>
          <a:p>
            <a:r>
              <a:rPr lang="en-US" sz="3400" dirty="0"/>
              <a:t>Figure 4</a:t>
            </a:r>
          </a:p>
        </p:txBody>
      </p:sp>
      <p:pic>
        <p:nvPicPr>
          <p:cNvPr id="4" name="Picture 3">
            <a:extLst>
              <a:ext uri="{FF2B5EF4-FFF2-40B4-BE49-F238E27FC236}">
                <a16:creationId xmlns:a16="http://schemas.microsoft.com/office/drawing/2014/main" id="{205AD5BA-DA17-C743-8F84-D8D0912BE7C1}"/>
              </a:ext>
            </a:extLst>
          </p:cNvPr>
          <p:cNvPicPr>
            <a:picLocks noChangeAspect="1"/>
          </p:cNvPicPr>
          <p:nvPr/>
        </p:nvPicPr>
        <p:blipFill>
          <a:blip r:embed="rId2"/>
          <a:stretch>
            <a:fillRect/>
          </a:stretch>
        </p:blipFill>
        <p:spPr>
          <a:xfrm>
            <a:off x="1085089" y="626533"/>
            <a:ext cx="6650735" cy="6086307"/>
          </a:xfrm>
          <a:prstGeom prst="rect">
            <a:avLst/>
          </a:prstGeom>
        </p:spPr>
      </p:pic>
      <p:sp>
        <p:nvSpPr>
          <p:cNvPr id="5" name="TextBox 4">
            <a:extLst>
              <a:ext uri="{FF2B5EF4-FFF2-40B4-BE49-F238E27FC236}">
                <a16:creationId xmlns:a16="http://schemas.microsoft.com/office/drawing/2014/main" id="{0493AB40-5B65-8D45-9259-C5A6E4ABF617}"/>
              </a:ext>
            </a:extLst>
          </p:cNvPr>
          <p:cNvSpPr txBox="1"/>
          <p:nvPr/>
        </p:nvSpPr>
        <p:spPr>
          <a:xfrm>
            <a:off x="7900417" y="943575"/>
            <a:ext cx="3797808" cy="5570756"/>
          </a:xfrm>
          <a:prstGeom prst="rect">
            <a:avLst/>
          </a:prstGeom>
          <a:noFill/>
        </p:spPr>
        <p:txBody>
          <a:bodyPr wrap="square" rtlCol="0">
            <a:spAutoFit/>
          </a:bodyPr>
          <a:lstStyle/>
          <a:p>
            <a:pPr marL="285750" indent="-285750">
              <a:buFont typeface="Arial" panose="020B0604020202020204" pitchFamily="34" charset="0"/>
              <a:buChar char="•"/>
            </a:pPr>
            <a:r>
              <a:rPr lang="en-US" sz="2000" dirty="0"/>
              <a:t>Examine the relationship between personal healthcare costs and average hours per day spent </a:t>
            </a:r>
            <a:r>
              <a:rPr lang="en-US" altLang="zh-CN" sz="2000" dirty="0"/>
              <a:t>on</a:t>
            </a:r>
            <a:r>
              <a:rPr lang="zh-CN" altLang="en-US" sz="2000" dirty="0"/>
              <a:t> </a:t>
            </a:r>
            <a:r>
              <a:rPr lang="en-US" sz="2000" dirty="0"/>
              <a:t>purchasing goods&amp; services.</a:t>
            </a:r>
          </a:p>
          <a:p>
            <a:endParaRPr lang="en-US" sz="2000" dirty="0"/>
          </a:p>
          <a:p>
            <a:pPr marL="285750" indent="-285750">
              <a:buFont typeface="Arial" panose="020B0604020202020204" pitchFamily="34" charset="0"/>
              <a:buChar char="•"/>
            </a:pPr>
            <a:r>
              <a:rPr lang="en-US" sz="2000" dirty="0"/>
              <a:t>As personal healthcare costs increase, consumer likelihood to make leisurely purchases decrease.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More healthcare costs  mean people spend more time on health care activity in view of the fact that leisure time are compressed.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Slide Number Placeholder 1">
            <a:extLst>
              <a:ext uri="{FF2B5EF4-FFF2-40B4-BE49-F238E27FC236}">
                <a16:creationId xmlns:a16="http://schemas.microsoft.com/office/drawing/2014/main" id="{82A23BF6-AC7D-2446-A7BF-D69E96E2B97A}"/>
              </a:ext>
            </a:extLst>
          </p:cNvPr>
          <p:cNvSpPr>
            <a:spLocks noGrp="1"/>
          </p:cNvSpPr>
          <p:nvPr>
            <p:ph type="sldNum" idx="12"/>
          </p:nvPr>
        </p:nvSpPr>
        <p:spPr>
          <a:xfrm>
            <a:off x="11410600" y="68567"/>
            <a:ext cx="731600" cy="524800"/>
          </a:xfrm>
        </p:spPr>
        <p:txBody>
          <a:bodyPr/>
          <a:lstStyle/>
          <a:p>
            <a:fld id="{00000000-1234-1234-1234-123412341234}" type="slidenum">
              <a:rPr lang="en" smtClean="0"/>
              <a:pPr/>
              <a:t>14</a:t>
            </a:fld>
            <a:endParaRPr lang="en" dirty="0"/>
          </a:p>
        </p:txBody>
      </p:sp>
    </p:spTree>
    <p:extLst>
      <p:ext uri="{BB962C8B-B14F-4D97-AF65-F5344CB8AC3E}">
        <p14:creationId xmlns:p14="http://schemas.microsoft.com/office/powerpoint/2010/main" val="3030787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DB48-F27D-4342-A575-BFA4C379A6BA}"/>
              </a:ext>
            </a:extLst>
          </p:cNvPr>
          <p:cNvSpPr>
            <a:spLocks noGrp="1"/>
          </p:cNvSpPr>
          <p:nvPr>
            <p:ph type="title"/>
          </p:nvPr>
        </p:nvSpPr>
        <p:spPr>
          <a:xfrm>
            <a:off x="838200" y="158222"/>
            <a:ext cx="10515600" cy="413808"/>
          </a:xfrm>
        </p:spPr>
        <p:txBody>
          <a:bodyPr>
            <a:noAutofit/>
          </a:bodyPr>
          <a:lstStyle/>
          <a:p>
            <a:r>
              <a:rPr lang="en-US" sz="3400" dirty="0"/>
              <a:t>Figure 5</a:t>
            </a:r>
          </a:p>
        </p:txBody>
      </p:sp>
      <p:pic>
        <p:nvPicPr>
          <p:cNvPr id="5" name="Picture 4">
            <a:extLst>
              <a:ext uri="{FF2B5EF4-FFF2-40B4-BE49-F238E27FC236}">
                <a16:creationId xmlns:a16="http://schemas.microsoft.com/office/drawing/2014/main" id="{14AAD794-2B8B-BB47-96C0-383107BBE612}"/>
              </a:ext>
            </a:extLst>
          </p:cNvPr>
          <p:cNvPicPr>
            <a:picLocks noChangeAspect="1"/>
          </p:cNvPicPr>
          <p:nvPr/>
        </p:nvPicPr>
        <p:blipFill>
          <a:blip r:embed="rId2"/>
          <a:stretch>
            <a:fillRect/>
          </a:stretch>
        </p:blipFill>
        <p:spPr>
          <a:xfrm>
            <a:off x="987552" y="778934"/>
            <a:ext cx="6473952" cy="5951050"/>
          </a:xfrm>
          <a:prstGeom prst="rect">
            <a:avLst/>
          </a:prstGeom>
        </p:spPr>
      </p:pic>
      <p:pic>
        <p:nvPicPr>
          <p:cNvPr id="7" name="Picture 6">
            <a:extLst>
              <a:ext uri="{FF2B5EF4-FFF2-40B4-BE49-F238E27FC236}">
                <a16:creationId xmlns:a16="http://schemas.microsoft.com/office/drawing/2014/main" id="{7B464C0E-C4D7-0840-9135-005411A8FC96}"/>
              </a:ext>
            </a:extLst>
          </p:cNvPr>
          <p:cNvPicPr>
            <a:picLocks noChangeAspect="1"/>
          </p:cNvPicPr>
          <p:nvPr/>
        </p:nvPicPr>
        <p:blipFill>
          <a:blip r:embed="rId3"/>
          <a:stretch>
            <a:fillRect/>
          </a:stretch>
        </p:blipFill>
        <p:spPr>
          <a:xfrm>
            <a:off x="7461504" y="778935"/>
            <a:ext cx="3892296" cy="2777066"/>
          </a:xfrm>
          <a:prstGeom prst="rect">
            <a:avLst/>
          </a:prstGeom>
        </p:spPr>
      </p:pic>
      <p:sp>
        <p:nvSpPr>
          <p:cNvPr id="8" name="TextBox 7">
            <a:extLst>
              <a:ext uri="{FF2B5EF4-FFF2-40B4-BE49-F238E27FC236}">
                <a16:creationId xmlns:a16="http://schemas.microsoft.com/office/drawing/2014/main" id="{44214801-3418-6D4B-AAD1-CFB2CD5D98F4}"/>
              </a:ext>
            </a:extLst>
          </p:cNvPr>
          <p:cNvSpPr txBox="1"/>
          <p:nvPr/>
        </p:nvSpPr>
        <p:spPr>
          <a:xfrm>
            <a:off x="7706215" y="3907536"/>
            <a:ext cx="3941064"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Examine the relationship between personal healthcare costs and percent change in MFP.</a:t>
            </a:r>
          </a:p>
          <a:p>
            <a:pPr marL="285750" indent="-285750">
              <a:buFont typeface="Arial" panose="020B0604020202020204" pitchFamily="34" charset="0"/>
              <a:buChar char="•"/>
            </a:pPr>
            <a:r>
              <a:rPr lang="en-US" sz="2000" dirty="0"/>
              <a:t>There is not a obvious correlation between them.</a:t>
            </a:r>
          </a:p>
          <a:p>
            <a:pPr marL="285750" indent="-285750">
              <a:buFont typeface="Arial" panose="020B0604020202020204" pitchFamily="34" charset="0"/>
              <a:buChar char="•"/>
            </a:pPr>
            <a:r>
              <a:rPr lang="en-US" sz="2000" dirty="0"/>
              <a:t>Change in health care costs does not affect economic cycle. </a:t>
            </a:r>
          </a:p>
        </p:txBody>
      </p:sp>
      <p:sp>
        <p:nvSpPr>
          <p:cNvPr id="6" name="Slide Number Placeholder 1">
            <a:extLst>
              <a:ext uri="{FF2B5EF4-FFF2-40B4-BE49-F238E27FC236}">
                <a16:creationId xmlns:a16="http://schemas.microsoft.com/office/drawing/2014/main" id="{648F5743-DF19-E643-8C51-B04926CBA368}"/>
              </a:ext>
            </a:extLst>
          </p:cNvPr>
          <p:cNvSpPr>
            <a:spLocks noGrp="1"/>
          </p:cNvSpPr>
          <p:nvPr>
            <p:ph type="sldNum" idx="12"/>
          </p:nvPr>
        </p:nvSpPr>
        <p:spPr>
          <a:xfrm>
            <a:off x="11410600" y="68567"/>
            <a:ext cx="731600" cy="524800"/>
          </a:xfrm>
        </p:spPr>
        <p:txBody>
          <a:bodyPr/>
          <a:lstStyle/>
          <a:p>
            <a:fld id="{00000000-1234-1234-1234-123412341234}" type="slidenum">
              <a:rPr lang="en" smtClean="0"/>
              <a:pPr/>
              <a:t>15</a:t>
            </a:fld>
            <a:endParaRPr lang="en" dirty="0"/>
          </a:p>
        </p:txBody>
      </p:sp>
    </p:spTree>
    <p:extLst>
      <p:ext uri="{BB962C8B-B14F-4D97-AF65-F5344CB8AC3E}">
        <p14:creationId xmlns:p14="http://schemas.microsoft.com/office/powerpoint/2010/main" val="2034740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DECA-43FB-4F89-BAD8-9C17ED4CFC3D}"/>
              </a:ext>
            </a:extLst>
          </p:cNvPr>
          <p:cNvSpPr>
            <a:spLocks noGrp="1"/>
          </p:cNvSpPr>
          <p:nvPr>
            <p:ph type="title"/>
          </p:nvPr>
        </p:nvSpPr>
        <p:spPr>
          <a:xfrm>
            <a:off x="838200" y="365126"/>
            <a:ext cx="10515600" cy="837142"/>
          </a:xfrm>
        </p:spPr>
        <p:txBody>
          <a:bodyPr/>
          <a:lstStyle/>
          <a:p>
            <a:r>
              <a:rPr lang="en-US" sz="3733" dirty="0">
                <a:solidFill>
                  <a:schemeClr val="dk1"/>
                </a:solidFill>
                <a:latin typeface="Arial"/>
                <a:cs typeface="Arial"/>
              </a:rPr>
              <a:t>Results &amp; discussion </a:t>
            </a:r>
          </a:p>
        </p:txBody>
      </p:sp>
      <p:sp>
        <p:nvSpPr>
          <p:cNvPr id="3" name="Content Placeholder 2">
            <a:extLst>
              <a:ext uri="{FF2B5EF4-FFF2-40B4-BE49-F238E27FC236}">
                <a16:creationId xmlns:a16="http://schemas.microsoft.com/office/drawing/2014/main" id="{B6AF7F33-FBCB-421E-80E5-5F7DC4CE364E}"/>
              </a:ext>
            </a:extLst>
          </p:cNvPr>
          <p:cNvSpPr>
            <a:spLocks noGrp="1"/>
          </p:cNvSpPr>
          <p:nvPr>
            <p:ph idx="1"/>
          </p:nvPr>
        </p:nvSpPr>
        <p:spPr>
          <a:xfrm>
            <a:off x="838200" y="1330657"/>
            <a:ext cx="10515600" cy="4846306"/>
          </a:xfrm>
        </p:spPr>
        <p:txBody>
          <a:bodyPr>
            <a:normAutofit lnSpcReduction="10000"/>
          </a:bodyPr>
          <a:lstStyle/>
          <a:p>
            <a:pPr>
              <a:buFont typeface="Arial" charset="0"/>
              <a:buChar char="•"/>
            </a:pPr>
            <a:r>
              <a:rPr lang="en-US" dirty="0"/>
              <a:t>There is a positive correlation between healthcare spending and labor productivity, personal income, per capita GDP, other spending.</a:t>
            </a:r>
          </a:p>
          <a:p>
            <a:pPr>
              <a:buFont typeface="Arial" charset="0"/>
              <a:buChar char="•"/>
            </a:pPr>
            <a:r>
              <a:rPr lang="en-US" dirty="0"/>
              <a:t>There is a negative correlation between personal healthcare spending and </a:t>
            </a:r>
            <a:r>
              <a:rPr lang="en-US" dirty="0">
                <a:solidFill>
                  <a:srgbClr val="000000"/>
                </a:solidFill>
                <a:ea typeface="Calibri"/>
                <a:cs typeface="Calibri"/>
                <a:sym typeface="Calibri"/>
              </a:rPr>
              <a:t>Average hours per day spent purchasing goods &amp; services.</a:t>
            </a:r>
          </a:p>
          <a:p>
            <a:pPr>
              <a:buFont typeface="Arial" charset="0"/>
              <a:buChar char="•"/>
            </a:pPr>
            <a:r>
              <a:rPr lang="en-US" dirty="0">
                <a:solidFill>
                  <a:srgbClr val="000000"/>
                </a:solidFill>
                <a:ea typeface="Calibri"/>
                <a:cs typeface="Calibri"/>
                <a:sym typeface="Calibri"/>
              </a:rPr>
              <a:t>There is a no correlation between healthcare spending and  percent change in MFP, working hours.</a:t>
            </a:r>
          </a:p>
          <a:p>
            <a:r>
              <a:rPr lang="en-US" dirty="0"/>
              <a:t>Change in health care costs does not affect economic growth. </a:t>
            </a:r>
          </a:p>
          <a:p>
            <a:r>
              <a:rPr lang="en-US" dirty="0"/>
              <a:t>Different states require various personal health expenditure at a same labor productivity level.</a:t>
            </a:r>
          </a:p>
          <a:p>
            <a:pPr marL="0" indent="0">
              <a:buNone/>
            </a:pPr>
            <a:br>
              <a:rPr lang="en-US" dirty="0"/>
            </a:br>
            <a:endParaRPr lang="en-US" dirty="0"/>
          </a:p>
        </p:txBody>
      </p:sp>
      <p:sp>
        <p:nvSpPr>
          <p:cNvPr id="4" name="Slide Number Placeholder 1">
            <a:extLst>
              <a:ext uri="{FF2B5EF4-FFF2-40B4-BE49-F238E27FC236}">
                <a16:creationId xmlns:a16="http://schemas.microsoft.com/office/drawing/2014/main" id="{257276F2-F188-FA41-A046-CC8222BA4C4E}"/>
              </a:ext>
            </a:extLst>
          </p:cNvPr>
          <p:cNvSpPr>
            <a:spLocks noGrp="1"/>
          </p:cNvSpPr>
          <p:nvPr>
            <p:ph type="sldNum" idx="12"/>
          </p:nvPr>
        </p:nvSpPr>
        <p:spPr>
          <a:xfrm>
            <a:off x="11410600" y="68567"/>
            <a:ext cx="731600" cy="524800"/>
          </a:xfrm>
        </p:spPr>
        <p:txBody>
          <a:bodyPr/>
          <a:lstStyle/>
          <a:p>
            <a:fld id="{00000000-1234-1234-1234-123412341234}" type="slidenum">
              <a:rPr lang="en" smtClean="0"/>
              <a:pPr/>
              <a:t>16</a:t>
            </a:fld>
            <a:endParaRPr lang="en" dirty="0"/>
          </a:p>
        </p:txBody>
      </p:sp>
    </p:spTree>
    <p:extLst>
      <p:ext uri="{BB962C8B-B14F-4D97-AF65-F5344CB8AC3E}">
        <p14:creationId xmlns:p14="http://schemas.microsoft.com/office/powerpoint/2010/main" val="46502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E12B-3BD7-4C8C-B7EA-7CB00FD2471E}"/>
              </a:ext>
            </a:extLst>
          </p:cNvPr>
          <p:cNvSpPr>
            <a:spLocks noGrp="1"/>
          </p:cNvSpPr>
          <p:nvPr>
            <p:ph type="title"/>
          </p:nvPr>
        </p:nvSpPr>
        <p:spPr/>
        <p:txBody>
          <a:bodyPr>
            <a:normAutofit/>
          </a:bodyPr>
          <a:lstStyle/>
          <a:p>
            <a:r>
              <a:rPr lang="en-US" sz="3733" dirty="0">
                <a:solidFill>
                  <a:schemeClr val="dk1"/>
                </a:solidFill>
                <a:latin typeface="Arial"/>
                <a:cs typeface="Arial"/>
              </a:rPr>
              <a:t>Scope and limitations</a:t>
            </a:r>
          </a:p>
        </p:txBody>
      </p:sp>
      <p:sp>
        <p:nvSpPr>
          <p:cNvPr id="3" name="Content Placeholder 2">
            <a:extLst>
              <a:ext uri="{FF2B5EF4-FFF2-40B4-BE49-F238E27FC236}">
                <a16:creationId xmlns:a16="http://schemas.microsoft.com/office/drawing/2014/main" id="{3EA59A1C-A6C0-41B7-A469-FE44A86D2BE7}"/>
              </a:ext>
            </a:extLst>
          </p:cNvPr>
          <p:cNvSpPr>
            <a:spLocks noGrp="1"/>
          </p:cNvSpPr>
          <p:nvPr>
            <p:ph idx="1"/>
          </p:nvPr>
        </p:nvSpPr>
        <p:spPr/>
        <p:txBody>
          <a:bodyPr/>
          <a:lstStyle/>
          <a:p>
            <a:r>
              <a:rPr lang="en-US" dirty="0"/>
              <a:t>Economic events such as recession may cloud our results</a:t>
            </a:r>
          </a:p>
          <a:p>
            <a:pPr fontAlgn="base"/>
            <a:r>
              <a:rPr lang="en-US" dirty="0"/>
              <a:t>This research uses several proxies for productivity</a:t>
            </a:r>
          </a:p>
          <a:p>
            <a:pPr lvl="1" fontAlgn="base"/>
            <a:r>
              <a:rPr lang="en-US" dirty="0"/>
              <a:t>Ideally we would track hours time spent being sick but it was not considered due to  </a:t>
            </a:r>
            <a:r>
              <a:rPr lang="en-US"/>
              <a:t>data unavailability</a:t>
            </a:r>
            <a:endParaRPr lang="en-US" dirty="0"/>
          </a:p>
          <a:p>
            <a:pPr fontAlgn="base"/>
            <a:r>
              <a:rPr lang="en-US" dirty="0"/>
              <a:t> The project has no further drill down from the state level</a:t>
            </a:r>
          </a:p>
          <a:p>
            <a:pPr lvl="1" fontAlgn="base"/>
            <a:r>
              <a:rPr lang="en-US" dirty="0"/>
              <a:t>Effects of healthcare spending on different group(such as, age groups) within a state was not studied</a:t>
            </a:r>
          </a:p>
          <a:p>
            <a:pPr marL="0" indent="0">
              <a:buNone/>
            </a:pPr>
            <a:endParaRPr lang="en-US" dirty="0"/>
          </a:p>
          <a:p>
            <a:endParaRPr lang="en-US" dirty="0"/>
          </a:p>
        </p:txBody>
      </p:sp>
      <p:sp>
        <p:nvSpPr>
          <p:cNvPr id="4" name="Slide Number Placeholder 1">
            <a:extLst>
              <a:ext uri="{FF2B5EF4-FFF2-40B4-BE49-F238E27FC236}">
                <a16:creationId xmlns:a16="http://schemas.microsoft.com/office/drawing/2014/main" id="{88C3A4A3-9B6B-6E48-B9B5-A2CE70C7D956}"/>
              </a:ext>
            </a:extLst>
          </p:cNvPr>
          <p:cNvSpPr>
            <a:spLocks noGrp="1"/>
          </p:cNvSpPr>
          <p:nvPr>
            <p:ph type="sldNum" idx="12"/>
          </p:nvPr>
        </p:nvSpPr>
        <p:spPr>
          <a:xfrm>
            <a:off x="11410600" y="68567"/>
            <a:ext cx="731600" cy="524800"/>
          </a:xfrm>
        </p:spPr>
        <p:txBody>
          <a:bodyPr/>
          <a:lstStyle/>
          <a:p>
            <a:fld id="{00000000-1234-1234-1234-123412341234}" type="slidenum">
              <a:rPr lang="en" smtClean="0"/>
              <a:pPr/>
              <a:t>17</a:t>
            </a:fld>
            <a:endParaRPr lang="en" dirty="0"/>
          </a:p>
        </p:txBody>
      </p:sp>
    </p:spTree>
    <p:extLst>
      <p:ext uri="{BB962C8B-B14F-4D97-AF65-F5344CB8AC3E}">
        <p14:creationId xmlns:p14="http://schemas.microsoft.com/office/powerpoint/2010/main" val="562240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5D5C-4C35-514C-BA94-96756377B25D}"/>
              </a:ext>
            </a:extLst>
          </p:cNvPr>
          <p:cNvSpPr>
            <a:spLocks noGrp="1"/>
          </p:cNvSpPr>
          <p:nvPr>
            <p:ph type="title"/>
          </p:nvPr>
        </p:nvSpPr>
        <p:spPr/>
        <p:txBody>
          <a:bodyPr>
            <a:normAutofit/>
          </a:bodyPr>
          <a:lstStyle/>
          <a:p>
            <a:r>
              <a:rPr lang="en-US" sz="3200" dirty="0">
                <a:solidFill>
                  <a:schemeClr val="dk1"/>
                </a:solidFill>
                <a:latin typeface="Arial"/>
                <a:cs typeface="Arial"/>
              </a:rPr>
              <a:t>Overall Conclusions &amp; Potential for Future Research </a:t>
            </a:r>
          </a:p>
        </p:txBody>
      </p:sp>
      <p:sp>
        <p:nvSpPr>
          <p:cNvPr id="3" name="Content Placeholder 2">
            <a:extLst>
              <a:ext uri="{FF2B5EF4-FFF2-40B4-BE49-F238E27FC236}">
                <a16:creationId xmlns:a16="http://schemas.microsoft.com/office/drawing/2014/main" id="{123A0B8E-3152-9344-A2C6-E30BE95AC455}"/>
              </a:ext>
            </a:extLst>
          </p:cNvPr>
          <p:cNvSpPr>
            <a:spLocks noGrp="1"/>
          </p:cNvSpPr>
          <p:nvPr>
            <p:ph idx="1"/>
          </p:nvPr>
        </p:nvSpPr>
        <p:spPr/>
        <p:txBody>
          <a:bodyPr/>
          <a:lstStyle/>
          <a:p>
            <a:r>
              <a:rPr lang="en-US" dirty="0"/>
              <a:t>Unfortunately, this data does not support a large-scale link between healthcare spending and productivity</a:t>
            </a:r>
          </a:p>
          <a:p>
            <a:pPr lvl="1"/>
            <a:r>
              <a:rPr lang="en-US" dirty="0"/>
              <a:t>Larger, more progressive states such as California see better economic health to complement their spending</a:t>
            </a:r>
          </a:p>
          <a:p>
            <a:pPr lvl="1"/>
            <a:r>
              <a:rPr lang="en-US" dirty="0"/>
              <a:t>This trend is not consistent across the country, which suggests that the association is due to additional factors</a:t>
            </a:r>
          </a:p>
          <a:p>
            <a:r>
              <a:rPr lang="en-US" dirty="0"/>
              <a:t>Future research should be done at the state level to </a:t>
            </a:r>
            <a:r>
              <a:rPr lang="en-US"/>
              <a:t>look into demonstrations </a:t>
            </a:r>
            <a:r>
              <a:rPr lang="en-US" dirty="0"/>
              <a:t>that reduce cost</a:t>
            </a:r>
          </a:p>
          <a:p>
            <a:r>
              <a:rPr lang="en-US" dirty="0"/>
              <a:t>Research can be done in countries with single-payer systems to see if a link to productivity exists there</a:t>
            </a:r>
          </a:p>
        </p:txBody>
      </p:sp>
      <p:sp>
        <p:nvSpPr>
          <p:cNvPr id="4" name="Slide Number Placeholder 1">
            <a:extLst>
              <a:ext uri="{FF2B5EF4-FFF2-40B4-BE49-F238E27FC236}">
                <a16:creationId xmlns:a16="http://schemas.microsoft.com/office/drawing/2014/main" id="{8D1C892D-5CD4-3447-BA61-6ECC9E46D0D3}"/>
              </a:ext>
            </a:extLst>
          </p:cNvPr>
          <p:cNvSpPr>
            <a:spLocks noGrp="1"/>
          </p:cNvSpPr>
          <p:nvPr>
            <p:ph type="sldNum" idx="12"/>
          </p:nvPr>
        </p:nvSpPr>
        <p:spPr>
          <a:xfrm>
            <a:off x="11410600" y="68567"/>
            <a:ext cx="731600" cy="524800"/>
          </a:xfrm>
        </p:spPr>
        <p:txBody>
          <a:bodyPr/>
          <a:lstStyle/>
          <a:p>
            <a:fld id="{00000000-1234-1234-1234-123412341234}" type="slidenum">
              <a:rPr lang="en" smtClean="0"/>
              <a:pPr/>
              <a:t>18</a:t>
            </a:fld>
            <a:endParaRPr lang="en" dirty="0"/>
          </a:p>
        </p:txBody>
      </p:sp>
    </p:spTree>
    <p:extLst>
      <p:ext uri="{BB962C8B-B14F-4D97-AF65-F5344CB8AC3E}">
        <p14:creationId xmlns:p14="http://schemas.microsoft.com/office/powerpoint/2010/main" val="2834668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5298D-9094-443A-B19C-03B0E237E03E}"/>
              </a:ext>
            </a:extLst>
          </p:cNvPr>
          <p:cNvSpPr>
            <a:spLocks noGrp="1"/>
          </p:cNvSpPr>
          <p:nvPr>
            <p:ph type="title"/>
          </p:nvPr>
        </p:nvSpPr>
        <p:spPr/>
        <p:txBody>
          <a:bodyPr>
            <a:normAutofit/>
          </a:bodyPr>
          <a:lstStyle/>
          <a:p>
            <a:r>
              <a:rPr lang="en-US" sz="3733" dirty="0">
                <a:solidFill>
                  <a:schemeClr val="dk1"/>
                </a:solidFill>
                <a:latin typeface="Arial"/>
                <a:cs typeface="Arial"/>
              </a:rPr>
              <a:t>Managerial implications</a:t>
            </a:r>
          </a:p>
        </p:txBody>
      </p:sp>
      <p:sp>
        <p:nvSpPr>
          <p:cNvPr id="5" name="Content Placeholder 4">
            <a:extLst>
              <a:ext uri="{FF2B5EF4-FFF2-40B4-BE49-F238E27FC236}">
                <a16:creationId xmlns:a16="http://schemas.microsoft.com/office/drawing/2014/main" id="{7C9CC5F2-CB34-4598-A26F-12D2F921A2CC}"/>
              </a:ext>
            </a:extLst>
          </p:cNvPr>
          <p:cNvSpPr>
            <a:spLocks noGrp="1"/>
          </p:cNvSpPr>
          <p:nvPr>
            <p:ph idx="1"/>
          </p:nvPr>
        </p:nvSpPr>
        <p:spPr>
          <a:xfrm>
            <a:off x="838200" y="1825625"/>
            <a:ext cx="11125200" cy="4342093"/>
          </a:xfrm>
        </p:spPr>
        <p:txBody>
          <a:bodyPr>
            <a:normAutofit fontScale="92500" lnSpcReduction="10000"/>
          </a:bodyPr>
          <a:lstStyle/>
          <a:p>
            <a:r>
              <a:rPr lang="en-US" dirty="0"/>
              <a:t>Our results support arguments against our current healthcare system’s structure</a:t>
            </a:r>
          </a:p>
          <a:p>
            <a:r>
              <a:rPr lang="en-US" dirty="0"/>
              <a:t>Research has been done to show that US healthcare spending does not lead to better outcomes than other countries</a:t>
            </a:r>
          </a:p>
          <a:p>
            <a:pPr lvl="1"/>
            <a:r>
              <a:rPr lang="en-US" dirty="0"/>
              <a:t>This research shows that there is also little positive effect on productivity, which is another argument against the high price tag of health in the US</a:t>
            </a:r>
          </a:p>
          <a:p>
            <a:r>
              <a:rPr lang="en-US" dirty="0"/>
              <a:t>The effect of healthcare spending on the economy will vary by different care categories and by location(states)</a:t>
            </a:r>
          </a:p>
          <a:p>
            <a:r>
              <a:rPr lang="en-US" dirty="0"/>
              <a:t> A major part of healthcare spending goes to Health Insurance. The  government can try to increase the reach of its public health insurance policies to benefit more and more people in need.</a:t>
            </a:r>
            <a:br>
              <a:rPr lang="en-US" dirty="0"/>
            </a:br>
            <a:endParaRPr lang="en-US" dirty="0"/>
          </a:p>
        </p:txBody>
      </p:sp>
      <p:sp>
        <p:nvSpPr>
          <p:cNvPr id="6" name="Slide Number Placeholder 1">
            <a:extLst>
              <a:ext uri="{FF2B5EF4-FFF2-40B4-BE49-F238E27FC236}">
                <a16:creationId xmlns:a16="http://schemas.microsoft.com/office/drawing/2014/main" id="{D8C80B4F-B41B-E04C-909B-613F024E278D}"/>
              </a:ext>
            </a:extLst>
          </p:cNvPr>
          <p:cNvSpPr>
            <a:spLocks noGrp="1"/>
          </p:cNvSpPr>
          <p:nvPr>
            <p:ph type="sldNum" idx="12"/>
          </p:nvPr>
        </p:nvSpPr>
        <p:spPr>
          <a:xfrm>
            <a:off x="11410600" y="68567"/>
            <a:ext cx="731600" cy="524800"/>
          </a:xfrm>
        </p:spPr>
        <p:txBody>
          <a:bodyPr/>
          <a:lstStyle/>
          <a:p>
            <a:fld id="{00000000-1234-1234-1234-123412341234}" type="slidenum">
              <a:rPr lang="en" smtClean="0"/>
              <a:pPr/>
              <a:t>19</a:t>
            </a:fld>
            <a:endParaRPr lang="en" dirty="0"/>
          </a:p>
        </p:txBody>
      </p:sp>
    </p:spTree>
    <p:extLst>
      <p:ext uri="{BB962C8B-B14F-4D97-AF65-F5344CB8AC3E}">
        <p14:creationId xmlns:p14="http://schemas.microsoft.com/office/powerpoint/2010/main" val="1242534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C6C7BA-C569-9747-A555-0417A000BEEE}"/>
              </a:ext>
            </a:extLst>
          </p:cNvPr>
          <p:cNvSpPr/>
          <p:nvPr/>
        </p:nvSpPr>
        <p:spPr>
          <a:xfrm>
            <a:off x="1017766" y="1679138"/>
            <a:ext cx="10111151" cy="3785652"/>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0000"/>
                </a:solidFill>
                <a:latin typeface="Arial" panose="020B0604020202020204" pitchFamily="34" charset="0"/>
              </a:rPr>
              <a:t>The United States lags behind several other developed countries in measures of both mortality and life expectancy, but boats one of the highest amounts of healthcare spending.</a:t>
            </a:r>
          </a:p>
          <a:p>
            <a:endParaRPr lang="en-US" sz="2400" dirty="0">
              <a:solidFill>
                <a:srgbClr val="000000"/>
              </a:solidFill>
              <a:latin typeface="Arial" panose="020B0604020202020204" pitchFamily="34" charset="0"/>
            </a:endParaRPr>
          </a:p>
          <a:p>
            <a:pPr marL="285750" indent="-285750">
              <a:buFont typeface="Arial" panose="020B0604020202020204" pitchFamily="34" charset="0"/>
              <a:buChar char="•"/>
            </a:pPr>
            <a:r>
              <a:rPr lang="en-US" sz="2400" dirty="0">
                <a:solidFill>
                  <a:srgbClr val="000000"/>
                </a:solidFill>
                <a:latin typeface="Arial" panose="020B0604020202020204" pitchFamily="34" charset="0"/>
              </a:rPr>
              <a:t> A method of comparison for health care systems is through the use of the systems’ Macroeconomic Indicators. </a:t>
            </a:r>
          </a:p>
          <a:p>
            <a:endParaRPr lang="en-US" sz="2400" dirty="0">
              <a:solidFill>
                <a:srgbClr val="000000"/>
              </a:solidFill>
              <a:latin typeface="Arial" panose="020B0604020202020204" pitchFamily="34" charset="0"/>
            </a:endParaRPr>
          </a:p>
          <a:p>
            <a:pPr marL="285750" indent="-285750">
              <a:buFont typeface="Arial" panose="020B0604020202020204" pitchFamily="34" charset="0"/>
              <a:buChar char="•"/>
            </a:pPr>
            <a:r>
              <a:rPr lang="en-US" sz="2400" dirty="0">
                <a:solidFill>
                  <a:srgbClr val="000000"/>
                </a:solidFill>
                <a:latin typeface="Arial" panose="020B0604020202020204" pitchFamily="34" charset="0"/>
              </a:rPr>
              <a:t>With the data available publicly in the US, it is possible to determine whether or not health care spending has a measurable impact on the US economy through the use of analytics.</a:t>
            </a:r>
            <a:endParaRPr lang="en-US" sz="2400" dirty="0"/>
          </a:p>
        </p:txBody>
      </p:sp>
      <p:sp>
        <p:nvSpPr>
          <p:cNvPr id="5" name="Rectangle 4">
            <a:extLst>
              <a:ext uri="{FF2B5EF4-FFF2-40B4-BE49-F238E27FC236}">
                <a16:creationId xmlns:a16="http://schemas.microsoft.com/office/drawing/2014/main" id="{6F8C2DA8-8648-CF4D-9004-46DBD269312F}"/>
              </a:ext>
            </a:extLst>
          </p:cNvPr>
          <p:cNvSpPr/>
          <p:nvPr/>
        </p:nvSpPr>
        <p:spPr>
          <a:xfrm>
            <a:off x="5977217" y="3244334"/>
            <a:ext cx="237566" cy="369332"/>
          </a:xfrm>
          <a:prstGeom prst="rect">
            <a:avLst/>
          </a:prstGeom>
        </p:spPr>
        <p:txBody>
          <a:bodyPr wrap="none">
            <a:spAutoFit/>
          </a:bodyPr>
          <a:lstStyle/>
          <a:p>
            <a:r>
              <a:rPr lang="en-US" b="0" dirty="0">
                <a:effectLst/>
              </a:rPr>
              <a:t> </a:t>
            </a:r>
            <a:endParaRPr lang="en-US" dirty="0"/>
          </a:p>
        </p:txBody>
      </p:sp>
      <p:sp>
        <p:nvSpPr>
          <p:cNvPr id="6" name="Rectangle 5">
            <a:extLst>
              <a:ext uri="{FF2B5EF4-FFF2-40B4-BE49-F238E27FC236}">
                <a16:creationId xmlns:a16="http://schemas.microsoft.com/office/drawing/2014/main" id="{9440D129-47F6-704C-839C-6D5D221B6C4A}"/>
              </a:ext>
            </a:extLst>
          </p:cNvPr>
          <p:cNvSpPr/>
          <p:nvPr/>
        </p:nvSpPr>
        <p:spPr>
          <a:xfrm>
            <a:off x="5977217" y="3244334"/>
            <a:ext cx="237566" cy="369332"/>
          </a:xfrm>
          <a:prstGeom prst="rect">
            <a:avLst/>
          </a:prstGeom>
        </p:spPr>
        <p:txBody>
          <a:bodyPr wrap="none">
            <a:spAutoFit/>
          </a:bodyPr>
          <a:lstStyle/>
          <a:p>
            <a:r>
              <a:rPr lang="en-US" b="0" dirty="0">
                <a:effectLst/>
              </a:rPr>
              <a:t> </a:t>
            </a:r>
            <a:endParaRPr lang="en-US" dirty="0"/>
          </a:p>
        </p:txBody>
      </p:sp>
      <p:sp>
        <p:nvSpPr>
          <p:cNvPr id="10" name="Shape 66">
            <a:extLst>
              <a:ext uri="{FF2B5EF4-FFF2-40B4-BE49-F238E27FC236}">
                <a16:creationId xmlns:a16="http://schemas.microsoft.com/office/drawing/2014/main" id="{9C91F221-E79E-BD4F-8531-AF54A816505D}"/>
              </a:ext>
            </a:extLst>
          </p:cNvPr>
          <p:cNvSpPr txBox="1">
            <a:spLocks/>
          </p:cNvSpPr>
          <p:nvPr/>
        </p:nvSpPr>
        <p:spPr>
          <a:xfrm>
            <a:off x="1017766" y="487121"/>
            <a:ext cx="11360800" cy="763600"/>
          </a:xfrm>
          <a:prstGeom prst="rect">
            <a:avLst/>
          </a:prstGeom>
          <a:noFill/>
          <a:ln>
            <a:noFill/>
          </a:ln>
        </p:spPr>
        <p:txBody>
          <a:bodyPr spcFirstLastPara="1" vert="horz" wrap="square" lIns="121900" tIns="121900" rIns="121900" bIns="12190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733" dirty="0">
                <a:solidFill>
                  <a:schemeClr val="dk1"/>
                </a:solidFill>
                <a:latin typeface="Arial"/>
                <a:cs typeface="Arial"/>
                <a:sym typeface="Arial"/>
              </a:rPr>
              <a:t>Abstract</a:t>
            </a:r>
          </a:p>
        </p:txBody>
      </p:sp>
      <p:sp>
        <p:nvSpPr>
          <p:cNvPr id="11" name="Slide Number Placeholder 1">
            <a:extLst>
              <a:ext uri="{FF2B5EF4-FFF2-40B4-BE49-F238E27FC236}">
                <a16:creationId xmlns:a16="http://schemas.microsoft.com/office/drawing/2014/main" id="{047777F6-0EFA-D540-ACB1-6ADB61365A1F}"/>
              </a:ext>
            </a:extLst>
          </p:cNvPr>
          <p:cNvSpPr>
            <a:spLocks noGrp="1"/>
          </p:cNvSpPr>
          <p:nvPr>
            <p:ph type="sldNum" idx="12"/>
          </p:nvPr>
        </p:nvSpPr>
        <p:spPr>
          <a:xfrm>
            <a:off x="11410600" y="68567"/>
            <a:ext cx="731600" cy="524800"/>
          </a:xfrm>
        </p:spPr>
        <p:txBody>
          <a:bodyPr/>
          <a:lstStyle/>
          <a:p>
            <a:fld id="{00000000-1234-1234-1234-123412341234}" type="slidenum">
              <a:rPr lang="en" smtClean="0"/>
              <a:pPr/>
              <a:t>2</a:t>
            </a:fld>
            <a:endParaRPr lang="en" dirty="0"/>
          </a:p>
        </p:txBody>
      </p:sp>
    </p:spTree>
    <p:extLst>
      <p:ext uri="{BB962C8B-B14F-4D97-AF65-F5344CB8AC3E}">
        <p14:creationId xmlns:p14="http://schemas.microsoft.com/office/powerpoint/2010/main" val="2446611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15600" y="593367"/>
            <a:ext cx="11360800" cy="763600"/>
          </a:xfrm>
          <a:prstGeom prst="rect">
            <a:avLst/>
          </a:prstGeom>
          <a:noFill/>
          <a:ln>
            <a:noFill/>
          </a:ln>
        </p:spPr>
        <p:txBody>
          <a:bodyPr spcFirstLastPara="1" wrap="square" lIns="121900" tIns="121900" rIns="121900" bIns="121900" anchor="t" anchorCtr="0">
            <a:noAutofit/>
          </a:bodyPr>
          <a:lstStyle/>
          <a:p>
            <a:r>
              <a:rPr lang="en" dirty="0"/>
              <a:t>References</a:t>
            </a:r>
            <a:endParaRPr dirty="0"/>
          </a:p>
        </p:txBody>
      </p:sp>
      <p:sp>
        <p:nvSpPr>
          <p:cNvPr id="206" name="Shape 206"/>
          <p:cNvSpPr txBox="1">
            <a:spLocks noGrp="1"/>
          </p:cNvSpPr>
          <p:nvPr>
            <p:ph type="body" idx="1"/>
          </p:nvPr>
        </p:nvSpPr>
        <p:spPr>
          <a:xfrm>
            <a:off x="798800" y="1536633"/>
            <a:ext cx="10594400" cy="4555200"/>
          </a:xfrm>
          <a:prstGeom prst="rect">
            <a:avLst/>
          </a:prstGeom>
          <a:noFill/>
          <a:ln>
            <a:noFill/>
          </a:ln>
        </p:spPr>
        <p:txBody>
          <a:bodyPr spcFirstLastPara="1" wrap="square" lIns="121900" tIns="121900" rIns="121900" bIns="121900" anchor="t" anchorCtr="0">
            <a:noAutofit/>
          </a:bodyPr>
          <a:lstStyle/>
          <a:p>
            <a:pPr indent="-397923">
              <a:lnSpc>
                <a:spcPct val="100000"/>
              </a:lnSpc>
              <a:buSzPts val="1100"/>
              <a:buAutoNum type="arabicPeriod"/>
            </a:pPr>
            <a:r>
              <a:rPr lang="en" u="sng" dirty="0">
                <a:solidFill>
                  <a:schemeClr val="tx1"/>
                </a:solidFill>
                <a:hlinkClick r:id="rId3"/>
              </a:rPr>
              <a:t>https://www.thebalance.com/causes-of-rising-healthcare-costs-4064878</a:t>
            </a:r>
            <a:endParaRPr dirty="0">
              <a:solidFill>
                <a:schemeClr val="tx1"/>
              </a:solidFill>
            </a:endParaRPr>
          </a:p>
          <a:p>
            <a:pPr indent="-397923">
              <a:lnSpc>
                <a:spcPct val="100000"/>
              </a:lnSpc>
              <a:buClr>
                <a:schemeClr val="accent5"/>
              </a:buClr>
              <a:buSzPts val="1100"/>
              <a:buAutoNum type="arabicPeriod"/>
            </a:pPr>
            <a:r>
              <a:rPr lang="en" u="sng" dirty="0">
                <a:solidFill>
                  <a:schemeClr val="tx1"/>
                </a:solidFill>
                <a:hlinkClick r:id="rId4"/>
              </a:rPr>
              <a:t>https://</a:t>
            </a:r>
            <a:r>
              <a:rPr lang="en" u="sng" dirty="0" err="1">
                <a:solidFill>
                  <a:schemeClr val="tx1"/>
                </a:solidFill>
                <a:hlinkClick r:id="rId4"/>
              </a:rPr>
              <a:t>www.cms.gov</a:t>
            </a:r>
            <a:r>
              <a:rPr lang="en" u="sng" dirty="0">
                <a:solidFill>
                  <a:schemeClr val="tx1"/>
                </a:solidFill>
                <a:hlinkClick r:id="rId4"/>
              </a:rPr>
              <a:t>/Research-Statistics-Data-and-Systems/Statistics-Trends-and-Reports/</a:t>
            </a:r>
            <a:r>
              <a:rPr lang="en" u="sng" dirty="0" err="1">
                <a:solidFill>
                  <a:schemeClr val="tx1"/>
                </a:solidFill>
                <a:hlinkClick r:id="rId4"/>
              </a:rPr>
              <a:t>NationalHealthExpendData</a:t>
            </a:r>
            <a:r>
              <a:rPr lang="en" u="sng" dirty="0">
                <a:solidFill>
                  <a:schemeClr val="tx1"/>
                </a:solidFill>
                <a:hlinkClick r:id="rId4"/>
              </a:rPr>
              <a:t>/Downloads/Proj2012.pdf</a:t>
            </a:r>
            <a:endParaRPr u="sng" dirty="0">
              <a:solidFill>
                <a:schemeClr val="tx1"/>
              </a:solidFill>
            </a:endParaRPr>
          </a:p>
          <a:p>
            <a:pPr indent="-397923">
              <a:lnSpc>
                <a:spcPct val="100000"/>
              </a:lnSpc>
              <a:buClr>
                <a:schemeClr val="accent5"/>
              </a:buClr>
              <a:buSzPts val="1100"/>
              <a:buAutoNum type="arabicPeriod"/>
            </a:pPr>
            <a:r>
              <a:rPr lang="en" u="sng" dirty="0">
                <a:solidFill>
                  <a:schemeClr val="tx1"/>
                </a:solidFill>
                <a:hlinkClick r:id="rId5"/>
              </a:rPr>
              <a:t>https://</a:t>
            </a:r>
            <a:r>
              <a:rPr lang="en" u="sng" dirty="0" err="1">
                <a:solidFill>
                  <a:schemeClr val="tx1"/>
                </a:solidFill>
                <a:hlinkClick r:id="rId5"/>
              </a:rPr>
              <a:t>www.americashealthrankings.org</a:t>
            </a:r>
            <a:r>
              <a:rPr lang="en" u="sng" dirty="0">
                <a:solidFill>
                  <a:schemeClr val="tx1"/>
                </a:solidFill>
                <a:hlinkClick r:id="rId5"/>
              </a:rPr>
              <a:t>/learn/reports/2016-annual-report/comparison-with-other-nations</a:t>
            </a:r>
            <a:endParaRPr u="sng" dirty="0">
              <a:solidFill>
                <a:schemeClr val="tx1"/>
              </a:solidFill>
            </a:endParaRPr>
          </a:p>
          <a:p>
            <a:pPr indent="-397923">
              <a:lnSpc>
                <a:spcPct val="100000"/>
              </a:lnSpc>
              <a:buSzPts val="1100"/>
              <a:buAutoNum type="arabicPeriod"/>
            </a:pPr>
            <a:r>
              <a:rPr lang="en" u="sng" dirty="0">
                <a:solidFill>
                  <a:schemeClr val="tx1"/>
                </a:solidFill>
                <a:hlinkClick r:id="rId6"/>
              </a:rPr>
              <a:t>https://www.cdcfoundation.org/businesspulse/healthy-workforce-infographic</a:t>
            </a:r>
            <a:endParaRPr dirty="0">
              <a:solidFill>
                <a:schemeClr val="tx1"/>
              </a:solidFill>
            </a:endParaRPr>
          </a:p>
          <a:p>
            <a:pPr marL="0" indent="0">
              <a:lnSpc>
                <a:spcPct val="100000"/>
              </a:lnSpc>
              <a:buClr>
                <a:schemeClr val="dk1"/>
              </a:buClr>
              <a:buSzPts val="1100"/>
              <a:buNone/>
            </a:pPr>
            <a:endParaRPr dirty="0"/>
          </a:p>
          <a:p>
            <a:pPr marL="0" indent="0">
              <a:spcBef>
                <a:spcPts val="2133"/>
              </a:spcBef>
              <a:buNone/>
            </a:pPr>
            <a:endParaRPr dirty="0"/>
          </a:p>
          <a:p>
            <a:pPr marL="0" indent="0">
              <a:spcBef>
                <a:spcPts val="2133"/>
              </a:spcBef>
              <a:spcAft>
                <a:spcPts val="2133"/>
              </a:spcAft>
              <a:buNone/>
            </a:pPr>
            <a:endParaRPr dirty="0"/>
          </a:p>
        </p:txBody>
      </p:sp>
      <p:sp>
        <p:nvSpPr>
          <p:cNvPr id="2" name="Slide Number Placeholder 1">
            <a:extLst>
              <a:ext uri="{FF2B5EF4-FFF2-40B4-BE49-F238E27FC236}">
                <a16:creationId xmlns:a16="http://schemas.microsoft.com/office/drawing/2014/main" id="{682D2A5E-71C8-264C-B7A8-13693B9CBAFE}"/>
              </a:ext>
            </a:extLst>
          </p:cNvPr>
          <p:cNvSpPr>
            <a:spLocks noGrp="1"/>
          </p:cNvSpPr>
          <p:nvPr>
            <p:ph type="sldNum" idx="12"/>
          </p:nvPr>
        </p:nvSpPr>
        <p:spPr>
          <a:xfrm>
            <a:off x="11410600" y="0"/>
            <a:ext cx="731600" cy="524800"/>
          </a:xfrm>
        </p:spPr>
        <p:txBody>
          <a:bodyPr/>
          <a:lstStyle/>
          <a:p>
            <a:pPr defTabSz="1219170"/>
            <a:fld id="{00000000-1234-1234-1234-123412341234}" type="slidenum">
              <a:rPr lang="en" kern="0">
                <a:solidFill>
                  <a:srgbClr val="595959"/>
                </a:solidFill>
              </a:rPr>
              <a:pPr defTabSz="1219170"/>
              <a:t>20</a:t>
            </a:fld>
            <a:endParaRPr lang="en" kern="0" dirty="0">
              <a:solidFill>
                <a:srgbClr val="595959"/>
              </a:solidFill>
            </a:endParaRPr>
          </a:p>
        </p:txBody>
      </p:sp>
    </p:spTree>
    <p:extLst>
      <p:ext uri="{BB962C8B-B14F-4D97-AF65-F5344CB8AC3E}">
        <p14:creationId xmlns:p14="http://schemas.microsoft.com/office/powerpoint/2010/main" val="2975433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D093-E1DF-DF43-BC38-DDEF5D1D4349}"/>
              </a:ext>
            </a:extLst>
          </p:cNvPr>
          <p:cNvSpPr>
            <a:spLocks noGrp="1"/>
          </p:cNvSpPr>
          <p:nvPr>
            <p:ph type="title"/>
          </p:nvPr>
        </p:nvSpPr>
        <p:spPr/>
        <p:txBody>
          <a:bodyPr/>
          <a:lstStyle/>
          <a:p>
            <a:r>
              <a:rPr lang="en" sz="4000" dirty="0"/>
              <a:t>Appendix</a:t>
            </a:r>
            <a:endParaRPr lang="en-US" dirty="0"/>
          </a:p>
        </p:txBody>
      </p:sp>
      <p:pic>
        <p:nvPicPr>
          <p:cNvPr id="6" name="Picture 5">
            <a:extLst>
              <a:ext uri="{FF2B5EF4-FFF2-40B4-BE49-F238E27FC236}">
                <a16:creationId xmlns:a16="http://schemas.microsoft.com/office/drawing/2014/main" id="{937B2269-B1A5-CF43-BE44-AD5BA8E29FA7}"/>
              </a:ext>
            </a:extLst>
          </p:cNvPr>
          <p:cNvPicPr>
            <a:picLocks noChangeAspect="1"/>
          </p:cNvPicPr>
          <p:nvPr/>
        </p:nvPicPr>
        <p:blipFill>
          <a:blip r:embed="rId2"/>
          <a:stretch>
            <a:fillRect/>
          </a:stretch>
        </p:blipFill>
        <p:spPr>
          <a:xfrm>
            <a:off x="297366" y="1356967"/>
            <a:ext cx="11597268" cy="4914396"/>
          </a:xfrm>
          <a:prstGeom prst="rect">
            <a:avLst/>
          </a:prstGeom>
        </p:spPr>
      </p:pic>
      <p:sp>
        <p:nvSpPr>
          <p:cNvPr id="7" name="Slide Number Placeholder 1">
            <a:extLst>
              <a:ext uri="{FF2B5EF4-FFF2-40B4-BE49-F238E27FC236}">
                <a16:creationId xmlns:a16="http://schemas.microsoft.com/office/drawing/2014/main" id="{260A5636-C58A-9D44-9D34-45907E3BF605}"/>
              </a:ext>
            </a:extLst>
          </p:cNvPr>
          <p:cNvSpPr>
            <a:spLocks noGrp="1"/>
          </p:cNvSpPr>
          <p:nvPr>
            <p:ph type="sldNum" idx="12"/>
          </p:nvPr>
        </p:nvSpPr>
        <p:spPr>
          <a:xfrm>
            <a:off x="11410600" y="68567"/>
            <a:ext cx="731600" cy="524800"/>
          </a:xfrm>
        </p:spPr>
        <p:txBody>
          <a:bodyPr/>
          <a:lstStyle/>
          <a:p>
            <a:fld id="{00000000-1234-1234-1234-123412341234}" type="slidenum">
              <a:rPr lang="en" smtClean="0"/>
              <a:pPr/>
              <a:t>21</a:t>
            </a:fld>
            <a:endParaRPr lang="en" dirty="0"/>
          </a:p>
        </p:txBody>
      </p:sp>
    </p:spTree>
    <p:extLst>
      <p:ext uri="{BB962C8B-B14F-4D97-AF65-F5344CB8AC3E}">
        <p14:creationId xmlns:p14="http://schemas.microsoft.com/office/powerpoint/2010/main" val="4182068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15600" y="593367"/>
            <a:ext cx="11360800" cy="763600"/>
          </a:xfrm>
          <a:prstGeom prst="rect">
            <a:avLst/>
          </a:prstGeom>
          <a:noFill/>
          <a:ln>
            <a:noFill/>
          </a:ln>
        </p:spPr>
        <p:txBody>
          <a:bodyPr spcFirstLastPara="1" vert="horz" wrap="square" lIns="121900" tIns="121900" rIns="121900" bIns="121900" rtlCol="0" anchor="t" anchorCtr="0">
            <a:noAutofit/>
          </a:bodyPr>
          <a:lstStyle/>
          <a:p>
            <a:r>
              <a:rPr lang="en" dirty="0"/>
              <a:t>Introduction</a:t>
            </a:r>
            <a:endParaRPr dirty="0"/>
          </a:p>
        </p:txBody>
      </p:sp>
      <p:sp>
        <p:nvSpPr>
          <p:cNvPr id="67" name="Shape 67"/>
          <p:cNvSpPr txBox="1">
            <a:spLocks noGrp="1"/>
          </p:cNvSpPr>
          <p:nvPr>
            <p:ph type="body" idx="1"/>
          </p:nvPr>
        </p:nvSpPr>
        <p:spPr>
          <a:xfrm>
            <a:off x="316746" y="972890"/>
            <a:ext cx="11360800" cy="4847141"/>
          </a:xfrm>
          <a:prstGeom prst="rect">
            <a:avLst/>
          </a:prstGeom>
          <a:noFill/>
          <a:ln>
            <a:noFill/>
          </a:ln>
        </p:spPr>
        <p:txBody>
          <a:bodyPr spcFirstLastPara="1" vert="horz" wrap="square" lIns="121900" tIns="121900" rIns="121900" bIns="121900" rtlCol="0" anchor="t" anchorCtr="0">
            <a:noAutofit/>
          </a:bodyPr>
          <a:lstStyle/>
          <a:p>
            <a:pPr marL="0" indent="0">
              <a:buClr>
                <a:schemeClr val="dk1"/>
              </a:buClr>
              <a:buSzPts val="1100"/>
              <a:buNone/>
            </a:pPr>
            <a:endParaRPr sz="2133" dirty="0">
              <a:solidFill>
                <a:schemeClr val="dk1"/>
              </a:solidFill>
            </a:endParaRPr>
          </a:p>
          <a:p>
            <a:pPr algn="just">
              <a:spcBef>
                <a:spcPts val="2133"/>
              </a:spcBef>
              <a:buClr>
                <a:schemeClr val="dk1"/>
              </a:buClr>
            </a:pPr>
            <a:r>
              <a:rPr lang="en" b="0" i="0" u="none" strike="noStrike" cap="none" dirty="0">
                <a:solidFill>
                  <a:schemeClr val="dk1"/>
                </a:solidFill>
                <a:latin typeface="Arial"/>
                <a:ea typeface="Arial"/>
                <a:cs typeface="Arial"/>
                <a:sym typeface="Arial"/>
              </a:rPr>
              <a:t>Health care costs have been rising in the United States, to the point where the rate of growth has outpaced growth in income.</a:t>
            </a:r>
            <a:r>
              <a:rPr lang="en" b="0" i="0" u="none" strike="noStrike" cap="none" baseline="30000" dirty="0">
                <a:solidFill>
                  <a:schemeClr val="dk1"/>
                </a:solidFill>
                <a:latin typeface="Arial"/>
                <a:ea typeface="Arial"/>
                <a:cs typeface="Arial"/>
                <a:sym typeface="Arial"/>
              </a:rPr>
              <a:t>1</a:t>
            </a:r>
            <a:endParaRPr b="0" i="0" u="none" strike="noStrike" cap="none" baseline="30000" dirty="0">
              <a:solidFill>
                <a:schemeClr val="dk1"/>
              </a:solidFill>
              <a:latin typeface="Arial"/>
              <a:ea typeface="Arial"/>
              <a:cs typeface="Arial"/>
              <a:sym typeface="Arial"/>
            </a:endParaRPr>
          </a:p>
          <a:p>
            <a:pPr algn="just">
              <a:buClr>
                <a:schemeClr val="dk1"/>
              </a:buClr>
            </a:pPr>
            <a:r>
              <a:rPr lang="en" b="0" i="0" u="none" strike="noStrike" cap="none" dirty="0">
                <a:solidFill>
                  <a:schemeClr val="dk1"/>
                </a:solidFill>
                <a:latin typeface="Arial"/>
                <a:ea typeface="Arial"/>
                <a:cs typeface="Arial"/>
                <a:sym typeface="Arial"/>
              </a:rPr>
              <a:t>Health spending is projected to continue growing at an average rate of 5.8 percent from 2012-2022</a:t>
            </a:r>
            <a:endParaRPr b="0" i="0" u="none" strike="noStrike" cap="none" dirty="0">
              <a:solidFill>
                <a:schemeClr val="dk1"/>
              </a:solidFill>
              <a:latin typeface="Arial"/>
              <a:ea typeface="Arial"/>
              <a:cs typeface="Arial"/>
              <a:sym typeface="Arial"/>
            </a:endParaRPr>
          </a:p>
          <a:p>
            <a:pPr lvl="1" indent="-457189" algn="just">
              <a:spcBef>
                <a:spcPts val="0"/>
              </a:spcBef>
              <a:buClr>
                <a:schemeClr val="dk1"/>
              </a:buClr>
              <a:buSzPts val="1800"/>
            </a:pPr>
            <a:r>
              <a:rPr lang="en" sz="2400" dirty="0">
                <a:solidFill>
                  <a:schemeClr val="dk1"/>
                </a:solidFill>
              </a:rPr>
              <a:t>This is 1.0 percentage point faster than expected average annual growth in the Gross Domestic Product (GDP).</a:t>
            </a:r>
            <a:r>
              <a:rPr lang="en" sz="2400" baseline="30000" dirty="0">
                <a:solidFill>
                  <a:schemeClr val="dk1"/>
                </a:solidFill>
              </a:rPr>
              <a:t>2</a:t>
            </a:r>
            <a:endParaRPr lang="en-US" sz="2400" baseline="30000" dirty="0">
              <a:solidFill>
                <a:schemeClr val="dk1"/>
              </a:solidFill>
            </a:endParaRPr>
          </a:p>
          <a:p>
            <a:pPr algn="just">
              <a:buClr>
                <a:schemeClr val="dk1"/>
              </a:buClr>
            </a:pPr>
            <a:r>
              <a:rPr lang="en-US" dirty="0">
                <a:solidFill>
                  <a:schemeClr val="dk1"/>
                </a:solidFill>
              </a:rPr>
              <a:t>This bloated spending has not necessarily led to better health outcomes, as the US lags behind several countries in life expectancy.</a:t>
            </a:r>
            <a:r>
              <a:rPr lang="en-US" baseline="30000" dirty="0">
                <a:solidFill>
                  <a:schemeClr val="dk1"/>
                </a:solidFill>
              </a:rPr>
              <a:t>3</a:t>
            </a:r>
            <a:endParaRPr lang="en-US" dirty="0">
              <a:solidFill>
                <a:srgbClr val="000000"/>
              </a:solidFill>
            </a:endParaRPr>
          </a:p>
          <a:p>
            <a:pPr marL="152396" indent="0" algn="just">
              <a:buClr>
                <a:schemeClr val="dk1"/>
              </a:buClr>
              <a:buNone/>
            </a:pPr>
            <a:br>
              <a:rPr lang="en-US" b="0" i="0" u="none" strike="noStrike" cap="none" dirty="0">
                <a:solidFill>
                  <a:schemeClr val="dk1"/>
                </a:solidFill>
                <a:latin typeface="Arial"/>
                <a:ea typeface="Arial"/>
                <a:cs typeface="Arial"/>
                <a:sym typeface="Arial"/>
              </a:rPr>
            </a:br>
            <a:endParaRPr lang="en-US" b="0" i="0" u="none" strike="noStrike" cap="none" dirty="0">
              <a:solidFill>
                <a:schemeClr val="dk1"/>
              </a:solidFill>
              <a:latin typeface="Arial"/>
              <a:ea typeface="Arial"/>
              <a:cs typeface="Arial"/>
              <a:sym typeface="Arial"/>
            </a:endParaRPr>
          </a:p>
          <a:p>
            <a:pPr marL="0" indent="0">
              <a:spcBef>
                <a:spcPts val="2133"/>
              </a:spcBef>
              <a:spcAft>
                <a:spcPts val="2133"/>
              </a:spcAft>
              <a:buNone/>
            </a:pPr>
            <a:endParaRPr b="0" i="0" u="none" strike="noStrike" cap="none" dirty="0">
              <a:solidFill>
                <a:schemeClr val="dk2"/>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1A0811E3-0FF8-5845-B7A6-69E8FC3CC06F}"/>
              </a:ext>
            </a:extLst>
          </p:cNvPr>
          <p:cNvSpPr>
            <a:spLocks noGrp="1"/>
          </p:cNvSpPr>
          <p:nvPr>
            <p:ph type="sldNum" idx="12"/>
          </p:nvPr>
        </p:nvSpPr>
        <p:spPr>
          <a:xfrm>
            <a:off x="11410600" y="68567"/>
            <a:ext cx="731600" cy="524800"/>
          </a:xfrm>
        </p:spPr>
        <p:txBody>
          <a:bodyPr/>
          <a:lstStyle/>
          <a:p>
            <a:fld id="{00000000-1234-1234-1234-123412341234}" type="slidenum">
              <a:rPr lang="en" smtClean="0"/>
              <a:pPr/>
              <a:t>3</a:t>
            </a:fld>
            <a:endParaRPr lang="en" dirty="0"/>
          </a:p>
        </p:txBody>
      </p:sp>
    </p:spTree>
    <p:extLst>
      <p:ext uri="{BB962C8B-B14F-4D97-AF65-F5344CB8AC3E}">
        <p14:creationId xmlns:p14="http://schemas.microsoft.com/office/powerpoint/2010/main" val="316610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15600" y="593367"/>
            <a:ext cx="11360800" cy="763600"/>
          </a:xfrm>
          <a:prstGeom prst="rect">
            <a:avLst/>
          </a:prstGeom>
          <a:noFill/>
          <a:ln>
            <a:noFill/>
          </a:ln>
        </p:spPr>
        <p:txBody>
          <a:bodyPr spcFirstLastPara="1" vert="horz" wrap="square" lIns="121900" tIns="121900" rIns="121900" bIns="121900" rtlCol="0" anchor="t" anchorCtr="0">
            <a:noAutofit/>
          </a:bodyPr>
          <a:lstStyle/>
          <a:p>
            <a:r>
              <a:rPr lang="en" dirty="0"/>
              <a:t>Importance</a:t>
            </a:r>
            <a:endParaRPr dirty="0"/>
          </a:p>
        </p:txBody>
      </p:sp>
      <p:sp>
        <p:nvSpPr>
          <p:cNvPr id="73" name="Shape 73"/>
          <p:cNvSpPr txBox="1">
            <a:spLocks noGrp="1"/>
          </p:cNvSpPr>
          <p:nvPr>
            <p:ph type="body" idx="1"/>
          </p:nvPr>
        </p:nvSpPr>
        <p:spPr>
          <a:xfrm>
            <a:off x="415600" y="1536633"/>
            <a:ext cx="11360800" cy="4555200"/>
          </a:xfrm>
          <a:prstGeom prst="rect">
            <a:avLst/>
          </a:prstGeom>
          <a:noFill/>
          <a:ln>
            <a:noFill/>
          </a:ln>
        </p:spPr>
        <p:txBody>
          <a:bodyPr spcFirstLastPara="1" vert="horz" wrap="square" lIns="121900" tIns="121900" rIns="121900" bIns="121900" rtlCol="0" anchor="t" anchorCtr="0">
            <a:noAutofit/>
          </a:bodyPr>
          <a:lstStyle/>
          <a:p>
            <a:pPr algn="just">
              <a:buClr>
                <a:srgbClr val="000000"/>
              </a:buClr>
            </a:pPr>
            <a:r>
              <a:rPr lang="en" b="0" i="0" u="none" strike="noStrike" cap="none" dirty="0">
                <a:solidFill>
                  <a:srgbClr val="000000"/>
                </a:solidFill>
                <a:latin typeface="Arial"/>
                <a:ea typeface="Arial"/>
                <a:cs typeface="Arial"/>
                <a:sym typeface="Arial"/>
              </a:rPr>
              <a:t>Citizens and policy makers are constantly questioning why we continue to spend so much without changing the system.</a:t>
            </a:r>
            <a:endParaRPr b="0" i="0" u="none" strike="noStrike" cap="none" dirty="0">
              <a:solidFill>
                <a:srgbClr val="000000"/>
              </a:solidFill>
              <a:latin typeface="Arial"/>
              <a:ea typeface="Arial"/>
              <a:cs typeface="Arial"/>
              <a:sym typeface="Arial"/>
            </a:endParaRPr>
          </a:p>
          <a:p>
            <a:pPr algn="just">
              <a:buClr>
                <a:srgbClr val="000000"/>
              </a:buClr>
            </a:pPr>
            <a:r>
              <a:rPr lang="en" b="0" i="0" u="none" strike="noStrike" cap="none" dirty="0">
                <a:solidFill>
                  <a:srgbClr val="000000"/>
                </a:solidFill>
                <a:latin typeface="Arial"/>
                <a:ea typeface="Arial"/>
                <a:cs typeface="Arial"/>
                <a:sym typeface="Arial"/>
              </a:rPr>
              <a:t>One way we can seek to justify health costs is for their economic value.</a:t>
            </a:r>
            <a:endParaRPr b="0" i="0" u="none" strike="noStrike" cap="none" dirty="0">
              <a:solidFill>
                <a:srgbClr val="000000"/>
              </a:solidFill>
              <a:latin typeface="Arial"/>
              <a:ea typeface="Arial"/>
              <a:cs typeface="Arial"/>
              <a:sym typeface="Arial"/>
            </a:endParaRPr>
          </a:p>
          <a:p>
            <a:pPr lvl="1" indent="-457189" algn="just">
              <a:spcBef>
                <a:spcPts val="0"/>
              </a:spcBef>
              <a:buClr>
                <a:srgbClr val="000000"/>
              </a:buClr>
              <a:buSzPts val="1800"/>
            </a:pPr>
            <a:r>
              <a:rPr lang="en" sz="2400" dirty="0">
                <a:solidFill>
                  <a:srgbClr val="000000"/>
                </a:solidFill>
              </a:rPr>
              <a:t>We do know that employee health does have an effect on productivity and employers’ bottom lines. </a:t>
            </a:r>
            <a:r>
              <a:rPr lang="en" sz="2400" baseline="30000" dirty="0">
                <a:solidFill>
                  <a:srgbClr val="000000"/>
                </a:solidFill>
              </a:rPr>
              <a:t>4</a:t>
            </a:r>
            <a:endParaRPr sz="2400" baseline="30000" dirty="0">
              <a:solidFill>
                <a:srgbClr val="000000"/>
              </a:solidFill>
            </a:endParaRPr>
          </a:p>
          <a:p>
            <a:pPr lvl="1" indent="-457189" algn="just">
              <a:spcBef>
                <a:spcPts val="0"/>
              </a:spcBef>
              <a:buClr>
                <a:srgbClr val="000000"/>
              </a:buClr>
              <a:buSzPts val="1800"/>
            </a:pPr>
            <a:r>
              <a:rPr lang="en" sz="2400" dirty="0">
                <a:solidFill>
                  <a:srgbClr val="000000"/>
                </a:solidFill>
              </a:rPr>
              <a:t>Exactly how much does health care spending impact US productivity and growth?</a:t>
            </a:r>
            <a:endParaRPr sz="2400" dirty="0">
              <a:solidFill>
                <a:srgbClr val="000000"/>
              </a:solidFill>
            </a:endParaRPr>
          </a:p>
          <a:p>
            <a:pPr marL="0" indent="0" algn="just">
              <a:spcBef>
                <a:spcPts val="2133"/>
              </a:spcBef>
              <a:buNone/>
            </a:pPr>
            <a:endParaRPr b="0" i="0" u="none" strike="noStrike" cap="none" dirty="0">
              <a:solidFill>
                <a:schemeClr val="dk2"/>
              </a:solidFill>
              <a:latin typeface="Arial"/>
              <a:ea typeface="Arial"/>
              <a:cs typeface="Arial"/>
              <a:sym typeface="Arial"/>
            </a:endParaRPr>
          </a:p>
          <a:p>
            <a:pPr marL="0" indent="0">
              <a:spcBef>
                <a:spcPts val="2133"/>
              </a:spcBef>
              <a:spcAft>
                <a:spcPts val="2133"/>
              </a:spcAft>
              <a:buNone/>
            </a:pPr>
            <a:endParaRPr dirty="0"/>
          </a:p>
        </p:txBody>
      </p:sp>
      <p:sp>
        <p:nvSpPr>
          <p:cNvPr id="2" name="Slide Number Placeholder 1">
            <a:extLst>
              <a:ext uri="{FF2B5EF4-FFF2-40B4-BE49-F238E27FC236}">
                <a16:creationId xmlns:a16="http://schemas.microsoft.com/office/drawing/2014/main" id="{A6D81639-9AD2-EB43-92F7-0EFEE3FAD631}"/>
              </a:ext>
            </a:extLst>
          </p:cNvPr>
          <p:cNvSpPr>
            <a:spLocks noGrp="1"/>
          </p:cNvSpPr>
          <p:nvPr>
            <p:ph type="sldNum" idx="12"/>
          </p:nvPr>
        </p:nvSpPr>
        <p:spPr>
          <a:xfrm>
            <a:off x="11391435" y="68567"/>
            <a:ext cx="731600" cy="524800"/>
          </a:xfrm>
        </p:spPr>
        <p:txBody>
          <a:bodyPr/>
          <a:lstStyle/>
          <a:p>
            <a:fld id="{00000000-1234-1234-1234-123412341234}" type="slidenum">
              <a:rPr lang="en" smtClean="0"/>
              <a:pPr/>
              <a:t>4</a:t>
            </a:fld>
            <a:endParaRPr lang="en" dirty="0"/>
          </a:p>
        </p:txBody>
      </p:sp>
    </p:spTree>
    <p:extLst>
      <p:ext uri="{BB962C8B-B14F-4D97-AF65-F5344CB8AC3E}">
        <p14:creationId xmlns:p14="http://schemas.microsoft.com/office/powerpoint/2010/main" val="453642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15600" y="593367"/>
            <a:ext cx="11360800" cy="763600"/>
          </a:xfrm>
          <a:prstGeom prst="rect">
            <a:avLst/>
          </a:prstGeom>
          <a:noFill/>
          <a:ln>
            <a:noFill/>
          </a:ln>
        </p:spPr>
        <p:txBody>
          <a:bodyPr spcFirstLastPara="1" vert="horz" wrap="square" lIns="121900" tIns="121900" rIns="121900" bIns="121900" rtlCol="0" anchor="t" anchorCtr="0">
            <a:noAutofit/>
          </a:bodyPr>
          <a:lstStyle/>
          <a:p>
            <a:r>
              <a:rPr lang="en" dirty="0"/>
              <a:t>Problem Statement &amp; Explain</a:t>
            </a:r>
            <a:endParaRPr dirty="0"/>
          </a:p>
        </p:txBody>
      </p:sp>
      <p:sp>
        <p:nvSpPr>
          <p:cNvPr id="79" name="Shape 79"/>
          <p:cNvSpPr txBox="1">
            <a:spLocks noGrp="1"/>
          </p:cNvSpPr>
          <p:nvPr>
            <p:ph type="body" idx="1"/>
          </p:nvPr>
        </p:nvSpPr>
        <p:spPr>
          <a:xfrm>
            <a:off x="415600" y="1356967"/>
            <a:ext cx="11360800" cy="4555200"/>
          </a:xfrm>
          <a:prstGeom prst="rect">
            <a:avLst/>
          </a:prstGeom>
          <a:noFill/>
          <a:ln>
            <a:noFill/>
          </a:ln>
        </p:spPr>
        <p:txBody>
          <a:bodyPr spcFirstLastPara="1" vert="horz" wrap="square" lIns="121900" tIns="121900" rIns="121900" bIns="121900" rtlCol="0" anchor="t" anchorCtr="0">
            <a:noAutofit/>
          </a:bodyPr>
          <a:lstStyle/>
          <a:p>
            <a:pPr marL="0" indent="0">
              <a:buClr>
                <a:schemeClr val="dk1"/>
              </a:buClr>
              <a:buSzPts val="1100"/>
              <a:buNone/>
            </a:pPr>
            <a:endParaRPr sz="2133" dirty="0">
              <a:solidFill>
                <a:schemeClr val="dk1"/>
              </a:solidFill>
            </a:endParaRPr>
          </a:p>
          <a:p>
            <a:pPr marL="457200" indent="-457200">
              <a:spcBef>
                <a:spcPts val="2133"/>
              </a:spcBef>
              <a:buFont typeface="Arial" panose="020B0604020202020204" pitchFamily="34" charset="0"/>
              <a:buChar char="•"/>
            </a:pPr>
            <a:r>
              <a:rPr lang="en-US" sz="2800" dirty="0">
                <a:solidFill>
                  <a:schemeClr val="dk1"/>
                </a:solidFill>
              </a:rPr>
              <a:t>Problem statement: Exploring the correlation between Healthcare Spending in the United State and Macroeconomic Indicators.</a:t>
            </a:r>
          </a:p>
          <a:p>
            <a:pPr marL="457200" indent="-457200">
              <a:spcBef>
                <a:spcPts val="2133"/>
              </a:spcBef>
              <a:buFont typeface="Arial" panose="020B0604020202020204" pitchFamily="34" charset="0"/>
              <a:buChar char="•"/>
            </a:pPr>
            <a:r>
              <a:rPr lang="en-US" sz="2800" dirty="0">
                <a:solidFill>
                  <a:schemeClr val="dk1"/>
                </a:solidFill>
              </a:rPr>
              <a:t>To figure out an increase on health costs has a positive effect or negative effect on the economy.</a:t>
            </a:r>
          </a:p>
          <a:p>
            <a:pPr marL="0" indent="0">
              <a:spcBef>
                <a:spcPts val="2133"/>
              </a:spcBef>
              <a:buNone/>
            </a:pPr>
            <a:endParaRPr lang="en-US" sz="2800" dirty="0">
              <a:solidFill>
                <a:schemeClr val="dk1"/>
              </a:solidFill>
            </a:endParaRPr>
          </a:p>
          <a:p>
            <a:pPr marL="0" indent="0">
              <a:spcBef>
                <a:spcPts val="2133"/>
              </a:spcBef>
              <a:buNone/>
            </a:pPr>
            <a:endParaRPr lang="en-US" sz="2800" dirty="0">
              <a:solidFill>
                <a:schemeClr val="dk1"/>
              </a:solidFill>
            </a:endParaRPr>
          </a:p>
          <a:p>
            <a:pPr marL="0" indent="0">
              <a:spcBef>
                <a:spcPts val="2133"/>
              </a:spcBef>
              <a:spcAft>
                <a:spcPts val="2133"/>
              </a:spcAft>
              <a:buNone/>
            </a:pPr>
            <a:endParaRPr b="0" i="0" u="none" strike="noStrike" cap="none" dirty="0">
              <a:solidFill>
                <a:schemeClr val="dk2"/>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B0339973-E380-E943-8C00-AAEDA1412444}"/>
              </a:ext>
            </a:extLst>
          </p:cNvPr>
          <p:cNvSpPr>
            <a:spLocks noGrp="1"/>
          </p:cNvSpPr>
          <p:nvPr>
            <p:ph type="sldNum" idx="12"/>
          </p:nvPr>
        </p:nvSpPr>
        <p:spPr>
          <a:xfrm>
            <a:off x="11410600" y="68567"/>
            <a:ext cx="731600" cy="524800"/>
          </a:xfrm>
        </p:spPr>
        <p:txBody>
          <a:bodyPr/>
          <a:lstStyle/>
          <a:p>
            <a:fld id="{00000000-1234-1234-1234-123412341234}" type="slidenum">
              <a:rPr lang="en" smtClean="0"/>
              <a:pPr/>
              <a:t>5</a:t>
            </a:fld>
            <a:endParaRPr lang="en" dirty="0"/>
          </a:p>
        </p:txBody>
      </p:sp>
    </p:spTree>
    <p:extLst>
      <p:ext uri="{BB962C8B-B14F-4D97-AF65-F5344CB8AC3E}">
        <p14:creationId xmlns:p14="http://schemas.microsoft.com/office/powerpoint/2010/main" val="1429788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199" y="574228"/>
            <a:ext cx="10515600" cy="858764"/>
          </a:xfrm>
        </p:spPr>
        <p:txBody>
          <a:bodyPr>
            <a:normAutofit fontScale="90000"/>
          </a:bodyPr>
          <a:lstStyle/>
          <a:p>
            <a:r>
              <a:rPr lang="en-US" altLang="zh-CN" sz="4100" dirty="0">
                <a:solidFill>
                  <a:schemeClr val="dk1"/>
                </a:solidFill>
                <a:latin typeface="Arial"/>
                <a:cs typeface="Arial"/>
                <a:sym typeface="Arial"/>
              </a:rPr>
              <a:t>Hypothesis</a:t>
            </a:r>
            <a:br>
              <a:rPr lang="en-US" altLang="zh-CN" b="1" dirty="0"/>
            </a:br>
            <a:endParaRPr lang="en-US" dirty="0"/>
          </a:p>
        </p:txBody>
      </p:sp>
      <p:sp>
        <p:nvSpPr>
          <p:cNvPr id="3" name="Vertical Text Placeholder 2"/>
          <p:cNvSpPr>
            <a:spLocks noGrp="1"/>
          </p:cNvSpPr>
          <p:nvPr>
            <p:ph idx="1"/>
          </p:nvPr>
        </p:nvSpPr>
        <p:spPr>
          <a:xfrm>
            <a:off x="838199" y="1003610"/>
            <a:ext cx="10948639" cy="5262563"/>
          </a:xfrm>
        </p:spPr>
        <p:txBody>
          <a:bodyPr>
            <a:normAutofit/>
          </a:bodyPr>
          <a:lstStyle/>
          <a:p>
            <a:pPr>
              <a:buFont typeface="Arial" charset="0"/>
              <a:buChar char="•"/>
            </a:pPr>
            <a:endParaRPr lang="en-US" altLang="zh-CN" b="1" dirty="0"/>
          </a:p>
          <a:p>
            <a:pPr>
              <a:buFont typeface="Arial" charset="0"/>
              <a:buChar char="•"/>
            </a:pPr>
            <a:r>
              <a:rPr lang="en-US" dirty="0"/>
              <a:t>There is a positive correlation between healthcare spending and labor productivity, personal income, per capita GDP,  percent change in MFP.</a:t>
            </a:r>
          </a:p>
          <a:p>
            <a:pPr>
              <a:buFont typeface="Arial" charset="0"/>
              <a:buChar char="•"/>
            </a:pPr>
            <a:r>
              <a:rPr lang="en-US" dirty="0"/>
              <a:t>There is a negative correlation between healthcare spending and </a:t>
            </a:r>
            <a:r>
              <a:rPr lang="en-US" dirty="0">
                <a:solidFill>
                  <a:srgbClr val="000000"/>
                </a:solidFill>
                <a:ea typeface="Calibri"/>
                <a:cs typeface="Calibri"/>
                <a:sym typeface="Calibri"/>
              </a:rPr>
              <a:t>Average hours per day spent purchasing goods &amp; services and other spending.</a:t>
            </a:r>
          </a:p>
          <a:p>
            <a:pPr>
              <a:buFont typeface="Arial" charset="0"/>
              <a:buChar char="•"/>
            </a:pPr>
            <a:r>
              <a:rPr lang="en-US" dirty="0"/>
              <a:t> An increase on the health costs could have no effects on some macroeconomic Indicators.</a:t>
            </a:r>
            <a:endParaRPr lang="en-US" sz="4400" dirty="0">
              <a:solidFill>
                <a:srgbClr val="000000"/>
              </a:solidFill>
              <a:ea typeface="Calibri"/>
              <a:cs typeface="Calibri"/>
              <a:sym typeface="Calibri"/>
            </a:endParaRPr>
          </a:p>
          <a:p>
            <a:pPr>
              <a:buFont typeface="Arial" charset="0"/>
              <a:buChar char="•"/>
            </a:pPr>
            <a:r>
              <a:rPr lang="en-US" dirty="0"/>
              <a:t>Different states have varying effect of healthcare spending.</a:t>
            </a:r>
          </a:p>
          <a:p>
            <a:pPr marL="0" indent="0">
              <a:buNone/>
            </a:pPr>
            <a:endParaRPr lang="en-US" dirty="0"/>
          </a:p>
          <a:p>
            <a:endParaRPr lang="en-US" dirty="0"/>
          </a:p>
        </p:txBody>
      </p:sp>
      <p:sp>
        <p:nvSpPr>
          <p:cNvPr id="5" name="Slide Number Placeholder 1">
            <a:extLst>
              <a:ext uri="{FF2B5EF4-FFF2-40B4-BE49-F238E27FC236}">
                <a16:creationId xmlns:a16="http://schemas.microsoft.com/office/drawing/2014/main" id="{337F6D44-3FC8-4049-9598-7A21B306C3EC}"/>
              </a:ext>
            </a:extLst>
          </p:cNvPr>
          <p:cNvSpPr>
            <a:spLocks noGrp="1"/>
          </p:cNvSpPr>
          <p:nvPr>
            <p:ph type="sldNum" idx="12"/>
          </p:nvPr>
        </p:nvSpPr>
        <p:spPr>
          <a:xfrm>
            <a:off x="11410600" y="57416"/>
            <a:ext cx="731600" cy="524800"/>
          </a:xfrm>
        </p:spPr>
        <p:txBody>
          <a:bodyPr/>
          <a:lstStyle/>
          <a:p>
            <a:fld id="{00000000-1234-1234-1234-123412341234}" type="slidenum">
              <a:rPr lang="en" smtClean="0"/>
              <a:pPr/>
              <a:t>6</a:t>
            </a:fld>
            <a:endParaRPr lang="en" dirty="0"/>
          </a:p>
        </p:txBody>
      </p:sp>
    </p:spTree>
    <p:extLst>
      <p:ext uri="{BB962C8B-B14F-4D97-AF65-F5344CB8AC3E}">
        <p14:creationId xmlns:p14="http://schemas.microsoft.com/office/powerpoint/2010/main" val="140514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15600" y="141514"/>
            <a:ext cx="11360800" cy="543082"/>
          </a:xfrm>
          <a:prstGeom prst="rect">
            <a:avLst/>
          </a:prstGeom>
          <a:noFill/>
          <a:ln>
            <a:noFill/>
          </a:ln>
        </p:spPr>
        <p:txBody>
          <a:bodyPr spcFirstLastPara="1" wrap="square" lIns="121900" tIns="121900" rIns="121900" bIns="121900" anchor="t" anchorCtr="0">
            <a:noAutofit/>
          </a:bodyPr>
          <a:lstStyle/>
          <a:p>
            <a:r>
              <a:rPr lang="en" b="0" i="0" u="none" strike="noStrike" cap="none" dirty="0">
                <a:solidFill>
                  <a:schemeClr val="dk1"/>
                </a:solidFill>
                <a:latin typeface="Arial"/>
                <a:ea typeface="Arial"/>
                <a:cs typeface="Arial"/>
                <a:sym typeface="Arial"/>
              </a:rPr>
              <a:t>Independent </a:t>
            </a:r>
            <a:r>
              <a:rPr lang="en" sz="3700" b="0" i="0" u="none" strike="noStrike" cap="none" dirty="0">
                <a:solidFill>
                  <a:schemeClr val="dk1"/>
                </a:solidFill>
                <a:latin typeface="Arial"/>
                <a:ea typeface="Arial"/>
                <a:cs typeface="Arial"/>
                <a:sym typeface="Arial"/>
              </a:rPr>
              <a:t>Variables &amp; control variables</a:t>
            </a:r>
            <a:endParaRPr sz="3700" dirty="0"/>
          </a:p>
        </p:txBody>
      </p:sp>
      <p:graphicFrame>
        <p:nvGraphicFramePr>
          <p:cNvPr id="127" name="Shape 127"/>
          <p:cNvGraphicFramePr/>
          <p:nvPr>
            <p:extLst>
              <p:ext uri="{D42A27DB-BD31-4B8C-83A1-F6EECF244321}">
                <p14:modId xmlns:p14="http://schemas.microsoft.com/office/powerpoint/2010/main" val="372181888"/>
              </p:ext>
            </p:extLst>
          </p:nvPr>
        </p:nvGraphicFramePr>
        <p:xfrm>
          <a:off x="532868" y="1162276"/>
          <a:ext cx="6235921" cy="4831047"/>
        </p:xfrm>
        <a:graphic>
          <a:graphicData uri="http://schemas.openxmlformats.org/drawingml/2006/table">
            <a:tbl>
              <a:tblPr firstRow="1" bandRow="1">
                <a:noFill/>
              </a:tblPr>
              <a:tblGrid>
                <a:gridCol w="3113581">
                  <a:extLst>
                    <a:ext uri="{9D8B030D-6E8A-4147-A177-3AD203B41FA5}">
                      <a16:colId xmlns:a16="http://schemas.microsoft.com/office/drawing/2014/main" val="20000"/>
                    </a:ext>
                  </a:extLst>
                </a:gridCol>
                <a:gridCol w="1729394">
                  <a:extLst>
                    <a:ext uri="{9D8B030D-6E8A-4147-A177-3AD203B41FA5}">
                      <a16:colId xmlns:a16="http://schemas.microsoft.com/office/drawing/2014/main" val="20001"/>
                    </a:ext>
                  </a:extLst>
                </a:gridCol>
                <a:gridCol w="1392946">
                  <a:extLst>
                    <a:ext uri="{9D8B030D-6E8A-4147-A177-3AD203B41FA5}">
                      <a16:colId xmlns:a16="http://schemas.microsoft.com/office/drawing/2014/main" val="20002"/>
                    </a:ext>
                  </a:extLst>
                </a:gridCol>
              </a:tblGrid>
              <a:tr h="674678">
                <a:tc>
                  <a:txBody>
                    <a:bodyPr/>
                    <a:lstStyle/>
                    <a:p>
                      <a:pPr marL="0" marR="0" lvl="0" indent="0" algn="ctr" rtl="0">
                        <a:lnSpc>
                          <a:spcPct val="100000"/>
                        </a:lnSpc>
                        <a:spcBef>
                          <a:spcPts val="0"/>
                        </a:spcBef>
                        <a:spcAft>
                          <a:spcPts val="0"/>
                        </a:spcAft>
                        <a:buNone/>
                      </a:pPr>
                      <a:r>
                        <a:rPr lang="en" sz="2000" u="none" strike="noStrike" cap="none" dirty="0"/>
                        <a:t>Independent Variable</a:t>
                      </a:r>
                      <a:endParaRPr sz="2000" dirty="0"/>
                    </a:p>
                  </a:txBody>
                  <a:tcPr marL="121933" marR="121933" marT="60967" marB="60967" anchor="ctr"/>
                </a:tc>
                <a:tc>
                  <a:txBody>
                    <a:bodyPr/>
                    <a:lstStyle/>
                    <a:p>
                      <a:pPr marL="0" marR="0" lvl="0" indent="0" algn="ctr" rtl="0">
                        <a:lnSpc>
                          <a:spcPct val="100000"/>
                        </a:lnSpc>
                        <a:spcBef>
                          <a:spcPts val="0"/>
                        </a:spcBef>
                        <a:spcAft>
                          <a:spcPts val="0"/>
                        </a:spcAft>
                        <a:buNone/>
                      </a:pPr>
                      <a:r>
                        <a:rPr lang="en" sz="2000" u="none" strike="noStrike" cap="none" dirty="0"/>
                        <a:t>Scale</a:t>
                      </a:r>
                      <a:endParaRPr sz="2000" dirty="0"/>
                    </a:p>
                  </a:txBody>
                  <a:tcPr marL="121933" marR="121933" marT="60967" marB="60967"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a:solidFill>
                            <a:schemeClr val="tx1"/>
                          </a:solidFill>
                          <a:latin typeface="+mn-lt"/>
                          <a:ea typeface="+mn-ea"/>
                          <a:cs typeface="+mn-cs"/>
                          <a:sym typeface="Arial"/>
                        </a:rPr>
                        <a:t>Type</a:t>
                      </a:r>
                      <a:endParaRPr sz="2000" b="0" i="0" u="none" strike="noStrike" cap="none" dirty="0">
                        <a:solidFill>
                          <a:schemeClr val="tx1"/>
                        </a:solidFill>
                        <a:latin typeface="+mn-lt"/>
                        <a:ea typeface="+mn-ea"/>
                        <a:cs typeface="+mn-cs"/>
                        <a:sym typeface="Arial"/>
                      </a:endParaRPr>
                    </a:p>
                  </a:txBody>
                  <a:tcPr marL="121933" marR="121933" marT="60967" marB="60967" anchor="ctr"/>
                </a:tc>
                <a:extLst>
                  <a:ext uri="{0D108BD9-81ED-4DB2-BD59-A6C34878D82A}">
                    <a16:rowId xmlns:a16="http://schemas.microsoft.com/office/drawing/2014/main" val="10000"/>
                  </a:ext>
                </a:extLst>
              </a:tr>
              <a:tr h="570030">
                <a:tc>
                  <a:txBody>
                    <a:bodyPr/>
                    <a:lstStyle/>
                    <a:p>
                      <a:pPr marL="0" marR="0" lvl="0" indent="0" algn="ctr" rtl="0">
                        <a:lnSpc>
                          <a:spcPct val="100000"/>
                        </a:lnSpc>
                        <a:spcBef>
                          <a:spcPts val="0"/>
                        </a:spcBef>
                        <a:spcAft>
                          <a:spcPts val="0"/>
                        </a:spcAft>
                        <a:buNone/>
                      </a:pPr>
                      <a:r>
                        <a:rPr lang="en" sz="2000" b="0" i="0" u="none" strike="noStrike" cap="none" dirty="0" err="1">
                          <a:solidFill>
                            <a:srgbClr val="000000"/>
                          </a:solidFill>
                          <a:latin typeface="Calibri"/>
                          <a:ea typeface="Calibri"/>
                          <a:cs typeface="Calibri"/>
                          <a:sym typeface="Calibri"/>
                        </a:rPr>
                        <a:t>PCPersonalHealthcare</a:t>
                      </a:r>
                      <a:endParaRPr sz="2000" dirty="0"/>
                    </a:p>
                  </a:txBody>
                  <a:tcPr marL="8467" marR="8467" marT="8467" marB="0" anchor="ctr"/>
                </a:tc>
                <a:tc>
                  <a:txBody>
                    <a:bodyPr/>
                    <a:lstStyle/>
                    <a:p>
                      <a:pPr marL="0" marR="0" lvl="0" indent="0" algn="ctr" rtl="0">
                        <a:lnSpc>
                          <a:spcPct val="100000"/>
                        </a:lnSpc>
                        <a:spcBef>
                          <a:spcPts val="0"/>
                        </a:spcBef>
                        <a:spcAft>
                          <a:spcPts val="0"/>
                        </a:spcAft>
                        <a:buNone/>
                      </a:pPr>
                      <a:r>
                        <a:rPr lang="en-US" sz="2000" dirty="0"/>
                        <a:t>ratio</a:t>
                      </a:r>
                    </a:p>
                  </a:txBody>
                  <a:tcPr marL="121933" marR="121933" marT="60967" marB="60967" anchor="ctr"/>
                </a:tc>
                <a:tc>
                  <a:txBody>
                    <a:bodyPr/>
                    <a:lstStyle/>
                    <a:p>
                      <a:pPr marL="0" marR="0" lvl="0" indent="0" algn="ctr" rtl="0">
                        <a:lnSpc>
                          <a:spcPct val="100000"/>
                        </a:lnSpc>
                        <a:spcBef>
                          <a:spcPts val="0"/>
                        </a:spcBef>
                        <a:spcAft>
                          <a:spcPts val="0"/>
                        </a:spcAft>
                        <a:buNone/>
                      </a:pPr>
                      <a:r>
                        <a:rPr lang="en-US" sz="2000" dirty="0"/>
                        <a:t>float</a:t>
                      </a:r>
                      <a:endParaRPr sz="2000" dirty="0"/>
                    </a:p>
                  </a:txBody>
                  <a:tcPr marL="121933" marR="121933" marT="60967" marB="60967" anchor="ctr"/>
                </a:tc>
                <a:extLst>
                  <a:ext uri="{0D108BD9-81ED-4DB2-BD59-A6C34878D82A}">
                    <a16:rowId xmlns:a16="http://schemas.microsoft.com/office/drawing/2014/main" val="10004"/>
                  </a:ext>
                </a:extLst>
              </a:tr>
              <a:tr h="541292">
                <a:tc>
                  <a:txBody>
                    <a:bodyPr/>
                    <a:lstStyle/>
                    <a:p>
                      <a:pPr marL="0" marR="0" lvl="0" indent="0" algn="ctr" rtl="0">
                        <a:lnSpc>
                          <a:spcPct val="100000"/>
                        </a:lnSpc>
                        <a:spcBef>
                          <a:spcPts val="0"/>
                        </a:spcBef>
                        <a:spcAft>
                          <a:spcPts val="0"/>
                        </a:spcAft>
                        <a:buNone/>
                      </a:pPr>
                      <a:r>
                        <a:rPr lang="en" sz="2000" b="0" i="0" u="none" strike="noStrike" cap="none" dirty="0" err="1">
                          <a:solidFill>
                            <a:srgbClr val="000000"/>
                          </a:solidFill>
                          <a:latin typeface="Calibri"/>
                          <a:ea typeface="Calibri"/>
                          <a:cs typeface="Calibri"/>
                          <a:sym typeface="Calibri"/>
                        </a:rPr>
                        <a:t>PCHospital</a:t>
                      </a:r>
                      <a:endParaRPr sz="2000" dirty="0"/>
                    </a:p>
                  </a:txBody>
                  <a:tcPr marL="8467" marR="8467" marT="8467" marB="0" anchor="ctr"/>
                </a:tc>
                <a:tc>
                  <a:txBody>
                    <a:bodyPr/>
                    <a:lstStyle/>
                    <a:p>
                      <a:pPr marL="0" marR="0" lvl="0" indent="0" algn="ctr" rtl="0">
                        <a:lnSpc>
                          <a:spcPct val="100000"/>
                        </a:lnSpc>
                        <a:spcBef>
                          <a:spcPts val="0"/>
                        </a:spcBef>
                        <a:spcAft>
                          <a:spcPts val="0"/>
                        </a:spcAft>
                        <a:buNone/>
                      </a:pPr>
                      <a:r>
                        <a:rPr lang="en-US" sz="2000" dirty="0"/>
                        <a:t>ratio</a:t>
                      </a:r>
                    </a:p>
                  </a:txBody>
                  <a:tcPr marL="121933" marR="121933" marT="60967" marB="60967" anchor="ctr"/>
                </a:tc>
                <a:tc>
                  <a:txBody>
                    <a:bodyPr/>
                    <a:lstStyle/>
                    <a:p>
                      <a:pPr marL="0" marR="0" lvl="0" indent="0" algn="ctr" rtl="0">
                        <a:lnSpc>
                          <a:spcPct val="100000"/>
                        </a:lnSpc>
                        <a:spcBef>
                          <a:spcPts val="0"/>
                        </a:spcBef>
                        <a:spcAft>
                          <a:spcPts val="0"/>
                        </a:spcAft>
                        <a:buNone/>
                      </a:pPr>
                      <a:r>
                        <a:rPr lang="en-US" sz="2000" u="none" strike="noStrike" cap="none" dirty="0"/>
                        <a:t>float</a:t>
                      </a:r>
                      <a:endParaRPr sz="2000" u="none" strike="noStrike" cap="none" dirty="0"/>
                    </a:p>
                  </a:txBody>
                  <a:tcPr marL="121933" marR="121933" marT="60967" marB="60967" anchor="ctr"/>
                </a:tc>
                <a:extLst>
                  <a:ext uri="{0D108BD9-81ED-4DB2-BD59-A6C34878D82A}">
                    <a16:rowId xmlns:a16="http://schemas.microsoft.com/office/drawing/2014/main" val="10005"/>
                  </a:ext>
                </a:extLst>
              </a:tr>
              <a:tr h="541292">
                <a:tc>
                  <a:txBody>
                    <a:bodyPr/>
                    <a:lstStyle/>
                    <a:p>
                      <a:pPr marL="0" marR="0" lvl="0" indent="0" algn="ctr" rtl="0">
                        <a:lnSpc>
                          <a:spcPct val="100000"/>
                        </a:lnSpc>
                        <a:spcBef>
                          <a:spcPts val="0"/>
                        </a:spcBef>
                        <a:spcAft>
                          <a:spcPts val="0"/>
                        </a:spcAft>
                        <a:buNone/>
                      </a:pPr>
                      <a:r>
                        <a:rPr lang="en" sz="2000" b="0" i="0" u="none" strike="noStrike" cap="none" dirty="0" err="1">
                          <a:solidFill>
                            <a:srgbClr val="000000"/>
                          </a:solidFill>
                          <a:latin typeface="Calibri"/>
                          <a:ea typeface="Calibri"/>
                          <a:cs typeface="Calibri"/>
                          <a:sym typeface="Calibri"/>
                        </a:rPr>
                        <a:t>PCPhysician</a:t>
                      </a:r>
                      <a:endParaRPr sz="2000" dirty="0"/>
                    </a:p>
                  </a:txBody>
                  <a:tcPr marL="8467" marR="8467" marT="8467" marB="0" anchor="ctr"/>
                </a:tc>
                <a:tc>
                  <a:txBody>
                    <a:bodyPr/>
                    <a:lstStyle/>
                    <a:p>
                      <a:pPr marL="0" marR="0" lvl="0" indent="0" algn="ctr" rtl="0">
                        <a:lnSpc>
                          <a:spcPct val="100000"/>
                        </a:lnSpc>
                        <a:spcBef>
                          <a:spcPts val="0"/>
                        </a:spcBef>
                        <a:spcAft>
                          <a:spcPts val="0"/>
                        </a:spcAft>
                        <a:buNone/>
                      </a:pPr>
                      <a:r>
                        <a:rPr lang="en-US" sz="2000" dirty="0"/>
                        <a:t>ratio</a:t>
                      </a:r>
                    </a:p>
                  </a:txBody>
                  <a:tcPr marL="121933" marR="121933" marT="60967" marB="60967" anchor="ctr"/>
                </a:tc>
                <a:tc>
                  <a:txBody>
                    <a:bodyPr/>
                    <a:lstStyle/>
                    <a:p>
                      <a:pPr marL="0" marR="0" lvl="0" indent="0" algn="ctr" rtl="0">
                        <a:lnSpc>
                          <a:spcPct val="100000"/>
                        </a:lnSpc>
                        <a:spcBef>
                          <a:spcPts val="0"/>
                        </a:spcBef>
                        <a:spcAft>
                          <a:spcPts val="0"/>
                        </a:spcAft>
                        <a:buNone/>
                      </a:pPr>
                      <a:r>
                        <a:rPr lang="en-US" sz="2000" u="none" strike="noStrike" cap="none" dirty="0"/>
                        <a:t>float</a:t>
                      </a:r>
                      <a:endParaRPr sz="2000" u="none" strike="noStrike" cap="none" dirty="0"/>
                    </a:p>
                  </a:txBody>
                  <a:tcPr marL="121933" marR="121933" marT="60967" marB="60967" anchor="ctr"/>
                </a:tc>
                <a:extLst>
                  <a:ext uri="{0D108BD9-81ED-4DB2-BD59-A6C34878D82A}">
                    <a16:rowId xmlns:a16="http://schemas.microsoft.com/office/drawing/2014/main" val="10006"/>
                  </a:ext>
                </a:extLst>
              </a:tr>
              <a:tr h="851141">
                <a:tc>
                  <a:txBody>
                    <a:bodyPr/>
                    <a:lstStyle/>
                    <a:p>
                      <a:pPr marL="0" marR="0" lvl="0" indent="0" algn="ctr" rtl="0">
                        <a:lnSpc>
                          <a:spcPct val="100000"/>
                        </a:lnSpc>
                        <a:spcBef>
                          <a:spcPts val="0"/>
                        </a:spcBef>
                        <a:spcAft>
                          <a:spcPts val="0"/>
                        </a:spcAft>
                        <a:buNone/>
                      </a:pPr>
                      <a:r>
                        <a:rPr lang="en" sz="2000" b="0" i="0" u="none" strike="noStrike" cap="none">
                          <a:solidFill>
                            <a:srgbClr val="000000"/>
                          </a:solidFill>
                          <a:latin typeface="Calibri"/>
                          <a:ea typeface="Calibri"/>
                          <a:cs typeface="Calibri"/>
                          <a:sym typeface="Calibri"/>
                        </a:rPr>
                        <a:t>PCOtherProfessionalService</a:t>
                      </a:r>
                      <a:endParaRPr sz="2000"/>
                    </a:p>
                  </a:txBody>
                  <a:tcPr marL="8467" marR="8467" marT="8467" marB="0" anchor="ctr"/>
                </a:tc>
                <a:tc>
                  <a:txBody>
                    <a:bodyPr/>
                    <a:lstStyle/>
                    <a:p>
                      <a:pPr marL="0" marR="0" lvl="0" indent="0" algn="ctr" rtl="0">
                        <a:lnSpc>
                          <a:spcPct val="100000"/>
                        </a:lnSpc>
                        <a:spcBef>
                          <a:spcPts val="0"/>
                        </a:spcBef>
                        <a:spcAft>
                          <a:spcPts val="0"/>
                        </a:spcAft>
                        <a:buNone/>
                      </a:pPr>
                      <a:r>
                        <a:rPr lang="en-US" sz="2000" dirty="0"/>
                        <a:t>ratio</a:t>
                      </a:r>
                    </a:p>
                  </a:txBody>
                  <a:tcPr marL="121933" marR="121933" marT="60967" marB="60967" anchor="ctr"/>
                </a:tc>
                <a:tc>
                  <a:txBody>
                    <a:bodyPr/>
                    <a:lstStyle/>
                    <a:p>
                      <a:pPr marL="0" marR="0" lvl="0" indent="0" algn="ctr" rtl="0">
                        <a:lnSpc>
                          <a:spcPct val="100000"/>
                        </a:lnSpc>
                        <a:spcBef>
                          <a:spcPts val="0"/>
                        </a:spcBef>
                        <a:spcAft>
                          <a:spcPts val="0"/>
                        </a:spcAft>
                        <a:buNone/>
                      </a:pPr>
                      <a:r>
                        <a:rPr lang="en-US" sz="2000" u="none" strike="noStrike" cap="none" dirty="0"/>
                        <a:t>float</a:t>
                      </a:r>
                      <a:endParaRPr sz="2000" u="none" strike="noStrike" cap="none" dirty="0"/>
                    </a:p>
                  </a:txBody>
                  <a:tcPr marL="121933" marR="121933" marT="60967" marB="60967" anchor="ctr"/>
                </a:tc>
                <a:extLst>
                  <a:ext uri="{0D108BD9-81ED-4DB2-BD59-A6C34878D82A}">
                    <a16:rowId xmlns:a16="http://schemas.microsoft.com/office/drawing/2014/main" val="10007"/>
                  </a:ext>
                </a:extLst>
              </a:tr>
              <a:tr h="570030">
                <a:tc>
                  <a:txBody>
                    <a:bodyPr/>
                    <a:lstStyle/>
                    <a:p>
                      <a:pPr marL="0" marR="0" lvl="0" indent="0" algn="ctr" rtl="0">
                        <a:lnSpc>
                          <a:spcPct val="100000"/>
                        </a:lnSpc>
                        <a:spcBef>
                          <a:spcPts val="0"/>
                        </a:spcBef>
                        <a:spcAft>
                          <a:spcPts val="0"/>
                        </a:spcAft>
                        <a:buNone/>
                      </a:pPr>
                      <a:r>
                        <a:rPr lang="en" sz="2000" b="0" i="0" u="none" strike="noStrike" cap="none">
                          <a:solidFill>
                            <a:srgbClr val="000000"/>
                          </a:solidFill>
                          <a:latin typeface="Calibri"/>
                          <a:ea typeface="Calibri"/>
                          <a:cs typeface="Calibri"/>
                          <a:sym typeface="Calibri"/>
                        </a:rPr>
                        <a:t>PCHomeHealth</a:t>
                      </a:r>
                      <a:endParaRPr sz="2000"/>
                    </a:p>
                  </a:txBody>
                  <a:tcPr marL="8467" marR="8467" marT="8467" marB="0" anchor="ctr"/>
                </a:tc>
                <a:tc>
                  <a:txBody>
                    <a:bodyPr/>
                    <a:lstStyle/>
                    <a:p>
                      <a:pPr marL="0" marR="0" lvl="0" indent="0" algn="ctr" rtl="0">
                        <a:lnSpc>
                          <a:spcPct val="100000"/>
                        </a:lnSpc>
                        <a:spcBef>
                          <a:spcPts val="0"/>
                        </a:spcBef>
                        <a:spcAft>
                          <a:spcPts val="0"/>
                        </a:spcAft>
                        <a:buNone/>
                      </a:pPr>
                      <a:r>
                        <a:rPr lang="en-US" sz="2000" dirty="0"/>
                        <a:t>ratio</a:t>
                      </a:r>
                    </a:p>
                  </a:txBody>
                  <a:tcPr marL="121933" marR="121933" marT="60967" marB="60967" anchor="ctr"/>
                </a:tc>
                <a:tc>
                  <a:txBody>
                    <a:bodyPr/>
                    <a:lstStyle/>
                    <a:p>
                      <a:pPr marL="0" marR="0" lvl="0" indent="0" algn="ctr" rtl="0">
                        <a:lnSpc>
                          <a:spcPct val="100000"/>
                        </a:lnSpc>
                        <a:spcBef>
                          <a:spcPts val="0"/>
                        </a:spcBef>
                        <a:spcAft>
                          <a:spcPts val="0"/>
                        </a:spcAft>
                        <a:buNone/>
                      </a:pPr>
                      <a:r>
                        <a:rPr lang="en-US" sz="2000" u="none" strike="noStrike" cap="none" dirty="0"/>
                        <a:t>float</a:t>
                      </a:r>
                      <a:endParaRPr sz="2000" u="none" strike="noStrike" cap="none" dirty="0"/>
                    </a:p>
                  </a:txBody>
                  <a:tcPr marL="121933" marR="121933" marT="60967" marB="60967" anchor="ctr"/>
                </a:tc>
                <a:extLst>
                  <a:ext uri="{0D108BD9-81ED-4DB2-BD59-A6C34878D82A}">
                    <a16:rowId xmlns:a16="http://schemas.microsoft.com/office/drawing/2014/main" val="10008"/>
                  </a:ext>
                </a:extLst>
              </a:tr>
              <a:tr h="541292">
                <a:tc>
                  <a:txBody>
                    <a:bodyPr/>
                    <a:lstStyle/>
                    <a:p>
                      <a:pPr marL="0" marR="0" lvl="0" indent="0" algn="ctr" rtl="0">
                        <a:lnSpc>
                          <a:spcPct val="100000"/>
                        </a:lnSpc>
                        <a:spcBef>
                          <a:spcPts val="0"/>
                        </a:spcBef>
                        <a:spcAft>
                          <a:spcPts val="0"/>
                        </a:spcAft>
                        <a:buNone/>
                      </a:pPr>
                      <a:r>
                        <a:rPr lang="en" sz="2000" b="0" i="0" u="none" strike="noStrike" cap="none">
                          <a:solidFill>
                            <a:srgbClr val="000000"/>
                          </a:solidFill>
                          <a:latin typeface="Calibri"/>
                          <a:ea typeface="Calibri"/>
                          <a:cs typeface="Calibri"/>
                          <a:sym typeface="Calibri"/>
                        </a:rPr>
                        <a:t>PCNursing</a:t>
                      </a:r>
                      <a:endParaRPr sz="2000"/>
                    </a:p>
                  </a:txBody>
                  <a:tcPr marL="8467" marR="8467" marT="8467" marB="0" anchor="ctr"/>
                </a:tc>
                <a:tc>
                  <a:txBody>
                    <a:bodyPr/>
                    <a:lstStyle/>
                    <a:p>
                      <a:pPr marL="0" marR="0" lvl="0" indent="0" algn="ctr" rtl="0">
                        <a:lnSpc>
                          <a:spcPct val="100000"/>
                        </a:lnSpc>
                        <a:spcBef>
                          <a:spcPts val="0"/>
                        </a:spcBef>
                        <a:spcAft>
                          <a:spcPts val="0"/>
                        </a:spcAft>
                        <a:buNone/>
                      </a:pPr>
                      <a:r>
                        <a:rPr lang="en-US" sz="2000" dirty="0"/>
                        <a:t>ratio</a:t>
                      </a:r>
                    </a:p>
                  </a:txBody>
                  <a:tcPr marL="121933" marR="121933" marT="60967" marB="60967" anchor="ctr"/>
                </a:tc>
                <a:tc>
                  <a:txBody>
                    <a:bodyPr/>
                    <a:lstStyle/>
                    <a:p>
                      <a:pPr marL="0" marR="0" lvl="0" indent="0" algn="ctr" rtl="0">
                        <a:lnSpc>
                          <a:spcPct val="100000"/>
                        </a:lnSpc>
                        <a:spcBef>
                          <a:spcPts val="0"/>
                        </a:spcBef>
                        <a:spcAft>
                          <a:spcPts val="0"/>
                        </a:spcAft>
                        <a:buNone/>
                      </a:pPr>
                      <a:r>
                        <a:rPr lang="en-US" sz="2000" u="none" strike="noStrike" cap="none" dirty="0"/>
                        <a:t>float</a:t>
                      </a:r>
                      <a:endParaRPr sz="2000" u="none" strike="noStrike" cap="none" dirty="0"/>
                    </a:p>
                  </a:txBody>
                  <a:tcPr marL="121933" marR="121933" marT="60967" marB="60967" anchor="ctr"/>
                </a:tc>
                <a:extLst>
                  <a:ext uri="{0D108BD9-81ED-4DB2-BD59-A6C34878D82A}">
                    <a16:rowId xmlns:a16="http://schemas.microsoft.com/office/drawing/2014/main" val="10009"/>
                  </a:ext>
                </a:extLst>
              </a:tr>
              <a:tr h="541292">
                <a:tc>
                  <a:txBody>
                    <a:bodyPr/>
                    <a:lstStyle/>
                    <a:p>
                      <a:pPr marL="0" marR="0" lvl="0" indent="0" algn="ctr" rtl="0">
                        <a:lnSpc>
                          <a:spcPct val="100000"/>
                        </a:lnSpc>
                        <a:spcBef>
                          <a:spcPts val="0"/>
                        </a:spcBef>
                        <a:spcAft>
                          <a:spcPts val="0"/>
                        </a:spcAft>
                        <a:buNone/>
                      </a:pPr>
                      <a:r>
                        <a:rPr lang="en" sz="2000" b="0" i="0" u="none" strike="noStrike" cap="none">
                          <a:solidFill>
                            <a:srgbClr val="000000"/>
                          </a:solidFill>
                          <a:latin typeface="Calibri"/>
                          <a:ea typeface="Calibri"/>
                          <a:cs typeface="Calibri"/>
                          <a:sym typeface="Calibri"/>
                        </a:rPr>
                        <a:t>PCDrugs</a:t>
                      </a:r>
                      <a:endParaRPr sz="2000" b="0" i="0" u="none" strike="noStrike" cap="none">
                        <a:solidFill>
                          <a:srgbClr val="000000"/>
                        </a:solidFill>
                        <a:latin typeface="Calibri"/>
                        <a:ea typeface="Calibri"/>
                        <a:cs typeface="Calibri"/>
                        <a:sym typeface="Calibri"/>
                      </a:endParaRPr>
                    </a:p>
                  </a:txBody>
                  <a:tcPr marL="8467" marR="8467" marT="8467" marB="0" anchor="ctr"/>
                </a:tc>
                <a:tc>
                  <a:txBody>
                    <a:bodyPr/>
                    <a:lstStyle/>
                    <a:p>
                      <a:pPr marL="0" marR="0" lvl="0" indent="0" algn="ctr" rtl="0">
                        <a:lnSpc>
                          <a:spcPct val="100000"/>
                        </a:lnSpc>
                        <a:spcBef>
                          <a:spcPts val="0"/>
                        </a:spcBef>
                        <a:spcAft>
                          <a:spcPts val="0"/>
                        </a:spcAft>
                        <a:buNone/>
                      </a:pPr>
                      <a:r>
                        <a:rPr lang="en-US" sz="2000" dirty="0"/>
                        <a:t>ratio</a:t>
                      </a:r>
                    </a:p>
                  </a:txBody>
                  <a:tcPr marL="121933" marR="121933" marT="60967" marB="60967" anchor="ctr"/>
                </a:tc>
                <a:tc>
                  <a:txBody>
                    <a:bodyPr/>
                    <a:lstStyle/>
                    <a:p>
                      <a:pPr marL="0" marR="0" lvl="0" indent="0" algn="ctr" rtl="0">
                        <a:lnSpc>
                          <a:spcPct val="100000"/>
                        </a:lnSpc>
                        <a:spcBef>
                          <a:spcPts val="0"/>
                        </a:spcBef>
                        <a:spcAft>
                          <a:spcPts val="0"/>
                        </a:spcAft>
                        <a:buNone/>
                      </a:pPr>
                      <a:r>
                        <a:rPr lang="en-US" sz="2000" u="none" strike="noStrike" cap="none" dirty="0"/>
                        <a:t>float</a:t>
                      </a:r>
                      <a:endParaRPr sz="2000" u="none" strike="noStrike" cap="none" dirty="0"/>
                    </a:p>
                  </a:txBody>
                  <a:tcPr marL="121933" marR="121933" marT="60967" marB="60967" anchor="ctr"/>
                </a:tc>
                <a:extLst>
                  <a:ext uri="{0D108BD9-81ED-4DB2-BD59-A6C34878D82A}">
                    <a16:rowId xmlns:a16="http://schemas.microsoft.com/office/drawing/2014/main" val="10010"/>
                  </a:ext>
                </a:extLst>
              </a:tr>
            </a:tbl>
          </a:graphicData>
        </a:graphic>
      </p:graphicFrame>
      <p:sp>
        <p:nvSpPr>
          <p:cNvPr id="2" name="Slide Number Placeholder 1">
            <a:extLst>
              <a:ext uri="{FF2B5EF4-FFF2-40B4-BE49-F238E27FC236}">
                <a16:creationId xmlns:a16="http://schemas.microsoft.com/office/drawing/2014/main" id="{ACD3D18C-034F-D14E-9F7E-EFF8F13D218C}"/>
              </a:ext>
            </a:extLst>
          </p:cNvPr>
          <p:cNvSpPr>
            <a:spLocks noGrp="1"/>
          </p:cNvSpPr>
          <p:nvPr>
            <p:ph type="sldNum" idx="12"/>
          </p:nvPr>
        </p:nvSpPr>
        <p:spPr>
          <a:xfrm>
            <a:off x="11460400" y="46036"/>
            <a:ext cx="731600" cy="524800"/>
          </a:xfrm>
        </p:spPr>
        <p:txBody>
          <a:bodyPr/>
          <a:lstStyle/>
          <a:p>
            <a:pPr defTabSz="1219170"/>
            <a:fld id="{00000000-1234-1234-1234-123412341234}" type="slidenum">
              <a:rPr lang="en" kern="0">
                <a:solidFill>
                  <a:srgbClr val="595959"/>
                </a:solidFill>
              </a:rPr>
              <a:pPr defTabSz="1219170"/>
              <a:t>7</a:t>
            </a:fld>
            <a:endParaRPr lang="en" kern="0" dirty="0">
              <a:solidFill>
                <a:srgbClr val="595959"/>
              </a:solidFill>
            </a:endParaRPr>
          </a:p>
        </p:txBody>
      </p:sp>
      <p:graphicFrame>
        <p:nvGraphicFramePr>
          <p:cNvPr id="6" name="Table 5">
            <a:extLst>
              <a:ext uri="{FF2B5EF4-FFF2-40B4-BE49-F238E27FC236}">
                <a16:creationId xmlns:a16="http://schemas.microsoft.com/office/drawing/2014/main" id="{90670806-F92C-164A-8A98-CE8AD75E2442}"/>
              </a:ext>
            </a:extLst>
          </p:cNvPr>
          <p:cNvGraphicFramePr>
            <a:graphicFrameLocks noGrp="1"/>
          </p:cNvGraphicFramePr>
          <p:nvPr>
            <p:extLst>
              <p:ext uri="{D42A27DB-BD31-4B8C-83A1-F6EECF244321}">
                <p14:modId xmlns:p14="http://schemas.microsoft.com/office/powerpoint/2010/main" val="438263032"/>
              </p:ext>
            </p:extLst>
          </p:nvPr>
        </p:nvGraphicFramePr>
        <p:xfrm>
          <a:off x="7014117" y="1162276"/>
          <a:ext cx="5077522" cy="2356030"/>
        </p:xfrm>
        <a:graphic>
          <a:graphicData uri="http://schemas.openxmlformats.org/drawingml/2006/table">
            <a:tbl>
              <a:tblPr firstRow="1" bandRow="1">
                <a:noFill/>
              </a:tblPr>
              <a:tblGrid>
                <a:gridCol w="2152185">
                  <a:extLst>
                    <a:ext uri="{9D8B030D-6E8A-4147-A177-3AD203B41FA5}">
                      <a16:colId xmlns:a16="http://schemas.microsoft.com/office/drawing/2014/main" val="337702831"/>
                    </a:ext>
                  </a:extLst>
                </a:gridCol>
                <a:gridCol w="1483113">
                  <a:extLst>
                    <a:ext uri="{9D8B030D-6E8A-4147-A177-3AD203B41FA5}">
                      <a16:colId xmlns:a16="http://schemas.microsoft.com/office/drawing/2014/main" val="2672649596"/>
                    </a:ext>
                  </a:extLst>
                </a:gridCol>
                <a:gridCol w="1442224">
                  <a:extLst>
                    <a:ext uri="{9D8B030D-6E8A-4147-A177-3AD203B41FA5}">
                      <a16:colId xmlns:a16="http://schemas.microsoft.com/office/drawing/2014/main" val="1497437691"/>
                    </a:ext>
                  </a:extLst>
                </a:gridCol>
              </a:tblGrid>
              <a:tr h="674678">
                <a:tc>
                  <a:txBody>
                    <a:bodyPr/>
                    <a:lstStyle/>
                    <a:p>
                      <a:pPr marL="0" marR="0" lvl="0" indent="0" algn="ctr" rtl="0">
                        <a:lnSpc>
                          <a:spcPct val="100000"/>
                        </a:lnSpc>
                        <a:spcBef>
                          <a:spcPts val="0"/>
                        </a:spcBef>
                        <a:spcAft>
                          <a:spcPts val="0"/>
                        </a:spcAft>
                        <a:buNone/>
                      </a:pPr>
                      <a:r>
                        <a:rPr lang="en" sz="2000" u="none" strike="noStrike" cap="none" dirty="0"/>
                        <a:t>Control Variable</a:t>
                      </a:r>
                      <a:endParaRPr sz="2000" dirty="0"/>
                    </a:p>
                  </a:txBody>
                  <a:tcPr marL="121933" marR="121933" marT="60967" marB="60967" anchor="ctr"/>
                </a:tc>
                <a:tc>
                  <a:txBody>
                    <a:bodyPr/>
                    <a:lstStyle/>
                    <a:p>
                      <a:pPr marL="0" marR="0" lvl="0" indent="0" algn="ctr" rtl="0">
                        <a:lnSpc>
                          <a:spcPct val="100000"/>
                        </a:lnSpc>
                        <a:spcBef>
                          <a:spcPts val="0"/>
                        </a:spcBef>
                        <a:spcAft>
                          <a:spcPts val="0"/>
                        </a:spcAft>
                        <a:buNone/>
                      </a:pPr>
                      <a:r>
                        <a:rPr lang="en" sz="2000" u="none" strike="noStrike" cap="none" dirty="0"/>
                        <a:t>Scale</a:t>
                      </a:r>
                      <a:endParaRPr sz="2000" dirty="0"/>
                    </a:p>
                  </a:txBody>
                  <a:tcPr marL="121933" marR="121933" marT="60967" marB="60967"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a:solidFill>
                            <a:schemeClr val="tx1"/>
                          </a:solidFill>
                          <a:latin typeface="+mn-lt"/>
                          <a:ea typeface="+mn-ea"/>
                          <a:cs typeface="+mn-cs"/>
                          <a:sym typeface="Arial"/>
                        </a:rPr>
                        <a:t>Type</a:t>
                      </a:r>
                      <a:endParaRPr sz="2000" b="0" i="0" u="none" strike="noStrike" cap="none" dirty="0">
                        <a:solidFill>
                          <a:schemeClr val="tx1"/>
                        </a:solidFill>
                        <a:latin typeface="+mn-lt"/>
                        <a:ea typeface="+mn-ea"/>
                        <a:cs typeface="+mn-cs"/>
                        <a:sym typeface="Arial"/>
                      </a:endParaRPr>
                    </a:p>
                  </a:txBody>
                  <a:tcPr marL="121933" marR="121933" marT="60967" marB="60967" anchor="ctr"/>
                </a:tc>
                <a:extLst>
                  <a:ext uri="{0D108BD9-81ED-4DB2-BD59-A6C34878D82A}">
                    <a16:rowId xmlns:a16="http://schemas.microsoft.com/office/drawing/2014/main" val="3967861841"/>
                  </a:ext>
                </a:extLst>
              </a:tr>
              <a:tr h="541292">
                <a:tc>
                  <a:txBody>
                    <a:bodyPr/>
                    <a:lstStyle/>
                    <a:p>
                      <a:pPr marL="0" marR="0" lvl="0" indent="0" algn="ctr" rtl="0">
                        <a:lnSpc>
                          <a:spcPct val="100000"/>
                        </a:lnSpc>
                        <a:spcBef>
                          <a:spcPts val="0"/>
                        </a:spcBef>
                        <a:spcAft>
                          <a:spcPts val="0"/>
                        </a:spcAft>
                        <a:buNone/>
                      </a:pPr>
                      <a:r>
                        <a:rPr lang="en" sz="2000" b="0" i="0" u="none" strike="noStrike" cap="none" dirty="0">
                          <a:solidFill>
                            <a:srgbClr val="000000"/>
                          </a:solidFill>
                          <a:latin typeface="Calibri"/>
                          <a:ea typeface="Calibri"/>
                          <a:cs typeface="Calibri"/>
                          <a:sym typeface="Calibri"/>
                        </a:rPr>
                        <a:t>Population</a:t>
                      </a:r>
                      <a:endParaRPr sz="2000" dirty="0"/>
                    </a:p>
                  </a:txBody>
                  <a:tcPr marL="8467" marR="8467" marT="8467" marB="0" anchor="ctr"/>
                </a:tc>
                <a:tc>
                  <a:txBody>
                    <a:bodyPr/>
                    <a:lstStyle/>
                    <a:p>
                      <a:pPr marL="0" marR="0" lvl="0" indent="0" algn="ctr" rtl="0">
                        <a:lnSpc>
                          <a:spcPct val="100000"/>
                        </a:lnSpc>
                        <a:spcBef>
                          <a:spcPts val="0"/>
                        </a:spcBef>
                        <a:spcAft>
                          <a:spcPts val="0"/>
                        </a:spcAft>
                        <a:buNone/>
                      </a:pPr>
                      <a:r>
                        <a:rPr lang="en" sz="2000" u="none" strike="noStrike" cap="none" dirty="0" err="1"/>
                        <a:t>norminal</a:t>
                      </a:r>
                      <a:endParaRPr sz="2000" dirty="0"/>
                    </a:p>
                  </a:txBody>
                  <a:tcPr marL="121933" marR="121933" marT="60967" marB="60967" anchor="ctr"/>
                </a:tc>
                <a:tc>
                  <a:txBody>
                    <a:bodyPr/>
                    <a:lstStyle/>
                    <a:p>
                      <a:pPr marL="0" marR="0" lvl="0" indent="0" algn="ctr" rtl="0">
                        <a:lnSpc>
                          <a:spcPct val="100000"/>
                        </a:lnSpc>
                        <a:spcBef>
                          <a:spcPts val="0"/>
                        </a:spcBef>
                        <a:spcAft>
                          <a:spcPts val="0"/>
                        </a:spcAft>
                        <a:buNone/>
                      </a:pPr>
                      <a:r>
                        <a:rPr lang="en-US" sz="2000" dirty="0"/>
                        <a:t>Integer</a:t>
                      </a:r>
                      <a:endParaRPr sz="2000" dirty="0"/>
                    </a:p>
                  </a:txBody>
                  <a:tcPr marL="121933" marR="121933" marT="60967" marB="60967" anchor="ctr"/>
                </a:tc>
                <a:extLst>
                  <a:ext uri="{0D108BD9-81ED-4DB2-BD59-A6C34878D82A}">
                    <a16:rowId xmlns:a16="http://schemas.microsoft.com/office/drawing/2014/main" val="2478303019"/>
                  </a:ext>
                </a:extLst>
              </a:tr>
              <a:tr h="570030">
                <a:tc>
                  <a:txBody>
                    <a:bodyPr/>
                    <a:lstStyle/>
                    <a:p>
                      <a:pPr marL="0" marR="0" lvl="0" indent="0" algn="ctr" rtl="0">
                        <a:lnSpc>
                          <a:spcPct val="100000"/>
                        </a:lnSpc>
                        <a:spcBef>
                          <a:spcPts val="0"/>
                        </a:spcBef>
                        <a:spcAft>
                          <a:spcPts val="0"/>
                        </a:spcAft>
                        <a:buNone/>
                      </a:pPr>
                      <a:r>
                        <a:rPr lang="en" sz="2000" b="0" i="0" u="none" strike="noStrike" cap="none" dirty="0">
                          <a:solidFill>
                            <a:srgbClr val="000000"/>
                          </a:solidFill>
                          <a:latin typeface="Calibri"/>
                          <a:ea typeface="Calibri"/>
                          <a:cs typeface="Calibri"/>
                          <a:sym typeface="Calibri"/>
                        </a:rPr>
                        <a:t>State/region</a:t>
                      </a:r>
                      <a:endParaRPr sz="2000" dirty="0"/>
                    </a:p>
                  </a:txBody>
                  <a:tcPr marL="8467" marR="8467" marT="8467" marB="0" anchor="ctr"/>
                </a:tc>
                <a:tc>
                  <a:txBody>
                    <a:bodyPr/>
                    <a:lstStyle/>
                    <a:p>
                      <a:pPr marL="0" marR="0" lvl="0" indent="0" algn="ctr" rtl="0">
                        <a:lnSpc>
                          <a:spcPct val="100000"/>
                        </a:lnSpc>
                        <a:spcBef>
                          <a:spcPts val="0"/>
                        </a:spcBef>
                        <a:spcAft>
                          <a:spcPts val="0"/>
                        </a:spcAft>
                        <a:buNone/>
                      </a:pPr>
                      <a:r>
                        <a:rPr lang="en-US" sz="2000" dirty="0" err="1"/>
                        <a:t>norminal</a:t>
                      </a:r>
                      <a:endParaRPr lang="en-US" sz="2000" dirty="0"/>
                    </a:p>
                  </a:txBody>
                  <a:tcPr marL="121933" marR="121933" marT="60967" marB="60967" anchor="ctr"/>
                </a:tc>
                <a:tc>
                  <a:txBody>
                    <a:bodyPr/>
                    <a:lstStyle/>
                    <a:p>
                      <a:pPr marL="0" marR="0" lvl="0" indent="0" algn="ctr" rtl="0">
                        <a:lnSpc>
                          <a:spcPct val="100000"/>
                        </a:lnSpc>
                        <a:spcBef>
                          <a:spcPts val="0"/>
                        </a:spcBef>
                        <a:spcAft>
                          <a:spcPts val="0"/>
                        </a:spcAft>
                        <a:buNone/>
                      </a:pPr>
                      <a:r>
                        <a:rPr lang="en-US" sz="2000" dirty="0"/>
                        <a:t>String</a:t>
                      </a:r>
                      <a:endParaRPr sz="2000" dirty="0"/>
                    </a:p>
                  </a:txBody>
                  <a:tcPr marL="121933" marR="121933" marT="60967" marB="60967" anchor="ctr"/>
                </a:tc>
                <a:extLst>
                  <a:ext uri="{0D108BD9-81ED-4DB2-BD59-A6C34878D82A}">
                    <a16:rowId xmlns:a16="http://schemas.microsoft.com/office/drawing/2014/main" val="2916171726"/>
                  </a:ext>
                </a:extLst>
              </a:tr>
              <a:tr h="570030">
                <a:tc>
                  <a:txBody>
                    <a:bodyPr/>
                    <a:lstStyle/>
                    <a:p>
                      <a:pPr marL="0" marR="0" lvl="0" indent="0" algn="ctr" rtl="0">
                        <a:lnSpc>
                          <a:spcPct val="100000"/>
                        </a:lnSpc>
                        <a:spcBef>
                          <a:spcPts val="0"/>
                        </a:spcBef>
                        <a:spcAft>
                          <a:spcPts val="0"/>
                        </a:spcAft>
                        <a:buNone/>
                      </a:pPr>
                      <a:r>
                        <a:rPr lang="en-US" sz="2000" dirty="0"/>
                        <a:t>Year</a:t>
                      </a:r>
                      <a:endParaRPr sz="2000" dirty="0"/>
                    </a:p>
                  </a:txBody>
                  <a:tcPr marL="8467" marR="8467" marT="8467" marB="0" anchor="ctr"/>
                </a:tc>
                <a:tc>
                  <a:txBody>
                    <a:bodyPr/>
                    <a:lstStyle/>
                    <a:p>
                      <a:pPr marL="0" marR="0" lvl="0" indent="0" algn="ctr" rtl="0">
                        <a:lnSpc>
                          <a:spcPct val="100000"/>
                        </a:lnSpc>
                        <a:spcBef>
                          <a:spcPts val="0"/>
                        </a:spcBef>
                        <a:spcAft>
                          <a:spcPts val="0"/>
                        </a:spcAft>
                        <a:buNone/>
                      </a:pPr>
                      <a:r>
                        <a:rPr lang="en-US" sz="2000" dirty="0" err="1"/>
                        <a:t>norminal</a:t>
                      </a:r>
                      <a:endParaRPr lang="en-US" sz="2000" dirty="0"/>
                    </a:p>
                  </a:txBody>
                  <a:tcPr marL="121933" marR="121933" marT="60967" marB="60967" anchor="ctr"/>
                </a:tc>
                <a:tc>
                  <a:txBody>
                    <a:bodyPr/>
                    <a:lstStyle/>
                    <a:p>
                      <a:pPr marL="0" marR="0" lvl="0" indent="0" algn="ctr" rtl="0">
                        <a:lnSpc>
                          <a:spcPct val="100000"/>
                        </a:lnSpc>
                        <a:spcBef>
                          <a:spcPts val="0"/>
                        </a:spcBef>
                        <a:spcAft>
                          <a:spcPts val="0"/>
                        </a:spcAft>
                        <a:buNone/>
                      </a:pPr>
                      <a:r>
                        <a:rPr lang="en-US" sz="2000" dirty="0"/>
                        <a:t>numeric</a:t>
                      </a:r>
                      <a:endParaRPr sz="2000" dirty="0"/>
                    </a:p>
                  </a:txBody>
                  <a:tcPr marL="121933" marR="121933" marT="60967" marB="60967" anchor="ctr"/>
                </a:tc>
                <a:extLst>
                  <a:ext uri="{0D108BD9-81ED-4DB2-BD59-A6C34878D82A}">
                    <a16:rowId xmlns:a16="http://schemas.microsoft.com/office/drawing/2014/main" val="3740173936"/>
                  </a:ext>
                </a:extLst>
              </a:tr>
            </a:tbl>
          </a:graphicData>
        </a:graphic>
      </p:graphicFrame>
    </p:spTree>
    <p:extLst>
      <p:ext uri="{BB962C8B-B14F-4D97-AF65-F5344CB8AC3E}">
        <p14:creationId xmlns:p14="http://schemas.microsoft.com/office/powerpoint/2010/main" val="160183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15600" y="144188"/>
            <a:ext cx="11360800" cy="763600"/>
          </a:xfrm>
          <a:prstGeom prst="rect">
            <a:avLst/>
          </a:prstGeom>
          <a:noFill/>
          <a:ln>
            <a:noFill/>
          </a:ln>
        </p:spPr>
        <p:txBody>
          <a:bodyPr spcFirstLastPara="1" wrap="square" lIns="121900" tIns="121900" rIns="121900" bIns="121900" anchor="t" anchorCtr="0">
            <a:noAutofit/>
          </a:bodyPr>
          <a:lstStyle/>
          <a:p>
            <a:r>
              <a:rPr lang="en" sz="3700" dirty="0"/>
              <a:t>Dependent Variables</a:t>
            </a:r>
            <a:endParaRPr sz="3700" dirty="0"/>
          </a:p>
        </p:txBody>
      </p:sp>
      <p:graphicFrame>
        <p:nvGraphicFramePr>
          <p:cNvPr id="133" name="Shape 133"/>
          <p:cNvGraphicFramePr/>
          <p:nvPr>
            <p:extLst>
              <p:ext uri="{D42A27DB-BD31-4B8C-83A1-F6EECF244321}">
                <p14:modId xmlns:p14="http://schemas.microsoft.com/office/powerpoint/2010/main" val="961931274"/>
              </p:ext>
            </p:extLst>
          </p:nvPr>
        </p:nvGraphicFramePr>
        <p:xfrm>
          <a:off x="415600" y="907789"/>
          <a:ext cx="5539151" cy="5658840"/>
        </p:xfrm>
        <a:graphic>
          <a:graphicData uri="http://schemas.openxmlformats.org/drawingml/2006/table">
            <a:tbl>
              <a:tblPr firstRow="1" bandRow="1">
                <a:noFill/>
              </a:tblPr>
              <a:tblGrid>
                <a:gridCol w="2327600">
                  <a:extLst>
                    <a:ext uri="{9D8B030D-6E8A-4147-A177-3AD203B41FA5}">
                      <a16:colId xmlns:a16="http://schemas.microsoft.com/office/drawing/2014/main" val="20000"/>
                    </a:ext>
                  </a:extLst>
                </a:gridCol>
                <a:gridCol w="1349298">
                  <a:extLst>
                    <a:ext uri="{9D8B030D-6E8A-4147-A177-3AD203B41FA5}">
                      <a16:colId xmlns:a16="http://schemas.microsoft.com/office/drawing/2014/main" val="20001"/>
                    </a:ext>
                  </a:extLst>
                </a:gridCol>
                <a:gridCol w="1862253">
                  <a:extLst>
                    <a:ext uri="{9D8B030D-6E8A-4147-A177-3AD203B41FA5}">
                      <a16:colId xmlns:a16="http://schemas.microsoft.com/office/drawing/2014/main" val="20002"/>
                    </a:ext>
                  </a:extLst>
                </a:gridCol>
              </a:tblGrid>
              <a:tr h="647944">
                <a:tc>
                  <a:txBody>
                    <a:bodyPr/>
                    <a:lstStyle/>
                    <a:p>
                      <a:pPr marL="0" marR="0" lvl="0" indent="0" algn="ctr" rtl="0">
                        <a:lnSpc>
                          <a:spcPct val="100000"/>
                        </a:lnSpc>
                        <a:spcBef>
                          <a:spcPts val="0"/>
                        </a:spcBef>
                        <a:spcAft>
                          <a:spcPts val="0"/>
                        </a:spcAft>
                        <a:buNone/>
                      </a:pPr>
                      <a:r>
                        <a:rPr lang="en" sz="1800" u="none" strike="noStrike" cap="none" dirty="0"/>
                        <a:t>Variable Name</a:t>
                      </a:r>
                      <a:endParaRPr sz="1800" dirty="0"/>
                    </a:p>
                  </a:txBody>
                  <a:tcPr marL="121933" marR="121933" marT="60967" marB="60967" anchor="ctr"/>
                </a:tc>
                <a:tc>
                  <a:txBody>
                    <a:bodyPr/>
                    <a:lstStyle/>
                    <a:p>
                      <a:pPr marL="0" marR="0" lvl="0" indent="0" algn="ctr" rtl="0">
                        <a:lnSpc>
                          <a:spcPct val="100000"/>
                        </a:lnSpc>
                        <a:spcBef>
                          <a:spcPts val="0"/>
                        </a:spcBef>
                        <a:spcAft>
                          <a:spcPts val="0"/>
                        </a:spcAft>
                        <a:buNone/>
                      </a:pPr>
                      <a:r>
                        <a:rPr lang="en" sz="1800" u="none" strike="noStrike" cap="none" dirty="0"/>
                        <a:t>Scale</a:t>
                      </a:r>
                      <a:endParaRPr sz="1800" dirty="0"/>
                    </a:p>
                  </a:txBody>
                  <a:tcPr marL="121933" marR="121933" marT="60967" marB="60967" anchor="ctr"/>
                </a:tc>
                <a:tc>
                  <a:txBody>
                    <a:bodyPr/>
                    <a:lstStyle/>
                    <a:p>
                      <a:pPr marL="0" marR="0" lvl="0" indent="0" algn="ctr" rtl="0">
                        <a:lnSpc>
                          <a:spcPct val="100000"/>
                        </a:lnSpc>
                        <a:spcBef>
                          <a:spcPts val="0"/>
                        </a:spcBef>
                        <a:spcAft>
                          <a:spcPts val="0"/>
                        </a:spcAft>
                        <a:buClr>
                          <a:srgbClr val="000000"/>
                        </a:buClr>
                        <a:buFont typeface="Arial"/>
                        <a:buNone/>
                      </a:pPr>
                      <a:r>
                        <a:rPr lang="en" sz="1800" b="0" i="0" u="none" strike="noStrike" cap="none" dirty="0">
                          <a:solidFill>
                            <a:schemeClr val="tx1"/>
                          </a:solidFill>
                          <a:latin typeface="+mn-lt"/>
                          <a:ea typeface="+mn-ea"/>
                          <a:cs typeface="+mn-cs"/>
                          <a:sym typeface="Arial"/>
                        </a:rPr>
                        <a:t>Type</a:t>
                      </a:r>
                      <a:endParaRPr sz="1800" b="0" i="0" u="none" strike="noStrike" cap="none" dirty="0">
                        <a:solidFill>
                          <a:schemeClr val="tx1"/>
                        </a:solidFill>
                        <a:latin typeface="+mn-lt"/>
                        <a:ea typeface="+mn-ea"/>
                        <a:cs typeface="+mn-cs"/>
                        <a:sym typeface="Arial"/>
                      </a:endParaRPr>
                    </a:p>
                  </a:txBody>
                  <a:tcPr marL="121933" marR="121933" marT="60967" marB="60967" anchor="ctr"/>
                </a:tc>
                <a:extLst>
                  <a:ext uri="{0D108BD9-81ED-4DB2-BD59-A6C34878D82A}">
                    <a16:rowId xmlns:a16="http://schemas.microsoft.com/office/drawing/2014/main" val="10000"/>
                  </a:ext>
                </a:extLst>
              </a:tr>
              <a:tr h="407259">
                <a:tc>
                  <a:txBody>
                    <a:bodyPr/>
                    <a:lstStyle/>
                    <a:p>
                      <a:pPr marL="0" marR="0" lvl="0" indent="0" algn="ctr" rtl="0">
                        <a:lnSpc>
                          <a:spcPct val="100000"/>
                        </a:lnSpc>
                        <a:spcBef>
                          <a:spcPts val="0"/>
                        </a:spcBef>
                        <a:spcAft>
                          <a:spcPts val="0"/>
                        </a:spcAft>
                        <a:buNone/>
                      </a:pPr>
                      <a:r>
                        <a:rPr lang="en" sz="1800" b="0" i="0" u="none" strike="noStrike" cap="none" dirty="0" err="1">
                          <a:solidFill>
                            <a:srgbClr val="000000"/>
                          </a:solidFill>
                          <a:latin typeface="Calibri"/>
                          <a:ea typeface="Calibri"/>
                          <a:cs typeface="Calibri"/>
                          <a:sym typeface="Calibri"/>
                        </a:rPr>
                        <a:t>PCPersonalIncome</a:t>
                      </a:r>
                      <a:endParaRPr sz="1800" b="0" i="0" u="none" strike="noStrike" cap="none" dirty="0">
                        <a:solidFill>
                          <a:srgbClr val="000000"/>
                        </a:solidFill>
                        <a:latin typeface="Calibri"/>
                        <a:ea typeface="Calibri"/>
                        <a:cs typeface="Calibri"/>
                        <a:sym typeface="Calibri"/>
                      </a:endParaRPr>
                    </a:p>
                  </a:txBody>
                  <a:tcPr marL="8467" marR="8467" marT="8467" marB="0" anchor="ctr"/>
                </a:tc>
                <a:tc>
                  <a:txBody>
                    <a:bodyPr/>
                    <a:lstStyle/>
                    <a:p>
                      <a:pPr marL="0" marR="0" lvl="0" indent="0" algn="ctr" rtl="0">
                        <a:lnSpc>
                          <a:spcPct val="100000"/>
                        </a:lnSpc>
                        <a:spcBef>
                          <a:spcPts val="0"/>
                        </a:spcBef>
                        <a:spcAft>
                          <a:spcPts val="0"/>
                        </a:spcAft>
                        <a:buNone/>
                      </a:pPr>
                      <a:r>
                        <a:rPr lang="en-US" sz="1800" dirty="0"/>
                        <a:t>ratio</a:t>
                      </a:r>
                      <a:endParaRPr sz="1800" dirty="0"/>
                    </a:p>
                  </a:txBody>
                  <a:tcPr marL="121933" marR="121933" marT="60967" marB="60967" anchor="ctr"/>
                </a:tc>
                <a:tc>
                  <a:txBody>
                    <a:bodyPr/>
                    <a:lstStyle/>
                    <a:p>
                      <a:pPr marL="0" marR="0" lvl="0" indent="0" algn="ctr" rtl="0">
                        <a:lnSpc>
                          <a:spcPct val="100000"/>
                        </a:lnSpc>
                        <a:spcBef>
                          <a:spcPts val="0"/>
                        </a:spcBef>
                        <a:spcAft>
                          <a:spcPts val="0"/>
                        </a:spcAft>
                        <a:buNone/>
                      </a:pPr>
                      <a:r>
                        <a:rPr lang="en" sz="1800" b="0" i="0" u="none" strike="noStrike" cap="none" dirty="0">
                          <a:solidFill>
                            <a:srgbClr val="000000"/>
                          </a:solidFill>
                          <a:latin typeface="Calibri"/>
                          <a:cs typeface="Calibri"/>
                          <a:sym typeface="Arial"/>
                        </a:rPr>
                        <a:t>float</a:t>
                      </a:r>
                      <a:endParaRPr sz="1800" b="0" i="0" u="none" strike="noStrike" cap="none" dirty="0">
                        <a:solidFill>
                          <a:srgbClr val="000000"/>
                        </a:solidFill>
                        <a:latin typeface="Calibri"/>
                        <a:cs typeface="Calibri"/>
                        <a:sym typeface="Arial"/>
                      </a:endParaRPr>
                    </a:p>
                  </a:txBody>
                  <a:tcPr marL="121933" marR="121933" marT="60967" marB="60967" anchor="ctr"/>
                </a:tc>
                <a:extLst>
                  <a:ext uri="{0D108BD9-81ED-4DB2-BD59-A6C34878D82A}">
                    <a16:rowId xmlns:a16="http://schemas.microsoft.com/office/drawing/2014/main" val="10001"/>
                  </a:ext>
                </a:extLst>
              </a:tr>
              <a:tr h="439851">
                <a:tc>
                  <a:txBody>
                    <a:bodyPr/>
                    <a:lstStyle/>
                    <a:p>
                      <a:pPr marL="0" marR="0" lvl="0" indent="0" algn="ctr" rtl="0">
                        <a:lnSpc>
                          <a:spcPct val="100000"/>
                        </a:lnSpc>
                        <a:spcBef>
                          <a:spcPts val="0"/>
                        </a:spcBef>
                        <a:spcAft>
                          <a:spcPts val="0"/>
                        </a:spcAft>
                        <a:buNone/>
                      </a:pPr>
                      <a:r>
                        <a:rPr lang="en" sz="1800" b="0" i="0" u="none" strike="noStrike" cap="none">
                          <a:solidFill>
                            <a:srgbClr val="000000"/>
                          </a:solidFill>
                          <a:latin typeface="Calibri"/>
                          <a:ea typeface="Calibri"/>
                          <a:cs typeface="Calibri"/>
                          <a:sym typeface="Calibri"/>
                        </a:rPr>
                        <a:t>PCEminushealthE</a:t>
                      </a:r>
                      <a:endParaRPr sz="1800"/>
                    </a:p>
                  </a:txBody>
                  <a:tcPr marL="8467" marR="8467" marT="8467" marB="0" anchor="ctr"/>
                </a:tc>
                <a:tc>
                  <a:txBody>
                    <a:bodyPr/>
                    <a:lstStyle/>
                    <a:p>
                      <a:pPr marL="0" marR="0" lvl="0" indent="0" algn="ctr" rtl="0">
                        <a:lnSpc>
                          <a:spcPct val="100000"/>
                        </a:lnSpc>
                        <a:spcBef>
                          <a:spcPts val="0"/>
                        </a:spcBef>
                        <a:spcAft>
                          <a:spcPts val="0"/>
                        </a:spcAft>
                        <a:buNone/>
                      </a:pPr>
                      <a:r>
                        <a:rPr lang="en-US" sz="1800" dirty="0"/>
                        <a:t>ratio</a:t>
                      </a:r>
                    </a:p>
                  </a:txBody>
                  <a:tcPr marL="121933" marR="121933" marT="60967" marB="60967"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Calibri"/>
                          <a:sym typeface="Arial"/>
                        </a:rPr>
                        <a:t>float</a:t>
                      </a:r>
                    </a:p>
                  </a:txBody>
                  <a:tcPr marL="121933" marR="121933" marT="60967" marB="60967" anchor="ctr"/>
                </a:tc>
                <a:extLst>
                  <a:ext uri="{0D108BD9-81ED-4DB2-BD59-A6C34878D82A}">
                    <a16:rowId xmlns:a16="http://schemas.microsoft.com/office/drawing/2014/main" val="10002"/>
                  </a:ext>
                </a:extLst>
              </a:tr>
              <a:tr h="816969">
                <a:tc>
                  <a:txBody>
                    <a:bodyPr/>
                    <a:lstStyle/>
                    <a:p>
                      <a:pPr marL="0" marR="0" lvl="0" indent="0" algn="ctr" rtl="0">
                        <a:lnSpc>
                          <a:spcPct val="100000"/>
                        </a:lnSpc>
                        <a:spcBef>
                          <a:spcPts val="0"/>
                        </a:spcBef>
                        <a:spcAft>
                          <a:spcPts val="0"/>
                        </a:spcAft>
                        <a:buNone/>
                      </a:pPr>
                      <a:r>
                        <a:rPr lang="en" sz="1800" b="0" i="0" u="none" strike="noStrike" cap="none">
                          <a:solidFill>
                            <a:srgbClr val="000000"/>
                          </a:solidFill>
                          <a:latin typeface="Calibri"/>
                          <a:ea typeface="Calibri"/>
                          <a:cs typeface="Calibri"/>
                          <a:sym typeface="Calibri"/>
                        </a:rPr>
                        <a:t>PCGDP</a:t>
                      </a:r>
                      <a:endParaRPr sz="1800"/>
                    </a:p>
                  </a:txBody>
                  <a:tcPr marL="8467" marR="8467" marT="8467" marB="0" anchor="ctr"/>
                </a:tc>
                <a:tc>
                  <a:txBody>
                    <a:bodyPr/>
                    <a:lstStyle/>
                    <a:p>
                      <a:pPr marL="0" marR="0" lvl="0" indent="0" algn="ctr" rtl="0">
                        <a:lnSpc>
                          <a:spcPct val="100000"/>
                        </a:lnSpc>
                        <a:spcBef>
                          <a:spcPts val="0"/>
                        </a:spcBef>
                        <a:spcAft>
                          <a:spcPts val="0"/>
                        </a:spcAft>
                        <a:buNone/>
                      </a:pPr>
                      <a:r>
                        <a:rPr lang="en-US" sz="1800" dirty="0"/>
                        <a:t>ratio</a:t>
                      </a:r>
                    </a:p>
                  </a:txBody>
                  <a:tcPr marL="121933" marR="121933" marT="60967" marB="60967" anchor="ctr"/>
                </a:tc>
                <a:tc>
                  <a:txBody>
                    <a:bodyPr/>
                    <a:lstStyle/>
                    <a:p>
                      <a:pPr marL="0" marR="0" lvl="0" indent="0" algn="ctr" rtl="0">
                        <a:lnSpc>
                          <a:spcPct val="100000"/>
                        </a:lnSpc>
                        <a:spcBef>
                          <a:spcPts val="0"/>
                        </a:spcBef>
                        <a:spcAft>
                          <a:spcPts val="0"/>
                        </a:spcAft>
                        <a:buNone/>
                      </a:pPr>
                      <a:r>
                        <a:rPr lang="en-US" sz="1800" dirty="0"/>
                        <a:t>float</a:t>
                      </a:r>
                    </a:p>
                    <a:p>
                      <a:pPr marL="0" marR="0" lvl="0" indent="0" algn="ctr" rtl="0">
                        <a:lnSpc>
                          <a:spcPct val="100000"/>
                        </a:lnSpc>
                        <a:spcBef>
                          <a:spcPts val="0"/>
                        </a:spcBef>
                        <a:spcAft>
                          <a:spcPts val="0"/>
                        </a:spcAft>
                        <a:buNone/>
                      </a:pPr>
                      <a:endParaRPr sz="1800" dirty="0"/>
                    </a:p>
                  </a:txBody>
                  <a:tcPr marL="121933" marR="121933" marT="60967" marB="60967" anchor="ctr"/>
                </a:tc>
                <a:extLst>
                  <a:ext uri="{0D108BD9-81ED-4DB2-BD59-A6C34878D82A}">
                    <a16:rowId xmlns:a16="http://schemas.microsoft.com/office/drawing/2014/main" val="10003"/>
                  </a:ext>
                </a:extLst>
              </a:tr>
              <a:tr h="436333">
                <a:tc>
                  <a:txBody>
                    <a:bodyPr/>
                    <a:lstStyle/>
                    <a:p>
                      <a:pPr marL="0" marR="0" lvl="0" indent="0" algn="ctr" rtl="0">
                        <a:lnSpc>
                          <a:spcPct val="100000"/>
                        </a:lnSpc>
                        <a:spcBef>
                          <a:spcPts val="0"/>
                        </a:spcBef>
                        <a:spcAft>
                          <a:spcPts val="0"/>
                        </a:spcAft>
                        <a:buNone/>
                      </a:pPr>
                      <a:r>
                        <a:rPr lang="en" sz="1800" b="0" i="0" u="none" strike="noStrike" cap="none" dirty="0">
                          <a:solidFill>
                            <a:srgbClr val="000000"/>
                          </a:solidFill>
                          <a:latin typeface="Calibri"/>
                          <a:ea typeface="Calibri"/>
                          <a:cs typeface="Calibri"/>
                          <a:sym typeface="Calibri"/>
                        </a:rPr>
                        <a:t>%change in MFP</a:t>
                      </a:r>
                      <a:endParaRPr sz="1800" dirty="0"/>
                    </a:p>
                  </a:txBody>
                  <a:tcPr marL="8467" marR="8467" marT="8467" marB="0" anchor="ctr"/>
                </a:tc>
                <a:tc>
                  <a:txBody>
                    <a:bodyPr/>
                    <a:lstStyle/>
                    <a:p>
                      <a:pPr marL="0" marR="0" lvl="0" indent="0" algn="ctr" rtl="0">
                        <a:lnSpc>
                          <a:spcPct val="100000"/>
                        </a:lnSpc>
                        <a:spcBef>
                          <a:spcPts val="0"/>
                        </a:spcBef>
                        <a:spcAft>
                          <a:spcPts val="0"/>
                        </a:spcAft>
                        <a:buNone/>
                      </a:pPr>
                      <a:r>
                        <a:rPr lang="en-US" sz="1800" dirty="0"/>
                        <a:t>ratio</a:t>
                      </a:r>
                    </a:p>
                  </a:txBody>
                  <a:tcPr marL="121933" marR="121933" marT="60967" marB="60967" anchor="ctr"/>
                </a:tc>
                <a:tc>
                  <a:txBody>
                    <a:bodyPr/>
                    <a:lstStyle/>
                    <a:p>
                      <a:pPr marL="0" marR="0" lvl="0" indent="0" algn="ctr" rtl="0">
                        <a:lnSpc>
                          <a:spcPct val="100000"/>
                        </a:lnSpc>
                        <a:spcBef>
                          <a:spcPts val="0"/>
                        </a:spcBef>
                        <a:spcAft>
                          <a:spcPts val="0"/>
                        </a:spcAft>
                        <a:buNone/>
                      </a:pPr>
                      <a:r>
                        <a:rPr lang="en-US" sz="1800" u="none" strike="noStrike" cap="none" dirty="0"/>
                        <a:t>float</a:t>
                      </a:r>
                      <a:endParaRPr sz="1800" u="none" strike="noStrike" cap="none" dirty="0"/>
                    </a:p>
                  </a:txBody>
                  <a:tcPr marL="121933" marR="121933" marT="60967" marB="60967" anchor="ctr"/>
                </a:tc>
                <a:extLst>
                  <a:ext uri="{0D108BD9-81ED-4DB2-BD59-A6C34878D82A}">
                    <a16:rowId xmlns:a16="http://schemas.microsoft.com/office/drawing/2014/main" val="10004"/>
                  </a:ext>
                </a:extLst>
              </a:tr>
              <a:tr h="607185">
                <a:tc>
                  <a:txBody>
                    <a:bodyPr/>
                    <a:lstStyle/>
                    <a:p>
                      <a:pPr marL="0" marR="0" lvl="0" indent="0" algn="ctr" rtl="0">
                        <a:lnSpc>
                          <a:spcPct val="100000"/>
                        </a:lnSpc>
                        <a:spcBef>
                          <a:spcPts val="0"/>
                        </a:spcBef>
                        <a:spcAft>
                          <a:spcPts val="0"/>
                        </a:spcAft>
                        <a:buNone/>
                      </a:pPr>
                      <a:r>
                        <a:rPr lang="en" sz="1800" b="0" i="0" u="none" strike="noStrike" cap="none" dirty="0">
                          <a:solidFill>
                            <a:srgbClr val="000000"/>
                          </a:solidFill>
                          <a:latin typeface="Calibri"/>
                          <a:ea typeface="Calibri"/>
                          <a:cs typeface="Calibri"/>
                          <a:sym typeface="Calibri"/>
                        </a:rPr>
                        <a:t>Average Weekly hours worked</a:t>
                      </a:r>
                      <a:endParaRPr sz="1800" dirty="0"/>
                    </a:p>
                  </a:txBody>
                  <a:tcPr marL="8467" marR="8467" marT="8467" marB="0" anchor="ctr"/>
                </a:tc>
                <a:tc>
                  <a:txBody>
                    <a:bodyPr/>
                    <a:lstStyle/>
                    <a:p>
                      <a:pPr marL="0" marR="0" lvl="0" indent="0" algn="ctr" rtl="0">
                        <a:lnSpc>
                          <a:spcPct val="100000"/>
                        </a:lnSpc>
                        <a:spcBef>
                          <a:spcPts val="0"/>
                        </a:spcBef>
                        <a:spcAft>
                          <a:spcPts val="0"/>
                        </a:spcAft>
                        <a:buNone/>
                      </a:pPr>
                      <a:r>
                        <a:rPr lang="en-US" sz="1800" dirty="0"/>
                        <a:t>ratio</a:t>
                      </a:r>
                    </a:p>
                  </a:txBody>
                  <a:tcPr marL="121933" marR="121933" marT="60967" marB="60967" anchor="ctr"/>
                </a:tc>
                <a:tc>
                  <a:txBody>
                    <a:bodyPr/>
                    <a:lstStyle/>
                    <a:p>
                      <a:pPr marL="0" marR="0" lvl="0" indent="0" algn="ctr" rtl="0">
                        <a:lnSpc>
                          <a:spcPct val="100000"/>
                        </a:lnSpc>
                        <a:spcBef>
                          <a:spcPts val="0"/>
                        </a:spcBef>
                        <a:spcAft>
                          <a:spcPts val="0"/>
                        </a:spcAft>
                        <a:buNone/>
                      </a:pPr>
                      <a:r>
                        <a:rPr lang="en-US" sz="1800" u="none" strike="noStrike" cap="none" dirty="0"/>
                        <a:t>float</a:t>
                      </a:r>
                      <a:endParaRPr sz="1800" u="none" strike="noStrike" cap="none" dirty="0"/>
                    </a:p>
                  </a:txBody>
                  <a:tcPr marL="121933" marR="121933" marT="60967" marB="60967" anchor="ctr"/>
                </a:tc>
                <a:extLst>
                  <a:ext uri="{0D108BD9-81ED-4DB2-BD59-A6C34878D82A}">
                    <a16:rowId xmlns:a16="http://schemas.microsoft.com/office/drawing/2014/main" val="10005"/>
                  </a:ext>
                </a:extLst>
              </a:tr>
              <a:tr h="464833">
                <a:tc>
                  <a:txBody>
                    <a:bodyPr/>
                    <a:lstStyle/>
                    <a:p>
                      <a:pPr marL="0" marR="0" lvl="0" indent="0" algn="ctr" rtl="0">
                        <a:lnSpc>
                          <a:spcPct val="100000"/>
                        </a:lnSpc>
                        <a:spcBef>
                          <a:spcPts val="0"/>
                        </a:spcBef>
                        <a:spcAft>
                          <a:spcPts val="0"/>
                        </a:spcAft>
                        <a:buNone/>
                      </a:pPr>
                      <a:r>
                        <a:rPr lang="en" sz="1800" b="0" i="0" u="none" strike="noStrike" cap="none" dirty="0">
                          <a:solidFill>
                            <a:srgbClr val="000000"/>
                          </a:solidFill>
                          <a:latin typeface="Calibri"/>
                          <a:ea typeface="Calibri"/>
                          <a:cs typeface="Calibri"/>
                          <a:sym typeface="Calibri"/>
                        </a:rPr>
                        <a:t>Total Hours Worked</a:t>
                      </a:r>
                      <a:endParaRPr sz="1800" dirty="0"/>
                    </a:p>
                  </a:txBody>
                  <a:tcPr marL="8467" marR="8467" marT="8467" marB="0" anchor="ctr"/>
                </a:tc>
                <a:tc>
                  <a:txBody>
                    <a:bodyPr/>
                    <a:lstStyle/>
                    <a:p>
                      <a:pPr marL="0" marR="0" lvl="0" indent="0" algn="ctr" rtl="0">
                        <a:lnSpc>
                          <a:spcPct val="100000"/>
                        </a:lnSpc>
                        <a:spcBef>
                          <a:spcPts val="0"/>
                        </a:spcBef>
                        <a:spcAft>
                          <a:spcPts val="0"/>
                        </a:spcAft>
                        <a:buNone/>
                      </a:pPr>
                      <a:r>
                        <a:rPr lang="en-US" sz="1800" dirty="0"/>
                        <a:t>ratio</a:t>
                      </a:r>
                    </a:p>
                  </a:txBody>
                  <a:tcPr marL="121933" marR="121933" marT="60967" marB="60967"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800" dirty="0"/>
                        <a:t>float</a:t>
                      </a:r>
                      <a:endParaRPr sz="1800" dirty="0"/>
                    </a:p>
                  </a:txBody>
                  <a:tcPr marL="121933" marR="121933" marT="60967" marB="60967" anchor="ctr"/>
                </a:tc>
                <a:extLst>
                  <a:ext uri="{0D108BD9-81ED-4DB2-BD59-A6C34878D82A}">
                    <a16:rowId xmlns:a16="http://schemas.microsoft.com/office/drawing/2014/main" val="10006"/>
                  </a:ext>
                </a:extLst>
              </a:tr>
              <a:tr h="807113">
                <a:tc>
                  <a:txBody>
                    <a:bodyPr/>
                    <a:lstStyle/>
                    <a:p>
                      <a:pPr marL="0" marR="0" lvl="0" indent="0" algn="ctr" rtl="0">
                        <a:lnSpc>
                          <a:spcPct val="100000"/>
                        </a:lnSpc>
                        <a:spcBef>
                          <a:spcPts val="0"/>
                        </a:spcBef>
                        <a:spcAft>
                          <a:spcPts val="0"/>
                        </a:spcAft>
                        <a:buNone/>
                      </a:pPr>
                      <a:r>
                        <a:rPr lang="en" sz="1800" b="0" i="0" u="none" strike="noStrike" cap="none" dirty="0">
                          <a:solidFill>
                            <a:srgbClr val="000000"/>
                          </a:solidFill>
                          <a:latin typeface="Calibri"/>
                          <a:ea typeface="Calibri"/>
                          <a:cs typeface="Calibri"/>
                          <a:sym typeface="Calibri"/>
                        </a:rPr>
                        <a:t>Labor Productivity (index, 2009 is base year)</a:t>
                      </a:r>
                      <a:endParaRPr sz="1800" dirty="0"/>
                    </a:p>
                  </a:txBody>
                  <a:tcPr marL="8467" marR="8467" marT="8467" marB="0" anchor="ctr"/>
                </a:tc>
                <a:tc>
                  <a:txBody>
                    <a:bodyPr/>
                    <a:lstStyle/>
                    <a:p>
                      <a:pPr marL="0" marR="0" lvl="0" indent="0" algn="ctr" rtl="0">
                        <a:lnSpc>
                          <a:spcPct val="100000"/>
                        </a:lnSpc>
                        <a:spcBef>
                          <a:spcPts val="0"/>
                        </a:spcBef>
                        <a:spcAft>
                          <a:spcPts val="0"/>
                        </a:spcAft>
                        <a:buNone/>
                      </a:pPr>
                      <a:r>
                        <a:rPr lang="en-US" sz="1800" dirty="0"/>
                        <a:t>ratio</a:t>
                      </a:r>
                    </a:p>
                  </a:txBody>
                  <a:tcPr marL="121933" marR="121933" marT="60967" marB="60967"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800" dirty="0"/>
                        <a:t>float</a:t>
                      </a:r>
                      <a:endParaRPr sz="1800" dirty="0"/>
                    </a:p>
                  </a:txBody>
                  <a:tcPr marL="121933" marR="121933" marT="60967" marB="60967" anchor="ctr"/>
                </a:tc>
                <a:extLst>
                  <a:ext uri="{0D108BD9-81ED-4DB2-BD59-A6C34878D82A}">
                    <a16:rowId xmlns:a16="http://schemas.microsoft.com/office/drawing/2014/main" val="10007"/>
                  </a:ext>
                </a:extLst>
              </a:tr>
              <a:tr h="1007039">
                <a:tc>
                  <a:txBody>
                    <a:bodyPr/>
                    <a:lstStyle/>
                    <a:p>
                      <a:pPr marL="0" marR="0" lvl="0" indent="0" algn="ctr" rtl="0">
                        <a:lnSpc>
                          <a:spcPct val="100000"/>
                        </a:lnSpc>
                        <a:spcBef>
                          <a:spcPts val="0"/>
                        </a:spcBef>
                        <a:spcAft>
                          <a:spcPts val="0"/>
                        </a:spcAft>
                        <a:buNone/>
                      </a:pPr>
                      <a:r>
                        <a:rPr lang="en" sz="1800" b="0" i="0" u="none" strike="noStrike" cap="none" dirty="0">
                          <a:solidFill>
                            <a:srgbClr val="000000"/>
                          </a:solidFill>
                          <a:latin typeface="Calibri"/>
                          <a:ea typeface="Calibri"/>
                          <a:cs typeface="Calibri"/>
                          <a:sym typeface="Calibri"/>
                        </a:rPr>
                        <a:t>Average hours per day spent purchasing goods &amp; services</a:t>
                      </a:r>
                      <a:endParaRPr sz="1800" dirty="0"/>
                    </a:p>
                  </a:txBody>
                  <a:tcPr marL="8467" marR="8467" marT="8467" marB="0" anchor="ctr"/>
                </a:tc>
                <a:tc>
                  <a:txBody>
                    <a:bodyPr/>
                    <a:lstStyle/>
                    <a:p>
                      <a:pPr marL="0" marR="0" lvl="0" indent="0" algn="ctr" rtl="0">
                        <a:lnSpc>
                          <a:spcPct val="100000"/>
                        </a:lnSpc>
                        <a:spcBef>
                          <a:spcPts val="0"/>
                        </a:spcBef>
                        <a:spcAft>
                          <a:spcPts val="0"/>
                        </a:spcAft>
                        <a:buNone/>
                      </a:pPr>
                      <a:r>
                        <a:rPr lang="en-US" sz="1800" dirty="0"/>
                        <a:t>ratio</a:t>
                      </a:r>
                    </a:p>
                  </a:txBody>
                  <a:tcPr marL="121933" marR="121933" marT="60967" marB="60967"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800" dirty="0"/>
                        <a:t>float</a:t>
                      </a:r>
                      <a:endParaRPr sz="1800" dirty="0"/>
                    </a:p>
                  </a:txBody>
                  <a:tcPr marL="121933" marR="121933" marT="60967" marB="60967" anchor="ctr"/>
                </a:tc>
                <a:extLst>
                  <a:ext uri="{0D108BD9-81ED-4DB2-BD59-A6C34878D82A}">
                    <a16:rowId xmlns:a16="http://schemas.microsoft.com/office/drawing/2014/main" val="10008"/>
                  </a:ext>
                </a:extLst>
              </a:tr>
            </a:tbl>
          </a:graphicData>
        </a:graphic>
      </p:graphicFrame>
      <p:sp>
        <p:nvSpPr>
          <p:cNvPr id="2" name="Slide Number Placeholder 1">
            <a:extLst>
              <a:ext uri="{FF2B5EF4-FFF2-40B4-BE49-F238E27FC236}">
                <a16:creationId xmlns:a16="http://schemas.microsoft.com/office/drawing/2014/main" id="{22C01BB5-CE7E-3444-883E-BB814DA6054E}"/>
              </a:ext>
            </a:extLst>
          </p:cNvPr>
          <p:cNvSpPr>
            <a:spLocks noGrp="1"/>
          </p:cNvSpPr>
          <p:nvPr>
            <p:ph type="sldNum" idx="12"/>
          </p:nvPr>
        </p:nvSpPr>
        <p:spPr>
          <a:xfrm>
            <a:off x="11460400" y="1188"/>
            <a:ext cx="731600" cy="524800"/>
          </a:xfrm>
        </p:spPr>
        <p:txBody>
          <a:bodyPr/>
          <a:lstStyle/>
          <a:p>
            <a:pPr defTabSz="1219170"/>
            <a:fld id="{00000000-1234-1234-1234-123412341234}" type="slidenum">
              <a:rPr lang="en" kern="0">
                <a:solidFill>
                  <a:srgbClr val="595959"/>
                </a:solidFill>
              </a:rPr>
              <a:pPr defTabSz="1219170"/>
              <a:t>8</a:t>
            </a:fld>
            <a:endParaRPr lang="en" kern="0" dirty="0">
              <a:solidFill>
                <a:srgbClr val="595959"/>
              </a:solidFill>
            </a:endParaRPr>
          </a:p>
        </p:txBody>
      </p:sp>
      <p:sp>
        <p:nvSpPr>
          <p:cNvPr id="3" name="TextBox 2">
            <a:extLst>
              <a:ext uri="{FF2B5EF4-FFF2-40B4-BE49-F238E27FC236}">
                <a16:creationId xmlns:a16="http://schemas.microsoft.com/office/drawing/2014/main" id="{42852A20-47EA-EA4D-A439-ACB04E1F6FD6}"/>
              </a:ext>
            </a:extLst>
          </p:cNvPr>
          <p:cNvSpPr txBox="1"/>
          <p:nvPr/>
        </p:nvSpPr>
        <p:spPr>
          <a:xfrm>
            <a:off x="6200078" y="907788"/>
            <a:ext cx="5898995" cy="7909858"/>
          </a:xfrm>
          <a:prstGeom prst="rect">
            <a:avLst/>
          </a:prstGeom>
          <a:noFill/>
        </p:spPr>
        <p:txBody>
          <a:bodyPr wrap="square" rtlCol="0">
            <a:spAutoFit/>
          </a:bodyPr>
          <a:lstStyle/>
          <a:p>
            <a:r>
              <a:rPr lang="en-US" sz="2000" dirty="0"/>
              <a:t>Rationale: </a:t>
            </a:r>
          </a:p>
          <a:p>
            <a:pPr marL="285750" indent="-285750">
              <a:buFont typeface="Arial" panose="020B0604020202020204" pitchFamily="34" charset="0"/>
              <a:buChar char="•"/>
            </a:pPr>
            <a:r>
              <a:rPr lang="en-US" sz="2000" dirty="0"/>
              <a:t>In order to study the relationship between health care costs and macroeconomic indicators , we have to find the components of health costs and macroeconomic indicators.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Healthcare costs include: Personal health costs, personal hospital costs, </a:t>
            </a:r>
            <a:r>
              <a:rPr lang="en-US" sz="2000" dirty="0">
                <a:solidFill>
                  <a:srgbClr val="000000"/>
                </a:solidFill>
                <a:latin typeface="Calibri"/>
                <a:cs typeface="Calibri"/>
                <a:sym typeface="Calibri"/>
              </a:rPr>
              <a:t>personal p</a:t>
            </a:r>
            <a:r>
              <a:rPr lang="en-US" sz="2000" dirty="0">
                <a:solidFill>
                  <a:srgbClr val="000000"/>
                </a:solidFill>
                <a:latin typeface="Calibri"/>
                <a:ea typeface="Calibri"/>
                <a:cs typeface="Calibri"/>
                <a:sym typeface="Calibri"/>
              </a:rPr>
              <a:t>hysician costs, other professional service, personal home health costs, personal nursing costs and personal drugs costs.</a:t>
            </a:r>
          </a:p>
          <a:p>
            <a:pPr marL="285750" indent="-285750">
              <a:buFont typeface="Arial" panose="020B0604020202020204" pitchFamily="34" charset="0"/>
              <a:buChar char="•"/>
            </a:pPr>
            <a:endParaRPr lang="en-US" sz="2000" dirty="0">
              <a:solidFill>
                <a:srgbClr val="000000"/>
              </a:solidFill>
              <a:latin typeface="Calibri"/>
              <a:ea typeface="Calibri"/>
              <a:cs typeface="Calibri"/>
              <a:sym typeface="Calibri"/>
            </a:endParaRPr>
          </a:p>
          <a:p>
            <a:pPr marL="285750" indent="-285750">
              <a:buFont typeface="Arial" panose="020B0604020202020204" pitchFamily="34" charset="0"/>
              <a:buChar char="•"/>
            </a:pPr>
            <a:r>
              <a:rPr lang="en-US" sz="2000" dirty="0"/>
              <a:t>Macroeconomic indicators include: personal income, other spending ,per capital GDP, percent change in GDP, </a:t>
            </a:r>
            <a:r>
              <a:rPr lang="en-US" sz="2000" dirty="0">
                <a:solidFill>
                  <a:srgbClr val="000000"/>
                </a:solidFill>
                <a:latin typeface="Calibri"/>
                <a:ea typeface="Calibri"/>
                <a:cs typeface="Calibri"/>
                <a:sym typeface="Calibri"/>
              </a:rPr>
              <a:t>Average Weekly hours worked, Total Hours Worked, Labor Productivity, Average hours per day spent purchasing goods &amp; services.</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solidFill>
                <a:srgbClr val="000000"/>
              </a:solidFill>
              <a:latin typeface="Calibri"/>
              <a:ea typeface="Calibri"/>
              <a:cs typeface="Calibri"/>
              <a:sym typeface="Calibri"/>
            </a:endParaRPr>
          </a:p>
          <a:p>
            <a:pPr marL="285750" indent="-285750">
              <a:buFont typeface="Arial" panose="020B0604020202020204" pitchFamily="34" charset="0"/>
              <a:buChar char="•"/>
            </a:pPr>
            <a:endParaRPr lang="en-US" dirty="0">
              <a:solidFill>
                <a:srgbClr val="000000"/>
              </a:solidFill>
              <a:latin typeface="Calibri"/>
              <a:cs typeface="Calibri"/>
              <a:sym typeface="Calibri"/>
            </a:endParaRP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28903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0133-7501-574C-88A2-808DD5BE55C0}"/>
              </a:ext>
            </a:extLst>
          </p:cNvPr>
          <p:cNvSpPr>
            <a:spLocks noGrp="1"/>
          </p:cNvSpPr>
          <p:nvPr>
            <p:ph type="title"/>
          </p:nvPr>
        </p:nvSpPr>
        <p:spPr/>
        <p:txBody>
          <a:bodyPr/>
          <a:lstStyle/>
          <a:p>
            <a:r>
              <a:rPr lang="en-US" dirty="0"/>
              <a:t>Data</a:t>
            </a:r>
          </a:p>
        </p:txBody>
      </p:sp>
      <p:sp>
        <p:nvSpPr>
          <p:cNvPr id="3" name="Text Placeholder 2">
            <a:extLst>
              <a:ext uri="{FF2B5EF4-FFF2-40B4-BE49-F238E27FC236}">
                <a16:creationId xmlns:a16="http://schemas.microsoft.com/office/drawing/2014/main" id="{B9178576-00CE-B44A-91FB-D53D6A7D5C93}"/>
              </a:ext>
            </a:extLst>
          </p:cNvPr>
          <p:cNvSpPr>
            <a:spLocks noGrp="1"/>
          </p:cNvSpPr>
          <p:nvPr>
            <p:ph type="body" idx="1"/>
          </p:nvPr>
        </p:nvSpPr>
        <p:spPr/>
        <p:txBody>
          <a:bodyPr/>
          <a:lstStyle/>
          <a:p>
            <a:r>
              <a:rPr lang="en-US" sz="2000" kern="1200" dirty="0">
                <a:solidFill>
                  <a:schemeClr val="tx1"/>
                </a:solidFill>
                <a:latin typeface="+mn-lt"/>
                <a:ea typeface="+mn-ea"/>
                <a:cs typeface="+mn-cs"/>
              </a:rPr>
              <a:t>Size : 18 columns* 709 rows =12, 762</a:t>
            </a:r>
          </a:p>
          <a:p>
            <a:r>
              <a:rPr lang="en-US" sz="2000" kern="1200" dirty="0">
                <a:solidFill>
                  <a:schemeClr val="tx1"/>
                </a:solidFill>
                <a:latin typeface="+mn-lt"/>
                <a:ea typeface="+mn-ea"/>
                <a:cs typeface="+mn-cs"/>
              </a:rPr>
              <a:t>Number of years: 12 years.</a:t>
            </a:r>
          </a:p>
          <a:p>
            <a:r>
              <a:rPr lang="en-US" sz="2000" kern="1200" dirty="0">
                <a:solidFill>
                  <a:schemeClr val="tx1"/>
                </a:solidFill>
                <a:latin typeface="+mn-lt"/>
                <a:ea typeface="+mn-ea"/>
                <a:cs typeface="+mn-cs"/>
              </a:rPr>
              <a:t> Period: 2003~2014</a:t>
            </a:r>
          </a:p>
          <a:p>
            <a:r>
              <a:rPr lang="en-US" sz="2000" kern="1200" dirty="0">
                <a:solidFill>
                  <a:schemeClr val="tx1"/>
                </a:solidFill>
                <a:latin typeface="+mn-lt"/>
                <a:ea typeface="+mn-ea"/>
                <a:cs typeface="+mn-cs"/>
              </a:rPr>
              <a:t> Web link to data :</a:t>
            </a:r>
          </a:p>
          <a:p>
            <a:pPr>
              <a:buFont typeface="Courier New" panose="02070309020205020404" pitchFamily="49" charset="0"/>
              <a:buChar char="o"/>
            </a:pPr>
            <a:r>
              <a:rPr lang="en-US" sz="2000" kern="1200" dirty="0">
                <a:solidFill>
                  <a:schemeClr val="tx1"/>
                </a:solidFill>
                <a:latin typeface="+mn-lt"/>
                <a:ea typeface="+mn-ea"/>
                <a:cs typeface="+mn-cs"/>
                <a:hlinkClick r:id="rId2"/>
              </a:rPr>
              <a:t>https://www.cms.gov/Research-Statistics-Data-and-Systems/Statistics-Trends-and-Reports/NationalHealthExpendData/NationalHealthAccountsStateHealthAcc</a:t>
            </a:r>
            <a:endParaRPr lang="en-US" sz="2000" kern="1200" dirty="0">
              <a:solidFill>
                <a:schemeClr val="tx1"/>
              </a:solidFill>
              <a:latin typeface="+mn-lt"/>
              <a:ea typeface="+mn-ea"/>
              <a:cs typeface="+mn-cs"/>
            </a:endParaRPr>
          </a:p>
          <a:p>
            <a:pPr>
              <a:buFont typeface="Courier New" panose="02070309020205020404" pitchFamily="49" charset="0"/>
              <a:buChar char="o"/>
            </a:pPr>
            <a:r>
              <a:rPr lang="en-US" sz="2000" kern="1200" dirty="0">
                <a:solidFill>
                  <a:schemeClr val="tx1"/>
                </a:solidFill>
                <a:latin typeface="+mn-lt"/>
                <a:ea typeface="+mn-ea"/>
                <a:cs typeface="+mn-cs"/>
                <a:hlinkClick r:id="rId3"/>
              </a:rPr>
              <a:t>https://www.bea.gov/iTable/iTable.cfm?reqid=70&amp;step=1&amp;isuri=1&amp;acrdn=2#reqid=70&amp;step=1&amp;isuri=1</a:t>
            </a:r>
            <a:endParaRPr lang="en-US" sz="2000" kern="1200" dirty="0">
              <a:solidFill>
                <a:schemeClr val="tx1"/>
              </a:solidFill>
              <a:latin typeface="+mn-lt"/>
              <a:ea typeface="+mn-ea"/>
              <a:cs typeface="+mn-cs"/>
            </a:endParaRPr>
          </a:p>
          <a:p>
            <a:pPr>
              <a:buFont typeface="Courier New" panose="02070309020205020404" pitchFamily="49" charset="0"/>
              <a:buChar char="o"/>
            </a:pPr>
            <a:r>
              <a:rPr lang="en-US" sz="2000" kern="1200" dirty="0">
                <a:solidFill>
                  <a:schemeClr val="tx1"/>
                </a:solidFill>
                <a:latin typeface="+mn-lt"/>
                <a:ea typeface="+mn-ea"/>
                <a:cs typeface="+mn-cs"/>
                <a:hlinkClick r:id="rId4"/>
              </a:rPr>
              <a:t>https://www.bls.gov/lpc/data.htm</a:t>
            </a:r>
            <a:endParaRPr lang="en-US" sz="2000" kern="1200" dirty="0">
              <a:solidFill>
                <a:schemeClr val="tx1"/>
              </a:solidFill>
              <a:latin typeface="+mn-lt"/>
              <a:ea typeface="+mn-ea"/>
              <a:cs typeface="+mn-cs"/>
            </a:endParaRPr>
          </a:p>
          <a:p>
            <a:pPr>
              <a:buFont typeface="Courier New" panose="02070309020205020404" pitchFamily="49" charset="0"/>
              <a:buChar char="o"/>
            </a:pPr>
            <a:r>
              <a:rPr lang="en-US" sz="2000" kern="1200" dirty="0">
                <a:solidFill>
                  <a:schemeClr val="tx1"/>
                </a:solidFill>
                <a:latin typeface="+mn-lt"/>
                <a:ea typeface="+mn-ea"/>
                <a:cs typeface="+mn-cs"/>
                <a:hlinkClick r:id="rId5"/>
              </a:rPr>
              <a:t>https://www.bls.gov/webapps/legacy/tusa_1tab1.htm</a:t>
            </a:r>
            <a:endParaRPr lang="en-US" sz="2000" kern="1200" dirty="0">
              <a:solidFill>
                <a:schemeClr val="tx1"/>
              </a:solidFill>
              <a:latin typeface="+mn-lt"/>
              <a:ea typeface="+mn-ea"/>
              <a:cs typeface="+mn-cs"/>
            </a:endParaRPr>
          </a:p>
          <a:p>
            <a:pPr marL="152396" indent="0">
              <a:buNone/>
            </a:pPr>
            <a:endParaRPr lang="en-US" sz="2000" kern="1200" dirty="0">
              <a:solidFill>
                <a:schemeClr val="tx1"/>
              </a:solidFill>
              <a:latin typeface="+mn-lt"/>
              <a:ea typeface="+mn-ea"/>
              <a:cs typeface="+mn-cs"/>
            </a:endParaRPr>
          </a:p>
        </p:txBody>
      </p:sp>
      <p:sp>
        <p:nvSpPr>
          <p:cNvPr id="4" name="Slide Number Placeholder 3">
            <a:extLst>
              <a:ext uri="{FF2B5EF4-FFF2-40B4-BE49-F238E27FC236}">
                <a16:creationId xmlns:a16="http://schemas.microsoft.com/office/drawing/2014/main" id="{6048D4A0-8FE7-024D-92A4-2F121277EE8F}"/>
              </a:ext>
            </a:extLst>
          </p:cNvPr>
          <p:cNvSpPr>
            <a:spLocks noGrp="1"/>
          </p:cNvSpPr>
          <p:nvPr>
            <p:ph type="sldNum" idx="12"/>
          </p:nvPr>
        </p:nvSpPr>
        <p:spPr/>
        <p:txBody>
          <a:bodyPr/>
          <a:lstStyle/>
          <a:p>
            <a:fld id="{00000000-1234-1234-1234-123412341234}" type="slidenum">
              <a:rPr lang="en" smtClean="0"/>
              <a:pPr/>
              <a:t>9</a:t>
            </a:fld>
            <a:endParaRPr lang="en"/>
          </a:p>
        </p:txBody>
      </p:sp>
    </p:spTree>
    <p:extLst>
      <p:ext uri="{BB962C8B-B14F-4D97-AF65-F5344CB8AC3E}">
        <p14:creationId xmlns:p14="http://schemas.microsoft.com/office/powerpoint/2010/main" val="3469047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1470</Words>
  <Application>Microsoft Office PowerPoint</Application>
  <PresentationFormat>Widescreen</PresentationFormat>
  <Paragraphs>208</Paragraphs>
  <Slides>21</Slides>
  <Notes>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21</vt:i4>
      </vt:variant>
    </vt:vector>
  </HeadingPairs>
  <TitlesOfParts>
    <vt:vector size="31" baseType="lpstr">
      <vt:lpstr>等线</vt:lpstr>
      <vt:lpstr>等线 Light</vt:lpstr>
      <vt:lpstr>宋体</vt:lpstr>
      <vt:lpstr>Arial</vt:lpstr>
      <vt:lpstr>Calibri</vt:lpstr>
      <vt:lpstr>Calibri Light</vt:lpstr>
      <vt:lpstr>Courier New</vt:lpstr>
      <vt:lpstr>Office Theme</vt:lpstr>
      <vt:lpstr>Simple Light</vt:lpstr>
      <vt:lpstr>1_Office Theme</vt:lpstr>
      <vt:lpstr>  Assessing the relationship between Healthcare spending and economic performance in the United States using analytics  </vt:lpstr>
      <vt:lpstr>PowerPoint Presentation</vt:lpstr>
      <vt:lpstr>Introduction</vt:lpstr>
      <vt:lpstr>Importance</vt:lpstr>
      <vt:lpstr>Problem Statement &amp; Explain</vt:lpstr>
      <vt:lpstr>Hypothesis </vt:lpstr>
      <vt:lpstr>Independent Variables &amp; control variables</vt:lpstr>
      <vt:lpstr>Dependent Variables</vt:lpstr>
      <vt:lpstr>Data</vt:lpstr>
      <vt:lpstr>Tool selection</vt:lpstr>
      <vt:lpstr>Figure 1</vt:lpstr>
      <vt:lpstr>Figure 2</vt:lpstr>
      <vt:lpstr>Figure 3</vt:lpstr>
      <vt:lpstr>Figure 4</vt:lpstr>
      <vt:lpstr>Figure 5</vt:lpstr>
      <vt:lpstr>Results &amp; discussion </vt:lpstr>
      <vt:lpstr>Scope and limitations</vt:lpstr>
      <vt:lpstr>Overall Conclusions &amp; Potential for Future Research </vt:lpstr>
      <vt:lpstr>Managerial implications</vt:lpstr>
      <vt:lpstr>References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Assessing the relationship between Healthcare spending and economic performance in the United States using analytics  </dc:title>
  <dc:creator>Wang, Yuxuan</dc:creator>
  <cp:lastModifiedBy>john Jackson</cp:lastModifiedBy>
  <cp:revision>26</cp:revision>
  <dcterms:created xsi:type="dcterms:W3CDTF">2018-04-23T14:10:33Z</dcterms:created>
  <dcterms:modified xsi:type="dcterms:W3CDTF">2018-04-24T00:48:36Z</dcterms:modified>
</cp:coreProperties>
</file>