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43891200"/>
  <p:notesSz cx="31954788" cy="50149125"/>
  <p:embeddedFontLst>
    <p:embeddedFont>
      <p:font typeface="Libre Baskerville" panose="020B0604020202020204" charset="0"/>
      <p:bold r:id="rId5"/>
    </p:embeddedFont>
    <p:embeddedFont>
      <p:font typeface="Montserrat Light" panose="020B0604020202020204" charset="0"/>
      <p:regular r:id="rId6"/>
    </p:embeddedFont>
    <p:embeddedFont>
      <p:font typeface="Open Sans" panose="020B060402020202020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6624" userDrawn="1">
          <p15:clr>
            <a:srgbClr val="A4A3A4"/>
          </p15:clr>
        </p15:guide>
        <p15:guide id="2" orient="horz" pos="7509" userDrawn="1">
          <p15:clr>
            <a:srgbClr val="A4A3A4"/>
          </p15:clr>
        </p15:guide>
        <p15:guide id="3" orient="horz" pos="4711" userDrawn="1">
          <p15:clr>
            <a:srgbClr val="A4A3A4"/>
          </p15:clr>
        </p15:guide>
        <p15:guide id="4" orient="horz" pos="8328"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E1C8"/>
    <a:srgbClr val="23507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p:scale>
          <a:sx n="30" d="100"/>
          <a:sy n="30" d="100"/>
        </p:scale>
        <p:origin x="-480" y="4716"/>
      </p:cViewPr>
      <p:guideLst>
        <p:guide orient="horz" pos="26624"/>
        <p:guide orient="horz" pos="7509"/>
        <p:guide orient="horz" pos="4711"/>
        <p:guide orient="horz" pos="8328"/>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0" d="100"/>
          <a:sy n="10" d="100"/>
        </p:scale>
        <p:origin x="-3006" y="-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8845550" y="3757613"/>
            <a:ext cx="140620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8845550" y="3757613"/>
            <a:ext cx="14062075" cy="18748375"/>
          </a:xfrm>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3635568"/>
            <a:ext cx="27980218" cy="9406467"/>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8184" y="24870834"/>
            <a:ext cx="23042032" cy="11218333"/>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7" y="3901017"/>
            <a:ext cx="6994525" cy="3511338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470151" y="3901017"/>
            <a:ext cx="20881977" cy="3511338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585"/>
            <a:ext cx="27980218" cy="871643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8603384"/>
            <a:ext cx="27980218" cy="96012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470151" y="12678835"/>
            <a:ext cx="13938248" cy="2633556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12678835"/>
            <a:ext cx="13938248" cy="2633556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709" y="9825569"/>
            <a:ext cx="14544675"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3919200"/>
            <a:ext cx="14544675"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9825569"/>
            <a:ext cx="14551027"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3919200"/>
            <a:ext cx="14551027"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748367"/>
            <a:ext cx="10829925" cy="7435851"/>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392" y="1748367"/>
            <a:ext cx="18402300" cy="37458650"/>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9184217"/>
            <a:ext cx="10829925" cy="300228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30723418"/>
            <a:ext cx="19750618" cy="3627967"/>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3922184"/>
            <a:ext cx="19750618" cy="2633345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34351385"/>
            <a:ext cx="19750618" cy="514984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3901017"/>
            <a:ext cx="27977306"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470548" y="12678834"/>
            <a:ext cx="27977306" cy="26335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3200400">
              <a:defRPr sz="4875"/>
            </a:lvl1pPr>
          </a:lstStyle>
          <a:p>
            <a:pPr>
              <a:defRPr/>
            </a:pPr>
            <a:endParaRPr lang="en-US"/>
          </a:p>
        </p:txBody>
      </p:sp>
      <p:sp>
        <p:nvSpPr>
          <p:cNvPr id="1029" name="Rectangle 5"/>
          <p:cNvSpPr>
            <a:spLocks noGrp="1" noChangeArrowheads="1"/>
          </p:cNvSpPr>
          <p:nvPr>
            <p:ph type="ftr" sz="quarter" idx="3"/>
          </p:nvPr>
        </p:nvSpPr>
        <p:spPr bwMode="auto">
          <a:xfrm>
            <a:off x="11245454" y="39990185"/>
            <a:ext cx="10427494"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3200400">
              <a:defRPr sz="4875"/>
            </a:lvl1pPr>
          </a:lstStyle>
          <a:p>
            <a:pPr>
              <a:defRPr/>
            </a:pPr>
            <a:endParaRPr lang="en-US"/>
          </a:p>
        </p:txBody>
      </p:sp>
      <p:sp>
        <p:nvSpPr>
          <p:cNvPr id="1030" name="Rectangle 6"/>
          <p:cNvSpPr>
            <a:spLocks noGrp="1" noChangeArrowheads="1"/>
          </p:cNvSpPr>
          <p:nvPr>
            <p:ph type="sldNum" sz="quarter" idx="4"/>
          </p:nvPr>
        </p:nvSpPr>
        <p:spPr bwMode="auto">
          <a:xfrm>
            <a:off x="23589855"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3200400">
              <a:defRPr sz="4875"/>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21945600"/>
            <a:ext cx="14274800" cy="4368800"/>
          </a:xfrm>
          <a:prstGeom prst="rect">
            <a:avLst/>
          </a:prstGeom>
        </p:spPr>
      </p:pic>
      <p:pic>
        <p:nvPicPr>
          <p:cNvPr id="1032" name="New picture"/>
          <p:cNvPicPr/>
          <p:nvPr/>
        </p:nvPicPr>
        <p:blipFill>
          <a:blip r:embed="rId13"/>
          <a:stretch>
            <a:fillRect/>
          </a:stretch>
        </p:blipFill>
        <p:spPr>
          <a:xfrm rot="5400000">
            <a:off x="30149800" y="21945600"/>
            <a:ext cx="14274800" cy="4368800"/>
          </a:xfrm>
          <a:prstGeom prst="rect">
            <a:avLst/>
          </a:prstGeom>
        </p:spPr>
      </p:pic>
      <p:pic>
        <p:nvPicPr>
          <p:cNvPr id="1033" name="New picture"/>
          <p:cNvPicPr/>
          <p:nvPr/>
        </p:nvPicPr>
        <p:blipFill>
          <a:blip r:embed="rId14"/>
          <a:stretch>
            <a:fillRect/>
          </a:stretch>
        </p:blipFill>
        <p:spPr>
          <a:xfrm>
            <a:off x="1473200" y="44399200"/>
            <a:ext cx="29972000" cy="1549400"/>
          </a:xfrm>
          <a:prstGeom prst="rect">
            <a:avLst/>
          </a:prstGeom>
        </p:spPr>
      </p:pic>
      <p:sp>
        <p:nvSpPr>
          <p:cNvPr id="1034" name="New shape"/>
          <p:cNvSpPr/>
          <p:nvPr/>
        </p:nvSpPr>
        <p:spPr>
          <a:xfrm>
            <a:off x="14732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smtId="4294967295">
                <a:solidFill>
                  <a:srgbClr val="808080"/>
                </a:solidFill>
              </a:rPr>
              <a:t>Template ID: persuadingsapphire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200400" rtl="0" eaLnBrk="0" fontAlgn="base" hangingPunct="0">
        <a:spcBef>
          <a:spcPct val="0"/>
        </a:spcBef>
        <a:spcAft>
          <a:spcPct val="0"/>
        </a:spcAft>
        <a:defRPr sz="15375">
          <a:solidFill>
            <a:schemeClr val="tx2"/>
          </a:solidFill>
          <a:latin typeface="+mj-lt"/>
          <a:ea typeface="+mj-ea"/>
          <a:cs typeface="+mj-cs"/>
        </a:defRPr>
      </a:lvl1pPr>
      <a:lvl2pPr algn="ctr" defTabSz="3200400" rtl="0" eaLnBrk="0" fontAlgn="base" hangingPunct="0">
        <a:spcBef>
          <a:spcPct val="0"/>
        </a:spcBef>
        <a:spcAft>
          <a:spcPct val="0"/>
        </a:spcAft>
        <a:defRPr sz="15375">
          <a:solidFill>
            <a:schemeClr val="tx2"/>
          </a:solidFill>
          <a:latin typeface="Times New Roman" pitchFamily="18" charset="0"/>
        </a:defRPr>
      </a:lvl2pPr>
      <a:lvl3pPr algn="ctr" defTabSz="3200400" rtl="0" eaLnBrk="0" fontAlgn="base" hangingPunct="0">
        <a:spcBef>
          <a:spcPct val="0"/>
        </a:spcBef>
        <a:spcAft>
          <a:spcPct val="0"/>
        </a:spcAft>
        <a:defRPr sz="15375">
          <a:solidFill>
            <a:schemeClr val="tx2"/>
          </a:solidFill>
          <a:latin typeface="Times New Roman" pitchFamily="18" charset="0"/>
        </a:defRPr>
      </a:lvl3pPr>
      <a:lvl4pPr algn="ctr" defTabSz="3200400" rtl="0" eaLnBrk="0" fontAlgn="base" hangingPunct="0">
        <a:spcBef>
          <a:spcPct val="0"/>
        </a:spcBef>
        <a:spcAft>
          <a:spcPct val="0"/>
        </a:spcAft>
        <a:defRPr sz="15375">
          <a:solidFill>
            <a:schemeClr val="tx2"/>
          </a:solidFill>
          <a:latin typeface="Times New Roman" pitchFamily="18" charset="0"/>
        </a:defRPr>
      </a:lvl4pPr>
      <a:lvl5pPr algn="ctr" defTabSz="3200400" rtl="0" eaLnBrk="0" fontAlgn="base" hangingPunct="0">
        <a:spcBef>
          <a:spcPct val="0"/>
        </a:spcBef>
        <a:spcAft>
          <a:spcPct val="0"/>
        </a:spcAft>
        <a:defRPr sz="15375">
          <a:solidFill>
            <a:schemeClr val="tx2"/>
          </a:solidFill>
          <a:latin typeface="Times New Roman" pitchFamily="18" charset="0"/>
        </a:defRPr>
      </a:lvl5pPr>
      <a:lvl6pPr marL="342900" algn="ctr" defTabSz="3200400" rtl="0" eaLnBrk="0" fontAlgn="base" hangingPunct="0">
        <a:spcBef>
          <a:spcPct val="0"/>
        </a:spcBef>
        <a:spcAft>
          <a:spcPct val="0"/>
        </a:spcAft>
        <a:defRPr sz="15375">
          <a:solidFill>
            <a:schemeClr val="tx2"/>
          </a:solidFill>
          <a:latin typeface="Times New Roman" pitchFamily="18" charset="0"/>
        </a:defRPr>
      </a:lvl6pPr>
      <a:lvl7pPr marL="685800" algn="ctr" defTabSz="3200400" rtl="0" eaLnBrk="0" fontAlgn="base" hangingPunct="0">
        <a:spcBef>
          <a:spcPct val="0"/>
        </a:spcBef>
        <a:spcAft>
          <a:spcPct val="0"/>
        </a:spcAft>
        <a:defRPr sz="15375">
          <a:solidFill>
            <a:schemeClr val="tx2"/>
          </a:solidFill>
          <a:latin typeface="Times New Roman" pitchFamily="18" charset="0"/>
        </a:defRPr>
      </a:lvl7pPr>
      <a:lvl8pPr marL="1028700" algn="ctr" defTabSz="3200400" rtl="0" eaLnBrk="0" fontAlgn="base" hangingPunct="0">
        <a:spcBef>
          <a:spcPct val="0"/>
        </a:spcBef>
        <a:spcAft>
          <a:spcPct val="0"/>
        </a:spcAft>
        <a:defRPr sz="15375">
          <a:solidFill>
            <a:schemeClr val="tx2"/>
          </a:solidFill>
          <a:latin typeface="Times New Roman" pitchFamily="18" charset="0"/>
        </a:defRPr>
      </a:lvl8pPr>
      <a:lvl9pPr marL="1371600" algn="ctr" defTabSz="3200400" rtl="0" eaLnBrk="0" fontAlgn="base" hangingPunct="0">
        <a:spcBef>
          <a:spcPct val="0"/>
        </a:spcBef>
        <a:spcAft>
          <a:spcPct val="0"/>
        </a:spcAft>
        <a:defRPr sz="15375">
          <a:solidFill>
            <a:schemeClr val="tx2"/>
          </a:solidFill>
          <a:latin typeface="Times New Roman" pitchFamily="18" charset="0"/>
        </a:defRPr>
      </a:lvl9pPr>
    </p:titleStyle>
    <p:bodyStyle>
      <a:defPPr>
        <a:defRPr kern="1200" smtId="4294967295"/>
      </a:defPPr>
      <a:lvl1pPr marL="1200150" indent="-1200150" algn="l" defTabSz="3200400" rtl="0" eaLnBrk="0" fontAlgn="base" hangingPunct="0">
        <a:spcBef>
          <a:spcPct val="20000"/>
        </a:spcBef>
        <a:spcAft>
          <a:spcPct val="0"/>
        </a:spcAft>
        <a:buChar char="•"/>
        <a:defRPr sz="11175">
          <a:solidFill>
            <a:schemeClr val="tx1"/>
          </a:solidFill>
          <a:latin typeface="+mn-lt"/>
          <a:ea typeface="+mn-ea"/>
          <a:cs typeface="+mn-cs"/>
        </a:defRPr>
      </a:lvl1pPr>
      <a:lvl2pPr marL="2600325" indent="-1000125" algn="l" defTabSz="3200400" rtl="0" eaLnBrk="0" fontAlgn="base" hangingPunct="0">
        <a:spcBef>
          <a:spcPct val="20000"/>
        </a:spcBef>
        <a:spcAft>
          <a:spcPct val="0"/>
        </a:spcAft>
        <a:buChar char="–"/>
        <a:defRPr sz="9825">
          <a:solidFill>
            <a:schemeClr val="tx1"/>
          </a:solidFill>
          <a:latin typeface="+mn-lt"/>
        </a:defRPr>
      </a:lvl2pPr>
      <a:lvl3pPr marL="4000500" indent="-800100" algn="l" defTabSz="3200400" rtl="0" eaLnBrk="0" fontAlgn="base" hangingPunct="0">
        <a:spcBef>
          <a:spcPct val="20000"/>
        </a:spcBef>
        <a:spcAft>
          <a:spcPct val="0"/>
        </a:spcAft>
        <a:buChar char="•"/>
        <a:defRPr sz="8400">
          <a:solidFill>
            <a:schemeClr val="tx1"/>
          </a:solidFill>
          <a:latin typeface="+mn-lt"/>
        </a:defRPr>
      </a:lvl3pPr>
      <a:lvl4pPr marL="5600700" indent="-800100" algn="l" defTabSz="3200400" rtl="0" eaLnBrk="0" fontAlgn="base" hangingPunct="0">
        <a:spcBef>
          <a:spcPct val="20000"/>
        </a:spcBef>
        <a:spcAft>
          <a:spcPct val="0"/>
        </a:spcAft>
        <a:buChar char="–"/>
        <a:defRPr sz="6975">
          <a:solidFill>
            <a:schemeClr val="tx1"/>
          </a:solidFill>
          <a:latin typeface="+mn-lt"/>
        </a:defRPr>
      </a:lvl4pPr>
      <a:lvl5pPr marL="7200900" indent="-800100" algn="l" defTabSz="3200400" rtl="0" eaLnBrk="0" fontAlgn="base" hangingPunct="0">
        <a:spcBef>
          <a:spcPct val="20000"/>
        </a:spcBef>
        <a:spcAft>
          <a:spcPct val="0"/>
        </a:spcAft>
        <a:buChar char="»"/>
        <a:defRPr sz="6975">
          <a:solidFill>
            <a:schemeClr val="tx1"/>
          </a:solidFill>
          <a:latin typeface="+mn-lt"/>
        </a:defRPr>
      </a:lvl5pPr>
      <a:lvl6pPr marL="7543800" indent="-800100" algn="l" defTabSz="3200400" rtl="0" eaLnBrk="0" fontAlgn="base" hangingPunct="0">
        <a:spcBef>
          <a:spcPct val="20000"/>
        </a:spcBef>
        <a:spcAft>
          <a:spcPct val="0"/>
        </a:spcAft>
        <a:buChar char="»"/>
        <a:defRPr sz="6975">
          <a:solidFill>
            <a:schemeClr val="tx1"/>
          </a:solidFill>
          <a:latin typeface="+mn-lt"/>
        </a:defRPr>
      </a:lvl6pPr>
      <a:lvl7pPr marL="7886700" indent="-800100" algn="l" defTabSz="3200400" rtl="0" eaLnBrk="0" fontAlgn="base" hangingPunct="0">
        <a:spcBef>
          <a:spcPct val="20000"/>
        </a:spcBef>
        <a:spcAft>
          <a:spcPct val="0"/>
        </a:spcAft>
        <a:buChar char="»"/>
        <a:defRPr sz="6975">
          <a:solidFill>
            <a:schemeClr val="tx1"/>
          </a:solidFill>
          <a:latin typeface="+mn-lt"/>
        </a:defRPr>
      </a:lvl7pPr>
      <a:lvl8pPr marL="8229600" indent="-800100" algn="l" defTabSz="3200400" rtl="0" eaLnBrk="0" fontAlgn="base" hangingPunct="0">
        <a:spcBef>
          <a:spcPct val="20000"/>
        </a:spcBef>
        <a:spcAft>
          <a:spcPct val="0"/>
        </a:spcAft>
        <a:buChar char="»"/>
        <a:defRPr sz="6975">
          <a:solidFill>
            <a:schemeClr val="tx1"/>
          </a:solidFill>
          <a:latin typeface="+mn-lt"/>
        </a:defRPr>
      </a:lvl8pPr>
      <a:lvl9pPr marL="8572500" indent="-800100" algn="l" defTabSz="3200400" rtl="0" eaLnBrk="0" fontAlgn="base" hangingPunct="0">
        <a:spcBef>
          <a:spcPct val="20000"/>
        </a:spcBef>
        <a:spcAft>
          <a:spcPct val="0"/>
        </a:spcAft>
        <a:buChar char="»"/>
        <a:defRPr sz="69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Drawing11111.vsdx"/><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 xmlns:a16="http://schemas.microsoft.com/office/drawing/2014/main" id="{8785E597-B0C8-4CA8-9A56-A0F3996D088D}"/>
              </a:ext>
            </a:extLst>
          </p:cNvPr>
          <p:cNvSpPr txBox="1"/>
          <p:nvPr/>
        </p:nvSpPr>
        <p:spPr>
          <a:xfrm>
            <a:off x="5489028" y="987656"/>
            <a:ext cx="27432000" cy="2149333"/>
          </a:xfrm>
          <a:prstGeom prst="rect">
            <a:avLst/>
          </a:prstGeom>
        </p:spPr>
        <p:txBody>
          <a:bodyPr lIns="96012" tIns="48006" rIns="96012" bIns="48006"/>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000" dirty="0" smtClean="0">
                <a:solidFill>
                  <a:srgbClr val="235078"/>
                </a:solidFill>
                <a:latin typeface="Libre Baskerville" panose="02000000000000000000" pitchFamily="2" charset="0"/>
              </a:rPr>
              <a:t>FILE INTEGRITY </a:t>
            </a:r>
            <a:r>
              <a:rPr lang="en-US" sz="6000" dirty="0" smtClean="0">
                <a:solidFill>
                  <a:srgbClr val="235078"/>
                </a:solidFill>
                <a:latin typeface="Libre Baskerville" panose="02000000000000000000" pitchFamily="2" charset="0"/>
              </a:rPr>
              <a:t>MONITOR FOR HOST &amp; NETWORKED ENVIRONMENTS</a:t>
            </a:r>
            <a:endParaRPr lang="en-US" sz="6000" dirty="0">
              <a:solidFill>
                <a:srgbClr val="235078"/>
              </a:solidFill>
              <a:latin typeface="Libre Baskerville" panose="02000000000000000000" pitchFamily="2" charset="0"/>
            </a:endParaRPr>
          </a:p>
        </p:txBody>
      </p:sp>
      <p:sp>
        <p:nvSpPr>
          <p:cNvPr id="42" name="Text Placeholder 16">
            <a:extLst>
              <a:ext uri="{FF2B5EF4-FFF2-40B4-BE49-F238E27FC236}">
                <a16:creationId xmlns="" xmlns:a16="http://schemas.microsoft.com/office/drawing/2014/main" id="{EBC3B70E-A392-4069-A147-C1FCF37051AF}"/>
              </a:ext>
            </a:extLst>
          </p:cNvPr>
          <p:cNvSpPr txBox="1"/>
          <p:nvPr/>
        </p:nvSpPr>
        <p:spPr>
          <a:xfrm>
            <a:off x="2743200" y="3612156"/>
            <a:ext cx="27432000" cy="743280"/>
          </a:xfrm>
          <a:prstGeom prst="rect">
            <a:avLst/>
          </a:prstGeom>
        </p:spPr>
        <p:txBody>
          <a:bodyPr lIns="96012" tIns="48006" rIns="96012" bIns="48006">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smtClean="0">
                <a:solidFill>
                  <a:srgbClr val="1482A5"/>
                </a:solidFill>
                <a:latin typeface="Montserrat Light" panose="00000400000000000000" pitchFamily="50" charset="0"/>
              </a:rPr>
              <a:t>T Gondwa(Student</a:t>
            </a:r>
            <a:r>
              <a:rPr lang="en-US" sz="4200" dirty="0">
                <a:solidFill>
                  <a:srgbClr val="1482A5"/>
                </a:solidFill>
                <a:latin typeface="Montserrat Light" panose="00000400000000000000" pitchFamily="50" charset="0"/>
              </a:rPr>
              <a:t>) | </a:t>
            </a:r>
            <a:r>
              <a:rPr lang="en-US" sz="4200" dirty="0" smtClean="0">
                <a:solidFill>
                  <a:srgbClr val="1482A5"/>
                </a:solidFill>
                <a:latin typeface="Montserrat Light" panose="00000400000000000000" pitchFamily="50" charset="0"/>
              </a:rPr>
              <a:t>E Hukuimwe(Supervisor)</a:t>
            </a:r>
            <a:endParaRPr lang="en-US" sz="4200" dirty="0">
              <a:solidFill>
                <a:srgbClr val="1482A5"/>
              </a:solidFill>
              <a:latin typeface="Montserrat Light" panose="00000400000000000000" pitchFamily="50" charset="0"/>
            </a:endParaRPr>
          </a:p>
        </p:txBody>
      </p:sp>
      <p:sp>
        <p:nvSpPr>
          <p:cNvPr id="46" name="Rectangle 45">
            <a:extLst>
              <a:ext uri="{FF2B5EF4-FFF2-40B4-BE49-F238E27FC236}">
                <a16:creationId xmlns="" xmlns:a16="http://schemas.microsoft.com/office/drawing/2014/main" id="{2C718E78-BDD8-4BAD-851F-D423AE935B0D}"/>
              </a:ext>
            </a:extLst>
          </p:cNvPr>
          <p:cNvSpPr/>
          <p:nvPr/>
        </p:nvSpPr>
        <p:spPr>
          <a:xfrm>
            <a:off x="762000" y="6248400"/>
            <a:ext cx="15216870" cy="13447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latin typeface="+mj-lt"/>
            </a:endParaRPr>
          </a:p>
        </p:txBody>
      </p:sp>
      <p:sp>
        <p:nvSpPr>
          <p:cNvPr id="48" name="Rectangle 47">
            <a:extLst>
              <a:ext uri="{FF2B5EF4-FFF2-40B4-BE49-F238E27FC236}">
                <a16:creationId xmlns="" xmlns:a16="http://schemas.microsoft.com/office/drawing/2014/main" id="{3E6D1C9C-2516-4738-BC80-673A19ECE5BD}"/>
              </a:ext>
            </a:extLst>
          </p:cNvPr>
          <p:cNvSpPr/>
          <p:nvPr/>
        </p:nvSpPr>
        <p:spPr>
          <a:xfrm>
            <a:off x="16624172" y="6241846"/>
            <a:ext cx="15216870" cy="13454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49" name="Rectangle 48">
            <a:extLst>
              <a:ext uri="{FF2B5EF4-FFF2-40B4-BE49-F238E27FC236}">
                <a16:creationId xmlns="" xmlns:a16="http://schemas.microsoft.com/office/drawing/2014/main" id="{8F25EFAD-7AAF-4CAF-BA69-869B3D423F7F}"/>
              </a:ext>
            </a:extLst>
          </p:cNvPr>
          <p:cNvSpPr/>
          <p:nvPr/>
        </p:nvSpPr>
        <p:spPr>
          <a:xfrm>
            <a:off x="805182" y="20532657"/>
            <a:ext cx="15216870" cy="3999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8000"/>
          </a:p>
        </p:txBody>
      </p:sp>
      <p:sp>
        <p:nvSpPr>
          <p:cNvPr id="52" name="Rectangle 51">
            <a:extLst>
              <a:ext uri="{FF2B5EF4-FFF2-40B4-BE49-F238E27FC236}">
                <a16:creationId xmlns="" xmlns:a16="http://schemas.microsoft.com/office/drawing/2014/main" id="{F6D8A1CF-B987-4F36-8586-4BEDACCCAB04}"/>
              </a:ext>
            </a:extLst>
          </p:cNvPr>
          <p:cNvSpPr/>
          <p:nvPr/>
        </p:nvSpPr>
        <p:spPr>
          <a:xfrm>
            <a:off x="16593692" y="20532657"/>
            <a:ext cx="15216870" cy="15980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7200" dirty="0" smtClean="0"/>
              <a:t>5</a:t>
            </a:r>
            <a:endParaRPr lang="en-US" sz="7200" dirty="0"/>
          </a:p>
        </p:txBody>
      </p:sp>
      <p:sp>
        <p:nvSpPr>
          <p:cNvPr id="53" name="TextBox 52">
            <a:extLst>
              <a:ext uri="{FF2B5EF4-FFF2-40B4-BE49-F238E27FC236}">
                <a16:creationId xmlns="" xmlns:a16="http://schemas.microsoft.com/office/drawing/2014/main" id="{B9BDD4D7-12C6-4DBA-AD93-2C88BC17BC8B}"/>
              </a:ext>
            </a:extLst>
          </p:cNvPr>
          <p:cNvSpPr txBox="1"/>
          <p:nvPr/>
        </p:nvSpPr>
        <p:spPr>
          <a:xfrm>
            <a:off x="1107838" y="7415732"/>
            <a:ext cx="14525194" cy="12095619"/>
          </a:xfrm>
          <a:prstGeom prst="rect">
            <a:avLst/>
          </a:prstGeom>
          <a:noFill/>
        </p:spPr>
        <p:txBody>
          <a:bodyPr wrap="square" rtlCol="0">
            <a:spAutoFit/>
          </a:bodyPr>
          <a:lstStyle>
            <a:defPPr>
              <a:defRPr kern="1200" smtId="4294967295"/>
            </a:defPPr>
          </a:lstStyle>
          <a:p>
            <a:pPr algn="just"/>
            <a:r>
              <a:rPr lang="en-ZW" sz="6000" dirty="0"/>
              <a:t>FIM is simply the technique of keeping watch of the </a:t>
            </a:r>
            <a:r>
              <a:rPr lang="en-ZW" sz="6000" dirty="0" smtClean="0"/>
              <a:t>data and how </a:t>
            </a:r>
            <a:r>
              <a:rPr lang="en-ZW" sz="6000" dirty="0"/>
              <a:t>it has been </a:t>
            </a:r>
            <a:r>
              <a:rPr lang="en-ZW" sz="6000" dirty="0" smtClean="0"/>
              <a:t>changed. </a:t>
            </a:r>
            <a:r>
              <a:rPr lang="en-ZW" sz="6000" dirty="0"/>
              <a:t>To better understand this concept, the phrase can be broken down into individual words – file, integrity and monitor. The term file refers to data or information that is actually stored on the computer or network. The integrity of the file means that it has not been maliciously altered or modified. Monitoring refers to constantly checking the file to see whether there have been any modifications done to it. This check will verify whether the integrity of the data is maintained or </a:t>
            </a:r>
            <a:r>
              <a:rPr lang="en-ZW" sz="6000" dirty="0" smtClean="0"/>
              <a:t>not</a:t>
            </a:r>
            <a:r>
              <a:rPr lang="en-ZW" sz="6000" dirty="0" smtClean="0"/>
              <a:t>.</a:t>
            </a:r>
            <a:endParaRPr lang="en-ZW" sz="6000" dirty="0"/>
          </a:p>
        </p:txBody>
      </p:sp>
      <p:sp>
        <p:nvSpPr>
          <p:cNvPr id="54" name="TextBox 53">
            <a:extLst>
              <a:ext uri="{FF2B5EF4-FFF2-40B4-BE49-F238E27FC236}">
                <a16:creationId xmlns="" xmlns:a16="http://schemas.microsoft.com/office/drawing/2014/main" id="{E4864E4E-50A2-403F-84B8-E4F7E820612B}"/>
              </a:ext>
            </a:extLst>
          </p:cNvPr>
          <p:cNvSpPr txBox="1"/>
          <p:nvPr/>
        </p:nvSpPr>
        <p:spPr>
          <a:xfrm>
            <a:off x="1107838" y="6748492"/>
            <a:ext cx="14525194" cy="646331"/>
          </a:xfrm>
          <a:prstGeom prst="rect">
            <a:avLst/>
          </a:prstGeom>
          <a:noFill/>
        </p:spPr>
        <p:txBody>
          <a:bodyPr wrap="square" rtlCol="0">
            <a:spAutoFit/>
          </a:bodyPr>
          <a:lstStyle>
            <a:defPPr>
              <a:defRPr kern="1200" smtId="4294967295"/>
            </a:defPPr>
          </a:lstStyle>
          <a:p>
            <a:r>
              <a:rPr lang="en-US" sz="3600" dirty="0" smtClean="0">
                <a:solidFill>
                  <a:srgbClr val="235078"/>
                </a:solidFill>
                <a:latin typeface="Libre Baskerville" panose="02000000000000000000" pitchFamily="2" charset="0"/>
              </a:rPr>
              <a:t>Introduction</a:t>
            </a:r>
            <a:endParaRPr lang="en-US" sz="3600" dirty="0">
              <a:solidFill>
                <a:srgbClr val="235078"/>
              </a:solidFill>
              <a:latin typeface="Libre Baskerville" panose="02000000000000000000" pitchFamily="2" charset="0"/>
            </a:endParaRPr>
          </a:p>
        </p:txBody>
      </p:sp>
      <p:sp>
        <p:nvSpPr>
          <p:cNvPr id="55" name="Rectangle 54">
            <a:extLst>
              <a:ext uri="{FF2B5EF4-FFF2-40B4-BE49-F238E27FC236}">
                <a16:creationId xmlns="" xmlns:a16="http://schemas.microsoft.com/office/drawing/2014/main" id="{32418A42-DDE0-497E-98DF-5F9BFF98DA6B}"/>
              </a:ext>
            </a:extLst>
          </p:cNvPr>
          <p:cNvSpPr/>
          <p:nvPr/>
        </p:nvSpPr>
        <p:spPr>
          <a:xfrm>
            <a:off x="16624172" y="37546491"/>
            <a:ext cx="15216870" cy="5506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56" name="TextBox 55">
            <a:extLst>
              <a:ext uri="{FF2B5EF4-FFF2-40B4-BE49-F238E27FC236}">
                <a16:creationId xmlns="" xmlns:a16="http://schemas.microsoft.com/office/drawing/2014/main" id="{1D434DB1-CA03-4AE7-BD42-F2F4837CE20D}"/>
              </a:ext>
            </a:extLst>
          </p:cNvPr>
          <p:cNvSpPr txBox="1"/>
          <p:nvPr/>
        </p:nvSpPr>
        <p:spPr>
          <a:xfrm>
            <a:off x="17285368" y="38705135"/>
            <a:ext cx="14525194" cy="2677656"/>
          </a:xfrm>
          <a:prstGeom prst="rect">
            <a:avLst/>
          </a:prstGeom>
          <a:noFill/>
        </p:spPr>
        <p:txBody>
          <a:bodyPr wrap="square" rtlCol="0">
            <a:spAutoFit/>
          </a:bodyPr>
          <a:lstStyle>
            <a:defPPr>
              <a:defRPr kern="1200" smtId="4294967295"/>
            </a:defPPr>
          </a:lstStyle>
          <a:p>
            <a:r>
              <a:rPr lang="en-US" sz="3600" dirty="0">
                <a:latin typeface="+mn-lt"/>
                <a:ea typeface="Open Sans" panose="020B0606030504020204" pitchFamily="34" charset="0"/>
                <a:cs typeface="Open Sans" panose="020B0606030504020204" pitchFamily="34" charset="0"/>
              </a:rPr>
              <a:t>Below are the explicit recommendations for the future scope of this project:</a:t>
            </a:r>
          </a:p>
          <a:p>
            <a:r>
              <a:rPr lang="en-US" sz="3600" dirty="0">
                <a:latin typeface="+mn-lt"/>
                <a:ea typeface="Open Sans" panose="020B0606030504020204" pitchFamily="34" charset="0"/>
                <a:cs typeface="Open Sans" panose="020B0606030504020204" pitchFamily="34" charset="0"/>
              </a:rPr>
              <a:t>1.	Allow for automatic identification of IoT device not relying on manual removal of non IoT device.</a:t>
            </a:r>
          </a:p>
          <a:p>
            <a:r>
              <a:rPr lang="en-US" sz="3600" dirty="0">
                <a:latin typeface="+mn-lt"/>
                <a:ea typeface="Open Sans" panose="020B0606030504020204" pitchFamily="34" charset="0"/>
                <a:cs typeface="Open Sans" panose="020B0606030504020204" pitchFamily="34" charset="0"/>
              </a:rPr>
              <a:t>2.	Allow for automatic elimination of vulnerabilities on IoT devices</a:t>
            </a:r>
          </a:p>
          <a:p>
            <a:r>
              <a:rPr lang="en-US" dirty="0" smtClean="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57" name="TextBox 56">
            <a:extLst>
              <a:ext uri="{FF2B5EF4-FFF2-40B4-BE49-F238E27FC236}">
                <a16:creationId xmlns="" xmlns:a16="http://schemas.microsoft.com/office/drawing/2014/main" id="{992CC346-56CD-4384-BB14-A915BC781C78}"/>
              </a:ext>
            </a:extLst>
          </p:cNvPr>
          <p:cNvSpPr txBox="1"/>
          <p:nvPr/>
        </p:nvSpPr>
        <p:spPr>
          <a:xfrm>
            <a:off x="17285368" y="38099891"/>
            <a:ext cx="14525194"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Scope of Future Work</a:t>
            </a:r>
          </a:p>
        </p:txBody>
      </p:sp>
      <p:sp>
        <p:nvSpPr>
          <p:cNvPr id="58" name="TextBox 57">
            <a:extLst>
              <a:ext uri="{FF2B5EF4-FFF2-40B4-BE49-F238E27FC236}">
                <a16:creationId xmlns="" xmlns:a16="http://schemas.microsoft.com/office/drawing/2014/main" id="{E3DA8D0E-1298-4193-913A-0FE766B77D13}"/>
              </a:ext>
            </a:extLst>
          </p:cNvPr>
          <p:cNvSpPr txBox="1"/>
          <p:nvPr/>
        </p:nvSpPr>
        <p:spPr>
          <a:xfrm>
            <a:off x="17285368" y="7353729"/>
            <a:ext cx="14525194" cy="461665"/>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Add your information, graphs and images to this section.</a:t>
            </a:r>
          </a:p>
        </p:txBody>
      </p:sp>
      <p:sp>
        <p:nvSpPr>
          <p:cNvPr id="59" name="TextBox 58">
            <a:extLst>
              <a:ext uri="{FF2B5EF4-FFF2-40B4-BE49-F238E27FC236}">
                <a16:creationId xmlns="" xmlns:a16="http://schemas.microsoft.com/office/drawing/2014/main" id="{D07EEF88-ACF9-4467-B180-074FC642245A}"/>
              </a:ext>
            </a:extLst>
          </p:cNvPr>
          <p:cNvSpPr txBox="1"/>
          <p:nvPr/>
        </p:nvSpPr>
        <p:spPr>
          <a:xfrm>
            <a:off x="17285368" y="6748484"/>
            <a:ext cx="14525194"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Results</a:t>
            </a:r>
          </a:p>
        </p:txBody>
      </p:sp>
      <p:sp>
        <p:nvSpPr>
          <p:cNvPr id="60" name="TextBox 59">
            <a:extLst>
              <a:ext uri="{FF2B5EF4-FFF2-40B4-BE49-F238E27FC236}">
                <a16:creationId xmlns="" xmlns:a16="http://schemas.microsoft.com/office/drawing/2014/main" id="{22B0201C-B275-4172-AE5F-42B6EA405F41}"/>
              </a:ext>
            </a:extLst>
          </p:cNvPr>
          <p:cNvSpPr txBox="1"/>
          <p:nvPr/>
        </p:nvSpPr>
        <p:spPr>
          <a:xfrm>
            <a:off x="17285368" y="22550845"/>
            <a:ext cx="13651832" cy="12649617"/>
          </a:xfrm>
          <a:prstGeom prst="rect">
            <a:avLst/>
          </a:prstGeom>
          <a:noFill/>
        </p:spPr>
        <p:txBody>
          <a:bodyPr wrap="square" rtlCol="0">
            <a:spAutoFit/>
          </a:bodyPr>
          <a:lstStyle>
            <a:defPPr>
              <a:defRPr kern="1200" smtId="4294967295"/>
            </a:defPPr>
          </a:lstStyle>
          <a:p>
            <a:pPr marL="571500" indent="-571500">
              <a:buFont typeface="Arial" panose="020B0604020202020204" pitchFamily="34" charset="0"/>
              <a:buChar char="•"/>
            </a:pPr>
            <a:r>
              <a:rPr lang="en-ZW" sz="3600" dirty="0"/>
              <a:t>This paper provides a novel approach to vulnerability scanning for IoT devices to warn the user about IoT security issues and how they are highly vulnerable and can be exploited by an attacker. This work has been driven by the following research </a:t>
            </a:r>
            <a:r>
              <a:rPr lang="en-ZW" sz="3600" dirty="0" smtClean="0"/>
              <a:t>objectives</a:t>
            </a:r>
          </a:p>
          <a:p>
            <a:endParaRPr lang="en-US" sz="3600" dirty="0"/>
          </a:p>
          <a:p>
            <a:pPr marL="742950" lvl="0" indent="-742950">
              <a:buFont typeface="+mj-lt"/>
              <a:buAutoNum type="arabicPeriod"/>
            </a:pPr>
            <a:r>
              <a:rPr lang="en-US" sz="3600" dirty="0"/>
              <a:t>To scan for IoT devices connected to a </a:t>
            </a:r>
            <a:r>
              <a:rPr lang="en-US" sz="3600" dirty="0" smtClean="0"/>
              <a:t>network</a:t>
            </a:r>
          </a:p>
          <a:p>
            <a:pPr marL="742950" lvl="0" indent="-742950">
              <a:buFont typeface="+mj-lt"/>
              <a:buAutoNum type="arabicPeriod"/>
            </a:pPr>
            <a:r>
              <a:rPr lang="en-US" sz="3600" dirty="0" smtClean="0"/>
              <a:t>To </a:t>
            </a:r>
            <a:r>
              <a:rPr lang="en-US" sz="3600" dirty="0"/>
              <a:t>scan for vulnerabilities on found IoT </a:t>
            </a:r>
            <a:r>
              <a:rPr lang="en-US" sz="3600" dirty="0" smtClean="0"/>
              <a:t>devices.</a:t>
            </a:r>
          </a:p>
          <a:p>
            <a:pPr marL="742950" lvl="0" indent="-742950">
              <a:buFont typeface="+mj-lt"/>
              <a:buAutoNum type="arabicPeriod"/>
            </a:pPr>
            <a:r>
              <a:rPr lang="en-ZW" sz="3600" dirty="0" smtClean="0"/>
              <a:t>To </a:t>
            </a:r>
            <a:r>
              <a:rPr lang="en-ZW" sz="3600" dirty="0"/>
              <a:t>offer security recommendations to the user.</a:t>
            </a:r>
            <a:endParaRPr lang="en-US" sz="3600" dirty="0"/>
          </a:p>
          <a:p>
            <a:r>
              <a:rPr lang="en-ZW" sz="3600" dirty="0"/>
              <a:t> </a:t>
            </a:r>
            <a:endParaRPr lang="en-US" sz="3600" dirty="0"/>
          </a:p>
          <a:p>
            <a:pPr marL="571500" indent="-571500">
              <a:buFont typeface="Arial" panose="020B0604020202020204" pitchFamily="34" charset="0"/>
              <a:buChar char="•"/>
            </a:pPr>
            <a:r>
              <a:rPr lang="en-ZW" sz="3600" dirty="0"/>
              <a:t>To that end, we implemented the model that is intended to be used by IoT technology owners to scan for IoT devices connected to their Home LAN network and scan the discovered devices for vulnerabilities and perform vulnerability assessment and offer security recommendations. We tested the model for its usability and it has shown a promising result. </a:t>
            </a:r>
            <a:endParaRPr lang="en-ZW" sz="3600" dirty="0" smtClean="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ZW" sz="3600" dirty="0"/>
              <a:t>In conclusion, IoT users must be very aware and need to follow recommendations of security experts about disabling vulnerable services and turning off unused services. They need to patch their devices, download latest update for their services regularly, secure their devices by configuring them probably, and changing the default usernames and password as well as selecting strong passwords.</a:t>
            </a:r>
            <a:endParaRPr lang="en-US" sz="3600" dirty="0"/>
          </a:p>
          <a:p>
            <a:r>
              <a:rPr lang="en-US" dirty="0" smtClean="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1" name="TextBox 60">
            <a:extLst>
              <a:ext uri="{FF2B5EF4-FFF2-40B4-BE49-F238E27FC236}">
                <a16:creationId xmlns="" xmlns:a16="http://schemas.microsoft.com/office/drawing/2014/main" id="{A6E6C31F-098B-45F7-BEE5-8A51FA70D59F}"/>
              </a:ext>
            </a:extLst>
          </p:cNvPr>
          <p:cNvSpPr txBox="1"/>
          <p:nvPr/>
        </p:nvSpPr>
        <p:spPr>
          <a:xfrm>
            <a:off x="17661686" y="21163029"/>
            <a:ext cx="14525194"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Conclusion</a:t>
            </a:r>
          </a:p>
        </p:txBody>
      </p:sp>
      <p:sp>
        <p:nvSpPr>
          <p:cNvPr id="62" name="TextBox 61">
            <a:extLst>
              <a:ext uri="{FF2B5EF4-FFF2-40B4-BE49-F238E27FC236}">
                <a16:creationId xmlns="" xmlns:a16="http://schemas.microsoft.com/office/drawing/2014/main" id="{A067F8A1-EE95-4354-8E2F-952A6BBDBFFC}"/>
              </a:ext>
            </a:extLst>
          </p:cNvPr>
          <p:cNvSpPr txBox="1"/>
          <p:nvPr/>
        </p:nvSpPr>
        <p:spPr>
          <a:xfrm>
            <a:off x="970816" y="21735237"/>
            <a:ext cx="14525194" cy="2554545"/>
          </a:xfrm>
          <a:prstGeom prst="rect">
            <a:avLst/>
          </a:prstGeom>
          <a:noFill/>
        </p:spPr>
        <p:txBody>
          <a:bodyPr wrap="square" rtlCol="0">
            <a:spAutoFit/>
          </a:bodyPr>
          <a:lstStyle>
            <a:defPPr>
              <a:defRPr kern="1200" smtId="4294967295"/>
            </a:defPPr>
          </a:lstStyle>
          <a:p>
            <a:pPr algn="just"/>
            <a:r>
              <a:rPr lang="en-US" sz="4000" dirty="0" smtClean="0">
                <a:cs typeface="Times New Roman" panose="02020603050405020304" pitchFamily="18" charset="0"/>
              </a:rPr>
              <a:t>This project seeks to focus on monitoring host and  networked environments for changes in their data and information (files). The files in this context refer to system documents that hold valuable information about the organization or its clients.</a:t>
            </a:r>
            <a:endParaRPr lang="en-US" sz="4000" dirty="0">
              <a:cs typeface="Times New Roman" panose="02020603050405020304" pitchFamily="18" charset="0"/>
            </a:endParaRPr>
          </a:p>
        </p:txBody>
      </p:sp>
      <p:sp>
        <p:nvSpPr>
          <p:cNvPr id="63" name="TextBox 62">
            <a:extLst>
              <a:ext uri="{FF2B5EF4-FFF2-40B4-BE49-F238E27FC236}">
                <a16:creationId xmlns="" xmlns:a16="http://schemas.microsoft.com/office/drawing/2014/main" id="{92D5F59B-F8CA-463C-871F-D1042309DE00}"/>
              </a:ext>
            </a:extLst>
          </p:cNvPr>
          <p:cNvSpPr txBox="1"/>
          <p:nvPr/>
        </p:nvSpPr>
        <p:spPr>
          <a:xfrm>
            <a:off x="1107838" y="20895868"/>
            <a:ext cx="14525194" cy="646331"/>
          </a:xfrm>
          <a:prstGeom prst="rect">
            <a:avLst/>
          </a:prstGeom>
          <a:noFill/>
        </p:spPr>
        <p:txBody>
          <a:bodyPr wrap="square" rtlCol="0">
            <a:spAutoFit/>
          </a:bodyPr>
          <a:lstStyle>
            <a:defPPr>
              <a:defRPr kern="1200" smtId="4294967295"/>
            </a:defPPr>
          </a:lstStyle>
          <a:p>
            <a:r>
              <a:rPr lang="en-US" sz="3600" dirty="0" smtClean="0">
                <a:solidFill>
                  <a:srgbClr val="235078"/>
                </a:solidFill>
                <a:latin typeface="Libre Baskerville" panose="02000000000000000000" pitchFamily="2" charset="0"/>
              </a:rPr>
              <a:t>Scope of the Project</a:t>
            </a:r>
            <a:endParaRPr lang="en-US" sz="3600" dirty="0">
              <a:solidFill>
                <a:srgbClr val="235078"/>
              </a:solidFill>
              <a:latin typeface="Libre Baskerville" panose="02000000000000000000" pitchFamily="2" charset="0"/>
            </a:endParaRPr>
          </a:p>
        </p:txBody>
      </p:sp>
      <p:pic>
        <p:nvPicPr>
          <p:cNvPr id="2" name="Picture 1"/>
          <p:cNvPicPr>
            <a:picLocks noChangeAspect="1"/>
          </p:cNvPicPr>
          <p:nvPr/>
        </p:nvPicPr>
        <p:blipFill>
          <a:blip r:embed="rId4"/>
          <a:stretch>
            <a:fillRect/>
          </a:stretch>
        </p:blipFill>
        <p:spPr>
          <a:xfrm>
            <a:off x="235523" y="652792"/>
            <a:ext cx="5015353" cy="2484197"/>
          </a:xfrm>
          <a:prstGeom prst="rect">
            <a:avLst/>
          </a:prstGeom>
        </p:spPr>
      </p:pic>
      <p:sp>
        <p:nvSpPr>
          <p:cNvPr id="22" name="Rectangle 21">
            <a:extLst>
              <a:ext uri="{FF2B5EF4-FFF2-40B4-BE49-F238E27FC236}">
                <a16:creationId xmlns="" xmlns:a16="http://schemas.microsoft.com/office/drawing/2014/main" id="{8F25EFAD-7AAF-4CAF-BA69-869B3D423F7F}"/>
              </a:ext>
            </a:extLst>
          </p:cNvPr>
          <p:cNvSpPr/>
          <p:nvPr/>
        </p:nvSpPr>
        <p:spPr>
          <a:xfrm>
            <a:off x="805182" y="25208516"/>
            <a:ext cx="15216870" cy="2909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23" name="TextBox 22">
            <a:extLst>
              <a:ext uri="{FF2B5EF4-FFF2-40B4-BE49-F238E27FC236}">
                <a16:creationId xmlns="" xmlns:a16="http://schemas.microsoft.com/office/drawing/2014/main" id="{92D5F59B-F8CA-463C-871F-D1042309DE00}"/>
              </a:ext>
            </a:extLst>
          </p:cNvPr>
          <p:cNvSpPr txBox="1"/>
          <p:nvPr/>
        </p:nvSpPr>
        <p:spPr>
          <a:xfrm>
            <a:off x="970816" y="25242160"/>
            <a:ext cx="14525194" cy="646331"/>
          </a:xfrm>
          <a:prstGeom prst="rect">
            <a:avLst/>
          </a:prstGeom>
          <a:noFill/>
        </p:spPr>
        <p:txBody>
          <a:bodyPr wrap="square" rtlCol="0">
            <a:spAutoFit/>
          </a:bodyPr>
          <a:lstStyle>
            <a:defPPr>
              <a:defRPr kern="1200" smtId="4294967295"/>
            </a:defPPr>
          </a:lstStyle>
          <a:p>
            <a:r>
              <a:rPr lang="en-US" sz="3600" dirty="0" smtClean="0">
                <a:solidFill>
                  <a:srgbClr val="235078"/>
                </a:solidFill>
                <a:latin typeface="Libre Baskerville" panose="02000000000000000000" pitchFamily="2" charset="0"/>
              </a:rPr>
              <a:t>Objectives of the Project</a:t>
            </a:r>
            <a:endParaRPr lang="en-US" sz="3600" dirty="0">
              <a:solidFill>
                <a:srgbClr val="235078"/>
              </a:solidFill>
              <a:latin typeface="Libre Baskerville" panose="02000000000000000000" pitchFamily="2" charset="0"/>
            </a:endParaRPr>
          </a:p>
        </p:txBody>
      </p:sp>
      <p:sp>
        <p:nvSpPr>
          <p:cNvPr id="24" name="TextBox 23">
            <a:extLst>
              <a:ext uri="{FF2B5EF4-FFF2-40B4-BE49-F238E27FC236}">
                <a16:creationId xmlns="" xmlns:a16="http://schemas.microsoft.com/office/drawing/2014/main" id="{A067F8A1-EE95-4354-8E2F-952A6BBDBFFC}"/>
              </a:ext>
            </a:extLst>
          </p:cNvPr>
          <p:cNvSpPr txBox="1"/>
          <p:nvPr/>
        </p:nvSpPr>
        <p:spPr>
          <a:xfrm>
            <a:off x="970816" y="25950511"/>
            <a:ext cx="14525194" cy="1938992"/>
          </a:xfrm>
          <a:prstGeom prst="rect">
            <a:avLst/>
          </a:prstGeom>
          <a:noFill/>
        </p:spPr>
        <p:txBody>
          <a:bodyPr wrap="square" rtlCol="0">
            <a:spAutoFit/>
          </a:bodyPr>
          <a:lstStyle>
            <a:defPPr>
              <a:defRPr kern="1200" smtId="4294967295"/>
            </a:defPPr>
          </a:lstStyle>
          <a:p>
            <a:pPr lvl="0" algn="just"/>
            <a:r>
              <a:rPr lang="en-ZW" sz="4000" dirty="0" err="1" smtClean="0"/>
              <a:t>i</a:t>
            </a:r>
            <a:r>
              <a:rPr lang="en-ZW" sz="4000" dirty="0" smtClean="0"/>
              <a:t>. To </a:t>
            </a:r>
            <a:r>
              <a:rPr lang="en-ZW" sz="4000" dirty="0"/>
              <a:t>generate checksums for files to be monitored</a:t>
            </a:r>
          </a:p>
          <a:p>
            <a:pPr lvl="0" algn="just"/>
            <a:r>
              <a:rPr lang="en-ZW" sz="4000" dirty="0" smtClean="0"/>
              <a:t>ii. To </a:t>
            </a:r>
            <a:r>
              <a:rPr lang="en-ZW" sz="4000" dirty="0"/>
              <a:t>compare the stored checksum with the current checksum</a:t>
            </a:r>
          </a:p>
          <a:p>
            <a:pPr lvl="0" algn="just"/>
            <a:r>
              <a:rPr lang="en-ZW" sz="4000" dirty="0" smtClean="0"/>
              <a:t>iii. To </a:t>
            </a:r>
            <a:r>
              <a:rPr lang="en-ZW" sz="4000" dirty="0"/>
              <a:t>send an alert if the compared checksums for a file are not equal</a:t>
            </a:r>
            <a:endParaRPr lang="en-ZW" sz="4000" dirty="0"/>
          </a:p>
        </p:txBody>
      </p:sp>
      <p:sp>
        <p:nvSpPr>
          <p:cNvPr id="25" name="Rectangle 24">
            <a:extLst>
              <a:ext uri="{FF2B5EF4-FFF2-40B4-BE49-F238E27FC236}">
                <a16:creationId xmlns="" xmlns:a16="http://schemas.microsoft.com/office/drawing/2014/main" id="{8F25EFAD-7AAF-4CAF-BA69-869B3D423F7F}"/>
              </a:ext>
            </a:extLst>
          </p:cNvPr>
          <p:cNvSpPr/>
          <p:nvPr/>
        </p:nvSpPr>
        <p:spPr>
          <a:xfrm>
            <a:off x="818605" y="28794249"/>
            <a:ext cx="15216870" cy="14258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ZW" b="1" i="1" dirty="0"/>
              <a:t>Identiﬁcation</a:t>
            </a:r>
            <a:endParaRPr lang="en-US" dirty="0"/>
          </a:p>
          <a:p>
            <a:r>
              <a:rPr lang="en-ZW" dirty="0"/>
              <a:t>There are a lot of devices running on home networks and new devices being installed every day hence it is difficult to distinguish an IoT device from an any other non IoT device. As we cannot depend solely on MAC addresses to identify an IoT device, our tool will detect and identify these IoT devices by pinging the devices within the network and checking the ICMP message if the target is reachable. If the device response is positive, it then performs a look up to ﬁnd the hostname and save the list of the IP addresses along with their MAC address and hostnames. After that the tool then allows for manual removal of the non-IoT devices connected to the network from the list. The result is a list of detected IoT devices with MAC and IP addresses and hostnames.</a:t>
            </a:r>
            <a:endParaRPr lang="en-US" dirty="0"/>
          </a:p>
          <a:p>
            <a:r>
              <a:rPr lang="en-ZW" b="1" i="1" dirty="0"/>
              <a:t>Vulnerability scanning and assessment</a:t>
            </a:r>
            <a:endParaRPr lang="en-US" dirty="0"/>
          </a:p>
          <a:p>
            <a:r>
              <a:rPr lang="en-ZW" dirty="0"/>
              <a:t>The ﬁrst step is to scan for some of the Open web application security project (OWASP) IoT Top 10 Vulnerabilities. Then the next aim is to ﬁnd the network side vulnerabilities by scanning the devices and checking the open and ﬁltered ports vulnerable to attacks some of them being secure shell (SSH), Telnet, Session initiation protocol (SIP) and get administrative access into the conﬁgurations of the devices. Once the vulnerability assessment is completed we want to mitigate the vulnerabilities by reporting them to the administrators of the devices. The report includes the affected devices and more information and suggestions and recommendations on how to mitigate the issues as they could cause security threats.</a:t>
            </a:r>
            <a:endParaRPr lang="en-US" dirty="0"/>
          </a:p>
        </p:txBody>
      </p:sp>
      <p:sp>
        <p:nvSpPr>
          <p:cNvPr id="26" name="TextBox 25">
            <a:extLst>
              <a:ext uri="{FF2B5EF4-FFF2-40B4-BE49-F238E27FC236}">
                <a16:creationId xmlns="" xmlns:a16="http://schemas.microsoft.com/office/drawing/2014/main" id="{92D5F59B-F8CA-463C-871F-D1042309DE00}"/>
              </a:ext>
            </a:extLst>
          </p:cNvPr>
          <p:cNvSpPr txBox="1"/>
          <p:nvPr/>
        </p:nvSpPr>
        <p:spPr>
          <a:xfrm>
            <a:off x="970816" y="28997749"/>
            <a:ext cx="14525194" cy="646331"/>
          </a:xfrm>
          <a:prstGeom prst="rect">
            <a:avLst/>
          </a:prstGeom>
          <a:noFill/>
        </p:spPr>
        <p:txBody>
          <a:bodyPr wrap="square" rtlCol="0">
            <a:spAutoFit/>
          </a:bodyPr>
          <a:lstStyle>
            <a:defPPr>
              <a:defRPr kern="1200" smtId="4294967295"/>
            </a:defPPr>
          </a:lstStyle>
          <a:p>
            <a:r>
              <a:rPr lang="en-US" sz="3600" dirty="0" smtClean="0">
                <a:solidFill>
                  <a:srgbClr val="235078"/>
                </a:solidFill>
                <a:latin typeface="Libre Baskerville" panose="02000000000000000000" pitchFamily="2" charset="0"/>
              </a:rPr>
              <a:t>Methodology</a:t>
            </a:r>
            <a:endParaRPr lang="en-US" sz="3600" dirty="0">
              <a:solidFill>
                <a:srgbClr val="235078"/>
              </a:solidFill>
              <a:latin typeface="Libre Baskerville" panose="02000000000000000000" pitchFamily="2" charset="0"/>
            </a:endParaRPr>
          </a:p>
        </p:txBody>
      </p:sp>
      <p:sp>
        <p:nvSpPr>
          <p:cNvPr id="27" name="TextBox 26">
            <a:extLst>
              <a:ext uri="{FF2B5EF4-FFF2-40B4-BE49-F238E27FC236}">
                <a16:creationId xmlns="" xmlns:a16="http://schemas.microsoft.com/office/drawing/2014/main" id="{A067F8A1-EE95-4354-8E2F-952A6BBDBFFC}"/>
              </a:ext>
            </a:extLst>
          </p:cNvPr>
          <p:cNvSpPr txBox="1"/>
          <p:nvPr/>
        </p:nvSpPr>
        <p:spPr>
          <a:xfrm>
            <a:off x="986056" y="29789924"/>
            <a:ext cx="14886272" cy="3539430"/>
          </a:xfrm>
          <a:prstGeom prst="rect">
            <a:avLst/>
          </a:prstGeom>
          <a:noFill/>
        </p:spPr>
        <p:txBody>
          <a:bodyPr wrap="square" rtlCol="0">
            <a:spAutoFit/>
          </a:bodyPr>
          <a:lstStyle>
            <a:defPPr>
              <a:defRPr kern="1200" smtId="4294967295"/>
            </a:defPPr>
          </a:lstStyle>
          <a:p>
            <a:pPr algn="just"/>
            <a:r>
              <a:rPr lang="en-US" sz="3200" b="1" dirty="0" smtClean="0">
                <a:cs typeface="Times New Roman" panose="02020603050405020304" pitchFamily="18" charset="0"/>
              </a:rPr>
              <a:t>Authentication and Login</a:t>
            </a:r>
            <a:endParaRPr lang="en-US" sz="3200" b="1" dirty="0" smtClean="0">
              <a:cs typeface="Times New Roman" panose="02020603050405020304" pitchFamily="18" charset="0"/>
            </a:endParaRPr>
          </a:p>
          <a:p>
            <a:pPr algn="just"/>
            <a:r>
              <a:rPr lang="en-US" sz="3200" dirty="0" smtClean="0">
                <a:cs typeface="Times New Roman" panose="02020603050405020304" pitchFamily="18" charset="0"/>
              </a:rPr>
              <a:t>Users create accounts and login to the system. If the user is an administrator they will have access to generate hashes for them</a:t>
            </a:r>
            <a:endParaRPr lang="en-US" sz="3200" dirty="0" smtClean="0">
              <a:cs typeface="Times New Roman" panose="02020603050405020304" pitchFamily="18" charset="0"/>
            </a:endParaRPr>
          </a:p>
          <a:p>
            <a:pPr algn="just"/>
            <a:endParaRPr lang="en-US" sz="3200" dirty="0">
              <a:cs typeface="Times New Roman" panose="02020603050405020304" pitchFamily="18" charset="0"/>
            </a:endParaRPr>
          </a:p>
          <a:p>
            <a:pPr algn="just"/>
            <a:r>
              <a:rPr lang="en-US" sz="3200" b="1" dirty="0" smtClean="0">
                <a:cs typeface="Times New Roman" panose="02020603050405020304" pitchFamily="18" charset="0"/>
              </a:rPr>
              <a:t>Generation of Hashes</a:t>
            </a:r>
            <a:endParaRPr lang="en-US" sz="3200" b="1" dirty="0" smtClean="0">
              <a:cs typeface="Times New Roman" panose="02020603050405020304" pitchFamily="18" charset="0"/>
            </a:endParaRPr>
          </a:p>
          <a:p>
            <a:pPr algn="just"/>
            <a:r>
              <a:rPr lang="en-US" sz="3200" dirty="0" smtClean="0">
                <a:cs typeface="Times New Roman" panose="02020603050405020304" pitchFamily="18" charset="0"/>
              </a:rPr>
              <a:t>The next step is to calculate the SHA256 checksums for the files in the specified folder</a:t>
            </a:r>
          </a:p>
          <a:p>
            <a:pPr algn="just"/>
            <a:endParaRPr lang="en-US" sz="3200" dirty="0" smtClean="0">
              <a:cs typeface="Times New Roman" panose="02020603050405020304" pitchFamily="18" charset="0"/>
            </a:endParaRPr>
          </a:p>
        </p:txBody>
      </p:sp>
      <p:sp>
        <p:nvSpPr>
          <p:cNvPr id="3" name="Rectangle 2"/>
          <p:cNvSpPr>
            <a:spLocks noChangeArrowheads="1"/>
          </p:cNvSpPr>
          <p:nvPr/>
        </p:nvSpPr>
        <p:spPr bwMode="auto">
          <a:xfrm>
            <a:off x="0" y="0"/>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a:off x="-162958" y="145845"/>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8"/>
          <p:cNvSpPr>
            <a:spLocks noChangeArrowheads="1"/>
          </p:cNvSpPr>
          <p:nvPr/>
        </p:nvSpPr>
        <p:spPr bwMode="auto">
          <a:xfrm>
            <a:off x="0" y="0"/>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W"/>
          </a:p>
        </p:txBody>
      </p:sp>
      <p:sp>
        <p:nvSpPr>
          <p:cNvPr id="4" name="Rectangle 2"/>
          <p:cNvSpPr>
            <a:spLocks noChangeArrowheads="1"/>
          </p:cNvSpPr>
          <p:nvPr/>
        </p:nvSpPr>
        <p:spPr bwMode="auto">
          <a:xfrm>
            <a:off x="0" y="0"/>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W"/>
          </a:p>
        </p:txBody>
      </p:sp>
      <p:graphicFrame>
        <p:nvGraphicFramePr>
          <p:cNvPr id="6" name="Object 5"/>
          <p:cNvGraphicFramePr>
            <a:graphicFrameLocks noChangeAspect="1"/>
          </p:cNvGraphicFramePr>
          <p:nvPr>
            <p:extLst>
              <p:ext uri="{D42A27DB-BD31-4B8C-83A1-F6EECF244321}">
                <p14:modId xmlns:p14="http://schemas.microsoft.com/office/powerpoint/2010/main" val="241345331"/>
              </p:ext>
            </p:extLst>
          </p:nvPr>
        </p:nvGraphicFramePr>
        <p:xfrm>
          <a:off x="17285368" y="8382000"/>
          <a:ext cx="6184232" cy="6923915"/>
        </p:xfrm>
        <a:graphic>
          <a:graphicData uri="http://schemas.openxmlformats.org/presentationml/2006/ole">
            <mc:AlternateContent xmlns:mc="http://schemas.openxmlformats.org/markup-compatibility/2006">
              <mc:Choice xmlns:v="urn:schemas-microsoft-com:vml" Requires="v">
                <p:oleObj spid="_x0000_s1061" r:id="rId5" imgW="6448309" imgH="7219766" progId="Visio.Drawing.15">
                  <p:embed/>
                </p:oleObj>
              </mc:Choice>
              <mc:Fallback>
                <p:oleObj r:id="rId5" imgW="6448309" imgH="7219766"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5368" y="8382000"/>
                        <a:ext cx="6184232" cy="6923915"/>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5180</TotalTime>
  <Words>636</Words>
  <Application>Microsoft Office PowerPoint</Application>
  <PresentationFormat>Custom</PresentationFormat>
  <Paragraphs>40</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Libre Baskerville</vt:lpstr>
      <vt:lpstr>Times New Roman</vt:lpstr>
      <vt:lpstr>Montserrat Light</vt:lpstr>
      <vt:lpstr>Open Sans</vt:lpstr>
      <vt:lpstr>Blank Presentation</vt:lpstr>
      <vt:lpstr>Visio.Drawing.15</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Overwatch</cp:lastModifiedBy>
  <cp:revision>339</cp:revision>
  <cp:lastPrinted>2006-11-15T16:04:57Z</cp:lastPrinted>
  <dcterms:modified xsi:type="dcterms:W3CDTF">2021-07-03T08:47:36Z</dcterms:modified>
  <cp:category>templates for scientific poster</cp:category>
</cp:coreProperties>
</file>