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31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93559AC-58EC-4A4C-B19A-618633E376F1}" type="datetimeFigureOut">
              <a:rPr lang="en-GB" smtClean="0"/>
              <a:t>25/03/2022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15111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34758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3947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85164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712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1260577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1055907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54995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36735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59AC-58EC-4A4C-B19A-618633E376F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14822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559AC-58EC-4A4C-B19A-618633E376F1}"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00461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559AC-58EC-4A4C-B19A-618633E376F1}" type="datetimeFigureOut">
              <a:rPr lang="en-GB" smtClean="0"/>
              <a:t>25/03/2022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5414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559AC-58EC-4A4C-B19A-618633E376F1}" type="datetimeFigureOut">
              <a:rPr lang="en-GB" smtClean="0"/>
              <a:t>25/03/2022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424251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559AC-58EC-4A4C-B19A-618633E376F1}" type="datetimeFigureOut">
              <a:rPr lang="en-GB" smtClean="0"/>
              <a:t>25/03/2022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9364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559AC-58EC-4A4C-B19A-618633E376F1}"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57472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559AC-58EC-4A4C-B19A-618633E376F1}"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32219-8A79-431E-A830-E96FA95943D9}" type="slidenum">
              <a:rPr lang="en-GB" smtClean="0"/>
              <a:t>‹#›</a:t>
            </a:fld>
            <a:endParaRPr lang="en-GB"/>
          </a:p>
        </p:txBody>
      </p:sp>
    </p:spTree>
    <p:extLst>
      <p:ext uri="{BB962C8B-B14F-4D97-AF65-F5344CB8AC3E}">
        <p14:creationId xmlns:p14="http://schemas.microsoft.com/office/powerpoint/2010/main" val="390498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93559AC-58EC-4A4C-B19A-618633E376F1}" type="datetimeFigureOut">
              <a:rPr lang="en-GB" smtClean="0"/>
              <a:t>25/03/2022</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D332219-8A79-431E-A830-E96FA95943D9}" type="slidenum">
              <a:rPr lang="en-GB" smtClean="0"/>
              <a:t>‹#›</a:t>
            </a:fld>
            <a:endParaRPr lang="en-GB"/>
          </a:p>
        </p:txBody>
      </p:sp>
    </p:spTree>
    <p:extLst>
      <p:ext uri="{BB962C8B-B14F-4D97-AF65-F5344CB8AC3E}">
        <p14:creationId xmlns:p14="http://schemas.microsoft.com/office/powerpoint/2010/main" val="1852906321"/>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5"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02DBF5-8AFB-4737-A098-A667C5DAB104}"/>
              </a:ext>
            </a:extLst>
          </p:cNvPr>
          <p:cNvSpPr>
            <a:spLocks noGrp="1"/>
          </p:cNvSpPr>
          <p:nvPr>
            <p:ph type="ctrTitle"/>
          </p:nvPr>
        </p:nvSpPr>
        <p:spPr>
          <a:xfrm>
            <a:off x="1675645" y="685799"/>
            <a:ext cx="8001000" cy="2971801"/>
          </a:xfrm>
        </p:spPr>
        <p:txBody>
          <a:bodyPr>
            <a:normAutofit/>
          </a:bodyPr>
          <a:lstStyle/>
          <a:p>
            <a:pPr>
              <a:lnSpc>
                <a:spcPct val="90000"/>
              </a:lnSpc>
            </a:pPr>
            <a:r>
              <a:rPr lang="en-CH">
                <a:effectLst/>
                <a:latin typeface="Calibri" panose="020F0502020204030204" pitchFamily="34" charset="0"/>
                <a:ea typeface="Calibri" panose="020F0502020204030204" pitchFamily="34" charset="0"/>
                <a:cs typeface="Calibri" panose="020F0502020204030204" pitchFamily="34" charset="0"/>
              </a:rPr>
              <a:t>			Google Analytics Customer Revenue Prediction</a:t>
            </a:r>
            <a:br>
              <a:rPr lang="en-GB">
                <a:effectLst/>
                <a:latin typeface="Calibri" panose="020F0502020204030204" pitchFamily="34" charset="0"/>
                <a:ea typeface="Calibri" panose="020F0502020204030204" pitchFamily="34" charset="0"/>
                <a:cs typeface="Times New Roman" panose="02020603050405020304" pitchFamily="18" charset="0"/>
              </a:rPr>
            </a:br>
            <a:endParaRPr lang="en-GB"/>
          </a:p>
        </p:txBody>
      </p:sp>
    </p:spTree>
    <p:extLst>
      <p:ext uri="{BB962C8B-B14F-4D97-AF65-F5344CB8AC3E}">
        <p14:creationId xmlns:p14="http://schemas.microsoft.com/office/powerpoint/2010/main" val="41130973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Rectangle 14">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7"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CA28ADE1-38C0-42A1-BFF5-DD0A80E1782D}"/>
              </a:ext>
            </a:extLst>
          </p:cNvPr>
          <p:cNvSpPr txBox="1"/>
          <p:nvPr/>
        </p:nvSpPr>
        <p:spPr>
          <a:xfrm>
            <a:off x="684212" y="941424"/>
            <a:ext cx="6261337" cy="4758985"/>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Objective:</a:t>
            </a:r>
          </a:p>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Development of a predictive model for evaluating the future  revenue of potential customer in google Merchandise Store for the given time.</a:t>
            </a:r>
          </a:p>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Benefits:</a:t>
            </a:r>
          </a:p>
          <a:p>
            <a:pPr marL="342900" lvl="0" indent="-342900">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Detection of upcoming revenue generated for potential customer.</a:t>
            </a:r>
          </a:p>
          <a:p>
            <a:pPr marL="342900" lvl="0" indent="-342900">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Gives better insight of customer base</a:t>
            </a:r>
          </a:p>
          <a:p>
            <a:pPr marL="342900" lvl="0" indent="-342900">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Helps in easy flow for managing resources.</a:t>
            </a:r>
          </a:p>
        </p:txBody>
      </p:sp>
    </p:spTree>
    <p:extLst>
      <p:ext uri="{BB962C8B-B14F-4D97-AF65-F5344CB8AC3E}">
        <p14:creationId xmlns:p14="http://schemas.microsoft.com/office/powerpoint/2010/main" val="75977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7918E-A1A8-4361-A36D-FE15DB2AB612}"/>
              </a:ext>
            </a:extLst>
          </p:cNvPr>
          <p:cNvSpPr txBox="1"/>
          <p:nvPr/>
        </p:nvSpPr>
        <p:spPr>
          <a:xfrm>
            <a:off x="3053751" y="2300839"/>
            <a:ext cx="6107502" cy="2256323"/>
          </a:xfrm>
          <a:prstGeom prst="rect">
            <a:avLst/>
          </a:prstGeom>
          <a:noFill/>
        </p:spPr>
        <p:txBody>
          <a:bodyPr wrap="square">
            <a:spAutoFit/>
          </a:bodyPr>
          <a:lstStyle/>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Data Sharing Agreement: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Sample file name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Length of date stamp (8 digits)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Length of time stamp (6 digits)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Number of Columns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Column names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Column data type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515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0">
            <a:extLst>
              <a:ext uri="{FF2B5EF4-FFF2-40B4-BE49-F238E27FC236}">
                <a16:creationId xmlns:a16="http://schemas.microsoft.com/office/drawing/2014/main" id="{794AF2B5-A8BE-4608-8A3E-4B55D751117D}"/>
              </a:ext>
            </a:extLst>
          </p:cNvPr>
          <p:cNvSpPr>
            <a:spLocks noChangeArrowheads="1"/>
          </p:cNvSpPr>
          <p:nvPr/>
        </p:nvSpPr>
        <p:spPr bwMode="auto">
          <a:xfrm>
            <a:off x="1558326" y="9673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Rounded Corners 12">
            <a:extLst>
              <a:ext uri="{FF2B5EF4-FFF2-40B4-BE49-F238E27FC236}">
                <a16:creationId xmlns:a16="http://schemas.microsoft.com/office/drawing/2014/main" id="{65E23FDF-6BB1-4DBB-93D7-16BDEF040D33}"/>
              </a:ext>
            </a:extLst>
          </p:cNvPr>
          <p:cNvSpPr>
            <a:spLocks noChangeArrowheads="1"/>
          </p:cNvSpPr>
          <p:nvPr/>
        </p:nvSpPr>
        <p:spPr bwMode="auto">
          <a:xfrm>
            <a:off x="3222026" y="20214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Feature Generation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Rounded Corners 14">
            <a:extLst>
              <a:ext uri="{FF2B5EF4-FFF2-40B4-BE49-F238E27FC236}">
                <a16:creationId xmlns:a16="http://schemas.microsoft.com/office/drawing/2014/main" id="{C4E320F2-84D7-48B5-8921-8EDCB86070FE}"/>
              </a:ext>
            </a:extLst>
          </p:cNvPr>
          <p:cNvSpPr>
            <a:spLocks noChangeArrowheads="1"/>
          </p:cNvSpPr>
          <p:nvPr/>
        </p:nvSpPr>
        <p:spPr bwMode="auto">
          <a:xfrm>
            <a:off x="3218851" y="9927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gathering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Rounded Corners 16">
            <a:extLst>
              <a:ext uri="{FF2B5EF4-FFF2-40B4-BE49-F238E27FC236}">
                <a16:creationId xmlns:a16="http://schemas.microsoft.com/office/drawing/2014/main" id="{09D222B4-6916-455E-858D-E5AA01431D02}"/>
              </a:ext>
            </a:extLst>
          </p:cNvPr>
          <p:cNvSpPr>
            <a:spLocks noChangeArrowheads="1"/>
          </p:cNvSpPr>
          <p:nvPr/>
        </p:nvSpPr>
        <p:spPr bwMode="auto">
          <a:xfrm>
            <a:off x="6639914" y="2008757"/>
            <a:ext cx="1379537"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New feature creation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Rounded Corners 18">
            <a:extLst>
              <a:ext uri="{FF2B5EF4-FFF2-40B4-BE49-F238E27FC236}">
                <a16:creationId xmlns:a16="http://schemas.microsoft.com/office/drawing/2014/main" id="{A7B74B92-08F2-4896-9F9E-708840B9F8A8}"/>
              </a:ext>
            </a:extLst>
          </p:cNvPr>
          <p:cNvSpPr>
            <a:spLocks noChangeArrowheads="1"/>
          </p:cNvSpPr>
          <p:nvPr/>
        </p:nvSpPr>
        <p:spPr bwMode="auto">
          <a:xfrm>
            <a:off x="4925414" y="2054795"/>
            <a:ext cx="1379537"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Export into csv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Rounded Corners 19">
            <a:extLst>
              <a:ext uri="{FF2B5EF4-FFF2-40B4-BE49-F238E27FC236}">
                <a16:creationId xmlns:a16="http://schemas.microsoft.com/office/drawing/2014/main" id="{48D3D389-A914-4D3C-9922-D59FF30BB2FB}"/>
              </a:ext>
            </a:extLst>
          </p:cNvPr>
          <p:cNvSpPr>
            <a:spLocks noChangeArrowheads="1"/>
          </p:cNvSpPr>
          <p:nvPr/>
        </p:nvSpPr>
        <p:spPr bwMode="auto">
          <a:xfrm>
            <a:off x="4895251" y="978470"/>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Cleaning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20">
            <a:extLst>
              <a:ext uri="{FF2B5EF4-FFF2-40B4-BE49-F238E27FC236}">
                <a16:creationId xmlns:a16="http://schemas.microsoft.com/office/drawing/2014/main" id="{4BB8231C-93BC-41B9-BC9B-4FCB21B8D872}"/>
              </a:ext>
            </a:extLst>
          </p:cNvPr>
          <p:cNvSpPr>
            <a:spLocks noChangeArrowheads="1"/>
          </p:cNvSpPr>
          <p:nvPr/>
        </p:nvSpPr>
        <p:spPr bwMode="auto">
          <a:xfrm>
            <a:off x="6571651" y="978470"/>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Handling Missing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Rounded Corners 21">
            <a:extLst>
              <a:ext uri="{FF2B5EF4-FFF2-40B4-BE49-F238E27FC236}">
                <a16:creationId xmlns:a16="http://schemas.microsoft.com/office/drawing/2014/main" id="{56703989-DF24-4E8D-BF54-C8C8AA01F318}"/>
              </a:ext>
            </a:extLst>
          </p:cNvPr>
          <p:cNvSpPr>
            <a:spLocks noChangeArrowheads="1"/>
          </p:cNvSpPr>
          <p:nvPr/>
        </p:nvSpPr>
        <p:spPr bwMode="auto">
          <a:xfrm>
            <a:off x="1504351" y="2032570"/>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Encoding Categorical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Rounded Corners 22">
            <a:extLst>
              <a:ext uri="{FF2B5EF4-FFF2-40B4-BE49-F238E27FC236}">
                <a16:creationId xmlns:a16="http://schemas.microsoft.com/office/drawing/2014/main" id="{4BFFAF9E-0411-459F-887C-3ECB5875CEEC}"/>
              </a:ext>
            </a:extLst>
          </p:cNvPr>
          <p:cNvSpPr>
            <a:spLocks noChangeArrowheads="1"/>
          </p:cNvSpPr>
          <p:nvPr/>
        </p:nvSpPr>
        <p:spPr bwMode="auto">
          <a:xfrm>
            <a:off x="4925414" y="3031107"/>
            <a:ext cx="1379537"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 building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Rounded Corners 23">
            <a:extLst>
              <a:ext uri="{FF2B5EF4-FFF2-40B4-BE49-F238E27FC236}">
                <a16:creationId xmlns:a16="http://schemas.microsoft.com/office/drawing/2014/main" id="{5F2B83C9-9E8A-47D4-A9E6-5870FAC75066}"/>
              </a:ext>
            </a:extLst>
          </p:cNvPr>
          <p:cNvSpPr>
            <a:spLocks noChangeArrowheads="1"/>
          </p:cNvSpPr>
          <p:nvPr/>
        </p:nvSpPr>
        <p:spPr bwMode="auto">
          <a:xfrm>
            <a:off x="6639914" y="3015232"/>
            <a:ext cx="1379537"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Parameter tuning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Rounded Corners 24">
            <a:extLst>
              <a:ext uri="{FF2B5EF4-FFF2-40B4-BE49-F238E27FC236}">
                <a16:creationId xmlns:a16="http://schemas.microsoft.com/office/drawing/2014/main" id="{A30E9321-76B2-4E11-A803-99C99CD1DE5D}"/>
              </a:ext>
            </a:extLst>
          </p:cNvPr>
          <p:cNvSpPr>
            <a:spLocks noChangeArrowheads="1"/>
          </p:cNvSpPr>
          <p:nvPr/>
        </p:nvSpPr>
        <p:spPr bwMode="auto">
          <a:xfrm>
            <a:off x="3249014" y="3031107"/>
            <a:ext cx="1379537"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 saving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Rounded Corners 25">
            <a:extLst>
              <a:ext uri="{FF2B5EF4-FFF2-40B4-BE49-F238E27FC236}">
                <a16:creationId xmlns:a16="http://schemas.microsoft.com/office/drawing/2014/main" id="{2AA957A6-FD61-4BB2-8854-540641B852ED}"/>
              </a:ext>
            </a:extLst>
          </p:cNvPr>
          <p:cNvSpPr>
            <a:spLocks noChangeArrowheads="1"/>
          </p:cNvSpPr>
          <p:nvPr/>
        </p:nvSpPr>
        <p:spPr bwMode="auto">
          <a:xfrm>
            <a:off x="3333151" y="40280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Rounded Corners 26">
            <a:extLst>
              <a:ext uri="{FF2B5EF4-FFF2-40B4-BE49-F238E27FC236}">
                <a16:creationId xmlns:a16="http://schemas.microsoft.com/office/drawing/2014/main" id="{F985F42F-C302-44B5-9F70-00F914B4D63E}"/>
              </a:ext>
            </a:extLst>
          </p:cNvPr>
          <p:cNvSpPr>
            <a:spLocks noChangeArrowheads="1"/>
          </p:cNvSpPr>
          <p:nvPr/>
        </p:nvSpPr>
        <p:spPr bwMode="auto">
          <a:xfrm>
            <a:off x="5025426" y="40280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Deployment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Arrow: Down 14">
            <a:extLst>
              <a:ext uri="{FF2B5EF4-FFF2-40B4-BE49-F238E27FC236}">
                <a16:creationId xmlns:a16="http://schemas.microsoft.com/office/drawing/2014/main" id="{E7357873-EE8C-49B4-8575-BB1555A46484}"/>
              </a:ext>
            </a:extLst>
          </p:cNvPr>
          <p:cNvSpPr/>
          <p:nvPr/>
        </p:nvSpPr>
        <p:spPr>
          <a:xfrm>
            <a:off x="2095071" y="2762820"/>
            <a:ext cx="148590" cy="281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Rectangle: Rounded Corners 27">
            <a:extLst>
              <a:ext uri="{FF2B5EF4-FFF2-40B4-BE49-F238E27FC236}">
                <a16:creationId xmlns:a16="http://schemas.microsoft.com/office/drawing/2014/main" id="{CD8DD890-123C-4F46-AE18-BD00706DE517}"/>
              </a:ext>
            </a:extLst>
          </p:cNvPr>
          <p:cNvSpPr>
            <a:spLocks noChangeArrowheads="1"/>
          </p:cNvSpPr>
          <p:nvPr/>
        </p:nvSpPr>
        <p:spPr bwMode="auto">
          <a:xfrm>
            <a:off x="6708176" y="40280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Push to GitHub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Rounded Corners 28">
            <a:extLst>
              <a:ext uri="{FF2B5EF4-FFF2-40B4-BE49-F238E27FC236}">
                <a16:creationId xmlns:a16="http://schemas.microsoft.com/office/drawing/2014/main" id="{08DFA988-C829-4573-AC1B-611A8ECD9B86}"/>
              </a:ext>
            </a:extLst>
          </p:cNvPr>
          <p:cNvSpPr>
            <a:spLocks noChangeArrowheads="1"/>
          </p:cNvSpPr>
          <p:nvPr/>
        </p:nvSpPr>
        <p:spPr bwMode="auto">
          <a:xfrm>
            <a:off x="1542451" y="3037457"/>
            <a:ext cx="1379538" cy="708025"/>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Flask setup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Arrow: Down 17">
            <a:extLst>
              <a:ext uri="{FF2B5EF4-FFF2-40B4-BE49-F238E27FC236}">
                <a16:creationId xmlns:a16="http://schemas.microsoft.com/office/drawing/2014/main" id="{96887E53-56D4-430B-A559-5CE8536230B6}"/>
              </a:ext>
            </a:extLst>
          </p:cNvPr>
          <p:cNvSpPr/>
          <p:nvPr/>
        </p:nvSpPr>
        <p:spPr>
          <a:xfrm>
            <a:off x="7308886" y="1703957"/>
            <a:ext cx="148590" cy="281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Arrow: Right 19">
            <a:extLst>
              <a:ext uri="{FF2B5EF4-FFF2-40B4-BE49-F238E27FC236}">
                <a16:creationId xmlns:a16="http://schemas.microsoft.com/office/drawing/2014/main" id="{19766267-E671-4325-BD5B-6286E386EAC1}"/>
              </a:ext>
            </a:extLst>
          </p:cNvPr>
          <p:cNvSpPr/>
          <p:nvPr/>
        </p:nvSpPr>
        <p:spPr>
          <a:xfrm>
            <a:off x="6304951" y="1221741"/>
            <a:ext cx="28956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1" name="Arrow: Right 20">
            <a:extLst>
              <a:ext uri="{FF2B5EF4-FFF2-40B4-BE49-F238E27FC236}">
                <a16:creationId xmlns:a16="http://schemas.microsoft.com/office/drawing/2014/main" id="{BCE89DE6-5B83-42EC-A5CA-09FBB68C9968}"/>
              </a:ext>
            </a:extLst>
          </p:cNvPr>
          <p:cNvSpPr/>
          <p:nvPr/>
        </p:nvSpPr>
        <p:spPr>
          <a:xfrm>
            <a:off x="4602065" y="1335656"/>
            <a:ext cx="28956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2" name="Arrow: Right 21">
            <a:extLst>
              <a:ext uri="{FF2B5EF4-FFF2-40B4-BE49-F238E27FC236}">
                <a16:creationId xmlns:a16="http://schemas.microsoft.com/office/drawing/2014/main" id="{AB90A745-9F87-4A74-BA16-B3DCE67A4CED}"/>
              </a:ext>
            </a:extLst>
          </p:cNvPr>
          <p:cNvSpPr/>
          <p:nvPr/>
        </p:nvSpPr>
        <p:spPr>
          <a:xfrm>
            <a:off x="2929291" y="1297941"/>
            <a:ext cx="28956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Arrow: Down 22">
            <a:extLst>
              <a:ext uri="{FF2B5EF4-FFF2-40B4-BE49-F238E27FC236}">
                <a16:creationId xmlns:a16="http://schemas.microsoft.com/office/drawing/2014/main" id="{9399AA1F-9B1B-4C3A-96E8-C4B8B63F42EB}"/>
              </a:ext>
            </a:extLst>
          </p:cNvPr>
          <p:cNvSpPr/>
          <p:nvPr/>
        </p:nvSpPr>
        <p:spPr>
          <a:xfrm>
            <a:off x="7187125" y="3745482"/>
            <a:ext cx="148590" cy="281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4" name="Arrow: Left 23">
            <a:extLst>
              <a:ext uri="{FF2B5EF4-FFF2-40B4-BE49-F238E27FC236}">
                <a16:creationId xmlns:a16="http://schemas.microsoft.com/office/drawing/2014/main" id="{500E7599-F53A-4D6F-BC07-9B0A555370B7}"/>
              </a:ext>
            </a:extLst>
          </p:cNvPr>
          <p:cNvSpPr/>
          <p:nvPr/>
        </p:nvSpPr>
        <p:spPr>
          <a:xfrm>
            <a:off x="6331963" y="2328797"/>
            <a:ext cx="312420" cy="16002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Arrow: Left 24">
            <a:extLst>
              <a:ext uri="{FF2B5EF4-FFF2-40B4-BE49-F238E27FC236}">
                <a16:creationId xmlns:a16="http://schemas.microsoft.com/office/drawing/2014/main" id="{BE37A8F6-8F72-4A5F-A4D8-5F05113C2BE6}"/>
              </a:ext>
            </a:extLst>
          </p:cNvPr>
          <p:cNvSpPr/>
          <p:nvPr/>
        </p:nvSpPr>
        <p:spPr>
          <a:xfrm>
            <a:off x="4601751" y="2306572"/>
            <a:ext cx="312420" cy="16002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Arrow: Left 25">
            <a:extLst>
              <a:ext uri="{FF2B5EF4-FFF2-40B4-BE49-F238E27FC236}">
                <a16:creationId xmlns:a16="http://schemas.microsoft.com/office/drawing/2014/main" id="{784533C3-4C3C-4F98-A836-B9BCE33A4E7E}"/>
              </a:ext>
            </a:extLst>
          </p:cNvPr>
          <p:cNvSpPr/>
          <p:nvPr/>
        </p:nvSpPr>
        <p:spPr>
          <a:xfrm>
            <a:off x="2883889" y="2335147"/>
            <a:ext cx="312420" cy="16002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7" name="Arrow: Left 26">
            <a:extLst>
              <a:ext uri="{FF2B5EF4-FFF2-40B4-BE49-F238E27FC236}">
                <a16:creationId xmlns:a16="http://schemas.microsoft.com/office/drawing/2014/main" id="{9AC59510-CF36-4468-9D9F-BDF8E1BAF36A}"/>
              </a:ext>
            </a:extLst>
          </p:cNvPr>
          <p:cNvSpPr/>
          <p:nvPr/>
        </p:nvSpPr>
        <p:spPr>
          <a:xfrm>
            <a:off x="6395756" y="4369183"/>
            <a:ext cx="312420" cy="16002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Arrow: Left 27">
            <a:extLst>
              <a:ext uri="{FF2B5EF4-FFF2-40B4-BE49-F238E27FC236}">
                <a16:creationId xmlns:a16="http://schemas.microsoft.com/office/drawing/2014/main" id="{715ACB13-3ED3-4DEA-A650-02F054A95310}"/>
              </a:ext>
            </a:extLst>
          </p:cNvPr>
          <p:cNvSpPr/>
          <p:nvPr/>
        </p:nvSpPr>
        <p:spPr>
          <a:xfrm>
            <a:off x="4717610" y="4260401"/>
            <a:ext cx="312420" cy="16002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9" name="Arrow: Right 28">
            <a:extLst>
              <a:ext uri="{FF2B5EF4-FFF2-40B4-BE49-F238E27FC236}">
                <a16:creationId xmlns:a16="http://schemas.microsoft.com/office/drawing/2014/main" id="{719A9F12-3F8A-4FAF-8505-A656A00A5B2F}"/>
              </a:ext>
            </a:extLst>
          </p:cNvPr>
          <p:cNvSpPr/>
          <p:nvPr/>
        </p:nvSpPr>
        <p:spPr>
          <a:xfrm>
            <a:off x="2968532" y="3293044"/>
            <a:ext cx="28956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0" name="Arrow: Right 29">
            <a:extLst>
              <a:ext uri="{FF2B5EF4-FFF2-40B4-BE49-F238E27FC236}">
                <a16:creationId xmlns:a16="http://schemas.microsoft.com/office/drawing/2014/main" id="{C9CE4690-C73D-41CE-A0DD-C0310EE46F11}"/>
              </a:ext>
            </a:extLst>
          </p:cNvPr>
          <p:cNvSpPr/>
          <p:nvPr/>
        </p:nvSpPr>
        <p:spPr>
          <a:xfrm>
            <a:off x="4632438" y="3323521"/>
            <a:ext cx="28956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1" name="Arrow: Right 30">
            <a:extLst>
              <a:ext uri="{FF2B5EF4-FFF2-40B4-BE49-F238E27FC236}">
                <a16:creationId xmlns:a16="http://schemas.microsoft.com/office/drawing/2014/main" id="{267A4378-FC43-405C-8A28-1B933B827691}"/>
              </a:ext>
            </a:extLst>
          </p:cNvPr>
          <p:cNvSpPr/>
          <p:nvPr/>
        </p:nvSpPr>
        <p:spPr>
          <a:xfrm>
            <a:off x="6328544" y="3352800"/>
            <a:ext cx="28956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2" name="Rectangle 31">
            <a:extLst>
              <a:ext uri="{FF2B5EF4-FFF2-40B4-BE49-F238E27FC236}">
                <a16:creationId xmlns:a16="http://schemas.microsoft.com/office/drawing/2014/main" id="{667DA9AB-78E9-4D50-B15B-68F87B1AC48B}"/>
              </a:ext>
            </a:extLst>
          </p:cNvPr>
          <p:cNvSpPr>
            <a:spLocks noChangeArrowheads="1"/>
          </p:cNvSpPr>
          <p:nvPr/>
        </p:nvSpPr>
        <p:spPr bwMode="auto">
          <a:xfrm>
            <a:off x="1682151" y="3450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Architecture:</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47">
            <a:extLst>
              <a:ext uri="{FF2B5EF4-FFF2-40B4-BE49-F238E27FC236}">
                <a16:creationId xmlns:a16="http://schemas.microsoft.com/office/drawing/2014/main" id="{E36BB18E-3557-4332-AFA1-EDB5106BA410}"/>
              </a:ext>
            </a:extLst>
          </p:cNvPr>
          <p:cNvSpPr>
            <a:spLocks noChangeArrowheads="1"/>
          </p:cNvSpPr>
          <p:nvPr/>
        </p:nvSpPr>
        <p:spPr bwMode="auto">
          <a:xfrm>
            <a:off x="1682151" y="802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84785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72C6B-8B44-4408-BE94-F965595D5613}"/>
              </a:ext>
            </a:extLst>
          </p:cNvPr>
          <p:cNvSpPr txBox="1"/>
          <p:nvPr/>
        </p:nvSpPr>
        <p:spPr>
          <a:xfrm>
            <a:off x="2485748" y="673060"/>
            <a:ext cx="6676007" cy="5516318"/>
          </a:xfrm>
          <a:prstGeom prst="rect">
            <a:avLst/>
          </a:prstGeom>
          <a:noFill/>
        </p:spPr>
        <p:txBody>
          <a:bodyPr wrap="square">
            <a:spAutoFit/>
          </a:bodyPr>
          <a:lstStyle/>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Data Validation and Data Transformation: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noProof="1">
                <a:effectLst/>
                <a:latin typeface="Calibri" panose="020F0502020204030204" pitchFamily="34" charset="0"/>
                <a:ea typeface="Calibri" panose="020F0502020204030204" pitchFamily="34" charset="0"/>
                <a:cs typeface="Calibri" panose="020F0502020204030204" pitchFamily="34" charset="0"/>
              </a:rPr>
              <a:t>Name Validation - We have created a regex pattern for validation. After it checks for date format and time format if these requirements are satisfied, we move such files to "Good_Data_Folder" else "Bad_Data_Folder.“</a:t>
            </a:r>
            <a:endParaRPr lang="en-US" sz="1800"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noProof="1">
                <a:effectLst/>
                <a:latin typeface="Calibri" panose="020F0502020204030204" pitchFamily="34" charset="0"/>
                <a:ea typeface="Calibri" panose="020F0502020204030204" pitchFamily="34" charset="0"/>
                <a:cs typeface="Calibri" panose="020F0502020204030204" pitchFamily="34" charset="0"/>
              </a:rPr>
              <a:t>Number of Columns – Validation of number of columns present in the files, and if it doesn't match then the file is moved to "Bad_Data_Folder.“</a:t>
            </a:r>
            <a:endParaRPr lang="en-US" sz="1800"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noProof="1">
                <a:effectLst/>
                <a:latin typeface="Calibri" panose="020F0502020204030204" pitchFamily="34" charset="0"/>
                <a:ea typeface="Calibri" panose="020F0502020204030204" pitchFamily="34" charset="0"/>
                <a:cs typeface="Calibri" panose="020F0502020204030204" pitchFamily="34" charset="0"/>
              </a:rPr>
              <a:t>Name of Columns - The name of the columns is validated and should be the same as given in the schema file. If not, then the file is moved to "Bad_Data_Folder".</a:t>
            </a:r>
            <a:endParaRPr lang="en-US" sz="1800"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noProof="1">
                <a:effectLst/>
                <a:latin typeface="Calibri" panose="020F0502020204030204" pitchFamily="34" charset="0"/>
                <a:ea typeface="Calibri" panose="020F0502020204030204" pitchFamily="34" charset="0"/>
                <a:cs typeface="Calibri" panose="020F0502020204030204" pitchFamily="34" charset="0"/>
              </a:rPr>
              <a:t>Data type of columns - The data type of columns is given in the schema file. It is validated when we insert the files into Database. If the datatype is wrong, then the file is moved to "Bad_Data_Folder".</a:t>
            </a:r>
            <a:endParaRPr lang="en-US" sz="1800" noProof="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noProof="1">
                <a:effectLst/>
                <a:latin typeface="Calibri" panose="020F0502020204030204" pitchFamily="34" charset="0"/>
                <a:ea typeface="Calibri" panose="020F0502020204030204" pitchFamily="34" charset="0"/>
                <a:cs typeface="Calibri" panose="020F0502020204030204" pitchFamily="34" charset="0"/>
              </a:rPr>
              <a:t>Null values in columns - If any of the columns in a file have all the values as NULL or missing, we discard such a file and move it to "Bad_Data_Folder".</a:t>
            </a:r>
            <a:endParaRPr lang="en-US" sz="1800" noProof="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753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9FD8A-8C86-4696-8C90-7D4BC8362F03}"/>
              </a:ext>
            </a:extLst>
          </p:cNvPr>
          <p:cNvSpPr txBox="1"/>
          <p:nvPr/>
        </p:nvSpPr>
        <p:spPr>
          <a:xfrm>
            <a:off x="3053919" y="2599421"/>
            <a:ext cx="6107836" cy="1663597"/>
          </a:xfrm>
          <a:prstGeom prst="rect">
            <a:avLst/>
          </a:prstGeom>
          <a:noFill/>
        </p:spPr>
        <p:txBody>
          <a:bodyPr wrap="square">
            <a:spAutoFit/>
          </a:bodyPr>
          <a:lstStyle/>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Data Insertion in Database: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Insertion of files in the table - All the files in the "Good_Data_Folder" are inserted in the above-created table. If any file has invalid data type in any of the </a:t>
            </a:r>
            <a:r>
              <a:rPr lang="en-CH" sz="1800" dirty="0" err="1">
                <a:effectLst/>
                <a:latin typeface="Calibri" panose="020F0502020204030204" pitchFamily="34" charset="0"/>
                <a:ea typeface="Calibri" panose="020F0502020204030204" pitchFamily="34" charset="0"/>
                <a:cs typeface="Calibri" panose="020F0502020204030204" pitchFamily="34" charset="0"/>
              </a:rPr>
              <a:t>columns,the</a:t>
            </a:r>
            <a:r>
              <a:rPr lang="en-CH" sz="1800" dirty="0">
                <a:effectLst/>
                <a:latin typeface="Calibri" panose="020F0502020204030204" pitchFamily="34" charset="0"/>
                <a:ea typeface="Calibri" panose="020F0502020204030204" pitchFamily="34" charset="0"/>
                <a:cs typeface="Calibri" panose="020F0502020204030204" pitchFamily="34" charset="0"/>
              </a:rPr>
              <a:t> file is not loaded in the table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418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3622-7D35-4168-8ABA-6586F34E1F23}"/>
              </a:ext>
            </a:extLst>
          </p:cNvPr>
          <p:cNvSpPr txBox="1"/>
          <p:nvPr/>
        </p:nvSpPr>
        <p:spPr>
          <a:xfrm>
            <a:off x="1606858" y="847691"/>
            <a:ext cx="7554897" cy="4297330"/>
          </a:xfrm>
          <a:prstGeom prst="rect">
            <a:avLst/>
          </a:prstGeom>
          <a:noFill/>
        </p:spPr>
        <p:txBody>
          <a:bodyPr wrap="square">
            <a:spAutoFit/>
          </a:bodyPr>
          <a:lstStyle/>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Model Training: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Data Export from Db:</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The accumulated data from </a:t>
            </a:r>
            <a:r>
              <a:rPr lang="en-CH" sz="1800" noProof="1">
                <a:effectLst/>
                <a:latin typeface="Calibri" panose="020F0502020204030204" pitchFamily="34" charset="0"/>
                <a:ea typeface="Calibri" panose="020F0502020204030204" pitchFamily="34" charset="0"/>
                <a:cs typeface="Calibri" panose="020F0502020204030204" pitchFamily="34" charset="0"/>
              </a:rPr>
              <a:t>db</a:t>
            </a:r>
            <a:r>
              <a:rPr lang="en-CH" sz="1800" dirty="0">
                <a:effectLst/>
                <a:latin typeface="Calibri" panose="020F0502020204030204" pitchFamily="34" charset="0"/>
                <a:ea typeface="Calibri" panose="020F0502020204030204" pitchFamily="34" charset="0"/>
                <a:cs typeface="Calibri" panose="020F0502020204030204" pitchFamily="34" charset="0"/>
              </a:rPr>
              <a:t> is exported in csv format for model training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Data Pre-processing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H" sz="1800" dirty="0">
                <a:effectLst/>
                <a:latin typeface="Calibri" panose="020F0502020204030204" pitchFamily="34" charset="0"/>
                <a:ea typeface="Calibri" panose="020F0502020204030204" pitchFamily="34" charset="0"/>
                <a:cs typeface="Calibri" panose="020F0502020204030204" pitchFamily="34" charset="0"/>
              </a:rPr>
              <a:t>Performing EDA to get insight of data like identifying outliers, trend among data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H" sz="1800" dirty="0">
                <a:effectLst/>
                <a:latin typeface="Calibri" panose="020F0502020204030204" pitchFamily="34" charset="0"/>
                <a:ea typeface="Calibri" panose="020F0502020204030204" pitchFamily="34" charset="0"/>
                <a:cs typeface="Calibri" panose="020F0502020204030204" pitchFamily="34" charset="0"/>
              </a:rPr>
              <a:t>Check for null values in the columns. If present impute the null values.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H" sz="1800" dirty="0">
                <a:effectLst/>
                <a:latin typeface="Calibri" panose="020F0502020204030204" pitchFamily="34" charset="0"/>
                <a:ea typeface="Calibri" panose="020F0502020204030204" pitchFamily="34" charset="0"/>
                <a:cs typeface="Calibri" panose="020F0502020204030204" pitchFamily="34" charset="0"/>
              </a:rPr>
              <a:t>Encode the categorical values with numeric values.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CH" sz="1800" dirty="0">
                <a:effectLst/>
                <a:latin typeface="Calibri" panose="020F0502020204030204" pitchFamily="34" charset="0"/>
                <a:ea typeface="Calibri" panose="020F0502020204030204" pitchFamily="34"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Model Selection and Prediction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H" sz="1800" dirty="0">
                <a:effectLst/>
                <a:latin typeface="Calibri" panose="020F0502020204030204" pitchFamily="34" charset="0"/>
                <a:ea typeface="Calibri" panose="020F0502020204030204" pitchFamily="34" charset="0"/>
              </a:rPr>
              <a:t>After Data Pre-processing, we find the best model. In this case I have used Light GBM (Gradient Boosting algorithm) than sent it for prediction. Once prediction is done than data are saved in csv format and shared</a:t>
            </a:r>
            <a:endParaRPr lang="en-GB" dirty="0"/>
          </a:p>
        </p:txBody>
      </p:sp>
    </p:spTree>
    <p:extLst>
      <p:ext uri="{BB962C8B-B14F-4D97-AF65-F5344CB8AC3E}">
        <p14:creationId xmlns:p14="http://schemas.microsoft.com/office/powerpoint/2010/main" val="330956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781B9-82F5-4A51-9232-57CFE27701C5}"/>
              </a:ext>
            </a:extLst>
          </p:cNvPr>
          <p:cNvSpPr txBox="1"/>
          <p:nvPr/>
        </p:nvSpPr>
        <p:spPr>
          <a:xfrm>
            <a:off x="886659" y="1925619"/>
            <a:ext cx="8118691" cy="4206240"/>
          </a:xfrm>
          <a:prstGeom prst="rect">
            <a:avLst/>
          </a:prstGeom>
        </p:spPr>
        <p:txBody>
          <a:bodyPr vert="horz" lIns="91440" tIns="45720" rIns="91440" bIns="45720" rtlCol="0" anchor="t">
            <a:normAutofit/>
          </a:bodyPr>
          <a:lstStyle/>
          <a:p>
            <a:pPr marL="1828800" indent="-182880" defTabSz="914400">
              <a:lnSpc>
                <a:spcPct val="90000"/>
              </a:lnSpc>
              <a:spcAft>
                <a:spcPts val="800"/>
              </a:spcAft>
              <a:buClr>
                <a:schemeClr val="tx1"/>
              </a:buClr>
              <a:buFont typeface="Wingdings" pitchFamily="2" charset="2"/>
              <a:buChar char=""/>
            </a:pPr>
            <a:r>
              <a:rPr lang="en-US" sz="2400">
                <a:effectLst/>
              </a:rPr>
              <a:t>Q &amp; A:</a:t>
            </a:r>
          </a:p>
          <a:p>
            <a:pPr indent="-182880" defTabSz="914400">
              <a:lnSpc>
                <a:spcPct val="90000"/>
              </a:lnSpc>
              <a:spcAft>
                <a:spcPts val="800"/>
              </a:spcAft>
              <a:buClr>
                <a:schemeClr val="tx1"/>
              </a:buClr>
              <a:buFont typeface="Wingdings" pitchFamily="2" charset="2"/>
              <a:buChar char=""/>
            </a:pPr>
            <a:r>
              <a:rPr lang="en-US" sz="2400">
                <a:effectLst/>
              </a:rPr>
              <a:t>Q1) What’s the source of data?</a:t>
            </a:r>
          </a:p>
          <a:p>
            <a:pPr indent="-182880" defTabSz="914400">
              <a:lnSpc>
                <a:spcPct val="90000"/>
              </a:lnSpc>
              <a:spcAft>
                <a:spcPts val="800"/>
              </a:spcAft>
              <a:buClr>
                <a:schemeClr val="tx1"/>
              </a:buClr>
              <a:buFont typeface="Wingdings" pitchFamily="2" charset="2"/>
              <a:buChar char=""/>
            </a:pPr>
            <a:r>
              <a:rPr lang="en-US" sz="2400">
                <a:effectLst/>
              </a:rPr>
              <a:t>The data for training is provided by the client in multiple batches and each batch contain multiple files</a:t>
            </a:r>
          </a:p>
          <a:p>
            <a:pPr indent="-182880" defTabSz="914400">
              <a:lnSpc>
                <a:spcPct val="90000"/>
              </a:lnSpc>
              <a:spcAft>
                <a:spcPts val="800"/>
              </a:spcAft>
              <a:buClr>
                <a:schemeClr val="tx1"/>
              </a:buClr>
              <a:buFont typeface="Wingdings" pitchFamily="2" charset="2"/>
              <a:buChar char=""/>
            </a:pPr>
            <a:r>
              <a:rPr lang="en-US" sz="2400">
                <a:effectLst/>
              </a:rPr>
              <a:t>Q 2) What was the type of data?</a:t>
            </a:r>
          </a:p>
          <a:p>
            <a:pPr indent="-182880" defTabSz="914400">
              <a:lnSpc>
                <a:spcPct val="90000"/>
              </a:lnSpc>
              <a:spcAft>
                <a:spcPts val="800"/>
              </a:spcAft>
              <a:buClr>
                <a:schemeClr val="tx1"/>
              </a:buClr>
              <a:buFont typeface="Wingdings" pitchFamily="2" charset="2"/>
              <a:buChar char=""/>
            </a:pPr>
            <a:r>
              <a:rPr lang="en-US" sz="2400">
                <a:effectLst/>
              </a:rPr>
              <a:t>The data was the combination of numerical and Categorical values.</a:t>
            </a:r>
          </a:p>
        </p:txBody>
      </p:sp>
    </p:spTree>
    <p:extLst>
      <p:ext uri="{BB962C8B-B14F-4D97-AF65-F5344CB8AC3E}">
        <p14:creationId xmlns:p14="http://schemas.microsoft.com/office/powerpoint/2010/main" val="135543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4E990D-5AA1-4487-A81C-E5B1C7FEDCB2}"/>
              </a:ext>
            </a:extLst>
          </p:cNvPr>
          <p:cNvSpPr txBox="1"/>
          <p:nvPr/>
        </p:nvSpPr>
        <p:spPr>
          <a:xfrm>
            <a:off x="500332" y="66701"/>
            <a:ext cx="9721970" cy="5835508"/>
          </a:xfrm>
          <a:prstGeom prst="rect">
            <a:avLst/>
          </a:prstGeom>
          <a:noFill/>
        </p:spPr>
        <p:txBody>
          <a:bodyPr wrap="square">
            <a:spAutoFit/>
          </a:bodyPr>
          <a:lstStyle/>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Q 3) After the File validation what you do with incompatible file or files which didn’t pass the validation?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Files like these are moved to the Achieve Folder and a list of these files has been shared with the client and we removed the bad data folder.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Q 4) How logs are managed?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We are using different logs as per the steps that we follow in validation and modelling like File validation log , Data Insertion ,Model Training log , prediction log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H" sz="1800" dirty="0">
                <a:effectLst/>
                <a:latin typeface="Calibri" panose="020F0502020204030204" pitchFamily="34" charset="0"/>
                <a:ea typeface="Calibri" panose="020F0502020204030204" pitchFamily="34" charset="0"/>
                <a:cs typeface="Calibri" panose="020F0502020204030204" pitchFamily="34" charset="0"/>
              </a:rPr>
              <a:t>Q 5) What techniques were you using for data pre-processing?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Removing unwanted attributes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Visualizing relation of independent variables with each other and output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Checking and changing Distribution of continuous values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Cleaning data and imputing if null values are present.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Converting categorical data into numeric values.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H" sz="1800" dirty="0">
                <a:effectLst/>
                <a:latin typeface="Calibri" panose="020F0502020204030204" pitchFamily="34" charset="0"/>
                <a:ea typeface="Calibri" panose="020F0502020204030204" pitchFamily="34" charset="0"/>
                <a:cs typeface="Calibri" panose="020F0502020204030204" pitchFamily="34" charset="0"/>
              </a:rPr>
              <a:t>Scaling the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953784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692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Symbol</vt:lpstr>
      <vt:lpstr>Wingdings</vt:lpstr>
      <vt:lpstr>Wingdings 3</vt:lpstr>
      <vt:lpstr>Slice</vt:lpstr>
      <vt:lpstr>   Google Analytics Customer Revenue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Google Analytics Customer Revenue Prediction </dc:title>
  <dc:creator>teena</dc:creator>
  <cp:lastModifiedBy>teena</cp:lastModifiedBy>
  <cp:revision>8</cp:revision>
  <dcterms:created xsi:type="dcterms:W3CDTF">2022-03-23T17:26:36Z</dcterms:created>
  <dcterms:modified xsi:type="dcterms:W3CDTF">2022-03-25T09:00:02Z</dcterms:modified>
</cp:coreProperties>
</file>