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86" r:id="rId11"/>
    <p:sldId id="287" r:id="rId12"/>
    <p:sldId id="288" r:id="rId13"/>
    <p:sldId id="289" r:id="rId14"/>
    <p:sldId id="284" r:id="rId15"/>
    <p:sldId id="269" r:id="rId16"/>
    <p:sldId id="270" r:id="rId17"/>
    <p:sldId id="265" r:id="rId18"/>
    <p:sldId id="266" r:id="rId19"/>
    <p:sldId id="267" r:id="rId20"/>
    <p:sldId id="268" r:id="rId21"/>
    <p:sldId id="285" r:id="rId22"/>
    <p:sldId id="272" r:id="rId23"/>
    <p:sldId id="276" r:id="rId24"/>
    <p:sldId id="273" r:id="rId25"/>
    <p:sldId id="274" r:id="rId26"/>
    <p:sldId id="27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5511" autoAdjust="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F673-B543-4ACB-BF82-6B1FA04EA14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1F5C-C102-4083-BB32-56D2F1E4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0660A-D21A-41C8-9D08-BF606E6196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30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blizzard describes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severe winter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condition (violent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snowstorm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characterized by strong winds, cold temperatures, and reduced visibility due to falling or blowing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 Sometimes strong winds only pick up dry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has already fallen earlier, which then is known as a ground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blizzard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flood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overflow of water that submerges land that is usually dry.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Heavy Rains. The simplest explanation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flooding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heavy rains.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Overflowing Rivers.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Broken Dams.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Urban Drainage Basins.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 Surges and Tsunamis.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 with Steep Sides.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Lack of Vegetation.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Melting Snow and Ice.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 storm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type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winter storm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characterized by freezing rain, also known as a glaze event or, in some parts of the United States, as a silver thaw. The U.S. National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defines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 storm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results in the accumulation of at least 0.25-inch (6.4 mm)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exposed surfaces.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 description data from our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F1F5C-C102-4083-BB32-56D2F1E4BA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Nonvio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property, drug, and public order offenses which do not involve a threat of harm or an actual attack upon a victim. Typically, the most frequently identified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nonviolent crimes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involve drug trafficking, drug possession, burglary, and larceny.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Larceny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to theft, larceny is the taking of property with the intent of depriving the owner of its use.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Burglary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Burglary involves breaking into and entering a structure in order to commit a crime, such as theft.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F1F5C-C102-4083-BB32-56D2F1E4BA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Combining data to find meaningful results for a year of temperatures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Max average high and max average minimum temperature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 average high and min average 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2017 mild winter – higher min temps</a:t>
            </a:r>
          </a:p>
          <a:p>
            <a:pPr marL="171450" indent="-171450">
              <a:buFontTx/>
              <a:buChar char="-"/>
            </a:pPr>
            <a:r>
              <a:rPr lang="en-US" dirty="0"/>
              <a:t>2018 and 2019 wider variance in temperature overall with lower max average min and higher max average min, but cooler average high temps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0660A-D21A-41C8-9D08-BF606E6196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61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crimes increased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Largest increase in Assault and Robbery by males (2807 (760%) and 2491 (2129%))</a:t>
            </a:r>
          </a:p>
          <a:p>
            <a:pPr marL="171450" indent="-171450">
              <a:buFontTx/>
              <a:buChar char="-"/>
            </a:pPr>
            <a:r>
              <a:rPr lang="en-US" dirty="0"/>
              <a:t>Smallest increase in female homicide and unknown homicide (19 (from 4) and 20 (from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0660A-D21A-41C8-9D08-BF606E6196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1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0-9 only decrease (0-4-2), all others increased</a:t>
            </a:r>
          </a:p>
          <a:p>
            <a:r>
              <a:rPr lang="en-US" dirty="0"/>
              <a:t>Largest increase in 20-29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0660A-D21A-41C8-9D08-BF606E6196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28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decrease in 70-79 (0-1-0)</a:t>
            </a:r>
          </a:p>
          <a:p>
            <a:r>
              <a:rPr lang="en-US" dirty="0"/>
              <a:t>Largest increase in 20-29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0660A-D21A-41C8-9D08-BF606E6196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86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decrease in 40-49</a:t>
            </a:r>
          </a:p>
          <a:p>
            <a:r>
              <a:rPr lang="en-US" dirty="0"/>
              <a:t>Largest increase in age unknown, followed by 10-19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0660A-D21A-41C8-9D08-BF606E6196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40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increase in 90-99</a:t>
            </a:r>
          </a:p>
          <a:p>
            <a:r>
              <a:rPr lang="en-US" dirty="0"/>
              <a:t>Highest occurrence in 20-29</a:t>
            </a:r>
          </a:p>
          <a:p>
            <a:r>
              <a:rPr lang="en-US" dirty="0"/>
              <a:t>Largest increase in unknown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0660A-D21A-41C8-9D08-BF606E6196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1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4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B536EC-7EE9-49BF-BD27-3B52F04FDA3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outdoor, city, road&#10;&#10;Description automatically generated">
            <a:extLst>
              <a:ext uri="{FF2B5EF4-FFF2-40B4-BE49-F238E27FC236}">
                <a16:creationId xmlns:a16="http://schemas.microsoft.com/office/drawing/2014/main" id="{D9A2C5AA-7C79-4563-930F-B6D1AE560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r="31433"/>
          <a:stretch/>
        </p:blipFill>
        <p:spPr>
          <a:xfrm>
            <a:off x="1565899" y="881116"/>
            <a:ext cx="5331233" cy="51872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BF92B-01E6-46F6-943A-898ED87E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9896" y="2994300"/>
            <a:ext cx="5596317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Arial Black" panose="020B0A04020102020204" pitchFamily="34" charset="0"/>
              </a:rPr>
              <a:t>Crime and Weather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518C6-8B41-41B6-98DB-7DCBD2C83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897" y="215546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MINNEAPOLIS</a:t>
            </a:r>
          </a:p>
        </p:txBody>
      </p:sp>
    </p:spTree>
    <p:extLst>
      <p:ext uri="{BB962C8B-B14F-4D97-AF65-F5344CB8AC3E}">
        <p14:creationId xmlns:p14="http://schemas.microsoft.com/office/powerpoint/2010/main" val="604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36" y="681009"/>
            <a:ext cx="10018711" cy="493712"/>
          </a:xfrm>
        </p:spPr>
        <p:txBody>
          <a:bodyPr>
            <a:normAutofit/>
          </a:bodyPr>
          <a:lstStyle/>
          <a:p>
            <a:r>
              <a:rPr lang="en-US" sz="2000" dirty="0"/>
              <a:t>How it feels   like(Temperature in F) during different weather events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8726" y="142946"/>
            <a:ext cx="5682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Weather events vs Non-violent crimes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7" y="1249265"/>
            <a:ext cx="6208708" cy="3104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40" y="3972201"/>
            <a:ext cx="6197436" cy="3098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5" y="1249265"/>
            <a:ext cx="6221218" cy="31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7" y="1210111"/>
            <a:ext cx="6559090" cy="2623636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1839881" y="78403"/>
            <a:ext cx="10018711" cy="49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Non-violent crime cases during different weather events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87" y="1210111"/>
            <a:ext cx="6321531" cy="25286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25" y="3738724"/>
            <a:ext cx="6652081" cy="26608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27732" y="694318"/>
            <a:ext cx="9806541" cy="393589"/>
          </a:xfrm>
        </p:spPr>
        <p:txBody>
          <a:bodyPr>
            <a:normAutofit/>
          </a:bodyPr>
          <a:lstStyle/>
          <a:p>
            <a:r>
              <a:rPr lang="en-US" sz="1600" b="1" dirty="0"/>
              <a:t>Blizzard weather</a:t>
            </a:r>
          </a:p>
        </p:txBody>
      </p:sp>
    </p:spTree>
    <p:extLst>
      <p:ext uri="{BB962C8B-B14F-4D97-AF65-F5344CB8AC3E}">
        <p14:creationId xmlns:p14="http://schemas.microsoft.com/office/powerpoint/2010/main" val="251973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67154" y="251688"/>
            <a:ext cx="9806541" cy="393589"/>
          </a:xfrm>
        </p:spPr>
        <p:txBody>
          <a:bodyPr>
            <a:normAutofit/>
          </a:bodyPr>
          <a:lstStyle/>
          <a:p>
            <a:r>
              <a:rPr lang="en-US" sz="1600" b="1" dirty="0"/>
              <a:t> Flood weather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9" y="1231281"/>
            <a:ext cx="6493093" cy="2597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24" y="1231281"/>
            <a:ext cx="6428270" cy="2571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26" y="3828518"/>
            <a:ext cx="6455616" cy="25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9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85729" y="240886"/>
            <a:ext cx="9806541" cy="393589"/>
          </a:xfrm>
        </p:spPr>
        <p:txBody>
          <a:bodyPr>
            <a:normAutofit/>
          </a:bodyPr>
          <a:lstStyle/>
          <a:p>
            <a:r>
              <a:rPr lang="en-US" sz="1600" b="1" dirty="0"/>
              <a:t> Ice storm weather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8" y="975438"/>
            <a:ext cx="6511678" cy="2604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60" y="1009203"/>
            <a:ext cx="6224066" cy="2570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29" y="3990714"/>
            <a:ext cx="7113231" cy="28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7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8A37-9105-4830-B0A0-F7F7E82D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Clean-up and Analysis for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Temperature vs Violent Crime by Age and Gender</a:t>
            </a:r>
            <a:endParaRPr lang="en-US" dirty="0"/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13535492-F78A-43B5-8E32-FFFA18CA57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 b="11521"/>
          <a:stretch>
            <a:fillRect/>
          </a:stretch>
        </p:blipFill>
        <p:spPr>
          <a:xfrm>
            <a:off x="2360613" y="923925"/>
            <a:ext cx="8226425" cy="3165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4DDFF-A20F-4FA7-A020-F0F1566A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64625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9974-6120-47DF-8CB2-C895648A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6806"/>
            <a:ext cx="10018713" cy="6899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Yearly Weather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BD6110A-3A45-4C66-A7B8-F2425892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653143"/>
            <a:ext cx="12969552" cy="6484776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5D5FE80-B2EA-47EB-9595-F84DA0142AAB}"/>
              </a:ext>
            </a:extLst>
          </p:cNvPr>
          <p:cNvSpPr/>
          <p:nvPr/>
        </p:nvSpPr>
        <p:spPr>
          <a:xfrm>
            <a:off x="335560" y="1644242"/>
            <a:ext cx="1677798" cy="4362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B24B07-A6B1-44DA-B79E-4E1BCFB4BA8E}"/>
              </a:ext>
            </a:extLst>
          </p:cNvPr>
          <p:cNvSpPr/>
          <p:nvPr/>
        </p:nvSpPr>
        <p:spPr>
          <a:xfrm>
            <a:off x="335560" y="2592198"/>
            <a:ext cx="1677798" cy="4362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1F5E7F-71C3-43BD-AF5B-825015885444}"/>
              </a:ext>
            </a:extLst>
          </p:cNvPr>
          <p:cNvSpPr/>
          <p:nvPr/>
        </p:nvSpPr>
        <p:spPr>
          <a:xfrm>
            <a:off x="335560" y="4876043"/>
            <a:ext cx="1677798" cy="4362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1B59C8-8A33-4699-ABB8-E71A9B2B40AD}"/>
              </a:ext>
            </a:extLst>
          </p:cNvPr>
          <p:cNvSpPr/>
          <p:nvPr/>
        </p:nvSpPr>
        <p:spPr>
          <a:xfrm>
            <a:off x="335560" y="5588608"/>
            <a:ext cx="1677798" cy="4362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DBC3C-2379-49AB-8203-F991E683116D}"/>
              </a:ext>
            </a:extLst>
          </p:cNvPr>
          <p:cNvSpPr/>
          <p:nvPr/>
        </p:nvSpPr>
        <p:spPr>
          <a:xfrm>
            <a:off x="4169328" y="1468073"/>
            <a:ext cx="1926672" cy="538992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30D478-CECF-403B-B79F-82E619FD6EDC}"/>
              </a:ext>
            </a:extLst>
          </p:cNvPr>
          <p:cNvSpPr/>
          <p:nvPr/>
        </p:nvSpPr>
        <p:spPr>
          <a:xfrm>
            <a:off x="4429387" y="4572000"/>
            <a:ext cx="1452836" cy="145283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2B0B70-76E1-4E87-8BC9-8FA476426DC5}"/>
              </a:ext>
            </a:extLst>
          </p:cNvPr>
          <p:cNvCxnSpPr/>
          <p:nvPr/>
        </p:nvCxnSpPr>
        <p:spPr>
          <a:xfrm>
            <a:off x="5159229" y="1979802"/>
            <a:ext cx="0" cy="333246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7EF07-5510-4942-B1E5-B2A079481DF8}"/>
              </a:ext>
            </a:extLst>
          </p:cNvPr>
          <p:cNvSpPr/>
          <p:nvPr/>
        </p:nvSpPr>
        <p:spPr>
          <a:xfrm>
            <a:off x="7365534" y="1468073"/>
            <a:ext cx="4370664" cy="538992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B1350F-4356-443E-8925-F23F7892796E}"/>
              </a:ext>
            </a:extLst>
          </p:cNvPr>
          <p:cNvCxnSpPr>
            <a:cxnSpLocks/>
          </p:cNvCxnSpPr>
          <p:nvPr/>
        </p:nvCxnSpPr>
        <p:spPr>
          <a:xfrm>
            <a:off x="8247776" y="1862356"/>
            <a:ext cx="0" cy="39273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406E9F-4B2F-4798-91FD-BE2ED3249A3E}"/>
              </a:ext>
            </a:extLst>
          </p:cNvPr>
          <p:cNvCxnSpPr>
            <a:cxnSpLocks/>
          </p:cNvCxnSpPr>
          <p:nvPr/>
        </p:nvCxnSpPr>
        <p:spPr>
          <a:xfrm>
            <a:off x="11252433" y="2080470"/>
            <a:ext cx="0" cy="39273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3" grpId="2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C68-E615-4959-8378-56EE1F65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148" y="-11319"/>
            <a:ext cx="5747704" cy="1752599"/>
          </a:xfrm>
        </p:spPr>
        <p:txBody>
          <a:bodyPr/>
          <a:lstStyle/>
          <a:p>
            <a:r>
              <a:rPr lang="en-US" b="1" dirty="0"/>
              <a:t>Temperature and Violent Crime by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B8AD-21A0-4024-8CEB-4F676AC8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8538" y="1370805"/>
            <a:ext cx="4607188" cy="576262"/>
          </a:xfrm>
        </p:spPr>
        <p:txBody>
          <a:bodyPr/>
          <a:lstStyle/>
          <a:p>
            <a:pPr algn="ctr"/>
            <a:r>
              <a:rPr lang="en-US" dirty="0"/>
              <a:t>Yearly Temp Averages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DC73427-A17F-44F6-87C9-2A2EF2CC5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788"/>
            <a:ext cx="4250112" cy="2125055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A995C0A0-72D1-46DE-9171-896E6C5127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37" y="2068083"/>
            <a:ext cx="9759298" cy="4879648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26D98B-704C-4845-BD32-E6B5895ADB50}"/>
              </a:ext>
            </a:extLst>
          </p:cNvPr>
          <p:cNvSpPr/>
          <p:nvPr/>
        </p:nvSpPr>
        <p:spPr>
          <a:xfrm>
            <a:off x="10972800" y="2457974"/>
            <a:ext cx="1015068" cy="1015068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2821F7-FD6C-4D68-93BB-C8F46171ED93}"/>
              </a:ext>
            </a:extLst>
          </p:cNvPr>
          <p:cNvSpPr/>
          <p:nvPr/>
        </p:nvSpPr>
        <p:spPr>
          <a:xfrm>
            <a:off x="10972800" y="5705911"/>
            <a:ext cx="1015068" cy="1015068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C68-E615-4959-8378-56EE1F65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15" y="194468"/>
            <a:ext cx="10018713" cy="1752599"/>
          </a:xfrm>
        </p:spPr>
        <p:txBody>
          <a:bodyPr/>
          <a:lstStyle/>
          <a:p>
            <a:r>
              <a:rPr lang="en-US" b="1" dirty="0"/>
              <a:t>Temperature and Homicide Rate by 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B8AD-21A0-4024-8CEB-4F676AC8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18298" y="1404964"/>
            <a:ext cx="4607188" cy="576262"/>
          </a:xfrm>
        </p:spPr>
        <p:txBody>
          <a:bodyPr/>
          <a:lstStyle/>
          <a:p>
            <a:pPr algn="ctr"/>
            <a:r>
              <a:rPr lang="en-US" dirty="0"/>
              <a:t>Yearly Temp Averages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DC73427-A17F-44F6-87C9-2A2EF2CC5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490" y="1848032"/>
            <a:ext cx="4529571" cy="22647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8B88D-F1E1-4384-A1D7-1F79742F2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3907" y="1938640"/>
            <a:ext cx="4622537" cy="576262"/>
          </a:xfrm>
        </p:spPr>
        <p:txBody>
          <a:bodyPr/>
          <a:lstStyle/>
          <a:p>
            <a:pPr algn="ctr"/>
            <a:r>
              <a:rPr lang="en-US" dirty="0"/>
              <a:t>Homicide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95C0A0-72D1-46DE-9171-896E6C5127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0697" y="2226771"/>
            <a:ext cx="9488958" cy="4744479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A50B15-C00D-4F0F-9CB9-F9340E49E529}"/>
              </a:ext>
            </a:extLst>
          </p:cNvPr>
          <p:cNvSpPr/>
          <p:nvPr/>
        </p:nvSpPr>
        <p:spPr>
          <a:xfrm>
            <a:off x="10859421" y="2743200"/>
            <a:ext cx="1057013" cy="105701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5DC05E-C4F6-4737-8834-6B17A36BD134}"/>
              </a:ext>
            </a:extLst>
          </p:cNvPr>
          <p:cNvSpPr/>
          <p:nvPr/>
        </p:nvSpPr>
        <p:spPr>
          <a:xfrm>
            <a:off x="10951700" y="5889071"/>
            <a:ext cx="872456" cy="87245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C68-E615-4959-8378-56EE1F65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15" y="194468"/>
            <a:ext cx="10018713" cy="1752599"/>
          </a:xfrm>
        </p:spPr>
        <p:txBody>
          <a:bodyPr/>
          <a:lstStyle/>
          <a:p>
            <a:r>
              <a:rPr lang="en-US" b="1" dirty="0"/>
              <a:t>Temperature and Assault Rate by 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B8AD-21A0-4024-8CEB-4F676AC8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16739" y="1328341"/>
            <a:ext cx="4607188" cy="576262"/>
          </a:xfrm>
        </p:spPr>
        <p:txBody>
          <a:bodyPr/>
          <a:lstStyle/>
          <a:p>
            <a:pPr algn="ctr"/>
            <a:r>
              <a:rPr lang="en-US" dirty="0"/>
              <a:t>Yearly Temp Averages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DC73427-A17F-44F6-87C9-2A2EF2CC5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94" y="1758304"/>
            <a:ext cx="4653098" cy="23265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8B88D-F1E1-4384-A1D7-1F79742F2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69178" y="1786441"/>
            <a:ext cx="4622537" cy="576262"/>
          </a:xfrm>
        </p:spPr>
        <p:txBody>
          <a:bodyPr/>
          <a:lstStyle/>
          <a:p>
            <a:pPr algn="ctr"/>
            <a:r>
              <a:rPr lang="en-US" dirty="0"/>
              <a:t>Aggravated Assault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95C0A0-72D1-46DE-9171-896E6C5127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3185" y="2183656"/>
            <a:ext cx="9474525" cy="4737261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C0CB68-0B05-4955-A4FF-6162276D220B}"/>
              </a:ext>
            </a:extLst>
          </p:cNvPr>
          <p:cNvSpPr/>
          <p:nvPr/>
        </p:nvSpPr>
        <p:spPr>
          <a:xfrm>
            <a:off x="10813409" y="2650921"/>
            <a:ext cx="1275127" cy="12751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10CEEF-08B8-461F-AB22-8F47CFE5B8FB}"/>
              </a:ext>
            </a:extLst>
          </p:cNvPr>
          <p:cNvSpPr/>
          <p:nvPr/>
        </p:nvSpPr>
        <p:spPr>
          <a:xfrm>
            <a:off x="11076836" y="5981648"/>
            <a:ext cx="622184" cy="62218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46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C68-E615-4959-8378-56EE1F65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15" y="194468"/>
            <a:ext cx="10018713" cy="1752599"/>
          </a:xfrm>
        </p:spPr>
        <p:txBody>
          <a:bodyPr/>
          <a:lstStyle/>
          <a:p>
            <a:r>
              <a:rPr lang="en-US" b="1" dirty="0"/>
              <a:t>Temperature and Robbery Rate by 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B8AD-21A0-4024-8CEB-4F676AC8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18298" y="1196262"/>
            <a:ext cx="4607188" cy="576262"/>
          </a:xfrm>
        </p:spPr>
        <p:txBody>
          <a:bodyPr/>
          <a:lstStyle/>
          <a:p>
            <a:pPr algn="ctr"/>
            <a:r>
              <a:rPr lang="en-US" dirty="0"/>
              <a:t>Yearly Temp Averages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DC73427-A17F-44F6-87C9-2A2EF2CC5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739" y="1484393"/>
            <a:ext cx="4454070" cy="22270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8B88D-F1E1-4384-A1D7-1F79742F2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91843" y="1616472"/>
            <a:ext cx="4622537" cy="576262"/>
          </a:xfrm>
        </p:spPr>
        <p:txBody>
          <a:bodyPr/>
          <a:lstStyle/>
          <a:p>
            <a:pPr algn="ctr"/>
            <a:r>
              <a:rPr lang="en-US" dirty="0"/>
              <a:t>Robbery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95C0A0-72D1-46DE-9171-896E6C5127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5740" y="2091376"/>
            <a:ext cx="9776527" cy="488826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BBB366-2620-4F33-A5CE-094E5F272F61}"/>
              </a:ext>
            </a:extLst>
          </p:cNvPr>
          <p:cNvSpPr/>
          <p:nvPr/>
        </p:nvSpPr>
        <p:spPr>
          <a:xfrm>
            <a:off x="10944314" y="2734654"/>
            <a:ext cx="1247686" cy="124768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A2EBA2-FE37-4D17-8D74-7407CCC1CE30}"/>
              </a:ext>
            </a:extLst>
          </p:cNvPr>
          <p:cNvSpPr/>
          <p:nvPr/>
        </p:nvSpPr>
        <p:spPr>
          <a:xfrm>
            <a:off x="11228461" y="5737075"/>
            <a:ext cx="679391" cy="67939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6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0A74-81CC-4378-B6D2-56B0E29A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Temperature and weather will affect rates of crime.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D071-99E5-49E0-A14E-50210259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Temperature vs Violent Crime</a:t>
            </a:r>
          </a:p>
          <a:p>
            <a:pPr lvl="1"/>
            <a:r>
              <a:rPr lang="en-US" dirty="0"/>
              <a:t>As the temperature increases, will rates of violent crime will also increase?</a:t>
            </a:r>
          </a:p>
          <a:p>
            <a:r>
              <a:rPr lang="en-US" dirty="0"/>
              <a:t>Adverse weather vs Non-Violent Crime</a:t>
            </a:r>
          </a:p>
          <a:p>
            <a:pPr lvl="1"/>
            <a:r>
              <a:rPr lang="en-US" dirty="0"/>
              <a:t>After major weather events (i.e., tornados, blizzards, floods) will nonviolent crime increase?</a:t>
            </a:r>
          </a:p>
          <a:p>
            <a:r>
              <a:rPr lang="en-US" dirty="0"/>
              <a:t>Weather and demographics</a:t>
            </a:r>
          </a:p>
          <a:p>
            <a:pPr lvl="1"/>
            <a:r>
              <a:rPr lang="en-US" dirty="0"/>
              <a:t>Will temperature affect crime rates by gender and age differently?</a:t>
            </a:r>
          </a:p>
          <a:p>
            <a:r>
              <a:rPr lang="en-US" dirty="0"/>
              <a:t>Weather and officer staffing</a:t>
            </a:r>
          </a:p>
          <a:p>
            <a:pPr lvl="1"/>
            <a:r>
              <a:rPr lang="en-US" dirty="0"/>
              <a:t>Is there a correlation between temperature and Officer staffing levels?</a:t>
            </a:r>
          </a:p>
        </p:txBody>
      </p:sp>
    </p:spTree>
    <p:extLst>
      <p:ext uri="{BB962C8B-B14F-4D97-AF65-F5344CB8AC3E}">
        <p14:creationId xmlns:p14="http://schemas.microsoft.com/office/powerpoint/2010/main" val="2488197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C68-E615-4959-8378-56EE1F65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15" y="194468"/>
            <a:ext cx="10018713" cy="1752599"/>
          </a:xfrm>
        </p:spPr>
        <p:txBody>
          <a:bodyPr/>
          <a:lstStyle/>
          <a:p>
            <a:r>
              <a:rPr lang="en-US" b="1" dirty="0"/>
              <a:t>Temperature and Rape Rate by 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B8AD-21A0-4024-8CEB-4F676AC8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4300" y="1320554"/>
            <a:ext cx="4607188" cy="576262"/>
          </a:xfrm>
        </p:spPr>
        <p:txBody>
          <a:bodyPr/>
          <a:lstStyle/>
          <a:p>
            <a:pPr algn="ctr"/>
            <a:r>
              <a:rPr lang="en-US" dirty="0"/>
              <a:t>Yearly Temp Averages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DC73427-A17F-44F6-87C9-2A2EF2CC5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00" y="1708557"/>
            <a:ext cx="4607188" cy="2303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8B88D-F1E1-4384-A1D7-1F79742F2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9139" y="1559172"/>
            <a:ext cx="4622537" cy="576262"/>
          </a:xfrm>
        </p:spPr>
        <p:txBody>
          <a:bodyPr/>
          <a:lstStyle/>
          <a:p>
            <a:pPr algn="ctr"/>
            <a:r>
              <a:rPr lang="en-US" dirty="0"/>
              <a:t>Rape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95C0A0-72D1-46DE-9171-896E6C5127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3119" y="2257555"/>
            <a:ext cx="9550426" cy="4775211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8B1E00B-C45A-495E-84A7-F72E6BAE8A93}"/>
              </a:ext>
            </a:extLst>
          </p:cNvPr>
          <p:cNvSpPr/>
          <p:nvPr/>
        </p:nvSpPr>
        <p:spPr>
          <a:xfrm>
            <a:off x="11023134" y="2860353"/>
            <a:ext cx="956345" cy="95634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3E6F-2936-49A6-9ABE-B35DC939F347}"/>
              </a:ext>
            </a:extLst>
          </p:cNvPr>
          <p:cNvCxnSpPr/>
          <p:nvPr/>
        </p:nvCxnSpPr>
        <p:spPr>
          <a:xfrm>
            <a:off x="9328558" y="5528345"/>
            <a:ext cx="0" cy="49495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6E72C-CB9F-4836-A182-645D3AF73354}"/>
              </a:ext>
            </a:extLst>
          </p:cNvPr>
          <p:cNvCxnSpPr>
            <a:cxnSpLocks/>
          </p:cNvCxnSpPr>
          <p:nvPr/>
        </p:nvCxnSpPr>
        <p:spPr>
          <a:xfrm>
            <a:off x="11579603" y="3044506"/>
            <a:ext cx="0" cy="308994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4B66DC5-D290-42AB-88EA-AF7340350EE3}"/>
              </a:ext>
            </a:extLst>
          </p:cNvPr>
          <p:cNvSpPr/>
          <p:nvPr/>
        </p:nvSpPr>
        <p:spPr>
          <a:xfrm>
            <a:off x="11207597" y="6076115"/>
            <a:ext cx="587417" cy="58741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6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C841A8-6922-4DF9-B237-67088A5D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97421-026E-480F-86DD-D9B9065C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hypothesis that warmer weather would cause an increase in crime, the yearly data results do not support the statement. </a:t>
            </a:r>
          </a:p>
          <a:p>
            <a:r>
              <a:rPr lang="en-US" dirty="0"/>
              <a:t>In most of the demographics there were larger increases of crime between 2017 and 2019 while average temperatures were lower than 2016 – 2017. There were no consistent demographics that had decreases. </a:t>
            </a:r>
          </a:p>
          <a:p>
            <a:r>
              <a:rPr lang="en-US" dirty="0"/>
              <a:t>From the given data, there does not seem to be a strong correlation between temperature and violent crime across gender and 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8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735-F6DB-4495-A57A-D68A12FF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Minnesota Police Employment  VS. Weather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F2729-9FAB-4452-8F09-85092720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5029" y="3429000"/>
            <a:ext cx="4607188" cy="576262"/>
          </a:xfrm>
        </p:spPr>
        <p:txBody>
          <a:bodyPr/>
          <a:lstStyle/>
          <a:p>
            <a:r>
              <a:rPr lang="en-US" dirty="0"/>
              <a:t>What has police employment looked like over the past few years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8F189-770C-4895-B792-58300FCA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4312" y="3429000"/>
            <a:ext cx="4622537" cy="576262"/>
          </a:xfrm>
        </p:spPr>
        <p:txBody>
          <a:bodyPr/>
          <a:lstStyle/>
          <a:p>
            <a:r>
              <a:rPr lang="en-US" dirty="0"/>
              <a:t>Is the hotter weather encouraging more people to become cops ?</a:t>
            </a:r>
          </a:p>
        </p:txBody>
      </p:sp>
    </p:spTree>
    <p:extLst>
      <p:ext uri="{BB962C8B-B14F-4D97-AF65-F5344CB8AC3E}">
        <p14:creationId xmlns:p14="http://schemas.microsoft.com/office/powerpoint/2010/main" val="289003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D9EEF9-7B0F-453A-B79E-0A3A688B38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095375"/>
            <a:ext cx="6743700" cy="1552575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0FE6B04-19FF-4ACE-85FB-09155E36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0072" y="5830888"/>
            <a:ext cx="4606925" cy="576262"/>
          </a:xfrm>
        </p:spPr>
        <p:txBody>
          <a:bodyPr/>
          <a:lstStyle/>
          <a:p>
            <a:pPr algn="ctr"/>
            <a:r>
              <a:rPr lang="en-US" dirty="0"/>
              <a:t>Data Clean-up for Officer count VS. Population 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8D5679E5-024F-4059-B474-222555BE2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647951"/>
            <a:ext cx="6657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B662-4CB1-413D-830B-D22959AF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make up of Minnesota Police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4EFD-9CBF-4995-B3A7-1E3909DC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726" y="2264568"/>
            <a:ext cx="4607188" cy="576262"/>
          </a:xfrm>
        </p:spPr>
        <p:txBody>
          <a:bodyPr/>
          <a:lstStyle/>
          <a:p>
            <a:r>
              <a:rPr lang="en-US" dirty="0"/>
              <a:t>Over the last decade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3C1917D-053E-49C4-A5CC-63569CEFAF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981325"/>
            <a:ext cx="4449365" cy="31908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4D8C3-B8DE-4C31-A863-556543F3E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2264568"/>
            <a:ext cx="4622537" cy="576262"/>
          </a:xfrm>
        </p:spPr>
        <p:txBody>
          <a:bodyPr/>
          <a:lstStyle/>
          <a:p>
            <a:r>
              <a:rPr lang="en-US" dirty="0"/>
              <a:t>Make up by gender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5293EF98-FAC5-475C-BCE7-4B11211ADD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0830"/>
            <a:ext cx="5829300" cy="3331369"/>
          </a:xfrm>
        </p:spPr>
      </p:pic>
    </p:spTree>
    <p:extLst>
      <p:ext uri="{BB962C8B-B14F-4D97-AF65-F5344CB8AC3E}">
        <p14:creationId xmlns:p14="http://schemas.microsoft.com/office/powerpoint/2010/main" val="3402012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9A6-6A40-48FE-8246-F3EAE93A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Minnesota Police Compared to Minnesota</a:t>
            </a:r>
            <a:br>
              <a:rPr lang="en-US" b="1" dirty="0"/>
            </a:br>
            <a:r>
              <a:rPr lang="en-US" b="1" dirty="0"/>
              <a:t>Population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521F-A725-424A-B334-D02A4A0D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1387" y="2264568"/>
            <a:ext cx="4607188" cy="576262"/>
          </a:xfrm>
        </p:spPr>
        <p:txBody>
          <a:bodyPr/>
          <a:lstStyle/>
          <a:p>
            <a:r>
              <a:rPr lang="en-US" dirty="0"/>
              <a:t>MN PD growth VS. Population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F55859E8-8AAF-4C7A-9D39-85E6A51B70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840830"/>
            <a:ext cx="5511800" cy="33313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D3CC1-7FFA-412C-B9B0-D55C5C410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6" y="2264568"/>
            <a:ext cx="4622537" cy="576262"/>
          </a:xfrm>
        </p:spPr>
        <p:txBody>
          <a:bodyPr/>
          <a:lstStyle/>
          <a:p>
            <a:r>
              <a:rPr lang="en-US" dirty="0"/>
              <a:t>Correlation between growths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3B56DF0-0602-4884-90AC-8E13789569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2971800"/>
            <a:ext cx="4692647" cy="3200400"/>
          </a:xfrm>
        </p:spPr>
      </p:pic>
    </p:spTree>
    <p:extLst>
      <p:ext uri="{BB962C8B-B14F-4D97-AF65-F5344CB8AC3E}">
        <p14:creationId xmlns:p14="http://schemas.microsoft.com/office/powerpoint/2010/main" val="227051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72F-599B-415C-88E5-CC123BE8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there a correlation between Officer employment and the weather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B308E-320B-4A9A-AA36-F6801341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2264569"/>
            <a:ext cx="4607188" cy="576262"/>
          </a:xfrm>
        </p:spPr>
        <p:txBody>
          <a:bodyPr/>
          <a:lstStyle/>
          <a:p>
            <a:r>
              <a:rPr lang="en-US" dirty="0"/>
              <a:t>Do you see a correlation ?</a:t>
            </a:r>
          </a:p>
        </p:txBody>
      </p:sp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12FB31A6-B4D4-4E0D-82FC-CFFFC0DD9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2840831"/>
            <a:ext cx="5187950" cy="35313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CED7-4493-4E35-9286-3F24E5EBA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more detailed look at the weather.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ADD6041-1BBB-4D8D-B1E0-FE356ABD45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3243262"/>
            <a:ext cx="5391150" cy="2928938"/>
          </a:xfrm>
        </p:spPr>
      </p:pic>
    </p:spTree>
    <p:extLst>
      <p:ext uri="{BB962C8B-B14F-4D97-AF65-F5344CB8AC3E}">
        <p14:creationId xmlns:p14="http://schemas.microsoft.com/office/powerpoint/2010/main" val="196590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C841A8-6922-4DF9-B237-67088A5D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97421-026E-480F-86DD-D9B9065C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given data and visuals, the notion that weather influences police employment is unfounded and cannot be supported.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0B42-867B-4DEB-878C-9D6BF89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5A20-9910-4748-8EFA-2793C3C0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5460" y="2283230"/>
            <a:ext cx="4607188" cy="576262"/>
          </a:xfrm>
        </p:spPr>
        <p:txBody>
          <a:bodyPr/>
          <a:lstStyle/>
          <a:p>
            <a:r>
              <a:rPr lang="en-US" dirty="0"/>
              <a:t>worldweatheronline.com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7659A-8F39-406C-A856-C710AE6A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5460" y="2858810"/>
            <a:ext cx="4895056" cy="775269"/>
          </a:xfrm>
        </p:spPr>
        <p:txBody>
          <a:bodyPr/>
          <a:lstStyle/>
          <a:p>
            <a:r>
              <a:rPr lang="en-US" dirty="0"/>
              <a:t>CSV of historical weather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C714E-73BB-4081-87B0-5763ECC68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35460" y="3465859"/>
            <a:ext cx="4622537" cy="576262"/>
          </a:xfrm>
        </p:spPr>
        <p:txBody>
          <a:bodyPr/>
          <a:lstStyle/>
          <a:p>
            <a:r>
              <a:rPr lang="en-US" dirty="0"/>
              <a:t>opendata.minneapolismn.gov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016E3-97F0-4150-9E87-6ABAEDDFE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35460" y="4035829"/>
            <a:ext cx="4895056" cy="576262"/>
          </a:xfrm>
        </p:spPr>
        <p:txBody>
          <a:bodyPr/>
          <a:lstStyle/>
          <a:p>
            <a:r>
              <a:rPr lang="en-US" dirty="0"/>
              <a:t>CSV of historical crime data in Minneapolis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4B356FF-C602-452C-B3EF-2CD1D8339F11}"/>
              </a:ext>
            </a:extLst>
          </p:cNvPr>
          <p:cNvSpPr txBox="1">
            <a:spLocks/>
          </p:cNvSpPr>
          <p:nvPr/>
        </p:nvSpPr>
        <p:spPr>
          <a:xfrm>
            <a:off x="4235460" y="4612091"/>
            <a:ext cx="462253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api.data.gov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4F92062-462E-408D-BA92-A10B71CA3EF3}"/>
              </a:ext>
            </a:extLst>
          </p:cNvPr>
          <p:cNvSpPr txBox="1">
            <a:spLocks/>
          </p:cNvSpPr>
          <p:nvPr/>
        </p:nvSpPr>
        <p:spPr>
          <a:xfrm>
            <a:off x="4235460" y="5182061"/>
            <a:ext cx="4895056" cy="57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FBI crime statistics API</a:t>
            </a:r>
          </a:p>
        </p:txBody>
      </p:sp>
    </p:spTree>
    <p:extLst>
      <p:ext uri="{BB962C8B-B14F-4D97-AF65-F5344CB8AC3E}">
        <p14:creationId xmlns:p14="http://schemas.microsoft.com/office/powerpoint/2010/main" val="5601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8A37-9105-4830-B0A0-F7F7E82D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and Analysis for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Temperature vs Violent Crime</a:t>
            </a:r>
            <a:endParaRPr lang="en-US" dirty="0"/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13535492-F78A-43B5-8E32-FFFA18CA57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 b="11521"/>
          <a:stretch>
            <a:fillRect/>
          </a:stretch>
        </p:blipFill>
        <p:spPr>
          <a:xfrm>
            <a:off x="2360613" y="923925"/>
            <a:ext cx="8226425" cy="3165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4DDFF-A20F-4FA7-A020-F0F1566A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06588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9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dirty="0"/>
              <a:t>Temperature vs Assault</a:t>
            </a:r>
            <a:br>
              <a:rPr lang="en-US" sz="3200" dirty="0"/>
            </a:br>
            <a:r>
              <a:rPr lang="en-US" altLang="en-US" sz="3200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The </a:t>
            </a:r>
            <a:r>
              <a:rPr lang="en-US" altLang="en-US" sz="3200" dirty="0" err="1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r-value</a:t>
            </a:r>
            <a:r>
              <a:rPr lang="en-US" altLang="en-US" sz="3200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 is: 0.48314455698691894</a:t>
            </a:r>
            <a:r>
              <a:rPr lang="en-US" altLang="en-US" sz="3200" dirty="0">
                <a:ln>
                  <a:noFill/>
                </a:ln>
              </a:rPr>
              <a:t> </a:t>
            </a:r>
            <a:br>
              <a:rPr lang="en-US" altLang="en-US" sz="3200" dirty="0">
                <a:ln>
                  <a:noFill/>
                </a:ln>
              </a:rPr>
            </a:br>
            <a:r>
              <a:rPr lang="en-US" altLang="en-US" sz="3200" dirty="0">
                <a:ln>
                  <a:noFill/>
                </a:ln>
              </a:rPr>
              <a:t>Over the course of 4 years the Total assaults is 7415.0</a:t>
            </a:r>
            <a:endParaRPr lang="en-US" sz="3200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417567E-36D4-4C44-A2BC-9B72F6069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6" y="2105026"/>
            <a:ext cx="8285187" cy="4142592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09C1AFA6-92AB-4B69-8CAD-4A15DBD9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83" y="2948391"/>
            <a:ext cx="4409120" cy="2939414"/>
          </a:xfr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EA7DF94A-003C-4FA6-B07A-93538595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3" y="173792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9" y="6858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Temperature vs Homicide</a:t>
            </a:r>
            <a:br>
              <a:rPr lang="en-US" dirty="0"/>
            </a:b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The </a:t>
            </a:r>
            <a:r>
              <a:rPr lang="en-US" altLang="en-US" dirty="0" err="1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r-value</a:t>
            </a: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 is: 0.18790837713090577</a:t>
            </a:r>
            <a:br>
              <a:rPr lang="en-US" altLang="en-US" sz="7200" dirty="0">
                <a:ln>
                  <a:noFill/>
                </a:ln>
              </a:rPr>
            </a:br>
            <a:r>
              <a:rPr lang="en-US" altLang="en-US" sz="3600" dirty="0">
                <a:ln>
                  <a:noFill/>
                </a:ln>
              </a:rPr>
              <a:t>Over the course of 4 years the Total homicides is 179.0.</a:t>
            </a: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7567E-36D4-4C44-A2BC-9B72F6069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07" y="2105026"/>
            <a:ext cx="8285184" cy="414259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C1AFA6-92AB-4B69-8CAD-4A15DBD9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583" y="2948391"/>
            <a:ext cx="4409120" cy="2939413"/>
          </a:xfr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EA7DF94A-003C-4FA6-B07A-93538595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3" y="173792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31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9" y="6858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Temperature vs Rape</a:t>
            </a:r>
            <a:br>
              <a:rPr lang="en-US" dirty="0"/>
            </a:b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The </a:t>
            </a:r>
            <a:r>
              <a:rPr lang="en-US" altLang="en-US" dirty="0" err="1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r-value</a:t>
            </a: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 is: 0.06974819074317856</a:t>
            </a:r>
            <a:br>
              <a:rPr lang="en-US" altLang="en-US" sz="7200" dirty="0">
                <a:ln>
                  <a:noFill/>
                </a:ln>
              </a:rPr>
            </a:br>
            <a:r>
              <a:rPr lang="en-US" altLang="en-US" sz="3600" dirty="0">
                <a:ln>
                  <a:noFill/>
                </a:ln>
              </a:rPr>
              <a:t>Over the course of 4 years the Total rapes is 1623.0</a:t>
            </a: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7567E-36D4-4C44-A2BC-9B72F6069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07" y="2105026"/>
            <a:ext cx="8285184" cy="414259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C1AFA6-92AB-4B69-8CAD-4A15DBD9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583" y="3315818"/>
            <a:ext cx="4409120" cy="2204559"/>
          </a:xfr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EA7DF94A-003C-4FA6-B07A-93538595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3" y="173792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34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9" y="6858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Temperature </a:t>
            </a:r>
            <a:r>
              <a:rPr lang="en-US"/>
              <a:t>vs Robbery</a:t>
            </a:r>
            <a:br>
              <a:rPr lang="en-US" dirty="0"/>
            </a:b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The </a:t>
            </a:r>
            <a:r>
              <a:rPr lang="en-US" altLang="en-US" dirty="0" err="1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r-value</a:t>
            </a: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 is: 0.30462164827108484</a:t>
            </a:r>
            <a:br>
              <a:rPr lang="en-US" altLang="en-US" sz="7200" dirty="0">
                <a:ln>
                  <a:noFill/>
                </a:ln>
              </a:rPr>
            </a:br>
            <a:r>
              <a:rPr lang="en-US" altLang="en-US" sz="3600" dirty="0">
                <a:ln>
                  <a:noFill/>
                </a:ln>
              </a:rPr>
              <a:t>Over the course of 4 years the Total robberies is 5312.0</a:t>
            </a: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7567E-36D4-4C44-A2BC-9B72F6069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07" y="2105026"/>
            <a:ext cx="8285184" cy="414259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C1AFA6-92AB-4B69-8CAD-4A15DBD9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583" y="3315818"/>
            <a:ext cx="4409120" cy="2204559"/>
          </a:xfr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EA7DF94A-003C-4FA6-B07A-93538595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3" y="173792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996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8A37-9105-4830-B0A0-F7F7E82D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and Analysis Non-violent crime vs Weather</a:t>
            </a:r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13535492-F78A-43B5-8E32-FFFA18CA57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 b="11521"/>
          <a:stretch>
            <a:fillRect/>
          </a:stretch>
        </p:blipFill>
        <p:spPr>
          <a:xfrm>
            <a:off x="2360613" y="923925"/>
            <a:ext cx="8226425" cy="3165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4DDFF-A20F-4FA7-A020-F0F1566A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4848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193</TotalTime>
  <Words>965</Words>
  <Application>Microsoft Office PowerPoint</Application>
  <PresentationFormat>Widescreen</PresentationFormat>
  <Paragraphs>120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Helvetica Neue</vt:lpstr>
      <vt:lpstr>Parallax</vt:lpstr>
      <vt:lpstr>Crime and Weather Comparison</vt:lpstr>
      <vt:lpstr>Hypothesis: Temperature and weather will affect rates of crime. </vt:lpstr>
      <vt:lpstr>Data Sources</vt:lpstr>
      <vt:lpstr>Data Clean-up and Analysis for Temperature vs Violent Crime</vt:lpstr>
      <vt:lpstr>Temperature vs Assault The r-value is: 0.48314455698691894  Over the course of 4 years the Total assaults is 7415.0</vt:lpstr>
      <vt:lpstr>Temperature vs Homicide The r-value is: 0.18790837713090577 Over the course of 4 years the Total homicides is 179.0.</vt:lpstr>
      <vt:lpstr>Temperature vs Rape The r-value is: 0.06974819074317856 Over the course of 4 years the Total rapes is 1623.0</vt:lpstr>
      <vt:lpstr>Temperature vs Robbery The r-value is: 0.30462164827108484 Over the course of 4 years the Total robberies is 5312.0</vt:lpstr>
      <vt:lpstr>Data Clean-up and Analysis Non-violent crime vs Weather</vt:lpstr>
      <vt:lpstr>PowerPoint Presentation</vt:lpstr>
      <vt:lpstr>Blizzard weather</vt:lpstr>
      <vt:lpstr> Flood weather</vt:lpstr>
      <vt:lpstr> Ice storm weather</vt:lpstr>
      <vt:lpstr>Data Clean-up and Analysis for Temperature vs Violent Crime by Age and Gender</vt:lpstr>
      <vt:lpstr>Yearly Weather</vt:lpstr>
      <vt:lpstr>Temperature and Violent Crime by Gender</vt:lpstr>
      <vt:lpstr>Temperature and Homicide Rate by Age</vt:lpstr>
      <vt:lpstr>Temperature and Assault Rate by Age</vt:lpstr>
      <vt:lpstr>Temperature and Robbery Rate by Age</vt:lpstr>
      <vt:lpstr>Temperature and Rape Rate by Age</vt:lpstr>
      <vt:lpstr>Conclusion</vt:lpstr>
      <vt:lpstr>Minnesota Police Employment  VS. Weather</vt:lpstr>
      <vt:lpstr>PowerPoint Presentation</vt:lpstr>
      <vt:lpstr>The make up of Minnesota Police </vt:lpstr>
      <vt:lpstr>Minnesota Police Compared to Minnesota Population</vt:lpstr>
      <vt:lpstr>Is there a correlation between Officer employment and the weather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Weather Comparison</dc:title>
  <dc:creator>teena stewart</dc:creator>
  <cp:lastModifiedBy>teena stewart</cp:lastModifiedBy>
  <cp:revision>22</cp:revision>
  <dcterms:created xsi:type="dcterms:W3CDTF">2021-05-05T00:49:49Z</dcterms:created>
  <dcterms:modified xsi:type="dcterms:W3CDTF">2021-05-08T15:50:20Z</dcterms:modified>
</cp:coreProperties>
</file>