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60"/>
  </p:notesMasterIdLst>
  <p:sldIdLst>
    <p:sldId id="257" r:id="rId3"/>
    <p:sldId id="312" r:id="rId4"/>
    <p:sldId id="320" r:id="rId5"/>
    <p:sldId id="313" r:id="rId6"/>
    <p:sldId id="314" r:id="rId7"/>
    <p:sldId id="330" r:id="rId8"/>
    <p:sldId id="321" r:id="rId9"/>
    <p:sldId id="322" r:id="rId10"/>
    <p:sldId id="258" r:id="rId11"/>
    <p:sldId id="259" r:id="rId12"/>
    <p:sldId id="260" r:id="rId13"/>
    <p:sldId id="315" r:id="rId14"/>
    <p:sldId id="328" r:id="rId15"/>
    <p:sldId id="344" r:id="rId16"/>
    <p:sldId id="261" r:id="rId17"/>
    <p:sldId id="329" r:id="rId18"/>
    <p:sldId id="262" r:id="rId19"/>
    <p:sldId id="264" r:id="rId20"/>
    <p:sldId id="331" r:id="rId21"/>
    <p:sldId id="266" r:id="rId22"/>
    <p:sldId id="267" r:id="rId23"/>
    <p:sldId id="268" r:id="rId24"/>
    <p:sldId id="269" r:id="rId25"/>
    <p:sldId id="270" r:id="rId26"/>
    <p:sldId id="271" r:id="rId27"/>
    <p:sldId id="274" r:id="rId28"/>
    <p:sldId id="327" r:id="rId29"/>
    <p:sldId id="341" r:id="rId30"/>
    <p:sldId id="342" r:id="rId31"/>
    <p:sldId id="275" r:id="rId32"/>
    <p:sldId id="332" r:id="rId33"/>
    <p:sldId id="333" r:id="rId34"/>
    <p:sldId id="278" r:id="rId35"/>
    <p:sldId id="279" r:id="rId36"/>
    <p:sldId id="336" r:id="rId37"/>
    <p:sldId id="280" r:id="rId38"/>
    <p:sldId id="281" r:id="rId39"/>
    <p:sldId id="282" r:id="rId40"/>
    <p:sldId id="283" r:id="rId41"/>
    <p:sldId id="284" r:id="rId42"/>
    <p:sldId id="338" r:id="rId43"/>
    <p:sldId id="334" r:id="rId44"/>
    <p:sldId id="285" r:id="rId45"/>
    <p:sldId id="286" r:id="rId46"/>
    <p:sldId id="287" r:id="rId47"/>
    <p:sldId id="288" r:id="rId48"/>
    <p:sldId id="289" r:id="rId49"/>
    <p:sldId id="319" r:id="rId50"/>
    <p:sldId id="339" r:id="rId51"/>
    <p:sldId id="290" r:id="rId52"/>
    <p:sldId id="291" r:id="rId53"/>
    <p:sldId id="292" r:id="rId54"/>
    <p:sldId id="293" r:id="rId55"/>
    <p:sldId id="340" r:id="rId56"/>
    <p:sldId id="308" r:id="rId57"/>
    <p:sldId id="309" r:id="rId58"/>
    <p:sldId id="310"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50"/>
    <a:srgbClr val="D72C2F"/>
    <a:srgbClr val="77B7AA"/>
    <a:srgbClr val="73D3EE"/>
    <a:srgbClr val="66B7AC"/>
    <a:srgbClr val="27A8BC"/>
    <a:srgbClr val="47A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3" autoAdjust="0"/>
    <p:restoredTop sz="86396" autoAdjust="0"/>
  </p:normalViewPr>
  <p:slideViewPr>
    <p:cSldViewPr>
      <p:cViewPr varScale="1">
        <p:scale>
          <a:sx n="92" d="100"/>
          <a:sy n="92" d="100"/>
        </p:scale>
        <p:origin x="456" y="64"/>
      </p:cViewPr>
      <p:guideLst>
        <p:guide orient="horz" pos="2700"/>
        <p:guide pos="5184"/>
      </p:guideLst>
    </p:cSldViewPr>
  </p:slideViewPr>
  <p:outlineViewPr>
    <p:cViewPr>
      <p:scale>
        <a:sx n="33" d="100"/>
        <a:sy n="33" d="100"/>
      </p:scale>
      <p:origin x="0" y="-33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a:t>
            </a:fld>
            <a:endParaRPr lang="en-US"/>
          </a:p>
        </p:txBody>
      </p:sp>
    </p:spTree>
    <p:extLst>
      <p:ext uri="{BB962C8B-B14F-4D97-AF65-F5344CB8AC3E}">
        <p14:creationId xmlns:p14="http://schemas.microsoft.com/office/powerpoint/2010/main" val="123941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14</a:t>
            </a:fld>
            <a:endParaRPr lang="en-US"/>
          </a:p>
        </p:txBody>
      </p:sp>
    </p:spTree>
    <p:extLst>
      <p:ext uri="{BB962C8B-B14F-4D97-AF65-F5344CB8AC3E}">
        <p14:creationId xmlns:p14="http://schemas.microsoft.com/office/powerpoint/2010/main" val="142356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E8D296ED-845F-3747-89CE-4C2013FBEDE2}" type="slidenum">
              <a:rPr lang="en-US" altLang="x-none"/>
              <a:pPr eaLnBrk="1" hangingPunct="1"/>
              <a:t>17</a:t>
            </a:fld>
            <a:endParaRPr lang="en-US" altLang="x-none"/>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63384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57804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584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2</a:t>
            </a:r>
          </a:p>
        </p:txBody>
      </p:sp>
      <p:sp>
        <p:nvSpPr>
          <p:cNvPr id="3584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584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5845" name="Rectangle 6"/>
          <p:cNvSpPr>
            <a:spLocks noGrp="1" noRot="1" noChangeAspect="1" noChangeArrowheads="1" noTextEdit="1"/>
          </p:cNvSpPr>
          <p:nvPr>
            <p:ph type="sldImg"/>
          </p:nvPr>
        </p:nvSpPr>
        <p:spPr>
          <a:ln cap="flat"/>
        </p:spPr>
      </p:sp>
      <p:sp>
        <p:nvSpPr>
          <p:cNvPr id="35846"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22237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7890"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3</a:t>
            </a:r>
          </a:p>
        </p:txBody>
      </p:sp>
      <p:sp>
        <p:nvSpPr>
          <p:cNvPr id="3789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789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7893" name="Rectangle 6"/>
          <p:cNvSpPr>
            <a:spLocks noGrp="1" noRot="1" noChangeAspect="1" noChangeArrowheads="1" noTextEdit="1"/>
          </p:cNvSpPr>
          <p:nvPr>
            <p:ph type="sldImg"/>
          </p:nvPr>
        </p:nvSpPr>
        <p:spPr>
          <a:ln cap="flat"/>
        </p:spPr>
      </p:sp>
      <p:sp>
        <p:nvSpPr>
          <p:cNvPr id="3789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Book Antiqua" charset="0"/>
            </a:endParaRPr>
          </a:p>
        </p:txBody>
      </p:sp>
    </p:spTree>
    <p:extLst>
      <p:ext uri="{BB962C8B-B14F-4D97-AF65-F5344CB8AC3E}">
        <p14:creationId xmlns:p14="http://schemas.microsoft.com/office/powerpoint/2010/main" val="344757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9938"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4</a:t>
            </a:r>
          </a:p>
        </p:txBody>
      </p:sp>
      <p:sp>
        <p:nvSpPr>
          <p:cNvPr id="39939"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994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9941" name="Rectangle 6"/>
          <p:cNvSpPr>
            <a:spLocks noGrp="1" noRot="1" noChangeAspect="1" noChangeArrowheads="1" noTextEdit="1"/>
          </p:cNvSpPr>
          <p:nvPr>
            <p:ph type="sldImg"/>
          </p:nvPr>
        </p:nvSpPr>
        <p:spPr>
          <a:ln cap="flat"/>
        </p:spPr>
      </p:sp>
      <p:sp>
        <p:nvSpPr>
          <p:cNvPr id="39942"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00818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1986"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4</a:t>
            </a:r>
          </a:p>
        </p:txBody>
      </p:sp>
      <p:sp>
        <p:nvSpPr>
          <p:cNvPr id="41987"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198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1989" name="Rectangle 6"/>
          <p:cNvSpPr>
            <a:spLocks noGrp="1" noRot="1" noChangeAspect="1" noChangeArrowheads="1" noTextEdit="1"/>
          </p:cNvSpPr>
          <p:nvPr>
            <p:ph type="sldImg"/>
          </p:nvPr>
        </p:nvSpPr>
        <p:spPr>
          <a:ln cap="flat"/>
        </p:spPr>
      </p:sp>
      <p:sp>
        <p:nvSpPr>
          <p:cNvPr id="41990"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429171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4034"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6</a:t>
            </a:r>
          </a:p>
        </p:txBody>
      </p:sp>
      <p:sp>
        <p:nvSpPr>
          <p:cNvPr id="44035"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403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4037" name="Rectangle 6"/>
          <p:cNvSpPr>
            <a:spLocks noGrp="1" noRot="1" noChangeAspect="1" noChangeArrowheads="1" noTextEdit="1"/>
          </p:cNvSpPr>
          <p:nvPr>
            <p:ph type="sldImg"/>
          </p:nvPr>
        </p:nvSpPr>
        <p:spPr>
          <a:ln cap="flat"/>
        </p:spPr>
      </p:sp>
      <p:sp>
        <p:nvSpPr>
          <p:cNvPr id="44038"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1441270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608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8</a:t>
            </a:r>
          </a:p>
        </p:txBody>
      </p:sp>
      <p:sp>
        <p:nvSpPr>
          <p:cNvPr id="4608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608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6085" name="Rectangle 6"/>
          <p:cNvSpPr>
            <a:spLocks noGrp="1" noRot="1" noChangeAspect="1" noChangeArrowheads="1" noTextEdit="1"/>
          </p:cNvSpPr>
          <p:nvPr>
            <p:ph type="sldImg"/>
          </p:nvPr>
        </p:nvSpPr>
        <p:spPr>
          <a:ln cap="flat"/>
        </p:spPr>
      </p:sp>
      <p:sp>
        <p:nvSpPr>
          <p:cNvPr id="46086"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785942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120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10</a:t>
            </a:r>
          </a:p>
        </p:txBody>
      </p:sp>
      <p:sp>
        <p:nvSpPr>
          <p:cNvPr id="5120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120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1205" name="Rectangle 6"/>
          <p:cNvSpPr>
            <a:spLocks noGrp="1" noRot="1" noChangeAspect="1" noChangeArrowheads="1" noTextEdit="1"/>
          </p:cNvSpPr>
          <p:nvPr>
            <p:ph type="sldImg"/>
          </p:nvPr>
        </p:nvSpPr>
        <p:spPr>
          <a:ln cap="flat"/>
        </p:spPr>
      </p:sp>
      <p:sp>
        <p:nvSpPr>
          <p:cNvPr id="51206"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37579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a:t>
            </a:fld>
            <a:endParaRPr lang="en-US"/>
          </a:p>
        </p:txBody>
      </p:sp>
    </p:spTree>
    <p:extLst>
      <p:ext uri="{BB962C8B-B14F-4D97-AF65-F5344CB8AC3E}">
        <p14:creationId xmlns:p14="http://schemas.microsoft.com/office/powerpoint/2010/main" val="2200932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27</a:t>
            </a:fld>
            <a:endParaRPr lang="en-US"/>
          </a:p>
        </p:txBody>
      </p:sp>
    </p:spTree>
    <p:extLst>
      <p:ext uri="{BB962C8B-B14F-4D97-AF65-F5344CB8AC3E}">
        <p14:creationId xmlns:p14="http://schemas.microsoft.com/office/powerpoint/2010/main" val="783073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28</a:t>
            </a:fld>
            <a:endParaRPr lang="en-US"/>
          </a:p>
        </p:txBody>
      </p:sp>
    </p:spTree>
    <p:extLst>
      <p:ext uri="{BB962C8B-B14F-4D97-AF65-F5344CB8AC3E}">
        <p14:creationId xmlns:p14="http://schemas.microsoft.com/office/powerpoint/2010/main" val="863021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0"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7</a:t>
            </a:r>
          </a:p>
        </p:txBody>
      </p:sp>
      <p:sp>
        <p:nvSpPr>
          <p:cNvPr id="5325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2"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3" name="Rectangle 6"/>
          <p:cNvSpPr>
            <a:spLocks noGrp="1" noRot="1" noChangeAspect="1" noChangeArrowheads="1" noTextEdit="1"/>
          </p:cNvSpPr>
          <p:nvPr>
            <p:ph type="sldImg"/>
          </p:nvPr>
        </p:nvSpPr>
        <p:spPr>
          <a:ln cap="flat"/>
        </p:spPr>
      </p:sp>
      <p:sp>
        <p:nvSpPr>
          <p:cNvPr id="5325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487314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0"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7</a:t>
            </a:r>
          </a:p>
        </p:txBody>
      </p:sp>
      <p:sp>
        <p:nvSpPr>
          <p:cNvPr id="5325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2"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3" name="Rectangle 6"/>
          <p:cNvSpPr>
            <a:spLocks noGrp="1" noRot="1" noChangeAspect="1" noChangeArrowheads="1" noTextEdit="1"/>
          </p:cNvSpPr>
          <p:nvPr>
            <p:ph type="sldImg"/>
          </p:nvPr>
        </p:nvSpPr>
        <p:spPr>
          <a:ln cap="flat"/>
        </p:spPr>
      </p:sp>
      <p:sp>
        <p:nvSpPr>
          <p:cNvPr id="5325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726562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32</a:t>
            </a:fld>
            <a:endParaRPr lang="en-US"/>
          </a:p>
        </p:txBody>
      </p:sp>
    </p:spTree>
    <p:extLst>
      <p:ext uri="{BB962C8B-B14F-4D97-AF65-F5344CB8AC3E}">
        <p14:creationId xmlns:p14="http://schemas.microsoft.com/office/powerpoint/2010/main" val="351432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5939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2</a:t>
            </a:r>
          </a:p>
        </p:txBody>
      </p:sp>
      <p:sp>
        <p:nvSpPr>
          <p:cNvPr id="5939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5939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59397" name="Rectangle 6"/>
          <p:cNvSpPr>
            <a:spLocks noGrp="1" noRot="1" noChangeAspect="1" noChangeArrowheads="1" noTextEdit="1"/>
          </p:cNvSpPr>
          <p:nvPr>
            <p:ph type="sldImg"/>
          </p:nvPr>
        </p:nvSpPr>
        <p:spPr>
          <a:xfrm>
            <a:off x="393700" y="692150"/>
            <a:ext cx="6073775" cy="3417888"/>
          </a:xfrm>
          <a:noFill/>
          <a:ln cap="flat"/>
        </p:spPr>
      </p:sp>
      <p:sp>
        <p:nvSpPr>
          <p:cNvPr id="59398"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367094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34</a:t>
            </a:fld>
            <a:endParaRPr lang="en-US"/>
          </a:p>
        </p:txBody>
      </p:sp>
    </p:spTree>
    <p:extLst>
      <p:ext uri="{BB962C8B-B14F-4D97-AF65-F5344CB8AC3E}">
        <p14:creationId xmlns:p14="http://schemas.microsoft.com/office/powerpoint/2010/main" val="59710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246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3</a:t>
            </a:r>
          </a:p>
        </p:txBody>
      </p:sp>
      <p:sp>
        <p:nvSpPr>
          <p:cNvPr id="6246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246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2469" name="Rectangle 6"/>
          <p:cNvSpPr>
            <a:spLocks noGrp="1" noRot="1" noChangeAspect="1" noChangeArrowheads="1" noTextEdit="1"/>
          </p:cNvSpPr>
          <p:nvPr>
            <p:ph type="sldImg"/>
          </p:nvPr>
        </p:nvSpPr>
        <p:spPr>
          <a:xfrm>
            <a:off x="393700" y="692150"/>
            <a:ext cx="6073775" cy="3417888"/>
          </a:xfrm>
          <a:noFill/>
          <a:ln cap="flat"/>
        </p:spPr>
      </p:sp>
      <p:sp>
        <p:nvSpPr>
          <p:cNvPr id="6247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40260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393700" y="692150"/>
            <a:ext cx="6073775" cy="3417888"/>
          </a:xfrm>
          <a:noFill/>
          <a:ln cap="flat"/>
        </p:spPr>
      </p:sp>
      <p:sp>
        <p:nvSpPr>
          <p:cNvPr id="64514" name="Rectangle 3"/>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498550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656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5</a:t>
            </a:r>
          </a:p>
        </p:txBody>
      </p:sp>
      <p:sp>
        <p:nvSpPr>
          <p:cNvPr id="6656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656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6565" name="Rectangle 6"/>
          <p:cNvSpPr>
            <a:spLocks noGrp="1" noRot="1" noChangeAspect="1" noChangeArrowheads="1" noTextEdit="1"/>
          </p:cNvSpPr>
          <p:nvPr>
            <p:ph type="sldImg"/>
          </p:nvPr>
        </p:nvSpPr>
        <p:spPr>
          <a:xfrm>
            <a:off x="393700" y="692150"/>
            <a:ext cx="6073775" cy="3417888"/>
          </a:xfrm>
          <a:noFill/>
          <a:ln cap="flat"/>
        </p:spPr>
      </p:sp>
      <p:sp>
        <p:nvSpPr>
          <p:cNvPr id="66566"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319487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4032987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861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6861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861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8613" name="Rectangle 6"/>
          <p:cNvSpPr>
            <a:spLocks noGrp="1" noRot="1" noChangeAspect="1" noChangeArrowheads="1" noTextEdit="1"/>
          </p:cNvSpPr>
          <p:nvPr>
            <p:ph type="sldImg"/>
          </p:nvPr>
        </p:nvSpPr>
        <p:spPr>
          <a:xfrm>
            <a:off x="393700" y="692150"/>
            <a:ext cx="6073775" cy="3417888"/>
          </a:xfrm>
          <a:noFill/>
          <a:ln cap="flat"/>
        </p:spPr>
      </p:sp>
      <p:sp>
        <p:nvSpPr>
          <p:cNvPr id="6861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520476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1768497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30291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373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3</a:t>
            </a:r>
          </a:p>
        </p:txBody>
      </p:sp>
      <p:sp>
        <p:nvSpPr>
          <p:cNvPr id="7373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373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3733" name="Rectangle 6"/>
          <p:cNvSpPr>
            <a:spLocks noGrp="1" noRot="1" noChangeAspect="1" noChangeArrowheads="1" noTextEdit="1"/>
          </p:cNvSpPr>
          <p:nvPr>
            <p:ph type="sldImg"/>
          </p:nvPr>
        </p:nvSpPr>
        <p:spPr>
          <a:xfrm>
            <a:off x="395288" y="692150"/>
            <a:ext cx="6073775" cy="3417888"/>
          </a:xfrm>
          <a:noFill/>
          <a:ln cap="flat"/>
        </p:spPr>
      </p:sp>
      <p:sp>
        <p:nvSpPr>
          <p:cNvPr id="7373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54" tIns="44433" rIns="90454" bIns="44433"/>
          <a:lstStyle/>
          <a:p>
            <a:endParaRPr lang="en-US" altLang="x-none" dirty="0">
              <a:latin typeface="Book Antiqua" charset="0"/>
            </a:endParaRPr>
          </a:p>
        </p:txBody>
      </p:sp>
    </p:spTree>
    <p:extLst>
      <p:ext uri="{BB962C8B-B14F-4D97-AF65-F5344CB8AC3E}">
        <p14:creationId xmlns:p14="http://schemas.microsoft.com/office/powerpoint/2010/main" val="2360990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577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5</a:t>
            </a:r>
          </a:p>
        </p:txBody>
      </p:sp>
      <p:sp>
        <p:nvSpPr>
          <p:cNvPr id="7577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578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5781" name="Rectangle 6"/>
          <p:cNvSpPr>
            <a:spLocks noGrp="1" noRot="1" noChangeAspect="1" noChangeArrowheads="1" noTextEdit="1"/>
          </p:cNvSpPr>
          <p:nvPr>
            <p:ph type="sldImg"/>
          </p:nvPr>
        </p:nvSpPr>
        <p:spPr>
          <a:xfrm>
            <a:off x="395288" y="692150"/>
            <a:ext cx="6073775" cy="3417888"/>
          </a:xfrm>
          <a:noFill/>
          <a:ln cap="flat"/>
        </p:spPr>
      </p:sp>
      <p:sp>
        <p:nvSpPr>
          <p:cNvPr id="75782"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95128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782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7782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7828"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7829" name="Rectangle 6"/>
          <p:cNvSpPr>
            <a:spLocks noGrp="1" noRot="1" noChangeAspect="1" noChangeArrowheads="1" noTextEdit="1"/>
          </p:cNvSpPr>
          <p:nvPr>
            <p:ph type="sldImg"/>
          </p:nvPr>
        </p:nvSpPr>
        <p:spPr>
          <a:xfrm>
            <a:off x="395288" y="692150"/>
            <a:ext cx="6073775" cy="3417888"/>
          </a:xfrm>
          <a:noFill/>
          <a:ln cap="flat"/>
        </p:spPr>
      </p:sp>
      <p:sp>
        <p:nvSpPr>
          <p:cNvPr id="7783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668329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7</a:t>
            </a:r>
          </a:p>
        </p:txBody>
      </p:sp>
      <p:sp>
        <p:nvSpPr>
          <p:cNvPr id="7987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6"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7" name="Rectangle 6"/>
          <p:cNvSpPr>
            <a:spLocks noGrp="1" noRot="1" noChangeAspect="1" noChangeArrowheads="1" noTextEdit="1"/>
          </p:cNvSpPr>
          <p:nvPr>
            <p:ph type="sldImg"/>
          </p:nvPr>
        </p:nvSpPr>
        <p:spPr>
          <a:xfrm>
            <a:off x="395288" y="692150"/>
            <a:ext cx="6073775" cy="3417888"/>
          </a:xfrm>
          <a:noFill/>
          <a:ln cap="flat"/>
        </p:spPr>
      </p:sp>
      <p:sp>
        <p:nvSpPr>
          <p:cNvPr id="79878"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2749980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7</a:t>
            </a:r>
          </a:p>
        </p:txBody>
      </p:sp>
      <p:sp>
        <p:nvSpPr>
          <p:cNvPr id="7987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6"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7" name="Rectangle 6"/>
          <p:cNvSpPr>
            <a:spLocks noGrp="1" noRot="1" noChangeAspect="1" noChangeArrowheads="1" noTextEdit="1"/>
          </p:cNvSpPr>
          <p:nvPr>
            <p:ph type="sldImg"/>
          </p:nvPr>
        </p:nvSpPr>
        <p:spPr>
          <a:xfrm>
            <a:off x="395288" y="692150"/>
            <a:ext cx="6073775" cy="3417888"/>
          </a:xfrm>
          <a:noFill/>
          <a:ln cap="flat"/>
        </p:spPr>
      </p:sp>
      <p:sp>
        <p:nvSpPr>
          <p:cNvPr id="79878"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841962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192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8</a:t>
            </a:r>
          </a:p>
        </p:txBody>
      </p:sp>
      <p:sp>
        <p:nvSpPr>
          <p:cNvPr id="8192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1924"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1925" name="Rectangle 6"/>
          <p:cNvSpPr>
            <a:spLocks noGrp="1" noRot="1" noChangeAspect="1" noChangeArrowheads="1" noTextEdit="1"/>
          </p:cNvSpPr>
          <p:nvPr>
            <p:ph type="sldImg"/>
          </p:nvPr>
        </p:nvSpPr>
        <p:spPr>
          <a:xfrm>
            <a:off x="395288" y="692150"/>
            <a:ext cx="6073775" cy="3417888"/>
          </a:xfrm>
          <a:noFill/>
          <a:ln cap="flat"/>
        </p:spPr>
      </p:sp>
      <p:sp>
        <p:nvSpPr>
          <p:cNvPr id="81926"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97080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397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9</a:t>
            </a:r>
          </a:p>
        </p:txBody>
      </p:sp>
      <p:sp>
        <p:nvSpPr>
          <p:cNvPr id="8397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397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3973" name="Rectangle 6"/>
          <p:cNvSpPr>
            <a:spLocks noGrp="1" noRot="1" noChangeAspect="1" noChangeArrowheads="1" noTextEdit="1"/>
          </p:cNvSpPr>
          <p:nvPr>
            <p:ph type="sldImg"/>
          </p:nvPr>
        </p:nvSpPr>
        <p:spPr>
          <a:xfrm>
            <a:off x="395288" y="692150"/>
            <a:ext cx="6073775" cy="3417888"/>
          </a:xfrm>
          <a:noFill/>
          <a:ln cap="flat"/>
        </p:spPr>
      </p:sp>
      <p:sp>
        <p:nvSpPr>
          <p:cNvPr id="8397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282020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8847B3CA-A293-4F41-BA9A-E6C465AFB7BE}" type="slidenum">
              <a:rPr lang="en-US" altLang="x-none"/>
              <a:pPr eaLnBrk="1" hangingPunct="1"/>
              <a:t>8</a:t>
            </a:fld>
            <a:endParaRPr lang="en-US" altLang="x-none"/>
          </a:p>
        </p:txBody>
      </p:sp>
      <p:sp>
        <p:nvSpPr>
          <p:cNvPr id="204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04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5</a:t>
            </a:r>
          </a:p>
        </p:txBody>
      </p:sp>
      <p:sp>
        <p:nvSpPr>
          <p:cNvPr id="204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04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0486"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04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1801368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601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10</a:t>
            </a:r>
          </a:p>
        </p:txBody>
      </p:sp>
      <p:sp>
        <p:nvSpPr>
          <p:cNvPr id="8601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602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6021" name="Rectangle 6"/>
          <p:cNvSpPr>
            <a:spLocks noGrp="1" noRot="1" noChangeAspect="1" noChangeArrowheads="1" noTextEdit="1"/>
          </p:cNvSpPr>
          <p:nvPr>
            <p:ph type="sldImg"/>
          </p:nvPr>
        </p:nvSpPr>
        <p:spPr>
          <a:xfrm>
            <a:off x="395288" y="692150"/>
            <a:ext cx="6073775" cy="3417888"/>
          </a:xfrm>
          <a:noFill/>
          <a:ln cap="flat"/>
        </p:spPr>
      </p:sp>
      <p:sp>
        <p:nvSpPr>
          <p:cNvPr id="86022"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70054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806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11</a:t>
            </a:r>
          </a:p>
        </p:txBody>
      </p:sp>
      <p:sp>
        <p:nvSpPr>
          <p:cNvPr id="8806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8068"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8069" name="Rectangle 6"/>
          <p:cNvSpPr>
            <a:spLocks noGrp="1" noRot="1" noChangeAspect="1" noChangeArrowheads="1" noTextEdit="1"/>
          </p:cNvSpPr>
          <p:nvPr>
            <p:ph type="sldImg"/>
          </p:nvPr>
        </p:nvSpPr>
        <p:spPr>
          <a:xfrm>
            <a:off x="395288" y="692150"/>
            <a:ext cx="6073775" cy="3417888"/>
          </a:xfrm>
          <a:noFill/>
          <a:ln cap="flat"/>
        </p:spPr>
      </p:sp>
      <p:sp>
        <p:nvSpPr>
          <p:cNvPr id="8807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2327234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445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11</a:t>
            </a:r>
          </a:p>
        </p:txBody>
      </p:sp>
      <p:sp>
        <p:nvSpPr>
          <p:cNvPr id="10445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445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4453" name="Rectangle 6"/>
          <p:cNvSpPr>
            <a:spLocks noGrp="1" noRot="1" noChangeAspect="1" noChangeArrowheads="1" noTextEdit="1"/>
          </p:cNvSpPr>
          <p:nvPr>
            <p:ph type="sldImg"/>
          </p:nvPr>
        </p:nvSpPr>
        <p:spPr>
          <a:xfrm>
            <a:off x="393700" y="692150"/>
            <a:ext cx="6073775" cy="3417888"/>
          </a:xfrm>
          <a:noFill/>
          <a:ln cap="flat"/>
        </p:spPr>
      </p:sp>
      <p:sp>
        <p:nvSpPr>
          <p:cNvPr id="10445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66" tIns="44439" rIns="90466" bIns="44439"/>
          <a:lstStyle/>
          <a:p>
            <a:endParaRPr lang="x-none" altLang="x-none">
              <a:latin typeface="Book Antiqua" charset="0"/>
            </a:endParaRPr>
          </a:p>
        </p:txBody>
      </p:sp>
    </p:spTree>
    <p:extLst>
      <p:ext uri="{BB962C8B-B14F-4D97-AF65-F5344CB8AC3E}">
        <p14:creationId xmlns:p14="http://schemas.microsoft.com/office/powerpoint/2010/main" val="2027094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649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12</a:t>
            </a:r>
          </a:p>
        </p:txBody>
      </p:sp>
      <p:sp>
        <p:nvSpPr>
          <p:cNvPr id="10649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650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6501" name="Rectangle 6"/>
          <p:cNvSpPr>
            <a:spLocks noGrp="1" noRot="1" noChangeAspect="1" noChangeArrowheads="1" noTextEdit="1"/>
          </p:cNvSpPr>
          <p:nvPr>
            <p:ph type="sldImg"/>
          </p:nvPr>
        </p:nvSpPr>
        <p:spPr>
          <a:xfrm>
            <a:off x="393700" y="692150"/>
            <a:ext cx="6073775" cy="3417888"/>
          </a:xfrm>
          <a:noFill/>
          <a:ln cap="flat"/>
        </p:spPr>
      </p:sp>
      <p:sp>
        <p:nvSpPr>
          <p:cNvPr id="106502"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66" tIns="44439" rIns="90466" bIns="44439"/>
          <a:lstStyle/>
          <a:p>
            <a:endParaRPr lang="x-none" altLang="x-none">
              <a:latin typeface="Book Antiqua" charset="0"/>
            </a:endParaRPr>
          </a:p>
        </p:txBody>
      </p:sp>
    </p:spTree>
    <p:extLst>
      <p:ext uri="{BB962C8B-B14F-4D97-AF65-F5344CB8AC3E}">
        <p14:creationId xmlns:p14="http://schemas.microsoft.com/office/powerpoint/2010/main" val="717541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854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13</a:t>
            </a:r>
          </a:p>
        </p:txBody>
      </p:sp>
      <p:sp>
        <p:nvSpPr>
          <p:cNvPr id="10854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854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8549" name="Rectangle 6"/>
          <p:cNvSpPr>
            <a:spLocks noGrp="1" noRot="1" noChangeAspect="1" noChangeArrowheads="1" noTextEdit="1"/>
          </p:cNvSpPr>
          <p:nvPr>
            <p:ph type="sldImg"/>
          </p:nvPr>
        </p:nvSpPr>
        <p:spPr>
          <a:xfrm>
            <a:off x="393700" y="692150"/>
            <a:ext cx="6073775" cy="3417888"/>
          </a:xfrm>
          <a:noFill/>
          <a:ln cap="flat"/>
        </p:spPr>
      </p:sp>
      <p:sp>
        <p:nvSpPr>
          <p:cNvPr id="10855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66" tIns="44439" rIns="90466" bIns="44439"/>
          <a:lstStyle/>
          <a:p>
            <a:endParaRPr lang="x-none" altLang="x-none">
              <a:latin typeface="Book Antiqua" charset="0"/>
            </a:endParaRPr>
          </a:p>
        </p:txBody>
      </p:sp>
    </p:spTree>
    <p:extLst>
      <p:ext uri="{BB962C8B-B14F-4D97-AF65-F5344CB8AC3E}">
        <p14:creationId xmlns:p14="http://schemas.microsoft.com/office/powerpoint/2010/main" val="211234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5A86DE41-57E4-DA40-9B60-FE9E42B33EDF}" type="slidenum">
              <a:rPr lang="en-US" altLang="x-none"/>
              <a:pPr eaLnBrk="1" hangingPunct="1"/>
              <a:t>9</a:t>
            </a:fld>
            <a:endParaRPr lang="en-US" altLang="x-none"/>
          </a:p>
        </p:txBody>
      </p:sp>
      <p:sp>
        <p:nvSpPr>
          <p:cNvPr id="225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225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4"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253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2062" tIns="46031" rIns="92062" bIns="46031"/>
          <a:lstStyle/>
          <a:p>
            <a:pPr eaLnBrk="1" hangingPunct="1"/>
            <a:endParaRPr lang="x-none" altLang="x-none" dirty="0"/>
          </a:p>
        </p:txBody>
      </p:sp>
    </p:spTree>
    <p:extLst>
      <p:ext uri="{BB962C8B-B14F-4D97-AF65-F5344CB8AC3E}">
        <p14:creationId xmlns:p14="http://schemas.microsoft.com/office/powerpoint/2010/main" val="103690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99BE6FAD-F770-E545-9DD2-034523DA1CC2}" type="slidenum">
              <a:rPr lang="en-US" altLang="x-none"/>
              <a:pPr eaLnBrk="1" hangingPunct="1"/>
              <a:t>10</a:t>
            </a:fld>
            <a:endParaRPr lang="en-US" altLang="x-none"/>
          </a:p>
        </p:txBody>
      </p:sp>
      <p:sp>
        <p:nvSpPr>
          <p:cNvPr id="245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45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7</a:t>
            </a:r>
          </a:p>
        </p:txBody>
      </p:sp>
      <p:sp>
        <p:nvSpPr>
          <p:cNvPr id="245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45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4582"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45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310523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2E2DABC1-6E4F-D24C-8697-64034F2AF6F2}" type="slidenum">
              <a:rPr lang="en-US" altLang="x-none"/>
              <a:pPr eaLnBrk="1" hangingPunct="1"/>
              <a:t>11</a:t>
            </a:fld>
            <a:endParaRPr lang="en-US" altLang="x-none"/>
          </a:p>
        </p:txBody>
      </p:sp>
      <p:sp>
        <p:nvSpPr>
          <p:cNvPr id="26626" name="Rectangle 2"/>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159904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5A86DE41-57E4-DA40-9B60-FE9E42B33EDF}" type="slidenum">
              <a:rPr lang="en-US" altLang="x-none"/>
              <a:pPr eaLnBrk="1" hangingPunct="1"/>
              <a:t>12</a:t>
            </a:fld>
            <a:endParaRPr lang="en-US" altLang="x-none"/>
          </a:p>
        </p:txBody>
      </p:sp>
      <p:sp>
        <p:nvSpPr>
          <p:cNvPr id="225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225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4"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253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2062" tIns="46031" rIns="92062" bIns="46031"/>
          <a:lstStyle/>
          <a:p>
            <a:pPr eaLnBrk="1" hangingPunct="1"/>
            <a:endParaRPr lang="x-none" altLang="x-none" dirty="0"/>
          </a:p>
        </p:txBody>
      </p:sp>
    </p:spTree>
    <p:extLst>
      <p:ext uri="{BB962C8B-B14F-4D97-AF65-F5344CB8AC3E}">
        <p14:creationId xmlns:p14="http://schemas.microsoft.com/office/powerpoint/2010/main" val="380696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2E2DABC1-6E4F-D24C-8697-64034F2AF6F2}" type="slidenum">
              <a:rPr lang="en-US" altLang="x-none"/>
              <a:pPr eaLnBrk="1" hangingPunct="1"/>
              <a:t>13</a:t>
            </a:fld>
            <a:endParaRPr lang="en-US" altLang="x-none"/>
          </a:p>
        </p:txBody>
      </p:sp>
      <p:sp>
        <p:nvSpPr>
          <p:cNvPr id="26626" name="Rectangle 2"/>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3094875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3F116741-C967-C146-8EB6-8155210A4CFA}" type="slidenum">
              <a:rPr lang="en-US" smtClean="0"/>
              <a:pPr>
                <a:defRPr/>
              </a:pPr>
              <a:t>‹#›</a:t>
            </a:fld>
            <a:endParaRPr lang="en-US"/>
          </a:p>
        </p:txBody>
      </p:sp>
    </p:spTree>
    <p:extLst>
      <p:ext uri="{BB962C8B-B14F-4D97-AF65-F5344CB8AC3E}">
        <p14:creationId xmlns:p14="http://schemas.microsoft.com/office/powerpoint/2010/main" val="228657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0980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318590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endParaRPr lang="en-US" noProof="0" dirty="0"/>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850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1/5/2020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1/5/2020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flickr.com/photos/foxypar4/944853780/" TargetMode="External"/><Relationship Id="rId7" Type="http://schemas.openxmlformats.org/officeDocument/2006/relationships/hyperlink" Target="http://www.flickr.com/photos/klash/858533852/"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www.flickr.com/photos/asam/432194779/"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5.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tiff"/><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6.tiff"/><Relationship Id="rId1" Type="http://schemas.openxmlformats.org/officeDocument/2006/relationships/slideLayout" Target="../slideLayouts/slideLayout8.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hyperlink" Target="http://www.flickr.com/photos/mpmb/62190843/"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tif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flickr.com/photos/foxypar4/944853780/" TargetMode="External"/><Relationship Id="rId7" Type="http://schemas.openxmlformats.org/officeDocument/2006/relationships/hyperlink" Target="http://www.flickr.com/photos/klash/858533852/"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www.flickr.com/photos/asam/432194779/"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Logical Database Design: </a:t>
            </a:r>
            <a:br>
              <a:rPr lang="en-US" dirty="0"/>
            </a:br>
            <a:r>
              <a:rPr lang="en-US" dirty="0"/>
              <a:t>Entity-Relation Models</a:t>
            </a:r>
          </a:p>
        </p:txBody>
      </p:sp>
      <p:sp>
        <p:nvSpPr>
          <p:cNvPr id="3" name="Subtitle 2"/>
          <p:cNvSpPr>
            <a:spLocks noGrp="1"/>
          </p:cNvSpPr>
          <p:nvPr>
            <p:ph sz="quarter" idx="10"/>
          </p:nvPr>
        </p:nvSpPr>
        <p:spPr/>
        <p:txBody>
          <a:bodyPr/>
          <a:lstStyle/>
          <a:p>
            <a:r>
              <a:rPr lang="en-US" dirty="0"/>
              <a:t>R&amp;G 2</a:t>
            </a:r>
          </a:p>
        </p:txBody>
      </p:sp>
    </p:spTree>
    <p:extLst>
      <p:ext uri="{BB962C8B-B14F-4D97-AF65-F5344CB8AC3E}">
        <p14:creationId xmlns:p14="http://schemas.microsoft.com/office/powerpoint/2010/main" val="90806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r>
              <a:rPr lang="en-US" altLang="x-none"/>
              <a:t>Example: University Database</a:t>
            </a:r>
          </a:p>
        </p:txBody>
      </p:sp>
      <p:sp>
        <p:nvSpPr>
          <p:cNvPr id="23556" name="Rectangle 5"/>
          <p:cNvSpPr>
            <a:spLocks noGrp="1" noChangeArrowheads="1"/>
          </p:cNvSpPr>
          <p:nvPr>
            <p:ph idx="1"/>
          </p:nvPr>
        </p:nvSpPr>
        <p:spPr/>
        <p:txBody>
          <a:bodyPr>
            <a:normAutofit fontScale="92500" lnSpcReduction="20000"/>
          </a:bodyPr>
          <a:lstStyle/>
          <a:p>
            <a:r>
              <a:rPr lang="en-US" altLang="x-none" b="1" u="sng" dirty="0"/>
              <a:t>Conceptual schema:                  </a:t>
            </a:r>
          </a:p>
          <a:p>
            <a:pPr lvl="1"/>
            <a:r>
              <a:rPr lang="en-US" altLang="x-none" dirty="0">
                <a:latin typeface="Courier New" panose="02070309020205020404" pitchFamily="49" charset="0"/>
                <a:cs typeface="Courier New" panose="02070309020205020404" pitchFamily="49" charset="0"/>
              </a:rPr>
              <a:t>Students(</a:t>
            </a:r>
            <a:r>
              <a:rPr lang="en-US" altLang="x-none" dirty="0" err="1">
                <a:latin typeface="Courier New" panose="02070309020205020404" pitchFamily="49" charset="0"/>
                <a:cs typeface="Courier New" panose="02070309020205020404" pitchFamily="49" charset="0"/>
              </a:rPr>
              <a:t>sid</a:t>
            </a:r>
            <a:r>
              <a:rPr lang="en-US" altLang="x-none" dirty="0">
                <a:latin typeface="Courier New" panose="02070309020205020404" pitchFamily="49" charset="0"/>
                <a:cs typeface="Courier New" panose="02070309020205020404" pitchFamily="49" charset="0"/>
              </a:rPr>
              <a:t> text, name text, login text, </a:t>
            </a:r>
            <a:br>
              <a:rPr lang="en-US" altLang="x-none" dirty="0">
                <a:latin typeface="Courier New" panose="02070309020205020404" pitchFamily="49" charset="0"/>
                <a:cs typeface="Courier New" panose="02070309020205020404" pitchFamily="49" charset="0"/>
              </a:rPr>
            </a:br>
            <a:r>
              <a:rPr lang="en-US" altLang="x-none" dirty="0">
                <a:latin typeface="Courier New" panose="02070309020205020404" pitchFamily="49" charset="0"/>
                <a:cs typeface="Courier New" panose="02070309020205020404" pitchFamily="49" charset="0"/>
              </a:rPr>
              <a:t>         age integer, </a:t>
            </a:r>
            <a:r>
              <a:rPr lang="en-US" altLang="x-none" dirty="0" err="1">
                <a:latin typeface="Courier New" panose="02070309020205020404" pitchFamily="49" charset="0"/>
                <a:cs typeface="Courier New" panose="02070309020205020404" pitchFamily="49" charset="0"/>
              </a:rPr>
              <a:t>gpa</a:t>
            </a:r>
            <a:r>
              <a:rPr lang="en-US" altLang="x-none" dirty="0">
                <a:latin typeface="Courier New" panose="02070309020205020404" pitchFamily="49" charset="0"/>
                <a:cs typeface="Courier New" panose="02070309020205020404" pitchFamily="49" charset="0"/>
              </a:rPr>
              <a:t> float)</a:t>
            </a:r>
          </a:p>
          <a:p>
            <a:pPr lvl="1"/>
            <a:r>
              <a:rPr lang="en-US" altLang="x-none" dirty="0">
                <a:latin typeface="Courier New" panose="02070309020205020404" pitchFamily="49" charset="0"/>
                <a:cs typeface="Courier New" panose="02070309020205020404" pitchFamily="49" charset="0"/>
              </a:rPr>
              <a:t>Courses(</a:t>
            </a:r>
            <a:r>
              <a:rPr lang="en-US" altLang="x-none" dirty="0" err="1">
                <a:latin typeface="Courier New" panose="02070309020205020404" pitchFamily="49" charset="0"/>
                <a:cs typeface="Courier New" panose="02070309020205020404" pitchFamily="49" charset="0"/>
              </a:rPr>
              <a:t>cid</a:t>
            </a:r>
            <a:r>
              <a:rPr lang="en-US" altLang="x-none" dirty="0">
                <a:latin typeface="Courier New" panose="02070309020205020404" pitchFamily="49" charset="0"/>
                <a:cs typeface="Courier New" panose="02070309020205020404" pitchFamily="49" charset="0"/>
              </a:rPr>
              <a:t> text, </a:t>
            </a:r>
            <a:r>
              <a:rPr lang="en-US" altLang="x-none" dirty="0" err="1">
                <a:latin typeface="Courier New" panose="02070309020205020404" pitchFamily="49" charset="0"/>
                <a:cs typeface="Courier New" panose="02070309020205020404" pitchFamily="49" charset="0"/>
              </a:rPr>
              <a:t>cname</a:t>
            </a:r>
            <a:r>
              <a:rPr lang="en-US" altLang="x-none" dirty="0">
                <a:latin typeface="Courier New" panose="02070309020205020404" pitchFamily="49" charset="0"/>
                <a:cs typeface="Courier New" panose="02070309020205020404" pitchFamily="49" charset="0"/>
              </a:rPr>
              <a:t> text,</a:t>
            </a:r>
            <a:br>
              <a:rPr lang="en-US" altLang="x-none" dirty="0">
                <a:latin typeface="Courier New" panose="02070309020205020404" pitchFamily="49" charset="0"/>
                <a:cs typeface="Courier New" panose="02070309020205020404" pitchFamily="49" charset="0"/>
              </a:rPr>
            </a:br>
            <a:r>
              <a:rPr lang="en-US" altLang="x-none" dirty="0">
                <a:latin typeface="Courier New" panose="02070309020205020404" pitchFamily="49" charset="0"/>
                <a:cs typeface="Courier New" panose="02070309020205020404" pitchFamily="49" charset="0"/>
              </a:rPr>
              <a:t>        credits integer) </a:t>
            </a:r>
          </a:p>
          <a:p>
            <a:pPr lvl="1"/>
            <a:r>
              <a:rPr lang="en-US" altLang="x-none" dirty="0">
                <a:latin typeface="Courier New" panose="02070309020205020404" pitchFamily="49" charset="0"/>
                <a:cs typeface="Courier New" panose="02070309020205020404" pitchFamily="49" charset="0"/>
              </a:rPr>
              <a:t>Enrolled(</a:t>
            </a:r>
            <a:r>
              <a:rPr lang="en-US" altLang="x-none" dirty="0" err="1">
                <a:latin typeface="Courier New" panose="02070309020205020404" pitchFamily="49" charset="0"/>
                <a:cs typeface="Courier New" panose="02070309020205020404" pitchFamily="49" charset="0"/>
              </a:rPr>
              <a:t>sid</a:t>
            </a:r>
            <a:r>
              <a:rPr lang="en-US" altLang="x-none" dirty="0">
                <a:latin typeface="Courier New" panose="02070309020205020404" pitchFamily="49" charset="0"/>
                <a:cs typeface="Courier New" panose="02070309020205020404" pitchFamily="49" charset="0"/>
              </a:rPr>
              <a:t> text, </a:t>
            </a:r>
            <a:r>
              <a:rPr lang="en-US" altLang="x-none" dirty="0" err="1">
                <a:latin typeface="Courier New" panose="02070309020205020404" pitchFamily="49" charset="0"/>
                <a:cs typeface="Courier New" panose="02070309020205020404" pitchFamily="49" charset="0"/>
              </a:rPr>
              <a:t>cid</a:t>
            </a:r>
            <a:r>
              <a:rPr lang="en-US" altLang="x-none" dirty="0">
                <a:latin typeface="Courier New" panose="02070309020205020404" pitchFamily="49" charset="0"/>
                <a:cs typeface="Courier New" panose="02070309020205020404" pitchFamily="49" charset="0"/>
              </a:rPr>
              <a:t> text, grade text)</a:t>
            </a:r>
            <a:endParaRPr lang="en-US" altLang="x-none" dirty="0"/>
          </a:p>
          <a:p>
            <a:pPr>
              <a:spcBef>
                <a:spcPts val="2000"/>
              </a:spcBef>
            </a:pPr>
            <a:r>
              <a:rPr lang="en-US" altLang="x-none" b="1" u="sng" dirty="0"/>
              <a:t>Physical schema:</a:t>
            </a:r>
          </a:p>
          <a:p>
            <a:pPr lvl="1"/>
            <a:r>
              <a:rPr lang="en-US" altLang="x-none" dirty="0"/>
              <a:t>Relations stored as unordered files. </a:t>
            </a:r>
          </a:p>
          <a:p>
            <a:pPr lvl="1"/>
            <a:r>
              <a:rPr lang="en-US" altLang="x-none" dirty="0"/>
              <a:t>Index on first column of Students.</a:t>
            </a:r>
          </a:p>
          <a:p>
            <a:pPr>
              <a:spcBef>
                <a:spcPts val="2000"/>
              </a:spcBef>
            </a:pPr>
            <a:r>
              <a:rPr lang="en-US" altLang="x-none" b="1" u="sng" dirty="0"/>
              <a:t>External Schema </a:t>
            </a:r>
            <a:r>
              <a:rPr lang="en-US" altLang="x-none" dirty="0"/>
              <a:t>(View): </a:t>
            </a:r>
          </a:p>
          <a:p>
            <a:pPr lvl="1"/>
            <a:r>
              <a:rPr lang="en-US" altLang="x-none" dirty="0" err="1"/>
              <a:t>Course_info</a:t>
            </a:r>
            <a:r>
              <a:rPr lang="en-US" altLang="x-none" dirty="0"/>
              <a:t>(</a:t>
            </a:r>
            <a:r>
              <a:rPr lang="en-US" altLang="x-none" dirty="0" err="1"/>
              <a:t>cid</a:t>
            </a:r>
            <a:r>
              <a:rPr lang="en-US" altLang="x-none" dirty="0"/>
              <a:t> text, enrollment integer)</a:t>
            </a:r>
          </a:p>
        </p:txBody>
      </p:sp>
    </p:spTree>
    <p:extLst>
      <p:ext uri="{BB962C8B-B14F-4D97-AF65-F5344CB8AC3E}">
        <p14:creationId xmlns:p14="http://schemas.microsoft.com/office/powerpoint/2010/main" val="11540288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x-none"/>
              <a:t>Data Independence</a:t>
            </a:r>
          </a:p>
        </p:txBody>
      </p:sp>
      <p:sp>
        <p:nvSpPr>
          <p:cNvPr id="25602" name="Rectangle 3"/>
          <p:cNvSpPr>
            <a:spLocks noGrp="1" noChangeArrowheads="1"/>
          </p:cNvSpPr>
          <p:nvPr>
            <p:ph type="body" idx="1"/>
          </p:nvPr>
        </p:nvSpPr>
        <p:spPr/>
        <p:txBody>
          <a:bodyPr/>
          <a:lstStyle/>
          <a:p>
            <a:r>
              <a:rPr lang="en-US" altLang="x-none" dirty="0"/>
              <a:t>Insulate apps from structure of data</a:t>
            </a:r>
          </a:p>
          <a:p>
            <a:pPr>
              <a:spcBef>
                <a:spcPts val="3000"/>
              </a:spcBef>
            </a:pPr>
            <a:r>
              <a:rPr lang="en-US" altLang="x-none" b="1" dirty="0"/>
              <a:t>Logical data independence:  </a:t>
            </a:r>
          </a:p>
          <a:p>
            <a:pPr lvl="1"/>
            <a:r>
              <a:rPr lang="en-US" altLang="x-none" dirty="0"/>
              <a:t>Maintain views when logical structure changes</a:t>
            </a:r>
          </a:p>
          <a:p>
            <a:r>
              <a:rPr lang="en-US" altLang="x-none" b="1" dirty="0"/>
              <a:t>Physical data independence:   </a:t>
            </a:r>
          </a:p>
          <a:p>
            <a:pPr lvl="1"/>
            <a:r>
              <a:rPr lang="en-US" altLang="x-none" dirty="0"/>
              <a:t>Maintain logical structure when physical structure changes</a:t>
            </a:r>
          </a:p>
          <a:p>
            <a:pPr lvl="1"/>
            <a:endParaRPr lang="en-US" altLang="x-none" dirty="0"/>
          </a:p>
        </p:txBody>
      </p:sp>
    </p:spTree>
    <p:extLst>
      <p:ext uri="{BB962C8B-B14F-4D97-AF65-F5344CB8AC3E}">
        <p14:creationId xmlns:p14="http://schemas.microsoft.com/office/powerpoint/2010/main" val="1984124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r>
              <a:rPr lang="en-US" altLang="x-none" dirty="0"/>
              <a:t>Levels of Abstraction, </a:t>
            </a:r>
            <a:r>
              <a:rPr lang="en-US" altLang="x-none" dirty="0" err="1"/>
              <a:t>cont</a:t>
            </a:r>
            <a:endParaRPr lang="en-US" altLang="x-none" dirty="0"/>
          </a:p>
        </p:txBody>
      </p:sp>
      <p:sp>
        <p:nvSpPr>
          <p:cNvPr id="3" name="Text Placeholder 2">
            <a:extLst>
              <a:ext uri="{FF2B5EF4-FFF2-40B4-BE49-F238E27FC236}">
                <a16:creationId xmlns:a16="http://schemas.microsoft.com/office/drawing/2014/main" id="{D6C5393C-4901-DB40-9E34-30B53DE9AD78}"/>
              </a:ext>
            </a:extLst>
          </p:cNvPr>
          <p:cNvSpPr>
            <a:spLocks noGrp="1"/>
          </p:cNvSpPr>
          <p:nvPr>
            <p:ph type="body" sz="half" idx="1"/>
          </p:nvPr>
        </p:nvSpPr>
        <p:spPr>
          <a:xfrm>
            <a:off x="79650" y="2446735"/>
            <a:ext cx="3810000" cy="3829050"/>
          </a:xfrm>
        </p:spPr>
        <p:txBody>
          <a:bodyPr/>
          <a:lstStyle/>
          <a:p>
            <a:pPr marL="0" indent="0">
              <a:buNone/>
            </a:pPr>
            <a:r>
              <a:rPr lang="en-US" altLang="x-none" b="1" dirty="0"/>
              <a:t>Logical</a:t>
            </a:r>
            <a:r>
              <a:rPr lang="en-US" altLang="x-none" dirty="0"/>
              <a:t> data independence</a:t>
            </a:r>
            <a:endParaRPr lang="en-US" dirty="0"/>
          </a:p>
          <a:p>
            <a:pPr marL="0" indent="0">
              <a:spcBef>
                <a:spcPts val="4000"/>
              </a:spcBef>
              <a:buNone/>
            </a:pPr>
            <a:r>
              <a:rPr lang="en-US" altLang="x-none" b="1" dirty="0"/>
              <a:t>Physical</a:t>
            </a:r>
            <a:r>
              <a:rPr lang="en-US" altLang="x-none" dirty="0"/>
              <a:t> data independence   </a:t>
            </a:r>
          </a:p>
          <a:p>
            <a:pPr marL="0" indent="0">
              <a:buNone/>
            </a:pPr>
            <a:endParaRPr lang="en-US" dirty="0"/>
          </a:p>
          <a:p>
            <a:pPr marL="0" indent="0">
              <a:buNone/>
            </a:pPr>
            <a:endParaRPr lang="en-US" dirty="0"/>
          </a:p>
        </p:txBody>
      </p:sp>
      <p:sp>
        <p:nvSpPr>
          <p:cNvPr id="21511" name="Oval 8"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64931" y="39897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2" name="Line 9"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153025" y="4062413"/>
            <a:ext cx="2381" cy="71794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3" name="Oval 10"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64931" y="46755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4" name="Line 1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955506" y="4094560"/>
            <a:ext cx="0" cy="6286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5" name="Rectangle 12"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685110" y="3511153"/>
            <a:ext cx="1838644"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Physical Schema</a:t>
            </a:r>
          </a:p>
        </p:txBody>
      </p:sp>
      <p:sp>
        <p:nvSpPr>
          <p:cNvPr id="21516" name="Rectangle 13"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507706" y="2787253"/>
            <a:ext cx="2160848"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Conceptual Schema</a:t>
            </a:r>
          </a:p>
        </p:txBody>
      </p:sp>
      <p:sp>
        <p:nvSpPr>
          <p:cNvPr id="21517" name="Rectangle 14"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169569"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1</a:t>
            </a:r>
          </a:p>
        </p:txBody>
      </p:sp>
      <p:sp>
        <p:nvSpPr>
          <p:cNvPr id="21518" name="Rectangle 15"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41119"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2</a:t>
            </a:r>
          </a:p>
        </p:txBody>
      </p:sp>
      <p:sp>
        <p:nvSpPr>
          <p:cNvPr id="21519" name="Rectangle 16"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6113860"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3</a:t>
            </a:r>
          </a:p>
        </p:txBody>
      </p:sp>
      <p:sp>
        <p:nvSpPr>
          <p:cNvPr id="21520" name="Rectangle 17"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193381"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1" name="Rectangle 18"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64931"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2" name="Rectangle 19"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6136481"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3" name="Rectangle 20"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536281" y="2808685"/>
            <a:ext cx="20955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4" name="Rectangle 2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707731" y="3532585"/>
            <a:ext cx="17526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5" name="Line 22"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4583906"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6" name="Line 23"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555456" y="2456260"/>
            <a:ext cx="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7" name="Line 24"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flipH="1">
            <a:off x="6126956"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8" name="Line 25"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555456" y="3084910"/>
            <a:ext cx="0" cy="464344"/>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9" name="Line 26"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555456" y="3808810"/>
            <a:ext cx="0" cy="28575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30" name="Text Box 27"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txBox="1">
            <a:spLocks noChangeArrowheads="1"/>
          </p:cNvSpPr>
          <p:nvPr/>
        </p:nvSpPr>
        <p:spPr bwMode="auto">
          <a:xfrm>
            <a:off x="5260181" y="420886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a:solidFill>
                  <a:srgbClr val="CF0E30"/>
                </a:solidFill>
              </a:rPr>
              <a:t>DB</a:t>
            </a:r>
          </a:p>
        </p:txBody>
      </p:sp>
      <p:sp>
        <p:nvSpPr>
          <p:cNvPr id="21531" name="Text Box 3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txBox="1">
            <a:spLocks noChangeArrowheads="1"/>
          </p:cNvSpPr>
          <p:nvPr/>
        </p:nvSpPr>
        <p:spPr bwMode="auto">
          <a:xfrm>
            <a:off x="5260181" y="672922"/>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dirty="0">
                <a:solidFill>
                  <a:srgbClr val="CF0E30"/>
                </a:solidFill>
              </a:rPr>
              <a:t>Users</a:t>
            </a:r>
          </a:p>
        </p:txBody>
      </p:sp>
      <p:pic>
        <p:nvPicPr>
          <p:cNvPr id="21532" name="Picture 3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1168004"/>
            <a:ext cx="959644" cy="85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3" name="Picture 33"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a:hlinkClick r:id="rId5"/>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4847" y="1132285"/>
            <a:ext cx="68937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5"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a:hlinkClick r:id="rId7"/>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158979" y="1178720"/>
            <a:ext cx="1112044" cy="83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5" name="Rectangle 38"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152772" y="2096851"/>
            <a:ext cx="2962403" cy="441562"/>
          </a:xfrm>
          <a:prstGeom prst="rect">
            <a:avLst/>
          </a:prstGeom>
          <a:solidFill>
            <a:srgbClr val="3366FF">
              <a:alpha val="34117"/>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9pPr>
          </a:lstStyle>
          <a:p>
            <a:pPr eaLnBrk="1" hangingPunct="1"/>
            <a:endParaRPr lang="x-none" altLang="x-none" sz="900"/>
          </a:p>
        </p:txBody>
      </p:sp>
      <p:sp>
        <p:nvSpPr>
          <p:cNvPr id="21542" name="Rectangle 44"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468325" y="2700939"/>
            <a:ext cx="2309902" cy="511483"/>
          </a:xfrm>
          <a:prstGeom prst="rect">
            <a:avLst/>
          </a:prstGeom>
          <a:solidFill>
            <a:srgbClr val="800804">
              <a:alpha val="41176"/>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9pPr>
          </a:lstStyle>
          <a:p>
            <a:pPr eaLnBrk="1" hangingPunct="1"/>
            <a:endParaRPr lang="x-none" altLang="x-none" sz="900"/>
          </a:p>
        </p:txBody>
      </p:sp>
      <p:sp>
        <p:nvSpPr>
          <p:cNvPr id="21539" name="Rectangle 49"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617269" y="3456101"/>
            <a:ext cx="1916881" cy="418313"/>
          </a:xfrm>
          <a:prstGeom prst="rect">
            <a:avLst/>
          </a:prstGeom>
          <a:solidFill>
            <a:srgbClr val="008000">
              <a:alpha val="30980"/>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9pPr>
          </a:lstStyle>
          <a:p>
            <a:pPr eaLnBrk="1" hangingPunct="1"/>
            <a:endParaRPr lang="x-none" altLang="x-none" sz="900"/>
          </a:p>
        </p:txBody>
      </p:sp>
      <p:sp>
        <p:nvSpPr>
          <p:cNvPr id="2" name="Right Arrow 1"/>
          <p:cNvSpPr/>
          <p:nvPr/>
        </p:nvSpPr>
        <p:spPr>
          <a:xfrm>
            <a:off x="3389677" y="2553169"/>
            <a:ext cx="1036268" cy="1477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21039364">
            <a:off x="3490082" y="3327519"/>
            <a:ext cx="1036268" cy="1477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5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x-none" dirty="0"/>
              <a:t>Data Independence, </a:t>
            </a:r>
            <a:r>
              <a:rPr lang="en-US" altLang="x-none" dirty="0" err="1"/>
              <a:t>cont</a:t>
            </a:r>
            <a:endParaRPr lang="en-US" altLang="x-none" dirty="0"/>
          </a:p>
        </p:txBody>
      </p:sp>
      <p:sp>
        <p:nvSpPr>
          <p:cNvPr id="25602" name="Rectangle 3"/>
          <p:cNvSpPr>
            <a:spLocks noGrp="1" noChangeArrowheads="1"/>
          </p:cNvSpPr>
          <p:nvPr>
            <p:ph type="body" idx="1"/>
          </p:nvPr>
        </p:nvSpPr>
        <p:spPr>
          <a:xfrm>
            <a:off x="457200" y="1200151"/>
            <a:ext cx="6629400" cy="3394472"/>
          </a:xfrm>
        </p:spPr>
        <p:txBody>
          <a:bodyPr>
            <a:normAutofit fontScale="92500" lnSpcReduction="10000"/>
          </a:bodyPr>
          <a:lstStyle/>
          <a:p>
            <a:r>
              <a:rPr lang="en-US" altLang="x-none" dirty="0"/>
              <a:t>Insulate apps from structure of data</a:t>
            </a:r>
          </a:p>
          <a:p>
            <a:pPr>
              <a:spcBef>
                <a:spcPts val="3000"/>
              </a:spcBef>
            </a:pPr>
            <a:r>
              <a:rPr lang="en-US" altLang="x-none" b="1" dirty="0"/>
              <a:t>Logical data independence:  </a:t>
            </a:r>
          </a:p>
          <a:p>
            <a:pPr lvl="1"/>
            <a:r>
              <a:rPr lang="en-US" altLang="x-none" dirty="0"/>
              <a:t>Maintain views when logical structure changes</a:t>
            </a:r>
          </a:p>
          <a:p>
            <a:r>
              <a:rPr lang="en-US" altLang="x-none" b="1" dirty="0"/>
              <a:t>Physical data independence:   </a:t>
            </a:r>
          </a:p>
          <a:p>
            <a:pPr lvl="1"/>
            <a:r>
              <a:rPr lang="en-US" altLang="x-none" dirty="0"/>
              <a:t>Maintain logical structure when physical structure changes</a:t>
            </a:r>
          </a:p>
          <a:p>
            <a:pPr>
              <a:spcBef>
                <a:spcPts val="4000"/>
              </a:spcBef>
            </a:pPr>
            <a:r>
              <a:rPr lang="en-US" altLang="x-none" dirty="0"/>
              <a:t>Q: Why particularly important for DBMS? </a:t>
            </a:r>
          </a:p>
          <a:p>
            <a:pPr lvl="1">
              <a:spcBef>
                <a:spcPts val="0"/>
              </a:spcBef>
            </a:pPr>
            <a:r>
              <a:rPr lang="en-US" altLang="x-none" sz="2000" dirty="0"/>
              <a:t>Because databases and their associated applications persist</a:t>
            </a:r>
          </a:p>
          <a:p>
            <a:pPr lvl="1"/>
            <a:endParaRPr lang="en-US" altLang="x-none" dirty="0"/>
          </a:p>
        </p:txBody>
      </p:sp>
    </p:spTree>
    <p:extLst>
      <p:ext uri="{BB962C8B-B14F-4D97-AF65-F5344CB8AC3E}">
        <p14:creationId xmlns:p14="http://schemas.microsoft.com/office/powerpoint/2010/main" val="111699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2">
                                            <p:txEl>
                                              <p:pRg st="6" end="6"/>
                                            </p:txEl>
                                          </p:spTgt>
                                        </p:tgtEl>
                                        <p:attrNameLst>
                                          <p:attrName>style.visibility</p:attrName>
                                        </p:attrNameLst>
                                      </p:cBhvr>
                                      <p:to>
                                        <p:strVal val="visible"/>
                                      </p:to>
                                    </p:set>
                                    <p:animEffect transition="in" filter="dissolve">
                                      <p:cBhvr>
                                        <p:cTn id="7" dur="500"/>
                                        <p:tgtEl>
                                          <p:spTgt spid="256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1905000" y="1885950"/>
            <a:ext cx="4495800" cy="3124200"/>
          </a:xfrm>
          <a:prstGeom prst="can">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Anecdote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362200" y="2038350"/>
            <a:ext cx="3810000" cy="3530600"/>
          </a:xfrm>
          <a:prstGeom prst="rect">
            <a:avLst/>
          </a:prstGeom>
        </p:spPr>
      </p:pic>
    </p:spTree>
    <p:extLst>
      <p:ext uri="{BB962C8B-B14F-4D97-AF65-F5344CB8AC3E}">
        <p14:creationId xmlns:p14="http://schemas.microsoft.com/office/powerpoint/2010/main" val="125973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x-none" dirty="0" err="1"/>
              <a:t>Hellerstein’</a:t>
            </a:r>
            <a:r>
              <a:rPr lang="en-US" altLang="ja-JP" dirty="0" err="1"/>
              <a:t>s</a:t>
            </a:r>
            <a:r>
              <a:rPr lang="en-US" altLang="ja-JP" dirty="0"/>
              <a:t> Inequality</a:t>
            </a:r>
            <a:endParaRPr lang="en-US" altLang="x-none" dirty="0"/>
          </a:p>
        </p:txBody>
      </p:sp>
      <p:graphicFrame>
        <p:nvGraphicFramePr>
          <p:cNvPr id="27650" name="Object 0" descr="Dapp/dt &lt;&lt; denv/dt" title="Hellersteins Inequality"/>
          <p:cNvGraphicFramePr>
            <a:graphicFrameLocks noChangeAspect="1"/>
          </p:cNvGraphicFramePr>
          <p:nvPr>
            <p:extLst>
              <p:ext uri="{D42A27DB-BD31-4B8C-83A1-F6EECF244321}">
                <p14:modId xmlns:p14="http://schemas.microsoft.com/office/powerpoint/2010/main" val="2734036842"/>
              </p:ext>
            </p:extLst>
          </p:nvPr>
        </p:nvGraphicFramePr>
        <p:xfrm>
          <a:off x="1676400" y="2038350"/>
          <a:ext cx="3573065" cy="1419225"/>
        </p:xfrm>
        <a:graphic>
          <a:graphicData uri="http://schemas.openxmlformats.org/presentationml/2006/ole">
            <mc:AlternateContent xmlns:mc="http://schemas.openxmlformats.org/markup-compatibility/2006">
              <mc:Choice xmlns:v="urn:schemas-microsoft-com:vml" Requires="v">
                <p:oleObj spid="_x0000_s1065" name="Equation" r:id="rId3" imgW="927100" imgH="368300" progId="Equation.3">
                  <p:embed/>
                </p:oleObj>
              </mc:Choice>
              <mc:Fallback>
                <p:oleObj name="Equation" r:id="rId3" imgW="927100" imgH="368300" progId="Equation.3">
                  <p:embed/>
                  <p:pic>
                    <p:nvPicPr>
                      <p:cNvPr id="2765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38350"/>
                        <a:ext cx="3573065" cy="141922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TextBox 1"/>
          <p:cNvSpPr txBox="1"/>
          <p:nvPr/>
        </p:nvSpPr>
        <p:spPr>
          <a:xfrm>
            <a:off x="914400" y="3790950"/>
            <a:ext cx="5029200" cy="923330"/>
          </a:xfrm>
          <a:prstGeom prst="rect">
            <a:avLst/>
          </a:prstGeom>
          <a:noFill/>
        </p:spPr>
        <p:txBody>
          <a:bodyPr wrap="square" rtlCol="0">
            <a:spAutoFit/>
          </a:bodyPr>
          <a:lstStyle/>
          <a:p>
            <a:r>
              <a:rPr lang="en-US" dirty="0"/>
              <a:t>Data independence is most important when</a:t>
            </a:r>
            <a:br>
              <a:rPr lang="en-US" dirty="0"/>
            </a:br>
            <a:r>
              <a:rPr lang="en-US" dirty="0"/>
              <a:t>the rate of change of your environment </a:t>
            </a:r>
          </a:p>
          <a:p>
            <a:r>
              <a:rPr lang="en-US" dirty="0"/>
              <a:t>exceeds the rate of change of your applications.</a:t>
            </a:r>
          </a:p>
        </p:txBody>
      </p:sp>
    </p:spTree>
    <p:extLst>
      <p:ext uri="{BB962C8B-B14F-4D97-AF65-F5344CB8AC3E}">
        <p14:creationId xmlns:p14="http://schemas.microsoft.com/office/powerpoint/2010/main" val="55494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CA7A-C457-3C49-92ED-D35035BF05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A5C5F-0150-F14A-8D6D-C36C6FF1FD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502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descr="Database is at the bottom level. A relational schema for a students table is above that. A woman (programmer) is above that. And she is thinking about her user" title="Data Model"/>
          <p:cNvSpPr/>
          <p:nvPr/>
        </p:nvSpPr>
        <p:spPr bwMode="auto">
          <a:xfrm>
            <a:off x="6776029" y="117837"/>
            <a:ext cx="930728" cy="718457"/>
          </a:xfrm>
          <a:prstGeom prst="cloudCallout">
            <a:avLst>
              <a:gd name="adj1" fmla="val -119781"/>
              <a:gd name="adj2" fmla="val 47459"/>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8673" name="Rectangle 2"/>
          <p:cNvSpPr>
            <a:spLocks noGrp="1" noChangeArrowheads="1"/>
          </p:cNvSpPr>
          <p:nvPr>
            <p:ph type="title"/>
          </p:nvPr>
        </p:nvSpPr>
        <p:spPr/>
        <p:txBody>
          <a:bodyPr/>
          <a:lstStyle/>
          <a:p>
            <a:r>
              <a:rPr lang="en-US" altLang="x-none"/>
              <a:t>Data Models</a:t>
            </a:r>
          </a:p>
        </p:txBody>
      </p:sp>
      <p:sp>
        <p:nvSpPr>
          <p:cNvPr id="28674" name="Rectangle 3"/>
          <p:cNvSpPr>
            <a:spLocks noGrp="1" noChangeArrowheads="1"/>
          </p:cNvSpPr>
          <p:nvPr>
            <p:ph idx="1"/>
          </p:nvPr>
        </p:nvSpPr>
        <p:spPr>
          <a:xfrm>
            <a:off x="457200" y="1200151"/>
            <a:ext cx="4495800" cy="3394472"/>
          </a:xfrm>
        </p:spPr>
        <p:txBody>
          <a:bodyPr/>
          <a:lstStyle/>
          <a:p>
            <a:r>
              <a:rPr lang="en-US" altLang="x-none" dirty="0"/>
              <a:t>Connect concepts to bits!</a:t>
            </a:r>
          </a:p>
          <a:p>
            <a:r>
              <a:rPr lang="en-US" altLang="x-none" dirty="0"/>
              <a:t>Many models exist</a:t>
            </a:r>
          </a:p>
          <a:p>
            <a:r>
              <a:rPr lang="en-US" altLang="x-none" dirty="0"/>
              <a:t>We will ground ourselves in the Relational model</a:t>
            </a:r>
          </a:p>
          <a:p>
            <a:pPr lvl="1"/>
            <a:r>
              <a:rPr lang="en-US" altLang="x-none" dirty="0"/>
              <a:t>clean and common</a:t>
            </a:r>
          </a:p>
          <a:p>
            <a:pPr lvl="1"/>
            <a:r>
              <a:rPr lang="en-US" altLang="x-none" dirty="0"/>
              <a:t>generalization of key/value</a:t>
            </a:r>
          </a:p>
          <a:p>
            <a:r>
              <a:rPr lang="en-US" altLang="x-none" dirty="0"/>
              <a:t>Entity-Relationship model also handy for design</a:t>
            </a:r>
          </a:p>
          <a:p>
            <a:pPr lvl="1"/>
            <a:r>
              <a:rPr lang="en-US" altLang="x-none" dirty="0"/>
              <a:t>Translates down to Relational</a:t>
            </a:r>
          </a:p>
        </p:txBody>
      </p:sp>
      <p:sp>
        <p:nvSpPr>
          <p:cNvPr id="28680" name="Oval 9" descr="Database is at the bottom level. A relational schema for a students table is above that. A woman (programmer) is above that. And she is thinking about her user" title="Data Model"/>
          <p:cNvSpPr>
            <a:spLocks noChangeArrowheads="1"/>
          </p:cNvSpPr>
          <p:nvPr/>
        </p:nvSpPr>
        <p:spPr bwMode="auto">
          <a:xfrm>
            <a:off x="5638800" y="4014583"/>
            <a:ext cx="685800" cy="1143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just" eaLnBrk="1" hangingPunct="1"/>
            <a:endParaRPr lang="x-none" altLang="x-none" sz="1800"/>
          </a:p>
        </p:txBody>
      </p:sp>
      <p:sp>
        <p:nvSpPr>
          <p:cNvPr id="28681" name="Oval 10" descr="Database is at the bottom level. A relational schema for a students table is above that. A woman (programmer) is above that. And she is thinking about her user" title="Data Model"/>
          <p:cNvSpPr>
            <a:spLocks noChangeArrowheads="1"/>
          </p:cNvSpPr>
          <p:nvPr/>
        </p:nvSpPr>
        <p:spPr bwMode="auto">
          <a:xfrm>
            <a:off x="5638800" y="4471783"/>
            <a:ext cx="685800" cy="1143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just" eaLnBrk="1" hangingPunct="1"/>
            <a:endParaRPr lang="x-none" altLang="x-none" sz="1800"/>
          </a:p>
        </p:txBody>
      </p:sp>
      <p:sp>
        <p:nvSpPr>
          <p:cNvPr id="28682" name="Line 11" descr="Database is at the bottom level. A relational schema for a students table is above that. A woman (programmer) is above that. And she is thinking about her user" title="Data Model"/>
          <p:cNvSpPr>
            <a:spLocks noChangeShapeType="1"/>
          </p:cNvSpPr>
          <p:nvPr/>
        </p:nvSpPr>
        <p:spPr bwMode="auto">
          <a:xfrm>
            <a:off x="5638800" y="407173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683" name="Line 12" descr="Database is at the bottom level. A relational schema for a students table is above that. A woman (programmer) is above that. And she is thinking about her user" title="Data Model"/>
          <p:cNvSpPr>
            <a:spLocks noChangeShapeType="1"/>
          </p:cNvSpPr>
          <p:nvPr/>
        </p:nvSpPr>
        <p:spPr bwMode="auto">
          <a:xfrm>
            <a:off x="6324600" y="407173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684" name="Text Box 13" descr="Database is at the bottom level. A relational schema for a students table is above that. A woman (programmer) is above that. And she is thinking about her user" title="Data Model"/>
          <p:cNvSpPr txBox="1">
            <a:spLocks noChangeArrowheads="1"/>
          </p:cNvSpPr>
          <p:nvPr/>
        </p:nvSpPr>
        <p:spPr bwMode="auto">
          <a:xfrm>
            <a:off x="5638800" y="4014583"/>
            <a:ext cx="74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spcBef>
                <a:spcPct val="50000"/>
              </a:spcBef>
            </a:pPr>
            <a:r>
              <a:rPr lang="en-US" altLang="x-none" sz="1500"/>
              <a:t>1010111101</a:t>
            </a:r>
          </a:p>
        </p:txBody>
      </p:sp>
      <p:sp>
        <p:nvSpPr>
          <p:cNvPr id="28685" name="Text Box 14" descr="Database is at the bottom level. A relational schema for a students table is above that. A woman (programmer) is above that. And she is thinking about her user" title="Data Model"/>
          <p:cNvSpPr txBox="1">
            <a:spLocks noChangeArrowheads="1"/>
          </p:cNvSpPr>
          <p:nvPr/>
        </p:nvSpPr>
        <p:spPr bwMode="auto">
          <a:xfrm>
            <a:off x="4552950" y="2757283"/>
            <a:ext cx="331470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200">
                <a:solidFill>
                  <a:srgbClr val="000000"/>
                </a:solidFill>
                <a:latin typeface="Arial" charset="0"/>
                <a:ea typeface="Osaka" charset="0"/>
              </a:defRPr>
            </a:lvl1pPr>
            <a:lvl2pPr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spcBef>
                <a:spcPct val="50000"/>
              </a:spcBef>
            </a:pPr>
            <a:r>
              <a:rPr lang="en-US" altLang="x-none" sz="1350" dirty="0"/>
              <a:t>Student </a:t>
            </a:r>
            <a:r>
              <a:rPr lang="en-US" altLang="x-none" sz="1350" i="1" dirty="0">
                <a:solidFill>
                  <a:schemeClr val="tx1"/>
                </a:solidFill>
                <a:latin typeface="Times New Roman" charset="0"/>
              </a:rPr>
              <a:t>(</a:t>
            </a:r>
            <a:r>
              <a:rPr lang="en-US" altLang="x-none" sz="1350" i="1" dirty="0" err="1">
                <a:solidFill>
                  <a:schemeClr val="tx1"/>
                </a:solidFill>
                <a:latin typeface="Times New Roman" charset="0"/>
              </a:rPr>
              <a:t>sid</a:t>
            </a:r>
            <a:r>
              <a:rPr lang="en-US" altLang="x-none" sz="1350" i="1" dirty="0">
                <a:solidFill>
                  <a:schemeClr val="tx1"/>
                </a:solidFill>
                <a:latin typeface="Times New Roman" charset="0"/>
              </a:rPr>
              <a:t>: string, name: string, login: string, age: integer, </a:t>
            </a:r>
            <a:r>
              <a:rPr lang="en-US" altLang="x-none" sz="1350" i="1" dirty="0" err="1">
                <a:solidFill>
                  <a:schemeClr val="tx1"/>
                </a:solidFill>
                <a:latin typeface="Times New Roman" charset="0"/>
              </a:rPr>
              <a:t>gpa:real</a:t>
            </a:r>
            <a:r>
              <a:rPr lang="en-US" altLang="x-none" sz="1350" i="1" dirty="0">
                <a:solidFill>
                  <a:schemeClr val="tx1"/>
                </a:solidFill>
                <a:latin typeface="Times New Roman" charset="0"/>
              </a:rPr>
              <a:t>)</a:t>
            </a:r>
          </a:p>
          <a:p>
            <a:pPr lvl="1" eaLnBrk="1" hangingPunct="1"/>
            <a:endParaRPr lang="en-US" altLang="x-none" sz="1350" dirty="0"/>
          </a:p>
        </p:txBody>
      </p:sp>
      <p:sp>
        <p:nvSpPr>
          <p:cNvPr id="28686" name="Line 15" descr="Database is at the bottom level. A relational schema for a students table is above that. A woman (programmer) is above that. And she is thinking about her user" title="Data Model"/>
          <p:cNvSpPr>
            <a:spLocks noChangeShapeType="1"/>
          </p:cNvSpPr>
          <p:nvPr/>
        </p:nvSpPr>
        <p:spPr bwMode="auto">
          <a:xfrm>
            <a:off x="5981700" y="3328783"/>
            <a:ext cx="0" cy="571500"/>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687" name="Line 16" descr="Database is at the bottom level. A relational schema for a students table is above that. A woman (programmer) is above that. And she is thinking about her user" title="Data Model"/>
          <p:cNvSpPr>
            <a:spLocks noChangeShapeType="1"/>
          </p:cNvSpPr>
          <p:nvPr/>
        </p:nvSpPr>
        <p:spPr bwMode="auto">
          <a:xfrm>
            <a:off x="5981700" y="2242933"/>
            <a:ext cx="0" cy="571500"/>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sz="1350"/>
          </a:p>
        </p:txBody>
      </p:sp>
      <p:pic>
        <p:nvPicPr>
          <p:cNvPr id="18" name="Picture 17" descr="Database is at the bottom level. A relational schema for a students table is above that. A woman (programmer) is above that. And she is thinking about her user" title="Data Model"/>
          <p:cNvPicPr>
            <a:picLocks noChangeAspect="1"/>
          </p:cNvPicPr>
          <p:nvPr/>
        </p:nvPicPr>
        <p:blipFill>
          <a:blip r:embed="rId3"/>
          <a:stretch>
            <a:fillRect/>
          </a:stretch>
        </p:blipFill>
        <p:spPr>
          <a:xfrm>
            <a:off x="5640002" y="836294"/>
            <a:ext cx="514339" cy="1568734"/>
          </a:xfrm>
          <a:prstGeom prst="rect">
            <a:avLst/>
          </a:prstGeom>
        </p:spPr>
      </p:pic>
      <p:pic>
        <p:nvPicPr>
          <p:cNvPr id="19" name="Picture 18" descr="Database is at the bottom level. A relational schema for a students table is above that. A woman (programmer) is above that. And she is thinking about her user" title="Data Model"/>
          <p:cNvPicPr>
            <a:picLocks noChangeAspect="1"/>
          </p:cNvPicPr>
          <p:nvPr/>
        </p:nvPicPr>
        <p:blipFill>
          <a:blip r:embed="rId4"/>
          <a:stretch>
            <a:fillRect/>
          </a:stretch>
        </p:blipFill>
        <p:spPr>
          <a:xfrm>
            <a:off x="7059641" y="176459"/>
            <a:ext cx="313592" cy="603323"/>
          </a:xfrm>
          <a:prstGeom prst="parallelogram">
            <a:avLst>
              <a:gd name="adj" fmla="val 5994"/>
            </a:avLst>
          </a:prstGeom>
        </p:spPr>
      </p:pic>
    </p:spTree>
    <p:extLst>
      <p:ext uri="{BB962C8B-B14F-4D97-AF65-F5344CB8AC3E}">
        <p14:creationId xmlns:p14="http://schemas.microsoft.com/office/powerpoint/2010/main" val="50340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ltLang="x-none"/>
              <a:t>Entity-Relationship Model</a:t>
            </a:r>
          </a:p>
        </p:txBody>
      </p:sp>
      <p:sp>
        <p:nvSpPr>
          <p:cNvPr id="111618" name="Content Placeholder 2"/>
          <p:cNvSpPr>
            <a:spLocks noGrp="1"/>
          </p:cNvSpPr>
          <p:nvPr>
            <p:ph idx="1"/>
          </p:nvPr>
        </p:nvSpPr>
        <p:spPr>
          <a:xfrm>
            <a:off x="457200" y="1200151"/>
            <a:ext cx="6096000" cy="3394472"/>
          </a:xfrm>
        </p:spPr>
        <p:txBody>
          <a:bodyPr>
            <a:normAutofit fontScale="92500"/>
          </a:bodyPr>
          <a:lstStyle/>
          <a:p>
            <a:r>
              <a:rPr lang="en-US" altLang="x-none" dirty="0"/>
              <a:t>Relational model is a great formalism</a:t>
            </a:r>
          </a:p>
          <a:p>
            <a:pPr lvl="1"/>
            <a:r>
              <a:rPr lang="en-US" altLang="x-none" dirty="0"/>
              <a:t>But a bit detailed for design time</a:t>
            </a:r>
          </a:p>
          <a:p>
            <a:pPr lvl="1"/>
            <a:r>
              <a:rPr lang="en-US" altLang="x-none" dirty="0"/>
              <a:t>Too fussy for brainstorming</a:t>
            </a:r>
          </a:p>
          <a:p>
            <a:pPr lvl="1"/>
            <a:r>
              <a:rPr lang="en-US" altLang="x-none" dirty="0"/>
              <a:t>Hard to communicate to “customers”</a:t>
            </a:r>
          </a:p>
          <a:p>
            <a:pPr>
              <a:spcBef>
                <a:spcPts val="2000"/>
              </a:spcBef>
            </a:pPr>
            <a:r>
              <a:rPr lang="en-US" altLang="x-none" dirty="0"/>
              <a:t>Entity-Relationship model: a graph-based model</a:t>
            </a:r>
          </a:p>
          <a:p>
            <a:pPr lvl="1"/>
            <a:r>
              <a:rPr lang="en-US" altLang="x-none" dirty="0"/>
              <a:t>can be viewed as a graph, or a veneer over relations</a:t>
            </a:r>
          </a:p>
          <a:p>
            <a:pPr lvl="2"/>
            <a:r>
              <a:rPr lang="en-US" altLang="x-none" dirty="0"/>
              <a:t>“feels” more flexible, less structured</a:t>
            </a:r>
          </a:p>
          <a:p>
            <a:pPr lvl="1"/>
            <a:r>
              <a:rPr lang="en-US" altLang="x-none" dirty="0"/>
              <a:t>corresponds well to “Object-Relational Mapping”</a:t>
            </a:r>
          </a:p>
          <a:p>
            <a:pPr lvl="2"/>
            <a:r>
              <a:rPr lang="en-US" altLang="x-none" dirty="0"/>
              <a:t>(ORM) SW packages </a:t>
            </a:r>
          </a:p>
          <a:p>
            <a:pPr lvl="2"/>
            <a:r>
              <a:rPr lang="en-US" altLang="x-none" dirty="0"/>
              <a:t>Ruby-on-Rails, Django, Hibernate, </a:t>
            </a:r>
            <a:r>
              <a:rPr lang="en-US" altLang="x-none" dirty="0" err="1"/>
              <a:t>Sequelize</a:t>
            </a:r>
            <a:r>
              <a:rPr lang="en-US" altLang="x-none" dirty="0"/>
              <a:t>, etc.</a:t>
            </a:r>
          </a:p>
        </p:txBody>
      </p:sp>
    </p:spTree>
    <p:extLst>
      <p:ext uri="{BB962C8B-B14F-4D97-AF65-F5344CB8AC3E}">
        <p14:creationId xmlns:p14="http://schemas.microsoft.com/office/powerpoint/2010/main" val="186318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x-none" dirty="0"/>
              <a:t>Steps in Database Design, again</a:t>
            </a:r>
          </a:p>
        </p:txBody>
      </p:sp>
      <p:sp>
        <p:nvSpPr>
          <p:cNvPr id="32771" name="Rectangle 3"/>
          <p:cNvSpPr>
            <a:spLocks noGrp="1" noChangeArrowheads="1"/>
          </p:cNvSpPr>
          <p:nvPr>
            <p:ph type="body" idx="1"/>
          </p:nvPr>
        </p:nvSpPr>
        <p:spPr/>
        <p:txBody>
          <a:bodyPr>
            <a:normAutofit fontScale="92500" lnSpcReduction="20000"/>
          </a:bodyPr>
          <a:lstStyle/>
          <a:p>
            <a:r>
              <a:rPr lang="en-US" altLang="x-none" dirty="0"/>
              <a:t>Requirements Analysis</a:t>
            </a:r>
          </a:p>
          <a:p>
            <a:pPr lvl="1"/>
            <a:r>
              <a:rPr lang="en-US" altLang="x-none" dirty="0"/>
              <a:t> user needs; what must database do?</a:t>
            </a:r>
          </a:p>
          <a:p>
            <a:r>
              <a:rPr lang="en-US" altLang="x-none" b="1" dirty="0"/>
              <a:t>Conceptual Design</a:t>
            </a:r>
          </a:p>
          <a:p>
            <a:pPr lvl="1"/>
            <a:r>
              <a:rPr lang="en-US" altLang="x-none" b="1" i="1" dirty="0"/>
              <a:t> high level description (often done w/ER model)</a:t>
            </a:r>
          </a:p>
          <a:p>
            <a:pPr lvl="1"/>
            <a:r>
              <a:rPr lang="en-US" altLang="x-none" b="1" dirty="0"/>
              <a:t> ORM encourages you to program here</a:t>
            </a:r>
          </a:p>
          <a:p>
            <a:r>
              <a:rPr lang="en-US" altLang="x-none" dirty="0"/>
              <a:t>Logical Design</a:t>
            </a:r>
          </a:p>
          <a:p>
            <a:pPr lvl="1"/>
            <a:r>
              <a:rPr lang="en-US" altLang="x-none" dirty="0"/>
              <a:t> translate ER into DBMS data model</a:t>
            </a:r>
          </a:p>
          <a:p>
            <a:pPr lvl="1"/>
            <a:r>
              <a:rPr lang="en-US" altLang="x-none" dirty="0"/>
              <a:t> ORMs often require you to help here too</a:t>
            </a:r>
          </a:p>
          <a:p>
            <a:r>
              <a:rPr lang="en-US" altLang="x-none" dirty="0"/>
              <a:t>Schema Refinement </a:t>
            </a:r>
          </a:p>
          <a:p>
            <a:pPr lvl="1"/>
            <a:r>
              <a:rPr lang="en-US" altLang="x-none" dirty="0"/>
              <a:t> consistency, normalization</a:t>
            </a:r>
          </a:p>
          <a:p>
            <a:r>
              <a:rPr lang="en-US" altLang="x-none" dirty="0"/>
              <a:t>Physical Design - indexes, disk layout</a:t>
            </a:r>
          </a:p>
          <a:p>
            <a:r>
              <a:rPr lang="en-US" altLang="x-none" dirty="0"/>
              <a:t>Security Design - who accesses what, and how</a:t>
            </a:r>
          </a:p>
        </p:txBody>
      </p:sp>
      <p:sp>
        <p:nvSpPr>
          <p:cNvPr id="7" name="Left Arrow 6" descr="Arrow pointing to Conceptual design, high level descriptions" title="You are here"/>
          <p:cNvSpPr/>
          <p:nvPr/>
        </p:nvSpPr>
        <p:spPr>
          <a:xfrm>
            <a:off x="6358426" y="20383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8" name="TextBox 7" descr="Arrow pointing to Conceptual design, high level descriptions" title="You are here"/>
          <p:cNvSpPr txBox="1"/>
          <p:nvPr/>
        </p:nvSpPr>
        <p:spPr>
          <a:xfrm flipH="1">
            <a:off x="6658278" y="2038350"/>
            <a:ext cx="1454851" cy="323165"/>
          </a:xfrm>
          <a:prstGeom prst="rect">
            <a:avLst/>
          </a:prstGeom>
          <a:noFill/>
        </p:spPr>
        <p:txBody>
          <a:bodyPr wrap="square" rtlCol="0">
            <a:spAutoFit/>
          </a:bodyPr>
          <a:lstStyle/>
          <a:p>
            <a:r>
              <a:rPr lang="en-US" sz="1500" dirty="0">
                <a:solidFill>
                  <a:schemeClr val="tx2"/>
                </a:solidFill>
                <a:latin typeface="Helvetica Neue" charset="0"/>
                <a:ea typeface="Helvetica Neue" charset="0"/>
                <a:cs typeface="Helvetica Neue" charset="0"/>
              </a:rPr>
              <a:t>You are here</a:t>
            </a:r>
          </a:p>
        </p:txBody>
      </p:sp>
    </p:spTree>
    <p:extLst>
      <p:ext uri="{BB962C8B-B14F-4D97-AF65-F5344CB8AC3E}">
        <p14:creationId xmlns:p14="http://schemas.microsoft.com/office/powerpoint/2010/main" val="191995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of a DBMS</a:t>
            </a:r>
            <a:endParaRPr lang="en-US" dirty="0"/>
          </a:p>
        </p:txBody>
      </p:sp>
      <p:sp>
        <p:nvSpPr>
          <p:cNvPr id="3" name="Content Placeholder 2"/>
          <p:cNvSpPr>
            <a:spLocks noGrp="1"/>
          </p:cNvSpPr>
          <p:nvPr>
            <p:ph idx="1"/>
          </p:nvPr>
        </p:nvSpPr>
        <p:spPr/>
        <p:txBody>
          <a:bodyPr/>
          <a:lstStyle/>
          <a:p>
            <a:r>
              <a:rPr lang="en-US" dirty="0"/>
              <a:t>Gives us a good sense of how to build a DBMS</a:t>
            </a:r>
          </a:p>
          <a:p>
            <a:r>
              <a:rPr lang="en-US" dirty="0"/>
              <a:t>How about using one?</a:t>
            </a:r>
          </a:p>
        </p:txBody>
      </p:sp>
      <p:pic>
        <p:nvPicPr>
          <p:cNvPr id="4" name="Picture 3"/>
          <p:cNvPicPr>
            <a:picLocks noChangeAspect="1"/>
          </p:cNvPicPr>
          <p:nvPr/>
        </p:nvPicPr>
        <p:blipFill>
          <a:blip r:embed="rId3"/>
          <a:stretch>
            <a:fillRect/>
          </a:stretch>
        </p:blipFill>
        <p:spPr>
          <a:xfrm>
            <a:off x="3048000" y="2038350"/>
            <a:ext cx="2121129" cy="2927350"/>
          </a:xfrm>
          <a:prstGeom prst="rect">
            <a:avLst/>
          </a:prstGeom>
        </p:spPr>
      </p:pic>
    </p:spTree>
    <p:extLst>
      <p:ext uri="{BB962C8B-B14F-4D97-AF65-F5344CB8AC3E}">
        <p14:creationId xmlns:p14="http://schemas.microsoft.com/office/powerpoint/2010/main" val="59691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altLang="x-none"/>
              <a:t>Conceptual Design</a:t>
            </a:r>
          </a:p>
        </p:txBody>
      </p:sp>
      <p:sp>
        <p:nvSpPr>
          <p:cNvPr id="34818" name="Rectangle 5"/>
          <p:cNvSpPr>
            <a:spLocks noGrp="1" noChangeArrowheads="1"/>
          </p:cNvSpPr>
          <p:nvPr>
            <p:ph type="body" idx="1"/>
          </p:nvPr>
        </p:nvSpPr>
        <p:spPr>
          <a:xfrm>
            <a:off x="457200" y="1200151"/>
            <a:ext cx="6553200" cy="3394472"/>
          </a:xfrm>
        </p:spPr>
        <p:txBody>
          <a:bodyPr>
            <a:normAutofit fontScale="92500" lnSpcReduction="10000"/>
          </a:bodyPr>
          <a:lstStyle/>
          <a:p>
            <a:r>
              <a:rPr lang="en-US" altLang="x-none" dirty="0"/>
              <a:t>What are the entities and relationships?</a:t>
            </a:r>
          </a:p>
          <a:p>
            <a:pPr lvl="1"/>
            <a:r>
              <a:rPr lang="en-US" altLang="x-none" dirty="0"/>
              <a:t>And what info about E’</a:t>
            </a:r>
            <a:r>
              <a:rPr lang="en-US" altLang="ja-JP" dirty="0"/>
              <a:t>s &amp; R’s should be in DB?</a:t>
            </a:r>
          </a:p>
          <a:p>
            <a:r>
              <a:rPr lang="en-US" altLang="x-none" dirty="0"/>
              <a:t>What integrity constraints (“business rules”) hold? </a:t>
            </a:r>
          </a:p>
          <a:p>
            <a:pPr>
              <a:spcBef>
                <a:spcPts val="3000"/>
              </a:spcBef>
            </a:pPr>
            <a:r>
              <a:rPr lang="en-US" altLang="x-none" dirty="0"/>
              <a:t>ER diagram is the </a:t>
            </a:r>
            <a:r>
              <a:rPr lang="en-US" altLang="en-US" dirty="0"/>
              <a:t>“</a:t>
            </a:r>
            <a:r>
              <a:rPr lang="en-US" altLang="x-none" dirty="0"/>
              <a:t>schema</a:t>
            </a:r>
            <a:r>
              <a:rPr lang="en-US" altLang="en-US" dirty="0"/>
              <a:t>”</a:t>
            </a:r>
            <a:endParaRPr lang="en-US" altLang="ja-JP" dirty="0"/>
          </a:p>
          <a:p>
            <a:r>
              <a:rPr lang="en-US" altLang="x-none" dirty="0"/>
              <a:t>Can map an ER diagram into a relational schema.</a:t>
            </a:r>
          </a:p>
          <a:p>
            <a:pPr>
              <a:spcBef>
                <a:spcPts val="3000"/>
              </a:spcBef>
            </a:pPr>
            <a:r>
              <a:rPr lang="en-US" altLang="x-none" dirty="0"/>
              <a:t>Conceptual design is where the data engineering begins</a:t>
            </a:r>
          </a:p>
          <a:p>
            <a:pPr lvl="1"/>
            <a:r>
              <a:rPr lang="en-US" altLang="ja-JP" dirty="0"/>
              <a:t>If you’re familiar with the jargon, these are the </a:t>
            </a:r>
            <a:br>
              <a:rPr lang="en-US" altLang="ja-JP" dirty="0"/>
            </a:br>
            <a:r>
              <a:rPr lang="ja-JP" altLang="en-US" dirty="0"/>
              <a:t>“</a:t>
            </a:r>
            <a:r>
              <a:rPr lang="en-US" altLang="ja-JP" dirty="0"/>
              <a:t>models</a:t>
            </a:r>
            <a:r>
              <a:rPr lang="ja-JP" altLang="en-US" dirty="0"/>
              <a:t>”</a:t>
            </a:r>
            <a:r>
              <a:rPr lang="en-US" altLang="ja-JP" dirty="0"/>
              <a:t> of the MVC pattern in ORMs</a:t>
            </a:r>
            <a:endParaRPr lang="en-US" altLang="x-none" dirty="0"/>
          </a:p>
        </p:txBody>
      </p:sp>
    </p:spTree>
    <p:extLst>
      <p:ext uri="{BB962C8B-B14F-4D97-AF65-F5344CB8AC3E}">
        <p14:creationId xmlns:p14="http://schemas.microsoft.com/office/powerpoint/2010/main" val="6038006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en-US" altLang="x-none" dirty="0"/>
              <a:t>ER Model Basics: Entities</a:t>
            </a:r>
          </a:p>
        </p:txBody>
      </p:sp>
      <p:sp>
        <p:nvSpPr>
          <p:cNvPr id="36869" name="Rectangle 5"/>
          <p:cNvSpPr>
            <a:spLocks noGrp="1" noChangeArrowheads="1"/>
          </p:cNvSpPr>
          <p:nvPr>
            <p:ph idx="1"/>
          </p:nvPr>
        </p:nvSpPr>
        <p:spPr>
          <a:xfrm>
            <a:off x="457200" y="1200151"/>
            <a:ext cx="6194822" cy="3394472"/>
          </a:xfrm>
        </p:spPr>
        <p:txBody>
          <a:bodyPr>
            <a:normAutofit/>
          </a:bodyPr>
          <a:lstStyle/>
          <a:p>
            <a:r>
              <a:rPr lang="en-US" altLang="x-none" b="1" u="sng" dirty="0"/>
              <a:t>Entity</a:t>
            </a:r>
            <a:r>
              <a:rPr lang="en-US" altLang="x-none" dirty="0"/>
              <a:t>: </a:t>
            </a:r>
          </a:p>
          <a:p>
            <a:pPr lvl="1"/>
            <a:r>
              <a:rPr lang="en-US" altLang="x-none" dirty="0"/>
              <a:t>A real-world object described by a set of attribute values. </a:t>
            </a:r>
          </a:p>
          <a:p>
            <a:pPr>
              <a:spcBef>
                <a:spcPts val="4000"/>
              </a:spcBef>
            </a:pPr>
            <a:r>
              <a:rPr lang="en-US" altLang="x-none" b="1" u="sng" dirty="0"/>
              <a:t>Entity Set:</a:t>
            </a:r>
            <a:r>
              <a:rPr lang="en-US" altLang="x-none" b="1" dirty="0"/>
              <a:t>  </a:t>
            </a:r>
            <a:r>
              <a:rPr lang="en-US" altLang="x-none" dirty="0"/>
              <a:t>A collection of similar entities.  </a:t>
            </a:r>
          </a:p>
          <a:p>
            <a:pPr lvl="1"/>
            <a:r>
              <a:rPr lang="en-US" altLang="x-none" dirty="0"/>
              <a:t>E.g., all employees.  </a:t>
            </a:r>
          </a:p>
          <a:p>
            <a:pPr lvl="1"/>
            <a:r>
              <a:rPr lang="en-US" altLang="x-none" dirty="0"/>
              <a:t>All entities in an entity set have the same attributes.</a:t>
            </a:r>
          </a:p>
          <a:p>
            <a:pPr lvl="1"/>
            <a:r>
              <a:rPr lang="en-US" altLang="x-none" dirty="0"/>
              <a:t>Each entity set has a key (underlined)</a:t>
            </a:r>
          </a:p>
          <a:p>
            <a:pPr lvl="1"/>
            <a:r>
              <a:rPr lang="en-US" altLang="x-none" dirty="0"/>
              <a:t>Each attribute has a domain</a:t>
            </a:r>
          </a:p>
        </p:txBody>
      </p:sp>
      <p:grpSp>
        <p:nvGrpSpPr>
          <p:cNvPr id="5" name="Group 4" descr="Employees is in a rectangle. ssn (underlined), name, and lot are attributes in ovals connected to the Employees rectangle" title="ER Model">
            <a:extLst>
              <a:ext uri="{FF2B5EF4-FFF2-40B4-BE49-F238E27FC236}">
                <a16:creationId xmlns:a16="http://schemas.microsoft.com/office/drawing/2014/main" id="{22DBC3A6-A93B-6840-BE05-B8C35EAF8388}"/>
              </a:ext>
            </a:extLst>
          </p:cNvPr>
          <p:cNvGrpSpPr/>
          <p:nvPr/>
        </p:nvGrpSpPr>
        <p:grpSpPr>
          <a:xfrm>
            <a:off x="5673962" y="1733550"/>
            <a:ext cx="3481387" cy="1412558"/>
            <a:chOff x="4519613" y="68580"/>
            <a:chExt cx="3481387" cy="1412558"/>
          </a:xfrm>
        </p:grpSpPr>
        <p:sp>
          <p:nvSpPr>
            <p:cNvPr id="2" name="Rectangle 1"/>
            <p:cNvSpPr/>
            <p:nvPr/>
          </p:nvSpPr>
          <p:spPr bwMode="auto">
            <a:xfrm>
              <a:off x="6784182" y="68580"/>
              <a:ext cx="1216818" cy="70294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nvGrpSpPr>
            <p:cNvPr id="36870" name="Group 18"/>
            <p:cNvGrpSpPr>
              <a:grpSpLocks/>
            </p:cNvGrpSpPr>
            <p:nvPr/>
          </p:nvGrpSpPr>
          <p:grpSpPr bwMode="auto">
            <a:xfrm>
              <a:off x="4519613" y="233363"/>
              <a:ext cx="3305175" cy="1247775"/>
              <a:chOff x="2836" y="196"/>
              <a:chExt cx="2776" cy="1048"/>
            </a:xfrm>
          </p:grpSpPr>
          <p:grpSp>
            <p:nvGrpSpPr>
              <p:cNvPr id="36871" name="Group 8"/>
              <p:cNvGrpSpPr>
                <a:grpSpLocks/>
              </p:cNvGrpSpPr>
              <p:nvPr/>
            </p:nvGrpSpPr>
            <p:grpSpPr bwMode="auto">
              <a:xfrm>
                <a:off x="3700" y="916"/>
                <a:ext cx="1144" cy="328"/>
                <a:chOff x="3700" y="916"/>
                <a:chExt cx="1144" cy="328"/>
              </a:xfrm>
            </p:grpSpPr>
            <p:sp>
              <p:nvSpPr>
                <p:cNvPr id="36881" name="Rectangle 6"/>
                <p:cNvSpPr>
                  <a:spLocks noChangeArrowheads="1"/>
                </p:cNvSpPr>
                <p:nvPr/>
              </p:nvSpPr>
              <p:spPr bwMode="auto">
                <a:xfrm>
                  <a:off x="3700" y="916"/>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82" name="Rectangle 7"/>
                <p:cNvSpPr>
                  <a:spLocks noChangeArrowheads="1"/>
                </p:cNvSpPr>
                <p:nvPr/>
              </p:nvSpPr>
              <p:spPr bwMode="auto">
                <a:xfrm>
                  <a:off x="3779" y="929"/>
                  <a:ext cx="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dirty="0">
                      <a:solidFill>
                        <a:schemeClr val="tx2"/>
                      </a:solidFill>
                    </a:rPr>
                    <a:t>Employees</a:t>
                  </a:r>
                </a:p>
              </p:txBody>
            </p:sp>
          </p:grpSp>
          <p:sp>
            <p:nvSpPr>
              <p:cNvPr id="36872" name="Oval 9"/>
              <p:cNvSpPr>
                <a:spLocks noChangeArrowheads="1"/>
              </p:cNvSpPr>
              <p:nvPr/>
            </p:nvSpPr>
            <p:spPr bwMode="auto">
              <a:xfrm>
                <a:off x="2836" y="340"/>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73" name="Rectangle 10"/>
              <p:cNvSpPr>
                <a:spLocks noChangeArrowheads="1"/>
              </p:cNvSpPr>
              <p:nvPr/>
            </p:nvSpPr>
            <p:spPr bwMode="auto">
              <a:xfrm>
                <a:off x="3010" y="400"/>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u="sng">
                    <a:solidFill>
                      <a:schemeClr val="tx2"/>
                    </a:solidFill>
                  </a:rPr>
                  <a:t>ssn</a:t>
                </a:r>
              </a:p>
            </p:txBody>
          </p:sp>
          <p:sp>
            <p:nvSpPr>
              <p:cNvPr id="36874" name="Oval 11"/>
              <p:cNvSpPr>
                <a:spLocks noChangeArrowheads="1"/>
              </p:cNvSpPr>
              <p:nvPr/>
            </p:nvSpPr>
            <p:spPr bwMode="auto">
              <a:xfrm>
                <a:off x="3892" y="19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75" name="Oval 12"/>
              <p:cNvSpPr>
                <a:spLocks noChangeArrowheads="1"/>
              </p:cNvSpPr>
              <p:nvPr/>
            </p:nvSpPr>
            <p:spPr bwMode="auto">
              <a:xfrm>
                <a:off x="4900" y="340"/>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76" name="Rectangle 13"/>
              <p:cNvSpPr>
                <a:spLocks noChangeArrowheads="1"/>
              </p:cNvSpPr>
              <p:nvPr/>
            </p:nvSpPr>
            <p:spPr bwMode="auto">
              <a:xfrm>
                <a:off x="3979" y="217"/>
                <a:ext cx="5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chemeClr val="tx2"/>
                    </a:solidFill>
                  </a:rPr>
                  <a:t>name</a:t>
                </a:r>
              </a:p>
            </p:txBody>
          </p:sp>
          <p:sp>
            <p:nvSpPr>
              <p:cNvPr id="36877" name="Rectangle 14"/>
              <p:cNvSpPr>
                <a:spLocks noChangeArrowheads="1"/>
              </p:cNvSpPr>
              <p:nvPr/>
            </p:nvSpPr>
            <p:spPr bwMode="auto">
              <a:xfrm>
                <a:off x="5075" y="40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chemeClr val="tx2"/>
                    </a:solidFill>
                  </a:rPr>
                  <a:t>lot</a:t>
                </a:r>
              </a:p>
            </p:txBody>
          </p:sp>
          <p:sp>
            <p:nvSpPr>
              <p:cNvPr id="36878" name="Line 15"/>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6879" name="Line 16"/>
              <p:cNvSpPr>
                <a:spLocks noChangeShapeType="1"/>
              </p:cNvSpPr>
              <p:nvPr/>
            </p:nvSpPr>
            <p:spPr bwMode="auto">
              <a:xfrm flipH="1">
                <a:off x="4267" y="540"/>
                <a:ext cx="5" cy="3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6880" name="Line 17"/>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
        <p:nvSpPr>
          <p:cNvPr id="19" name="Rectangle 6"/>
          <p:cNvSpPr>
            <a:spLocks noChangeArrowheads="1"/>
          </p:cNvSpPr>
          <p:nvPr/>
        </p:nvSpPr>
        <p:spPr bwMode="auto">
          <a:xfrm>
            <a:off x="7377214" y="381597"/>
            <a:ext cx="1435894" cy="456009"/>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Tree>
    <p:extLst>
      <p:ext uri="{BB962C8B-B14F-4D97-AF65-F5344CB8AC3E}">
        <p14:creationId xmlns:p14="http://schemas.microsoft.com/office/powerpoint/2010/main" val="86654543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en-US" altLang="x-none" dirty="0"/>
              <a:t>ER Model Basics: Relationships</a:t>
            </a:r>
          </a:p>
        </p:txBody>
      </p:sp>
      <p:sp>
        <p:nvSpPr>
          <p:cNvPr id="38917" name="Rectangle 5"/>
          <p:cNvSpPr>
            <a:spLocks noGrp="1" noChangeArrowheads="1"/>
          </p:cNvSpPr>
          <p:nvPr>
            <p:ph idx="1"/>
          </p:nvPr>
        </p:nvSpPr>
        <p:spPr>
          <a:xfrm>
            <a:off x="200025" y="2948238"/>
            <a:ext cx="6341562" cy="3394472"/>
          </a:xfrm>
        </p:spPr>
        <p:txBody>
          <a:bodyPr>
            <a:normAutofit/>
          </a:bodyPr>
          <a:lstStyle/>
          <a:p>
            <a:pPr marL="0" indent="0">
              <a:buNone/>
            </a:pPr>
            <a:r>
              <a:rPr lang="en-US" altLang="x-none" sz="1800" b="1" u="sng" dirty="0"/>
              <a:t>Relationship:  </a:t>
            </a:r>
            <a:r>
              <a:rPr lang="en-US" altLang="x-none" sz="1800" dirty="0"/>
              <a:t>Association among two or more entities.  </a:t>
            </a:r>
          </a:p>
          <a:p>
            <a:pPr lvl="1"/>
            <a:r>
              <a:rPr lang="en-US" altLang="x-none" dirty="0"/>
              <a:t>E.g., </a:t>
            </a:r>
            <a:r>
              <a:rPr lang="en-US" altLang="x-none" dirty="0" err="1"/>
              <a:t>Attishoo</a:t>
            </a:r>
            <a:r>
              <a:rPr lang="en-US" altLang="x-none" dirty="0"/>
              <a:t> works in Pharmacy department.</a:t>
            </a:r>
          </a:p>
          <a:p>
            <a:pPr lvl="1"/>
            <a:r>
              <a:rPr lang="en-US" altLang="x-none" dirty="0"/>
              <a:t>Relationships can have their own attributes.</a:t>
            </a:r>
          </a:p>
          <a:p>
            <a:pPr marL="0" indent="0">
              <a:buNone/>
            </a:pPr>
            <a:r>
              <a:rPr lang="en-US" altLang="x-none" sz="1800" b="1" u="sng" dirty="0"/>
              <a:t>Relationship Set:  </a:t>
            </a:r>
            <a:r>
              <a:rPr lang="en-US" altLang="x-none" sz="1800" dirty="0"/>
              <a:t>Collection of similar relationships.</a:t>
            </a:r>
          </a:p>
          <a:p>
            <a:pPr lvl="1"/>
            <a:r>
              <a:rPr lang="en-US" altLang="x-none" sz="1600" dirty="0"/>
              <a:t>An n-</a:t>
            </a:r>
            <a:r>
              <a:rPr lang="en-US" altLang="x-none" sz="1600" dirty="0" err="1"/>
              <a:t>ary</a:t>
            </a:r>
            <a:r>
              <a:rPr lang="en-US" altLang="x-none" sz="1600" dirty="0"/>
              <a:t> relationship set R relates n entity sets E1 ... </a:t>
            </a:r>
            <a:r>
              <a:rPr lang="en-US" altLang="x-none" sz="1600" dirty="0" err="1"/>
              <a:t>En</a:t>
            </a:r>
            <a:r>
              <a:rPr lang="en-US" altLang="x-none" sz="1600" dirty="0"/>
              <a:t> ; each relationship in R involves entities e1 </a:t>
            </a:r>
            <a:r>
              <a:rPr lang="en-US" altLang="x-none" sz="1600" dirty="0">
                <a:sym typeface="Symbol" charset="2"/>
              </a:rPr>
              <a:t></a:t>
            </a:r>
            <a:r>
              <a:rPr lang="en-US" altLang="x-none" sz="1600" dirty="0"/>
              <a:t> E1, ..., </a:t>
            </a:r>
            <a:r>
              <a:rPr lang="en-US" altLang="x-none" sz="1600" dirty="0" err="1"/>
              <a:t>en</a:t>
            </a:r>
            <a:r>
              <a:rPr lang="en-US" altLang="x-none" sz="1600" dirty="0"/>
              <a:t> </a:t>
            </a:r>
            <a:r>
              <a:rPr lang="en-US" altLang="x-none" sz="1600" dirty="0">
                <a:sym typeface="Symbol" charset="2"/>
              </a:rPr>
              <a:t></a:t>
            </a:r>
            <a:r>
              <a:rPr lang="en-US" altLang="x-none" sz="1600" dirty="0"/>
              <a:t> </a:t>
            </a:r>
            <a:r>
              <a:rPr lang="en-US" altLang="x-none" sz="1600" dirty="0" err="1"/>
              <a:t>En</a:t>
            </a:r>
            <a:endParaRPr lang="en-US" altLang="x-none" sz="1600" dirty="0"/>
          </a:p>
        </p:txBody>
      </p:sp>
      <p:grpSp>
        <p:nvGrpSpPr>
          <p:cNvPr id="38918" name="Group 57" descr="Employees is in a rectangle. ssn (underlined), name, and lot are attributes in ovals connected to the Employees rectangle" title="Employees"/>
          <p:cNvGrpSpPr>
            <a:grpSpLocks/>
          </p:cNvGrpSpPr>
          <p:nvPr/>
        </p:nvGrpSpPr>
        <p:grpSpPr bwMode="auto">
          <a:xfrm>
            <a:off x="1828800" y="1143001"/>
            <a:ext cx="2071688" cy="1212056"/>
            <a:chOff x="576" y="960"/>
            <a:chExt cx="1740" cy="1018"/>
          </a:xfrm>
        </p:grpSpPr>
        <p:sp>
          <p:nvSpPr>
            <p:cNvPr id="38940" name="Freeform 6"/>
            <p:cNvSpPr>
              <a:spLocks/>
            </p:cNvSpPr>
            <p:nvPr/>
          </p:nvSpPr>
          <p:spPr bwMode="auto">
            <a:xfrm>
              <a:off x="1127" y="960"/>
              <a:ext cx="616" cy="303"/>
            </a:xfrm>
            <a:custGeom>
              <a:avLst/>
              <a:gdLst>
                <a:gd name="T0" fmla="*/ 2864 w 528"/>
                <a:gd name="T1" fmla="*/ 439 h 270"/>
                <a:gd name="T2" fmla="*/ 2814 w 528"/>
                <a:gd name="T3" fmla="*/ 354 h 270"/>
                <a:gd name="T4" fmla="*/ 2734 w 528"/>
                <a:gd name="T5" fmla="*/ 279 h 270"/>
                <a:gd name="T6" fmla="*/ 2611 w 528"/>
                <a:gd name="T7" fmla="*/ 204 h 270"/>
                <a:gd name="T8" fmla="*/ 2449 w 528"/>
                <a:gd name="T9" fmla="*/ 143 h 270"/>
                <a:gd name="T10" fmla="*/ 2256 w 528"/>
                <a:gd name="T11" fmla="*/ 85 h 270"/>
                <a:gd name="T12" fmla="*/ 2038 w 528"/>
                <a:gd name="T13" fmla="*/ 49 h 270"/>
                <a:gd name="T14" fmla="*/ 1803 w 528"/>
                <a:gd name="T15" fmla="*/ 19 h 270"/>
                <a:gd name="T16" fmla="*/ 1560 w 528"/>
                <a:gd name="T17" fmla="*/ 1 h 270"/>
                <a:gd name="T18" fmla="*/ 1313 w 528"/>
                <a:gd name="T19" fmla="*/ 1 h 270"/>
                <a:gd name="T20" fmla="*/ 1063 w 528"/>
                <a:gd name="T21" fmla="*/ 19 h 270"/>
                <a:gd name="T22" fmla="*/ 826 w 528"/>
                <a:gd name="T23" fmla="*/ 49 h 270"/>
                <a:gd name="T24" fmla="*/ 615 w 528"/>
                <a:gd name="T25" fmla="*/ 85 h 270"/>
                <a:gd name="T26" fmla="*/ 425 w 528"/>
                <a:gd name="T27" fmla="*/ 143 h 270"/>
                <a:gd name="T28" fmla="*/ 263 w 528"/>
                <a:gd name="T29" fmla="*/ 204 h 270"/>
                <a:gd name="T30" fmla="*/ 140 w 528"/>
                <a:gd name="T31" fmla="*/ 279 h 270"/>
                <a:gd name="T32" fmla="*/ 48 w 528"/>
                <a:gd name="T33" fmla="*/ 354 h 270"/>
                <a:gd name="T34" fmla="*/ 1 w 528"/>
                <a:gd name="T35" fmla="*/ 439 h 270"/>
                <a:gd name="T36" fmla="*/ 1 w 528"/>
                <a:gd name="T37" fmla="*/ 516 h 270"/>
                <a:gd name="T38" fmla="*/ 48 w 528"/>
                <a:gd name="T39" fmla="*/ 599 h 270"/>
                <a:gd name="T40" fmla="*/ 140 w 528"/>
                <a:gd name="T41" fmla="*/ 673 h 270"/>
                <a:gd name="T42" fmla="*/ 263 w 528"/>
                <a:gd name="T43" fmla="*/ 753 h 270"/>
                <a:gd name="T44" fmla="*/ 425 w 528"/>
                <a:gd name="T45" fmla="*/ 810 h 270"/>
                <a:gd name="T46" fmla="*/ 615 w 528"/>
                <a:gd name="T47" fmla="*/ 867 h 270"/>
                <a:gd name="T48" fmla="*/ 826 w 528"/>
                <a:gd name="T49" fmla="*/ 906 h 270"/>
                <a:gd name="T50" fmla="*/ 1063 w 528"/>
                <a:gd name="T51" fmla="*/ 937 h 270"/>
                <a:gd name="T52" fmla="*/ 1313 w 528"/>
                <a:gd name="T53" fmla="*/ 949 h 270"/>
                <a:gd name="T54" fmla="*/ 1560 w 528"/>
                <a:gd name="T55" fmla="*/ 949 h 270"/>
                <a:gd name="T56" fmla="*/ 1803 w 528"/>
                <a:gd name="T57" fmla="*/ 937 h 270"/>
                <a:gd name="T58" fmla="*/ 2038 w 528"/>
                <a:gd name="T59" fmla="*/ 906 h 270"/>
                <a:gd name="T60" fmla="*/ 2256 w 528"/>
                <a:gd name="T61" fmla="*/ 867 h 270"/>
                <a:gd name="T62" fmla="*/ 2449 w 528"/>
                <a:gd name="T63" fmla="*/ 810 h 270"/>
                <a:gd name="T64" fmla="*/ 2611 w 528"/>
                <a:gd name="T65" fmla="*/ 753 h 270"/>
                <a:gd name="T66" fmla="*/ 2734 w 528"/>
                <a:gd name="T67" fmla="*/ 673 h 270"/>
                <a:gd name="T68" fmla="*/ 2814 w 528"/>
                <a:gd name="T69" fmla="*/ 599 h 270"/>
                <a:gd name="T70" fmla="*/ 2864 w 528"/>
                <a:gd name="T71" fmla="*/ 51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1" name="Freeform 10"/>
            <p:cNvSpPr>
              <a:spLocks/>
            </p:cNvSpPr>
            <p:nvPr/>
          </p:nvSpPr>
          <p:spPr bwMode="auto">
            <a:xfrm>
              <a:off x="576" y="1182"/>
              <a:ext cx="614" cy="303"/>
            </a:xfrm>
            <a:custGeom>
              <a:avLst/>
              <a:gdLst>
                <a:gd name="T0" fmla="*/ 2862 w 526"/>
                <a:gd name="T1" fmla="*/ 439 h 270"/>
                <a:gd name="T2" fmla="*/ 2827 w 526"/>
                <a:gd name="T3" fmla="*/ 354 h 270"/>
                <a:gd name="T4" fmla="*/ 2742 w 526"/>
                <a:gd name="T5" fmla="*/ 275 h 270"/>
                <a:gd name="T6" fmla="*/ 2616 w 526"/>
                <a:gd name="T7" fmla="*/ 204 h 270"/>
                <a:gd name="T8" fmla="*/ 2451 w 526"/>
                <a:gd name="T9" fmla="*/ 143 h 270"/>
                <a:gd name="T10" fmla="*/ 2265 w 526"/>
                <a:gd name="T11" fmla="*/ 85 h 270"/>
                <a:gd name="T12" fmla="*/ 2044 w 526"/>
                <a:gd name="T13" fmla="*/ 43 h 270"/>
                <a:gd name="T14" fmla="*/ 1806 w 526"/>
                <a:gd name="T15" fmla="*/ 4 h 270"/>
                <a:gd name="T16" fmla="*/ 1563 w 526"/>
                <a:gd name="T17" fmla="*/ 1 h 270"/>
                <a:gd name="T18" fmla="*/ 1319 w 526"/>
                <a:gd name="T19" fmla="*/ 1 h 270"/>
                <a:gd name="T20" fmla="*/ 1062 w 526"/>
                <a:gd name="T21" fmla="*/ 4 h 270"/>
                <a:gd name="T22" fmla="*/ 825 w 526"/>
                <a:gd name="T23" fmla="*/ 43 h 270"/>
                <a:gd name="T24" fmla="*/ 610 w 526"/>
                <a:gd name="T25" fmla="*/ 85 h 270"/>
                <a:gd name="T26" fmla="*/ 425 w 526"/>
                <a:gd name="T27" fmla="*/ 143 h 270"/>
                <a:gd name="T28" fmla="*/ 259 w 526"/>
                <a:gd name="T29" fmla="*/ 204 h 270"/>
                <a:gd name="T30" fmla="*/ 140 w 526"/>
                <a:gd name="T31" fmla="*/ 275 h 270"/>
                <a:gd name="T32" fmla="*/ 47 w 526"/>
                <a:gd name="T33" fmla="*/ 354 h 270"/>
                <a:gd name="T34" fmla="*/ 1 w 526"/>
                <a:gd name="T35" fmla="*/ 439 h 270"/>
                <a:gd name="T36" fmla="*/ 1 w 526"/>
                <a:gd name="T37" fmla="*/ 516 h 270"/>
                <a:gd name="T38" fmla="*/ 47 w 526"/>
                <a:gd name="T39" fmla="*/ 599 h 270"/>
                <a:gd name="T40" fmla="*/ 140 w 526"/>
                <a:gd name="T41" fmla="*/ 673 h 270"/>
                <a:gd name="T42" fmla="*/ 259 w 526"/>
                <a:gd name="T43" fmla="*/ 753 h 270"/>
                <a:gd name="T44" fmla="*/ 425 w 526"/>
                <a:gd name="T45" fmla="*/ 810 h 270"/>
                <a:gd name="T46" fmla="*/ 610 w 526"/>
                <a:gd name="T47" fmla="*/ 867 h 270"/>
                <a:gd name="T48" fmla="*/ 825 w 526"/>
                <a:gd name="T49" fmla="*/ 903 h 270"/>
                <a:gd name="T50" fmla="*/ 1062 w 526"/>
                <a:gd name="T51" fmla="*/ 934 h 270"/>
                <a:gd name="T52" fmla="*/ 1319 w 526"/>
                <a:gd name="T53" fmla="*/ 949 h 270"/>
                <a:gd name="T54" fmla="*/ 1563 w 526"/>
                <a:gd name="T55" fmla="*/ 949 h 270"/>
                <a:gd name="T56" fmla="*/ 1806 w 526"/>
                <a:gd name="T57" fmla="*/ 934 h 270"/>
                <a:gd name="T58" fmla="*/ 2044 w 526"/>
                <a:gd name="T59" fmla="*/ 903 h 270"/>
                <a:gd name="T60" fmla="*/ 2265 w 526"/>
                <a:gd name="T61" fmla="*/ 867 h 270"/>
                <a:gd name="T62" fmla="*/ 2451 w 526"/>
                <a:gd name="T63" fmla="*/ 810 h 270"/>
                <a:gd name="T64" fmla="*/ 2616 w 526"/>
                <a:gd name="T65" fmla="*/ 753 h 270"/>
                <a:gd name="T66" fmla="*/ 2742 w 526"/>
                <a:gd name="T67" fmla="*/ 673 h 270"/>
                <a:gd name="T68" fmla="*/ 2827 w 526"/>
                <a:gd name="T69" fmla="*/ 599 h 270"/>
                <a:gd name="T70" fmla="*/ 2862 w 526"/>
                <a:gd name="T71" fmla="*/ 51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2" name="Freeform 11"/>
            <p:cNvSpPr>
              <a:spLocks/>
            </p:cNvSpPr>
            <p:nvPr/>
          </p:nvSpPr>
          <p:spPr bwMode="auto">
            <a:xfrm>
              <a:off x="1703" y="1182"/>
              <a:ext cx="613" cy="303"/>
            </a:xfrm>
            <a:custGeom>
              <a:avLst/>
              <a:gdLst>
                <a:gd name="T0" fmla="*/ 1 w 525"/>
                <a:gd name="T1" fmla="*/ 516 h 270"/>
                <a:gd name="T2" fmla="*/ 47 w 525"/>
                <a:gd name="T3" fmla="*/ 599 h 270"/>
                <a:gd name="T4" fmla="*/ 125 w 525"/>
                <a:gd name="T5" fmla="*/ 673 h 270"/>
                <a:gd name="T6" fmla="*/ 255 w 525"/>
                <a:gd name="T7" fmla="*/ 753 h 270"/>
                <a:gd name="T8" fmla="*/ 418 w 525"/>
                <a:gd name="T9" fmla="*/ 810 h 270"/>
                <a:gd name="T10" fmla="*/ 613 w 525"/>
                <a:gd name="T11" fmla="*/ 867 h 270"/>
                <a:gd name="T12" fmla="*/ 830 w 525"/>
                <a:gd name="T13" fmla="*/ 903 h 270"/>
                <a:gd name="T14" fmla="*/ 1072 w 525"/>
                <a:gd name="T15" fmla="*/ 934 h 270"/>
                <a:gd name="T16" fmla="*/ 1318 w 525"/>
                <a:gd name="T17" fmla="*/ 949 h 270"/>
                <a:gd name="T18" fmla="*/ 1567 w 525"/>
                <a:gd name="T19" fmla="*/ 949 h 270"/>
                <a:gd name="T20" fmla="*/ 1807 w 525"/>
                <a:gd name="T21" fmla="*/ 934 h 270"/>
                <a:gd name="T22" fmla="*/ 2043 w 525"/>
                <a:gd name="T23" fmla="*/ 903 h 270"/>
                <a:gd name="T24" fmla="*/ 2266 w 525"/>
                <a:gd name="T25" fmla="*/ 863 h 270"/>
                <a:gd name="T26" fmla="*/ 2451 w 525"/>
                <a:gd name="T27" fmla="*/ 810 h 270"/>
                <a:gd name="T28" fmla="*/ 2618 w 525"/>
                <a:gd name="T29" fmla="*/ 749 h 270"/>
                <a:gd name="T30" fmla="*/ 2736 w 525"/>
                <a:gd name="T31" fmla="*/ 673 h 270"/>
                <a:gd name="T32" fmla="*/ 2830 w 525"/>
                <a:gd name="T33" fmla="*/ 599 h 270"/>
                <a:gd name="T34" fmla="*/ 2865 w 525"/>
                <a:gd name="T35" fmla="*/ 516 h 270"/>
                <a:gd name="T36" fmla="*/ 2865 w 525"/>
                <a:gd name="T37" fmla="*/ 439 h 270"/>
                <a:gd name="T38" fmla="*/ 2830 w 525"/>
                <a:gd name="T39" fmla="*/ 354 h 270"/>
                <a:gd name="T40" fmla="*/ 2736 w 525"/>
                <a:gd name="T41" fmla="*/ 275 h 270"/>
                <a:gd name="T42" fmla="*/ 2618 w 525"/>
                <a:gd name="T43" fmla="*/ 204 h 270"/>
                <a:gd name="T44" fmla="*/ 2451 w 525"/>
                <a:gd name="T45" fmla="*/ 143 h 270"/>
                <a:gd name="T46" fmla="*/ 2266 w 525"/>
                <a:gd name="T47" fmla="*/ 85 h 270"/>
                <a:gd name="T48" fmla="*/ 2043 w 525"/>
                <a:gd name="T49" fmla="*/ 43 h 270"/>
                <a:gd name="T50" fmla="*/ 1807 w 525"/>
                <a:gd name="T51" fmla="*/ 4 h 270"/>
                <a:gd name="T52" fmla="*/ 1567 w 525"/>
                <a:gd name="T53" fmla="*/ 1 h 270"/>
                <a:gd name="T54" fmla="*/ 1318 w 525"/>
                <a:gd name="T55" fmla="*/ 1 h 270"/>
                <a:gd name="T56" fmla="*/ 1060 w 525"/>
                <a:gd name="T57" fmla="*/ 4 h 270"/>
                <a:gd name="T58" fmla="*/ 830 w 525"/>
                <a:gd name="T59" fmla="*/ 43 h 270"/>
                <a:gd name="T60" fmla="*/ 613 w 525"/>
                <a:gd name="T61" fmla="*/ 85 h 270"/>
                <a:gd name="T62" fmla="*/ 418 w 525"/>
                <a:gd name="T63" fmla="*/ 143 h 270"/>
                <a:gd name="T64" fmla="*/ 255 w 525"/>
                <a:gd name="T65" fmla="*/ 204 h 270"/>
                <a:gd name="T66" fmla="*/ 125 w 525"/>
                <a:gd name="T67" fmla="*/ 275 h 270"/>
                <a:gd name="T68" fmla="*/ 47 w 525"/>
                <a:gd name="T69" fmla="*/ 354 h 270"/>
                <a:gd name="T70" fmla="*/ 1 w 525"/>
                <a:gd name="T71" fmla="*/ 439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3" name="Freeform 14"/>
            <p:cNvSpPr>
              <a:spLocks/>
            </p:cNvSpPr>
            <p:nvPr/>
          </p:nvSpPr>
          <p:spPr bwMode="auto">
            <a:xfrm>
              <a:off x="1051" y="1667"/>
              <a:ext cx="848" cy="311"/>
            </a:xfrm>
            <a:custGeom>
              <a:avLst/>
              <a:gdLst>
                <a:gd name="T0" fmla="*/ 3948 w 727"/>
                <a:gd name="T1" fmla="*/ 988 h 277"/>
                <a:gd name="T2" fmla="*/ 3948 w 727"/>
                <a:gd name="T3" fmla="*/ 0 h 277"/>
                <a:gd name="T4" fmla="*/ 0 w 727"/>
                <a:gd name="T5" fmla="*/ 0 h 277"/>
                <a:gd name="T6" fmla="*/ 0 w 727"/>
                <a:gd name="T7" fmla="*/ 988 h 277"/>
                <a:gd name="T8" fmla="*/ 3948 w 727"/>
                <a:gd name="T9" fmla="*/ 988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4" name="Rectangle 16"/>
            <p:cNvSpPr>
              <a:spLocks noChangeArrowheads="1"/>
            </p:cNvSpPr>
            <p:nvPr/>
          </p:nvSpPr>
          <p:spPr bwMode="auto">
            <a:xfrm>
              <a:off x="1796" y="1229"/>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lot</a:t>
              </a:r>
            </a:p>
          </p:txBody>
        </p:sp>
        <p:sp>
          <p:nvSpPr>
            <p:cNvPr id="38945" name="Rectangle 21"/>
            <p:cNvSpPr>
              <a:spLocks noChangeArrowheads="1"/>
            </p:cNvSpPr>
            <p:nvPr/>
          </p:nvSpPr>
          <p:spPr bwMode="auto">
            <a:xfrm>
              <a:off x="1175" y="990"/>
              <a:ext cx="4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name</a:t>
              </a:r>
            </a:p>
          </p:txBody>
        </p:sp>
        <p:sp>
          <p:nvSpPr>
            <p:cNvPr id="38946" name="Rectangle 24"/>
            <p:cNvSpPr>
              <a:spLocks noChangeArrowheads="1"/>
            </p:cNvSpPr>
            <p:nvPr/>
          </p:nvSpPr>
          <p:spPr bwMode="auto">
            <a:xfrm>
              <a:off x="1005" y="1713"/>
              <a:ext cx="8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Employees</a:t>
              </a:r>
            </a:p>
          </p:txBody>
        </p:sp>
        <p:sp>
          <p:nvSpPr>
            <p:cNvPr id="38947" name="Rectangle 25"/>
            <p:cNvSpPr>
              <a:spLocks noChangeArrowheads="1"/>
            </p:cNvSpPr>
            <p:nvPr/>
          </p:nvSpPr>
          <p:spPr bwMode="auto">
            <a:xfrm>
              <a:off x="639" y="1220"/>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u="sng"/>
                <a:t>ssn</a:t>
              </a:r>
            </a:p>
          </p:txBody>
        </p:sp>
        <p:sp>
          <p:nvSpPr>
            <p:cNvPr id="38948" name="Line 26"/>
            <p:cNvSpPr>
              <a:spLocks noChangeShapeType="1"/>
            </p:cNvSpPr>
            <p:nvPr/>
          </p:nvSpPr>
          <p:spPr bwMode="auto">
            <a:xfrm flipH="1">
              <a:off x="1408" y="1251"/>
              <a:ext cx="2" cy="41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49" name="Line 27"/>
            <p:cNvSpPr>
              <a:spLocks noChangeShapeType="1"/>
            </p:cNvSpPr>
            <p:nvPr/>
          </p:nvSpPr>
          <p:spPr bwMode="auto">
            <a:xfrm>
              <a:off x="890" y="1489"/>
              <a:ext cx="415" cy="1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50" name="Line 28"/>
            <p:cNvSpPr>
              <a:spLocks noChangeShapeType="1"/>
            </p:cNvSpPr>
            <p:nvPr/>
          </p:nvSpPr>
          <p:spPr bwMode="auto">
            <a:xfrm flipH="1">
              <a:off x="1627" y="1480"/>
              <a:ext cx="388" cy="1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 name="Group 1" descr="Works_In is in a diamond and has the attribute since in an oval connected to it. The Works_In diamond connects the Employees and Departments relations" title="Works_In"/>
          <p:cNvGrpSpPr/>
          <p:nvPr/>
        </p:nvGrpSpPr>
        <p:grpSpPr>
          <a:xfrm>
            <a:off x="3402806" y="971550"/>
            <a:ext cx="1987154" cy="1493044"/>
            <a:chOff x="3013075" y="1295400"/>
            <a:chExt cx="2649538" cy="1990725"/>
          </a:xfrm>
        </p:grpSpPr>
        <p:grpSp>
          <p:nvGrpSpPr>
            <p:cNvPr id="3" name="Group 55"/>
            <p:cNvGrpSpPr>
              <a:grpSpLocks/>
            </p:cNvGrpSpPr>
            <p:nvPr/>
          </p:nvGrpSpPr>
          <p:grpSpPr bwMode="auto">
            <a:xfrm>
              <a:off x="3013075" y="2498725"/>
              <a:ext cx="2649538" cy="787400"/>
              <a:chOff x="1313" y="1705"/>
              <a:chExt cx="1430" cy="442"/>
            </a:xfrm>
          </p:grpSpPr>
          <p:sp>
            <p:nvSpPr>
              <p:cNvPr id="38936" name="Freeform 12"/>
              <p:cNvSpPr>
                <a:spLocks/>
              </p:cNvSpPr>
              <p:nvPr/>
            </p:nvSpPr>
            <p:spPr bwMode="auto">
              <a:xfrm>
                <a:off x="1689" y="1705"/>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37" name="Rectangle 22"/>
              <p:cNvSpPr>
                <a:spLocks noChangeArrowheads="1"/>
              </p:cNvSpPr>
              <p:nvPr/>
            </p:nvSpPr>
            <p:spPr bwMode="auto">
              <a:xfrm>
                <a:off x="1745" y="1820"/>
                <a:ext cx="6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dirty="0" err="1"/>
                  <a:t>Works_In</a:t>
                </a:r>
                <a:endParaRPr lang="en-US" altLang="x-none" sz="1350" b="1" dirty="0"/>
              </a:p>
            </p:txBody>
          </p:sp>
          <p:sp>
            <p:nvSpPr>
              <p:cNvPr id="38938" name="Line 29"/>
              <p:cNvSpPr>
                <a:spLocks noChangeShapeType="1"/>
              </p:cNvSpPr>
              <p:nvPr/>
            </p:nvSpPr>
            <p:spPr bwMode="auto">
              <a:xfrm flipH="1">
                <a:off x="1313" y="1924"/>
                <a:ext cx="36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39" name="Line 30"/>
              <p:cNvSpPr>
                <a:spLocks noChangeShapeType="1"/>
              </p:cNvSpPr>
              <p:nvPr/>
            </p:nvSpPr>
            <p:spPr bwMode="auto">
              <a:xfrm>
                <a:off x="2477" y="1935"/>
                <a:ext cx="26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 name="Group 56"/>
            <p:cNvGrpSpPr>
              <a:grpSpLocks/>
            </p:cNvGrpSpPr>
            <p:nvPr/>
          </p:nvGrpSpPr>
          <p:grpSpPr bwMode="auto">
            <a:xfrm>
              <a:off x="3810000" y="1295400"/>
              <a:ext cx="973138" cy="1203083"/>
              <a:chOff x="1716" y="1028"/>
              <a:chExt cx="525" cy="676"/>
            </a:xfrm>
          </p:grpSpPr>
          <p:sp>
            <p:nvSpPr>
              <p:cNvPr id="38933" name="Freeform 9"/>
              <p:cNvSpPr>
                <a:spLocks/>
              </p:cNvSpPr>
              <p:nvPr/>
            </p:nvSpPr>
            <p:spPr bwMode="auto">
              <a:xfrm>
                <a:off x="1716" y="1028"/>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34" name="Rectangle 20"/>
              <p:cNvSpPr>
                <a:spLocks noChangeArrowheads="1"/>
              </p:cNvSpPr>
              <p:nvPr/>
            </p:nvSpPr>
            <p:spPr bwMode="auto">
              <a:xfrm>
                <a:off x="1763" y="1070"/>
                <a:ext cx="4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since</a:t>
                </a:r>
              </a:p>
            </p:txBody>
          </p:sp>
          <p:sp>
            <p:nvSpPr>
              <p:cNvPr id="38935" name="Line 31"/>
              <p:cNvSpPr>
                <a:spLocks noChangeShapeType="1"/>
              </p:cNvSpPr>
              <p:nvPr/>
            </p:nvSpPr>
            <p:spPr bwMode="auto">
              <a:xfrm>
                <a:off x="1965" y="1297"/>
                <a:ext cx="89" cy="4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nvGrpSpPr>
          <p:cNvPr id="5" name="Group 54" descr="Departmebnts is in a rectangle. did (underlined), dname, and budget are attributes in ovals connected to the Departments rectangle" title="Departments"/>
          <p:cNvGrpSpPr>
            <a:grpSpLocks/>
          </p:cNvGrpSpPr>
          <p:nvPr/>
        </p:nvGrpSpPr>
        <p:grpSpPr bwMode="auto">
          <a:xfrm>
            <a:off x="4743451" y="1143000"/>
            <a:ext cx="2070497" cy="1210866"/>
            <a:chOff x="2294" y="1186"/>
            <a:chExt cx="1490" cy="907"/>
          </a:xfrm>
        </p:grpSpPr>
        <p:sp>
          <p:nvSpPr>
            <p:cNvPr id="38922" name="Freeform 7"/>
            <p:cNvSpPr>
              <a:spLocks/>
            </p:cNvSpPr>
            <p:nvPr/>
          </p:nvSpPr>
          <p:spPr bwMode="auto">
            <a:xfrm>
              <a:off x="2294" y="1383"/>
              <a:ext cx="525" cy="269"/>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3" name="Freeform 8"/>
            <p:cNvSpPr>
              <a:spLocks/>
            </p:cNvSpPr>
            <p:nvPr/>
          </p:nvSpPr>
          <p:spPr bwMode="auto">
            <a:xfrm>
              <a:off x="3259" y="1383"/>
              <a:ext cx="525" cy="269"/>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4" name="Freeform 13"/>
            <p:cNvSpPr>
              <a:spLocks/>
            </p:cNvSpPr>
            <p:nvPr/>
          </p:nvSpPr>
          <p:spPr bwMode="auto">
            <a:xfrm>
              <a:off x="2766" y="1815"/>
              <a:ext cx="851" cy="278"/>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5" name="Freeform 15"/>
            <p:cNvSpPr>
              <a:spLocks/>
            </p:cNvSpPr>
            <p:nvPr/>
          </p:nvSpPr>
          <p:spPr bwMode="auto">
            <a:xfrm>
              <a:off x="2766" y="1186"/>
              <a:ext cx="526" cy="269"/>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6" name="Rectangle 17"/>
            <p:cNvSpPr>
              <a:spLocks noChangeArrowheads="1"/>
            </p:cNvSpPr>
            <p:nvPr/>
          </p:nvSpPr>
          <p:spPr bwMode="auto">
            <a:xfrm>
              <a:off x="2788" y="1211"/>
              <a:ext cx="50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dname</a:t>
              </a:r>
            </a:p>
          </p:txBody>
        </p:sp>
        <p:sp>
          <p:nvSpPr>
            <p:cNvPr id="38927" name="Rectangle 18"/>
            <p:cNvSpPr>
              <a:spLocks noChangeArrowheads="1"/>
            </p:cNvSpPr>
            <p:nvPr/>
          </p:nvSpPr>
          <p:spPr bwMode="auto">
            <a:xfrm>
              <a:off x="3240" y="1415"/>
              <a:ext cx="51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budget</a:t>
              </a:r>
            </a:p>
          </p:txBody>
        </p:sp>
        <p:sp>
          <p:nvSpPr>
            <p:cNvPr id="38928" name="Rectangle 19"/>
            <p:cNvSpPr>
              <a:spLocks noChangeArrowheads="1"/>
            </p:cNvSpPr>
            <p:nvPr/>
          </p:nvSpPr>
          <p:spPr bwMode="auto">
            <a:xfrm>
              <a:off x="2360" y="1417"/>
              <a:ext cx="28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u="sng" dirty="0"/>
                <a:t>did</a:t>
              </a:r>
            </a:p>
          </p:txBody>
        </p:sp>
        <p:sp>
          <p:nvSpPr>
            <p:cNvPr id="38929" name="Rectangle 23"/>
            <p:cNvSpPr>
              <a:spLocks noChangeArrowheads="1"/>
            </p:cNvSpPr>
            <p:nvPr/>
          </p:nvSpPr>
          <p:spPr bwMode="auto">
            <a:xfrm>
              <a:off x="2728" y="1849"/>
              <a:ext cx="86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dirty="0"/>
                <a:t>Departments</a:t>
              </a:r>
            </a:p>
          </p:txBody>
        </p:sp>
        <p:sp>
          <p:nvSpPr>
            <p:cNvPr id="38930" name="Line 32"/>
            <p:cNvSpPr>
              <a:spLocks noChangeShapeType="1"/>
            </p:cNvSpPr>
            <p:nvPr/>
          </p:nvSpPr>
          <p:spPr bwMode="auto">
            <a:xfrm>
              <a:off x="2542" y="1657"/>
              <a:ext cx="367" cy="1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31" name="Line 33"/>
            <p:cNvSpPr>
              <a:spLocks noChangeShapeType="1"/>
            </p:cNvSpPr>
            <p:nvPr/>
          </p:nvSpPr>
          <p:spPr bwMode="auto">
            <a:xfrm>
              <a:off x="3016" y="1461"/>
              <a:ext cx="72" cy="36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32" name="Line 34"/>
            <p:cNvSpPr>
              <a:spLocks noChangeShapeType="1"/>
            </p:cNvSpPr>
            <p:nvPr/>
          </p:nvSpPr>
          <p:spPr bwMode="auto">
            <a:xfrm flipH="1">
              <a:off x="3285" y="1650"/>
              <a:ext cx="223" cy="16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38" name="Freeform 12"/>
          <p:cNvSpPr>
            <a:spLocks/>
          </p:cNvSpPr>
          <p:nvPr/>
        </p:nvSpPr>
        <p:spPr bwMode="auto">
          <a:xfrm>
            <a:off x="7591781" y="289377"/>
            <a:ext cx="1095019" cy="590550"/>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Tree>
    <p:extLst>
      <p:ext uri="{BB962C8B-B14F-4D97-AF65-F5344CB8AC3E}">
        <p14:creationId xmlns:p14="http://schemas.microsoft.com/office/powerpoint/2010/main" val="181560687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ltLang="x-none"/>
              <a:t>ER Model Basics (Cont.)</a:t>
            </a:r>
          </a:p>
        </p:txBody>
      </p:sp>
      <p:sp>
        <p:nvSpPr>
          <p:cNvPr id="40965" name="Rectangle 5"/>
          <p:cNvSpPr>
            <a:spLocks noGrp="1" noChangeArrowheads="1"/>
          </p:cNvSpPr>
          <p:nvPr>
            <p:ph idx="1"/>
          </p:nvPr>
        </p:nvSpPr>
        <p:spPr>
          <a:xfrm>
            <a:off x="248245" y="3715940"/>
            <a:ext cx="6475810" cy="3394472"/>
          </a:xfrm>
        </p:spPr>
        <p:txBody>
          <a:bodyPr/>
          <a:lstStyle/>
          <a:p>
            <a:pPr marL="0" indent="0">
              <a:buNone/>
            </a:pPr>
            <a:endParaRPr lang="en-US" altLang="x-none" dirty="0"/>
          </a:p>
          <a:p>
            <a:pPr marL="914400" lvl="2" indent="0">
              <a:buNone/>
            </a:pPr>
            <a:r>
              <a:rPr lang="en-US" altLang="x-none" dirty="0"/>
              <a:t> Same entity set can participate in different relationship sets, or in different </a:t>
            </a:r>
            <a:r>
              <a:rPr lang="ja-JP" altLang="en-US" dirty="0"/>
              <a:t>“</a:t>
            </a:r>
            <a:r>
              <a:rPr lang="en-US" altLang="ja-JP" dirty="0"/>
              <a:t>roles</a:t>
            </a:r>
            <a:r>
              <a:rPr lang="ja-JP" altLang="en-US" dirty="0"/>
              <a:t>”</a:t>
            </a:r>
            <a:r>
              <a:rPr lang="en-US" altLang="ja-JP" dirty="0"/>
              <a:t> in the same relationship set.</a:t>
            </a:r>
            <a:endParaRPr lang="en-US" altLang="x-none" dirty="0"/>
          </a:p>
        </p:txBody>
      </p:sp>
      <p:sp>
        <p:nvSpPr>
          <p:cNvPr id="41004" name="Rectangle 44" descr=" Reports_To is a diamond with two connects to employees. One is labeled supervisor, the other is labeled subordinate. " title="Reports_To"/>
          <p:cNvSpPr>
            <a:spLocks noChangeArrowheads="1"/>
          </p:cNvSpPr>
          <p:nvPr/>
        </p:nvSpPr>
        <p:spPr bwMode="auto">
          <a:xfrm>
            <a:off x="5780483" y="2072878"/>
            <a:ext cx="81438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rgbClr val="FF0000"/>
                </a:solidFill>
              </a:rPr>
              <a:t>subor-dinate </a:t>
            </a:r>
          </a:p>
        </p:txBody>
      </p:sp>
      <p:sp>
        <p:nvSpPr>
          <p:cNvPr id="41005" name="Rectangle 45" descr=" Reports_To is a diamond with two connects to employees. One is labeled supervisor, the other is labeled subordinate. " title="Reports_To"/>
          <p:cNvSpPr>
            <a:spLocks noChangeArrowheads="1"/>
          </p:cNvSpPr>
          <p:nvPr/>
        </p:nvSpPr>
        <p:spPr bwMode="auto">
          <a:xfrm>
            <a:off x="4523183" y="2072878"/>
            <a:ext cx="742950"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rgbClr val="FF0000"/>
                </a:solidFill>
              </a:rPr>
              <a:t>super-visor</a:t>
            </a:r>
          </a:p>
        </p:txBody>
      </p:sp>
      <p:grpSp>
        <p:nvGrpSpPr>
          <p:cNvPr id="2" name="Group 60" descr=" Reports_To is a diamond with two connects to employees. One is labeled supervisor, the other is labeled subordinate. " title="Reports_To"/>
          <p:cNvGrpSpPr>
            <a:grpSpLocks/>
          </p:cNvGrpSpPr>
          <p:nvPr/>
        </p:nvGrpSpPr>
        <p:grpSpPr bwMode="auto">
          <a:xfrm>
            <a:off x="4920852" y="2112170"/>
            <a:ext cx="1108472" cy="979885"/>
            <a:chOff x="4078" y="1665"/>
            <a:chExt cx="931" cy="823"/>
          </a:xfrm>
        </p:grpSpPr>
        <p:sp>
          <p:nvSpPr>
            <p:cNvPr id="41001" name="Rectangle 35"/>
            <p:cNvSpPr>
              <a:spLocks noChangeArrowheads="1"/>
            </p:cNvSpPr>
            <p:nvPr/>
          </p:nvSpPr>
          <p:spPr bwMode="auto">
            <a:xfrm>
              <a:off x="4152" y="2124"/>
              <a:ext cx="8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Reports_To</a:t>
              </a:r>
            </a:p>
          </p:txBody>
        </p:sp>
        <p:sp>
          <p:nvSpPr>
            <p:cNvPr id="41002" name="Freeform 40"/>
            <p:cNvSpPr>
              <a:spLocks/>
            </p:cNvSpPr>
            <p:nvPr/>
          </p:nvSpPr>
          <p:spPr bwMode="auto">
            <a:xfrm>
              <a:off x="4078" y="1938"/>
              <a:ext cx="931" cy="550"/>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1003" name="Line 47"/>
            <p:cNvSpPr>
              <a:spLocks noChangeShapeType="1"/>
            </p:cNvSpPr>
            <p:nvPr/>
          </p:nvSpPr>
          <p:spPr bwMode="auto">
            <a:xfrm>
              <a:off x="4325" y="1665"/>
              <a:ext cx="0" cy="4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 name="Line 48"/>
            <p:cNvSpPr>
              <a:spLocks noChangeShapeType="1"/>
            </p:cNvSpPr>
            <p:nvPr/>
          </p:nvSpPr>
          <p:spPr bwMode="auto">
            <a:xfrm>
              <a:off x="4749" y="1677"/>
              <a:ext cx="0" cy="3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0969" name="Group 59" descr="Employees is in a rectangle. ssn (underlined), name, and lot are attributes in ovals connected to the Employees rectangle.Departmebnts is in a rectangle. did (underlined), dname, and budget are attributes in ovals connected to the Departments rectangle. Works_In is in a diamond and has the attribute since in an oval connected to it. The Works_In diamond connects the Employees and Departments relations" title="ER"/>
          <p:cNvGrpSpPr>
            <a:grpSpLocks/>
          </p:cNvGrpSpPr>
          <p:nvPr/>
        </p:nvGrpSpPr>
        <p:grpSpPr bwMode="auto">
          <a:xfrm>
            <a:off x="1037034" y="766763"/>
            <a:ext cx="4898231" cy="2391965"/>
            <a:chOff x="816" y="535"/>
            <a:chExt cx="4114" cy="2009"/>
          </a:xfrm>
        </p:grpSpPr>
        <p:grpSp>
          <p:nvGrpSpPr>
            <p:cNvPr id="40970" name="Group 52"/>
            <p:cNvGrpSpPr>
              <a:grpSpLocks/>
            </p:cNvGrpSpPr>
            <p:nvPr/>
          </p:nvGrpSpPr>
          <p:grpSpPr bwMode="auto">
            <a:xfrm>
              <a:off x="2640" y="1425"/>
              <a:ext cx="788" cy="1119"/>
              <a:chOff x="1689" y="1028"/>
              <a:chExt cx="788" cy="1119"/>
            </a:xfrm>
          </p:grpSpPr>
          <p:sp>
            <p:nvSpPr>
              <p:cNvPr id="40996" name="Freeform 9"/>
              <p:cNvSpPr>
                <a:spLocks/>
              </p:cNvSpPr>
              <p:nvPr/>
            </p:nvSpPr>
            <p:spPr bwMode="auto">
              <a:xfrm>
                <a:off x="1716" y="1028"/>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97" name="Freeform 12"/>
              <p:cNvSpPr>
                <a:spLocks/>
              </p:cNvSpPr>
              <p:nvPr/>
            </p:nvSpPr>
            <p:spPr bwMode="auto">
              <a:xfrm>
                <a:off x="1689" y="1705"/>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98" name="Rectangle 20"/>
              <p:cNvSpPr>
                <a:spLocks noChangeArrowheads="1"/>
              </p:cNvSpPr>
              <p:nvPr/>
            </p:nvSpPr>
            <p:spPr bwMode="auto">
              <a:xfrm>
                <a:off x="1763" y="107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sp>
            <p:nvSpPr>
              <p:cNvPr id="40999" name="Rectangle 22"/>
              <p:cNvSpPr>
                <a:spLocks noChangeArrowheads="1"/>
              </p:cNvSpPr>
              <p:nvPr/>
            </p:nvSpPr>
            <p:spPr bwMode="auto">
              <a:xfrm>
                <a:off x="1717" y="1835"/>
                <a:ext cx="6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41000" name="Line 31"/>
              <p:cNvSpPr>
                <a:spLocks noChangeShapeType="1"/>
              </p:cNvSpPr>
              <p:nvPr/>
            </p:nvSpPr>
            <p:spPr bwMode="auto">
              <a:xfrm>
                <a:off x="1953" y="1307"/>
                <a:ext cx="117" cy="39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40971" name="Freeform 7"/>
            <p:cNvSpPr>
              <a:spLocks/>
            </p:cNvSpPr>
            <p:nvPr/>
          </p:nvSpPr>
          <p:spPr bwMode="auto">
            <a:xfrm>
              <a:off x="816" y="1766"/>
              <a:ext cx="525" cy="269"/>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2" name="Freeform 13"/>
            <p:cNvSpPr>
              <a:spLocks/>
            </p:cNvSpPr>
            <p:nvPr/>
          </p:nvSpPr>
          <p:spPr bwMode="auto">
            <a:xfrm>
              <a:off x="1288" y="2198"/>
              <a:ext cx="851" cy="278"/>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3" name="Freeform 8"/>
            <p:cNvSpPr>
              <a:spLocks/>
            </p:cNvSpPr>
            <p:nvPr/>
          </p:nvSpPr>
          <p:spPr bwMode="auto">
            <a:xfrm>
              <a:off x="1781" y="1766"/>
              <a:ext cx="525" cy="269"/>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4" name="Freeform 15"/>
            <p:cNvSpPr>
              <a:spLocks/>
            </p:cNvSpPr>
            <p:nvPr/>
          </p:nvSpPr>
          <p:spPr bwMode="auto">
            <a:xfrm>
              <a:off x="1288" y="1569"/>
              <a:ext cx="526" cy="269"/>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5" name="Rectangle 17"/>
            <p:cNvSpPr>
              <a:spLocks noChangeArrowheads="1"/>
            </p:cNvSpPr>
            <p:nvPr/>
          </p:nvSpPr>
          <p:spPr bwMode="auto">
            <a:xfrm>
              <a:off x="1310" y="1594"/>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40976" name="Rectangle 18"/>
            <p:cNvSpPr>
              <a:spLocks noChangeArrowheads="1"/>
            </p:cNvSpPr>
            <p:nvPr/>
          </p:nvSpPr>
          <p:spPr bwMode="auto">
            <a:xfrm>
              <a:off x="1762" y="1798"/>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0977" name="Rectangle 19"/>
            <p:cNvSpPr>
              <a:spLocks noChangeArrowheads="1"/>
            </p:cNvSpPr>
            <p:nvPr/>
          </p:nvSpPr>
          <p:spPr bwMode="auto">
            <a:xfrm>
              <a:off x="882" y="180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40978" name="Rectangle 23"/>
            <p:cNvSpPr>
              <a:spLocks noChangeArrowheads="1"/>
            </p:cNvSpPr>
            <p:nvPr/>
          </p:nvSpPr>
          <p:spPr bwMode="auto">
            <a:xfrm>
              <a:off x="1250" y="223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Departments</a:t>
              </a:r>
            </a:p>
          </p:txBody>
        </p:sp>
        <p:sp>
          <p:nvSpPr>
            <p:cNvPr id="40979" name="Line 32"/>
            <p:cNvSpPr>
              <a:spLocks noChangeShapeType="1"/>
            </p:cNvSpPr>
            <p:nvPr/>
          </p:nvSpPr>
          <p:spPr bwMode="auto">
            <a:xfrm>
              <a:off x="1068" y="2039"/>
              <a:ext cx="371" cy="1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80" name="Line 33"/>
            <p:cNvSpPr>
              <a:spLocks noChangeShapeType="1"/>
            </p:cNvSpPr>
            <p:nvPr/>
          </p:nvSpPr>
          <p:spPr bwMode="auto">
            <a:xfrm>
              <a:off x="1557" y="1831"/>
              <a:ext cx="53" cy="37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81" name="Line 34"/>
            <p:cNvSpPr>
              <a:spLocks noChangeShapeType="1"/>
            </p:cNvSpPr>
            <p:nvPr/>
          </p:nvSpPr>
          <p:spPr bwMode="auto">
            <a:xfrm flipH="1">
              <a:off x="1812" y="2033"/>
              <a:ext cx="218" cy="16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82" name="Freeform 36"/>
            <p:cNvSpPr>
              <a:spLocks/>
            </p:cNvSpPr>
            <p:nvPr/>
          </p:nvSpPr>
          <p:spPr bwMode="auto">
            <a:xfrm>
              <a:off x="4179" y="535"/>
              <a:ext cx="374" cy="334"/>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3" name="Freeform 37"/>
            <p:cNvSpPr>
              <a:spLocks/>
            </p:cNvSpPr>
            <p:nvPr/>
          </p:nvSpPr>
          <p:spPr bwMode="auto">
            <a:xfrm>
              <a:off x="3844" y="781"/>
              <a:ext cx="374" cy="334"/>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4" name="Freeform 38"/>
            <p:cNvSpPr>
              <a:spLocks/>
            </p:cNvSpPr>
            <p:nvPr/>
          </p:nvSpPr>
          <p:spPr bwMode="auto">
            <a:xfrm>
              <a:off x="4528" y="781"/>
              <a:ext cx="373" cy="334"/>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5" name="Freeform 39"/>
            <p:cNvSpPr>
              <a:spLocks/>
            </p:cNvSpPr>
            <p:nvPr/>
          </p:nvSpPr>
          <p:spPr bwMode="auto">
            <a:xfrm>
              <a:off x="4179" y="1318"/>
              <a:ext cx="743" cy="345"/>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6" name="Rectangle 41"/>
            <p:cNvSpPr>
              <a:spLocks noChangeArrowheads="1"/>
            </p:cNvSpPr>
            <p:nvPr/>
          </p:nvSpPr>
          <p:spPr bwMode="auto">
            <a:xfrm>
              <a:off x="4567" y="859"/>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0987" name="Rectangle 42"/>
            <p:cNvSpPr>
              <a:spLocks noChangeArrowheads="1"/>
            </p:cNvSpPr>
            <p:nvPr/>
          </p:nvSpPr>
          <p:spPr bwMode="auto">
            <a:xfrm>
              <a:off x="4147" y="580"/>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0988" name="Rectangle 43"/>
            <p:cNvSpPr>
              <a:spLocks noChangeArrowheads="1"/>
            </p:cNvSpPr>
            <p:nvPr/>
          </p:nvSpPr>
          <p:spPr bwMode="auto">
            <a:xfrm>
              <a:off x="4134" y="137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40989" name="Rectangle 46"/>
            <p:cNvSpPr>
              <a:spLocks noChangeArrowheads="1"/>
            </p:cNvSpPr>
            <p:nvPr/>
          </p:nvSpPr>
          <p:spPr bwMode="auto">
            <a:xfrm>
              <a:off x="3864" y="85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40990" name="Line 49"/>
            <p:cNvSpPr>
              <a:spLocks noChangeShapeType="1"/>
            </p:cNvSpPr>
            <p:nvPr/>
          </p:nvSpPr>
          <p:spPr bwMode="auto">
            <a:xfrm>
              <a:off x="4041" y="1124"/>
              <a:ext cx="239" cy="1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91" name="Line 50"/>
            <p:cNvSpPr>
              <a:spLocks noChangeShapeType="1"/>
            </p:cNvSpPr>
            <p:nvPr/>
          </p:nvSpPr>
          <p:spPr bwMode="auto">
            <a:xfrm>
              <a:off x="4366" y="878"/>
              <a:ext cx="67" cy="4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92" name="Line 51"/>
            <p:cNvSpPr>
              <a:spLocks noChangeShapeType="1"/>
            </p:cNvSpPr>
            <p:nvPr/>
          </p:nvSpPr>
          <p:spPr bwMode="auto">
            <a:xfrm flipH="1">
              <a:off x="4585" y="1115"/>
              <a:ext cx="164" cy="2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93" name="Line 56"/>
            <p:cNvSpPr>
              <a:spLocks noChangeShapeType="1"/>
            </p:cNvSpPr>
            <p:nvPr/>
          </p:nvSpPr>
          <p:spPr bwMode="auto">
            <a:xfrm flipV="1">
              <a:off x="2139" y="2323"/>
              <a:ext cx="5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40994" name="Line 57"/>
            <p:cNvSpPr>
              <a:spLocks noChangeShapeType="1"/>
            </p:cNvSpPr>
            <p:nvPr/>
          </p:nvSpPr>
          <p:spPr bwMode="auto">
            <a:xfrm flipV="1">
              <a:off x="3428" y="1665"/>
              <a:ext cx="220" cy="6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40995" name="Line 58"/>
            <p:cNvSpPr>
              <a:spLocks noChangeShapeType="1"/>
            </p:cNvSpPr>
            <p:nvPr/>
          </p:nvSpPr>
          <p:spPr bwMode="auto">
            <a:xfrm flipV="1">
              <a:off x="3648" y="1473"/>
              <a:ext cx="528"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grpSp>
    </p:spTree>
    <p:extLst>
      <p:ext uri="{BB962C8B-B14F-4D97-AF65-F5344CB8AC3E}">
        <p14:creationId xmlns:p14="http://schemas.microsoft.com/office/powerpoint/2010/main" val="172685064"/>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05"/>
                                        </p:tgtEl>
                                        <p:attrNameLst>
                                          <p:attrName>style.visibility</p:attrName>
                                        </p:attrNameLst>
                                      </p:cBhvr>
                                      <p:to>
                                        <p:strVal val="visible"/>
                                      </p:to>
                                    </p:set>
                                    <p:animEffect transition="in" filter="fade">
                                      <p:cBhvr>
                                        <p:cTn id="12" dur="500"/>
                                        <p:tgtEl>
                                          <p:spTgt spid="41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4"/>
                                        </p:tgtEl>
                                        <p:attrNameLst>
                                          <p:attrName>style.visibility</p:attrName>
                                        </p:attrNameLst>
                                      </p:cBhvr>
                                      <p:to>
                                        <p:strVal val="visible"/>
                                      </p:to>
                                    </p:set>
                                    <p:animEffect transition="in" filter="fade">
                                      <p:cBhvr>
                                        <p:cTn id="17" dur="500"/>
                                        <p:tgtEl>
                                          <p:spTgt spid="4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4" grpId="0" autoUpdateAnimBg="0"/>
      <p:bldP spid="410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altLang="x-none"/>
              <a:t>Key Constraints</a:t>
            </a:r>
          </a:p>
        </p:txBody>
      </p:sp>
      <p:sp>
        <p:nvSpPr>
          <p:cNvPr id="43013" name="Rectangle 5"/>
          <p:cNvSpPr>
            <a:spLocks noGrp="1" noChangeArrowheads="1"/>
          </p:cNvSpPr>
          <p:nvPr>
            <p:ph idx="1"/>
          </p:nvPr>
        </p:nvSpPr>
        <p:spPr>
          <a:xfrm>
            <a:off x="102370" y="1081635"/>
            <a:ext cx="4855392" cy="3394472"/>
          </a:xfrm>
        </p:spPr>
        <p:txBody>
          <a:bodyPr>
            <a:normAutofit/>
          </a:bodyPr>
          <a:lstStyle/>
          <a:p>
            <a:r>
              <a:rPr lang="en-US" altLang="x-none" sz="1500" dirty="0"/>
              <a:t>An employee can work in </a:t>
            </a:r>
            <a:r>
              <a:rPr lang="en-US" altLang="x-none" sz="1500" b="1" dirty="0"/>
              <a:t>many</a:t>
            </a:r>
            <a:r>
              <a:rPr lang="en-US" altLang="x-none" sz="1500" dirty="0"/>
              <a:t> departments; </a:t>
            </a:r>
            <a:br>
              <a:rPr lang="en-US" altLang="x-none" sz="1500" dirty="0"/>
            </a:br>
            <a:r>
              <a:rPr lang="en-US" altLang="x-none" sz="1500" dirty="0"/>
              <a:t>a dept can have </a:t>
            </a:r>
            <a:r>
              <a:rPr lang="en-US" altLang="x-none" sz="1500" b="1" dirty="0"/>
              <a:t>many</a:t>
            </a:r>
            <a:r>
              <a:rPr lang="en-US" altLang="x-none" sz="1500" dirty="0"/>
              <a:t> employees.</a:t>
            </a:r>
          </a:p>
          <a:p>
            <a:pPr>
              <a:spcBef>
                <a:spcPts val="1600"/>
              </a:spcBef>
            </a:pPr>
            <a:r>
              <a:rPr lang="en-US" altLang="x-none" sz="1500" dirty="0">
                <a:latin typeface="Tahoma" charset="0"/>
              </a:rPr>
              <a:t>In contrast, each dept has </a:t>
            </a:r>
            <a:r>
              <a:rPr lang="en-US" altLang="x-none" sz="1500" b="1" dirty="0">
                <a:latin typeface="Tahoma" charset="0"/>
              </a:rPr>
              <a:t>at most one </a:t>
            </a:r>
            <a:r>
              <a:rPr lang="en-US" altLang="x-none" sz="1500" dirty="0">
                <a:latin typeface="Tahoma" charset="0"/>
              </a:rPr>
              <a:t>manager, according to the </a:t>
            </a:r>
            <a:r>
              <a:rPr lang="en-US" altLang="x-none" sz="1500" i="1" u="sng" dirty="0">
                <a:latin typeface="Tahoma" charset="0"/>
              </a:rPr>
              <a:t>key constraint</a:t>
            </a:r>
            <a:r>
              <a:rPr lang="en-US" altLang="x-none" sz="1500" i="1" dirty="0">
                <a:latin typeface="Tahoma" charset="0"/>
              </a:rPr>
              <a:t> </a:t>
            </a:r>
            <a:r>
              <a:rPr lang="en-US" altLang="x-none" sz="1500" dirty="0">
                <a:latin typeface="Tahoma" charset="0"/>
              </a:rPr>
              <a:t>on </a:t>
            </a:r>
            <a:r>
              <a:rPr lang="en-US" altLang="x-none" sz="1500" b="1" dirty="0">
                <a:latin typeface="Tahoma" charset="0"/>
              </a:rPr>
              <a:t>Department </a:t>
            </a:r>
            <a:r>
              <a:rPr lang="en-US" altLang="x-none" sz="1500" dirty="0">
                <a:latin typeface="Tahoma" charset="0"/>
              </a:rPr>
              <a:t>in the </a:t>
            </a:r>
            <a:r>
              <a:rPr lang="en-US" altLang="x-none" sz="1500" b="1" dirty="0">
                <a:latin typeface="Tahoma" charset="0"/>
              </a:rPr>
              <a:t>Manages </a:t>
            </a:r>
            <a:r>
              <a:rPr lang="en-US" altLang="x-none" sz="1500" dirty="0">
                <a:latin typeface="Tahoma" charset="0"/>
              </a:rPr>
              <a:t>relationship set.</a:t>
            </a:r>
            <a:endParaRPr lang="en-US" altLang="x-none" sz="1500" dirty="0"/>
          </a:p>
          <a:p>
            <a:pPr>
              <a:spcBef>
                <a:spcPts val="3000"/>
              </a:spcBef>
            </a:pPr>
            <a:r>
              <a:rPr lang="en-US" altLang="x-none" sz="1500" dirty="0">
                <a:latin typeface="Tahoma" charset="0"/>
              </a:rPr>
              <a:t>A </a:t>
            </a:r>
            <a:r>
              <a:rPr lang="en-US" altLang="x-none" sz="1500" b="1" u="sng" dirty="0">
                <a:latin typeface="Tahoma" charset="0"/>
              </a:rPr>
              <a:t>key constraint </a:t>
            </a:r>
            <a:r>
              <a:rPr lang="en-US" altLang="x-none" sz="1500" dirty="0">
                <a:latin typeface="Tahoma" charset="0"/>
              </a:rPr>
              <a:t>gives a </a:t>
            </a:r>
            <a:br>
              <a:rPr lang="en-US" altLang="x-none" sz="1500" dirty="0">
                <a:latin typeface="Tahoma" charset="0"/>
              </a:rPr>
            </a:br>
            <a:r>
              <a:rPr lang="en-US" altLang="x-none" sz="1500" dirty="0">
                <a:latin typeface="Tahoma" charset="0"/>
              </a:rPr>
              <a:t>1-to-many relationship.</a:t>
            </a:r>
            <a:endParaRPr lang="en-US" altLang="x-none" sz="1500" dirty="0"/>
          </a:p>
        </p:txBody>
      </p:sp>
      <p:grpSp>
        <p:nvGrpSpPr>
          <p:cNvPr id="2" name="Group 121" descr="2 bijective sets. Each point only has one point in the opposite set that it is connected to" title="One-To-One"/>
          <p:cNvGrpSpPr>
            <a:grpSpLocks/>
          </p:cNvGrpSpPr>
          <p:nvPr/>
        </p:nvGrpSpPr>
        <p:grpSpPr bwMode="auto">
          <a:xfrm>
            <a:off x="5528469" y="2706837"/>
            <a:ext cx="838200" cy="1982391"/>
            <a:chOff x="1959" y="2056"/>
            <a:chExt cx="704" cy="1665"/>
          </a:xfrm>
        </p:grpSpPr>
        <p:sp>
          <p:nvSpPr>
            <p:cNvPr id="43101" name="Freeform 6"/>
            <p:cNvSpPr>
              <a:spLocks/>
            </p:cNvSpPr>
            <p:nvPr/>
          </p:nvSpPr>
          <p:spPr bwMode="auto">
            <a:xfrm>
              <a:off x="2364" y="2056"/>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102" name="Freeform 11"/>
            <p:cNvSpPr>
              <a:spLocks/>
            </p:cNvSpPr>
            <p:nvPr/>
          </p:nvSpPr>
          <p:spPr bwMode="auto">
            <a:xfrm>
              <a:off x="1959" y="2061"/>
              <a:ext cx="213" cy="1354"/>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103" name="Rectangle 15"/>
            <p:cNvSpPr>
              <a:spLocks noChangeArrowheads="1"/>
            </p:cNvSpPr>
            <p:nvPr/>
          </p:nvSpPr>
          <p:spPr bwMode="auto">
            <a:xfrm>
              <a:off x="2020" y="3432"/>
              <a:ext cx="64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a:solidFill>
                    <a:schemeClr val="accent2"/>
                  </a:solidFill>
                </a:rPr>
                <a:t>1-to-1</a:t>
              </a:r>
            </a:p>
          </p:txBody>
        </p:sp>
        <p:sp>
          <p:nvSpPr>
            <p:cNvPr id="43104" name="Line 18"/>
            <p:cNvSpPr>
              <a:spLocks noChangeShapeType="1"/>
            </p:cNvSpPr>
            <p:nvPr/>
          </p:nvSpPr>
          <p:spPr bwMode="auto">
            <a:xfrm>
              <a:off x="2075" y="2278"/>
              <a:ext cx="384"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105" name="Line 19"/>
            <p:cNvSpPr>
              <a:spLocks noChangeShapeType="1"/>
            </p:cNvSpPr>
            <p:nvPr/>
          </p:nvSpPr>
          <p:spPr bwMode="auto">
            <a:xfrm>
              <a:off x="2063" y="2505"/>
              <a:ext cx="409" cy="8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106" name="Line 20"/>
            <p:cNvSpPr>
              <a:spLocks noChangeShapeType="1"/>
            </p:cNvSpPr>
            <p:nvPr/>
          </p:nvSpPr>
          <p:spPr bwMode="auto">
            <a:xfrm flipV="1">
              <a:off x="2049" y="2825"/>
              <a:ext cx="409" cy="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107" name="Oval 58"/>
            <p:cNvSpPr>
              <a:spLocks noChangeArrowheads="1"/>
            </p:cNvSpPr>
            <p:nvPr/>
          </p:nvSpPr>
          <p:spPr bwMode="auto">
            <a:xfrm>
              <a:off x="2021" y="225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08" name="Oval 59"/>
            <p:cNvSpPr>
              <a:spLocks noChangeArrowheads="1"/>
            </p:cNvSpPr>
            <p:nvPr/>
          </p:nvSpPr>
          <p:spPr bwMode="auto">
            <a:xfrm>
              <a:off x="2021" y="248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09" name="Oval 60"/>
            <p:cNvSpPr>
              <a:spLocks noChangeArrowheads="1"/>
            </p:cNvSpPr>
            <p:nvPr/>
          </p:nvSpPr>
          <p:spPr bwMode="auto">
            <a:xfrm>
              <a:off x="2021" y="272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0" name="Oval 61"/>
            <p:cNvSpPr>
              <a:spLocks noChangeArrowheads="1"/>
            </p:cNvSpPr>
            <p:nvPr/>
          </p:nvSpPr>
          <p:spPr bwMode="auto">
            <a:xfrm>
              <a:off x="2021" y="295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1" name="Oval 62"/>
            <p:cNvSpPr>
              <a:spLocks noChangeArrowheads="1"/>
            </p:cNvSpPr>
            <p:nvPr/>
          </p:nvSpPr>
          <p:spPr bwMode="auto">
            <a:xfrm>
              <a:off x="2021" y="3185"/>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nvGrpSpPr>
            <p:cNvPr id="43112" name="Group 85"/>
            <p:cNvGrpSpPr>
              <a:grpSpLocks/>
            </p:cNvGrpSpPr>
            <p:nvPr/>
          </p:nvGrpSpPr>
          <p:grpSpPr bwMode="auto">
            <a:xfrm>
              <a:off x="2433" y="2302"/>
              <a:ext cx="55" cy="816"/>
              <a:chOff x="2433" y="2302"/>
              <a:chExt cx="55" cy="816"/>
            </a:xfrm>
          </p:grpSpPr>
          <p:sp>
            <p:nvSpPr>
              <p:cNvPr id="43113"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4"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5"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6"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grpSp>
        <p:nvGrpSpPr>
          <p:cNvPr id="4" name="Group 124" descr="2 sets with many connections between them" title="Many to Many"/>
          <p:cNvGrpSpPr>
            <a:grpSpLocks/>
          </p:cNvGrpSpPr>
          <p:nvPr/>
        </p:nvGrpSpPr>
        <p:grpSpPr bwMode="auto">
          <a:xfrm>
            <a:off x="2785267" y="2706837"/>
            <a:ext cx="1179910" cy="2288382"/>
            <a:chOff x="4761" y="2056"/>
            <a:chExt cx="991" cy="1922"/>
          </a:xfrm>
        </p:grpSpPr>
        <p:sp>
          <p:nvSpPr>
            <p:cNvPr id="43083" name="Rectangle 12"/>
            <p:cNvSpPr>
              <a:spLocks noChangeArrowheads="1"/>
            </p:cNvSpPr>
            <p:nvPr/>
          </p:nvSpPr>
          <p:spPr bwMode="auto">
            <a:xfrm>
              <a:off x="4777" y="3456"/>
              <a:ext cx="97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dirty="0">
                  <a:solidFill>
                    <a:schemeClr val="accent2"/>
                  </a:solidFill>
                </a:rPr>
                <a:t>Many-to-Many</a:t>
              </a:r>
            </a:p>
          </p:txBody>
        </p:sp>
        <p:sp>
          <p:nvSpPr>
            <p:cNvPr id="43084" name="Freeform 13"/>
            <p:cNvSpPr>
              <a:spLocks/>
            </p:cNvSpPr>
            <p:nvPr/>
          </p:nvSpPr>
          <p:spPr bwMode="auto">
            <a:xfrm>
              <a:off x="4761" y="2056"/>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85" name="Freeform 14"/>
            <p:cNvSpPr>
              <a:spLocks/>
            </p:cNvSpPr>
            <p:nvPr/>
          </p:nvSpPr>
          <p:spPr bwMode="auto">
            <a:xfrm>
              <a:off x="5166" y="2056"/>
              <a:ext cx="213" cy="1354"/>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86" name="Line 29"/>
            <p:cNvSpPr>
              <a:spLocks noChangeShapeType="1"/>
            </p:cNvSpPr>
            <p:nvPr/>
          </p:nvSpPr>
          <p:spPr bwMode="auto">
            <a:xfrm>
              <a:off x="4855" y="2278"/>
              <a:ext cx="397"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87" name="Line 30"/>
            <p:cNvSpPr>
              <a:spLocks noChangeShapeType="1"/>
            </p:cNvSpPr>
            <p:nvPr/>
          </p:nvSpPr>
          <p:spPr bwMode="auto">
            <a:xfrm>
              <a:off x="4881" y="2518"/>
              <a:ext cx="409"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88" name="Line 31"/>
            <p:cNvSpPr>
              <a:spLocks noChangeShapeType="1"/>
            </p:cNvSpPr>
            <p:nvPr/>
          </p:nvSpPr>
          <p:spPr bwMode="auto">
            <a:xfrm flipV="1">
              <a:off x="4868" y="2308"/>
              <a:ext cx="384" cy="66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89" name="Line 32"/>
            <p:cNvSpPr>
              <a:spLocks noChangeShapeType="1"/>
            </p:cNvSpPr>
            <p:nvPr/>
          </p:nvSpPr>
          <p:spPr bwMode="auto">
            <a:xfrm>
              <a:off x="4855" y="2505"/>
              <a:ext cx="422" cy="58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3090" name="Group 80"/>
            <p:cNvGrpSpPr>
              <a:grpSpLocks/>
            </p:cNvGrpSpPr>
            <p:nvPr/>
          </p:nvGrpSpPr>
          <p:grpSpPr bwMode="auto">
            <a:xfrm>
              <a:off x="4829" y="2243"/>
              <a:ext cx="55" cy="999"/>
              <a:chOff x="4829" y="2243"/>
              <a:chExt cx="55" cy="999"/>
            </a:xfrm>
          </p:grpSpPr>
          <p:sp>
            <p:nvSpPr>
              <p:cNvPr id="43096"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7"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8"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9"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00"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nvGrpSpPr>
            <p:cNvPr id="43091" name="Group 100"/>
            <p:cNvGrpSpPr>
              <a:grpSpLocks/>
            </p:cNvGrpSpPr>
            <p:nvPr/>
          </p:nvGrpSpPr>
          <p:grpSpPr bwMode="auto">
            <a:xfrm>
              <a:off x="5251" y="2296"/>
              <a:ext cx="55" cy="816"/>
              <a:chOff x="5251" y="2296"/>
              <a:chExt cx="55" cy="816"/>
            </a:xfrm>
          </p:grpSpPr>
          <p:sp>
            <p:nvSpPr>
              <p:cNvPr id="43092"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3"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4"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5"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grpSp>
        <p:nvGrpSpPr>
          <p:cNvPr id="7" name="Group 132" descr="Manages is a diamond connecting employees and departments relation. It  has the attribute since in an obal connect to it. The connection to employees is a line. Departments has an arrow pointing to Manages" title="Manages"/>
          <p:cNvGrpSpPr>
            <a:grpSpLocks/>
          </p:cNvGrpSpPr>
          <p:nvPr/>
        </p:nvGrpSpPr>
        <p:grpSpPr bwMode="auto">
          <a:xfrm>
            <a:off x="5925741" y="204190"/>
            <a:ext cx="1706166" cy="1490663"/>
            <a:chOff x="3120" y="96"/>
            <a:chExt cx="1433" cy="1252"/>
          </a:xfrm>
        </p:grpSpPr>
        <p:grpSp>
          <p:nvGrpSpPr>
            <p:cNvPr id="43074" name="Group 42"/>
            <p:cNvGrpSpPr>
              <a:grpSpLocks/>
            </p:cNvGrpSpPr>
            <p:nvPr/>
          </p:nvGrpSpPr>
          <p:grpSpPr bwMode="auto">
            <a:xfrm>
              <a:off x="3621" y="96"/>
              <a:ext cx="455" cy="327"/>
              <a:chOff x="3621" y="276"/>
              <a:chExt cx="455" cy="327"/>
            </a:xfrm>
          </p:grpSpPr>
          <p:sp>
            <p:nvSpPr>
              <p:cNvPr id="43081" name="Freeform 40"/>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82" name="Rectangle 41"/>
              <p:cNvSpPr>
                <a:spLocks noChangeArrowheads="1"/>
              </p:cNvSpPr>
              <p:nvPr/>
            </p:nvSpPr>
            <p:spPr bwMode="auto">
              <a:xfrm>
                <a:off x="3621" y="334"/>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grpSp>
        <p:grpSp>
          <p:nvGrpSpPr>
            <p:cNvPr id="43075" name="Group 52"/>
            <p:cNvGrpSpPr>
              <a:grpSpLocks/>
            </p:cNvGrpSpPr>
            <p:nvPr/>
          </p:nvGrpSpPr>
          <p:grpSpPr bwMode="auto">
            <a:xfrm>
              <a:off x="3456" y="768"/>
              <a:ext cx="769" cy="580"/>
              <a:chOff x="3456" y="1053"/>
              <a:chExt cx="769" cy="580"/>
            </a:xfrm>
          </p:grpSpPr>
          <p:sp>
            <p:nvSpPr>
              <p:cNvPr id="43079" name="Rectangle 50"/>
              <p:cNvSpPr>
                <a:spLocks noChangeArrowheads="1"/>
              </p:cNvSpPr>
              <p:nvPr/>
            </p:nvSpPr>
            <p:spPr bwMode="auto">
              <a:xfrm>
                <a:off x="3522" y="1266"/>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Manages</a:t>
                </a:r>
              </a:p>
            </p:txBody>
          </p:sp>
          <p:sp>
            <p:nvSpPr>
              <p:cNvPr id="43080" name="Freeform 51"/>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43076" name="Line 102"/>
            <p:cNvSpPr>
              <a:spLocks noChangeShapeType="1"/>
            </p:cNvSpPr>
            <p:nvPr/>
          </p:nvSpPr>
          <p:spPr bwMode="auto">
            <a:xfrm>
              <a:off x="4225" y="1063"/>
              <a:ext cx="328" cy="0"/>
            </a:xfrm>
            <a:prstGeom prst="line">
              <a:avLst/>
            </a:prstGeom>
            <a:noFill/>
            <a:ln w="12700">
              <a:solidFill>
                <a:srgbClr val="FF000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77" name="Line 106"/>
            <p:cNvSpPr>
              <a:spLocks noChangeShapeType="1"/>
            </p:cNvSpPr>
            <p:nvPr/>
          </p:nvSpPr>
          <p:spPr bwMode="auto">
            <a:xfrm flipH="1">
              <a:off x="3832" y="422"/>
              <a:ext cx="0" cy="34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78" name="Line 101"/>
            <p:cNvSpPr>
              <a:spLocks noChangeShapeType="1"/>
            </p:cNvSpPr>
            <p:nvPr/>
          </p:nvSpPr>
          <p:spPr bwMode="auto">
            <a:xfrm flipH="1">
              <a:off x="3120" y="1056"/>
              <a:ext cx="344"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3017" name="Group 129" descr="Employees is in a rectangle. ssn (underlined), name, and lot are attributes in ovals connected to the Employees rectangle.Departmebnts is in a rectangle. did (underlined), dname, and budget are attributes in ovals connected to the Departments rectangle. Works_In is in a diamond and has the attribute since in an oval connected to it. The Works_In diamond connects the Employees and Departments relations" title="Employees, Departments, Works_In"/>
          <p:cNvGrpSpPr>
            <a:grpSpLocks/>
          </p:cNvGrpSpPr>
          <p:nvPr/>
        </p:nvGrpSpPr>
        <p:grpSpPr bwMode="auto">
          <a:xfrm>
            <a:off x="4649391" y="219669"/>
            <a:ext cx="4354115" cy="2247900"/>
            <a:chOff x="2069" y="109"/>
            <a:chExt cx="3657" cy="1888"/>
          </a:xfrm>
        </p:grpSpPr>
        <p:sp>
          <p:nvSpPr>
            <p:cNvPr id="43041" name="Freeform 112"/>
            <p:cNvSpPr>
              <a:spLocks/>
            </p:cNvSpPr>
            <p:nvPr/>
          </p:nvSpPr>
          <p:spPr bwMode="auto">
            <a:xfrm>
              <a:off x="3436" y="1392"/>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42" name="Freeform 33"/>
            <p:cNvSpPr>
              <a:spLocks/>
            </p:cNvSpPr>
            <p:nvPr/>
          </p:nvSpPr>
          <p:spPr bwMode="auto">
            <a:xfrm>
              <a:off x="4313" y="359"/>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43" name="Freeform 34"/>
            <p:cNvSpPr>
              <a:spLocks/>
            </p:cNvSpPr>
            <p:nvPr/>
          </p:nvSpPr>
          <p:spPr bwMode="auto">
            <a:xfrm>
              <a:off x="5144" y="373"/>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43044" name="Group 37"/>
            <p:cNvGrpSpPr>
              <a:grpSpLocks/>
            </p:cNvGrpSpPr>
            <p:nvPr/>
          </p:nvGrpSpPr>
          <p:grpSpPr bwMode="auto">
            <a:xfrm>
              <a:off x="4672" y="119"/>
              <a:ext cx="592" cy="327"/>
              <a:chOff x="4672" y="468"/>
              <a:chExt cx="592" cy="327"/>
            </a:xfrm>
          </p:grpSpPr>
          <p:sp>
            <p:nvSpPr>
              <p:cNvPr id="43072" name="Freeform 35"/>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73" name="Rectangle 36"/>
              <p:cNvSpPr>
                <a:spLocks noChangeArrowheads="1"/>
              </p:cNvSpPr>
              <p:nvPr/>
            </p:nvSpPr>
            <p:spPr bwMode="auto">
              <a:xfrm>
                <a:off x="4696" y="507"/>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grpSp>
        <p:sp>
          <p:nvSpPr>
            <p:cNvPr id="43045" name="Rectangle 38"/>
            <p:cNvSpPr>
              <a:spLocks noChangeArrowheads="1"/>
            </p:cNvSpPr>
            <p:nvPr/>
          </p:nvSpPr>
          <p:spPr bwMode="auto">
            <a:xfrm>
              <a:off x="5179" y="408"/>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3046" name="Rectangle 39"/>
            <p:cNvSpPr>
              <a:spLocks noChangeArrowheads="1"/>
            </p:cNvSpPr>
            <p:nvPr/>
          </p:nvSpPr>
          <p:spPr bwMode="auto">
            <a:xfrm>
              <a:off x="4375" y="408"/>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43047" name="Freeform 53"/>
            <p:cNvSpPr>
              <a:spLocks/>
            </p:cNvSpPr>
            <p:nvPr/>
          </p:nvSpPr>
          <p:spPr bwMode="auto">
            <a:xfrm>
              <a:off x="4576" y="887"/>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48" name="Rectangle 57"/>
            <p:cNvSpPr>
              <a:spLocks noChangeArrowheads="1"/>
            </p:cNvSpPr>
            <p:nvPr/>
          </p:nvSpPr>
          <p:spPr bwMode="auto">
            <a:xfrm>
              <a:off x="4521" y="927"/>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43049" name="Line 107"/>
            <p:cNvSpPr>
              <a:spLocks noChangeShapeType="1"/>
            </p:cNvSpPr>
            <p:nvPr/>
          </p:nvSpPr>
          <p:spPr bwMode="auto">
            <a:xfrm>
              <a:off x="4612" y="663"/>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0" name="Line 108"/>
            <p:cNvSpPr>
              <a:spLocks noChangeShapeType="1"/>
            </p:cNvSpPr>
            <p:nvPr/>
          </p:nvSpPr>
          <p:spPr bwMode="auto">
            <a:xfrm>
              <a:off x="4944" y="471"/>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1" name="Line 109"/>
            <p:cNvSpPr>
              <a:spLocks noChangeShapeType="1"/>
            </p:cNvSpPr>
            <p:nvPr/>
          </p:nvSpPr>
          <p:spPr bwMode="auto">
            <a:xfrm flipH="1">
              <a:off x="5180" y="663"/>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3052" name="Group 116"/>
            <p:cNvGrpSpPr>
              <a:grpSpLocks/>
            </p:cNvGrpSpPr>
            <p:nvPr/>
          </p:nvGrpSpPr>
          <p:grpSpPr bwMode="auto">
            <a:xfrm>
              <a:off x="3072" y="1728"/>
              <a:ext cx="525" cy="269"/>
              <a:chOff x="3265" y="1350"/>
              <a:chExt cx="525" cy="269"/>
            </a:xfrm>
          </p:grpSpPr>
          <p:sp>
            <p:nvSpPr>
              <p:cNvPr id="43070" name="Freeform 111"/>
              <p:cNvSpPr>
                <a:spLocks/>
              </p:cNvSpPr>
              <p:nvPr/>
            </p:nvSpPr>
            <p:spPr bwMode="auto">
              <a:xfrm>
                <a:off x="3265" y="1350"/>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71" name="Rectangle 113"/>
              <p:cNvSpPr>
                <a:spLocks noChangeArrowheads="1"/>
              </p:cNvSpPr>
              <p:nvPr/>
            </p:nvSpPr>
            <p:spPr bwMode="auto">
              <a:xfrm>
                <a:off x="3312" y="1392"/>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grpSp>
        <p:sp>
          <p:nvSpPr>
            <p:cNvPr id="43053" name="Rectangle 114"/>
            <p:cNvSpPr>
              <a:spLocks noChangeArrowheads="1"/>
            </p:cNvSpPr>
            <p:nvPr/>
          </p:nvSpPr>
          <p:spPr bwMode="auto">
            <a:xfrm>
              <a:off x="3464" y="1522"/>
              <a:ext cx="6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cxnSp>
          <p:nvCxnSpPr>
            <p:cNvPr id="43054" name="AutoShape 118"/>
            <p:cNvCxnSpPr>
              <a:cxnSpLocks noChangeShapeType="1"/>
              <a:stCxn id="43041" idx="2"/>
              <a:endCxn id="43047" idx="3"/>
            </p:cNvCxnSpPr>
            <p:nvPr/>
          </p:nvCxnSpPr>
          <p:spPr bwMode="auto">
            <a:xfrm flipV="1">
              <a:off x="4223" y="1188"/>
              <a:ext cx="353" cy="433"/>
            </a:xfrm>
            <a:prstGeom prst="straightConnector1">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nvGrpSpPr>
            <p:cNvPr id="43055" name="Group 49"/>
            <p:cNvGrpSpPr>
              <a:grpSpLocks/>
            </p:cNvGrpSpPr>
            <p:nvPr/>
          </p:nvGrpSpPr>
          <p:grpSpPr bwMode="auto">
            <a:xfrm>
              <a:off x="2069" y="109"/>
              <a:ext cx="1285" cy="567"/>
              <a:chOff x="2069" y="458"/>
              <a:chExt cx="1285" cy="567"/>
            </a:xfrm>
          </p:grpSpPr>
          <p:sp>
            <p:nvSpPr>
              <p:cNvPr id="43064" name="Freeform 43"/>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5" name="Freeform 44"/>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6" name="Freeform 45"/>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7" name="Rectangle 46"/>
              <p:cNvSpPr>
                <a:spLocks noChangeArrowheads="1"/>
              </p:cNvSpPr>
              <p:nvPr/>
            </p:nvSpPr>
            <p:spPr bwMode="auto">
              <a:xfrm>
                <a:off x="2976" y="757"/>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3068" name="Rectangle 47"/>
              <p:cNvSpPr>
                <a:spLocks noChangeArrowheads="1"/>
              </p:cNvSpPr>
              <p:nvPr/>
            </p:nvSpPr>
            <p:spPr bwMode="auto">
              <a:xfrm>
                <a:off x="2470" y="497"/>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3069" name="Rectangle 48"/>
              <p:cNvSpPr>
                <a:spLocks noChangeArrowheads="1"/>
              </p:cNvSpPr>
              <p:nvPr/>
            </p:nvSpPr>
            <p:spPr bwMode="auto">
              <a:xfrm>
                <a:off x="2121" y="750"/>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grpSp>
        <p:grpSp>
          <p:nvGrpSpPr>
            <p:cNvPr id="43056" name="Group 56"/>
            <p:cNvGrpSpPr>
              <a:grpSpLocks/>
            </p:cNvGrpSpPr>
            <p:nvPr/>
          </p:nvGrpSpPr>
          <p:grpSpPr bwMode="auto">
            <a:xfrm>
              <a:off x="2328" y="877"/>
              <a:ext cx="814" cy="295"/>
              <a:chOff x="2328" y="1226"/>
              <a:chExt cx="814" cy="295"/>
            </a:xfrm>
          </p:grpSpPr>
          <p:sp>
            <p:nvSpPr>
              <p:cNvPr id="43062" name="Freeform 54"/>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3" name="Rectangle 55"/>
              <p:cNvSpPr>
                <a:spLocks noChangeArrowheads="1"/>
              </p:cNvSpPr>
              <p:nvPr/>
            </p:nvSpPr>
            <p:spPr bwMode="auto">
              <a:xfrm>
                <a:off x="2336" y="1266"/>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grpSp>
        <p:sp>
          <p:nvSpPr>
            <p:cNvPr id="43057" name="Line 103"/>
            <p:cNvSpPr>
              <a:spLocks noChangeShapeType="1"/>
            </p:cNvSpPr>
            <p:nvPr/>
          </p:nvSpPr>
          <p:spPr bwMode="auto">
            <a:xfrm flipH="1">
              <a:off x="2938" y="663"/>
              <a:ext cx="186" cy="2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8" name="Line 104"/>
            <p:cNvSpPr>
              <a:spLocks noChangeShapeType="1"/>
            </p:cNvSpPr>
            <p:nvPr/>
          </p:nvSpPr>
          <p:spPr bwMode="auto">
            <a:xfrm>
              <a:off x="2688" y="423"/>
              <a:ext cx="6" cy="45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9" name="Line 105"/>
            <p:cNvSpPr>
              <a:spLocks noChangeShapeType="1"/>
            </p:cNvSpPr>
            <p:nvPr/>
          </p:nvSpPr>
          <p:spPr bwMode="auto">
            <a:xfrm>
              <a:off x="2356" y="663"/>
              <a:ext cx="114" cy="2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60" name="Line 119"/>
            <p:cNvSpPr>
              <a:spLocks noChangeShapeType="1"/>
            </p:cNvSpPr>
            <p:nvPr/>
          </p:nvSpPr>
          <p:spPr bwMode="auto">
            <a:xfrm flipH="1" flipV="1">
              <a:off x="2911" y="1168"/>
              <a:ext cx="530" cy="453"/>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43061" name="Line 120"/>
            <p:cNvSpPr>
              <a:spLocks noChangeShapeType="1"/>
            </p:cNvSpPr>
            <p:nvPr/>
          </p:nvSpPr>
          <p:spPr bwMode="auto">
            <a:xfrm flipV="1">
              <a:off x="3354" y="1663"/>
              <a:ext cx="157"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grpSp>
      <p:grpSp>
        <p:nvGrpSpPr>
          <p:cNvPr id="15" name="Group 113" descr="2 sets. The left set has connections to multiple points on the right set. For each point on the right set it only has one connection to one point on the left set" title="1 to many many to 1"/>
          <p:cNvGrpSpPr>
            <a:grpSpLocks/>
          </p:cNvGrpSpPr>
          <p:nvPr/>
        </p:nvGrpSpPr>
        <p:grpSpPr bwMode="auto">
          <a:xfrm>
            <a:off x="3961605" y="2706836"/>
            <a:ext cx="1413272" cy="2397919"/>
            <a:chOff x="5455425" y="3505200"/>
            <a:chExt cx="1883619" cy="3197900"/>
          </a:xfrm>
        </p:grpSpPr>
        <p:sp>
          <p:nvSpPr>
            <p:cNvPr id="43020" name="Rectangle 16"/>
            <p:cNvSpPr>
              <a:spLocks noChangeArrowheads="1"/>
            </p:cNvSpPr>
            <p:nvPr/>
          </p:nvSpPr>
          <p:spPr bwMode="auto">
            <a:xfrm>
              <a:off x="5455425" y="5788704"/>
              <a:ext cx="1003264" cy="82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a:solidFill>
                    <a:schemeClr val="accent2"/>
                  </a:solidFill>
                </a:rPr>
                <a:t>1-to-Many</a:t>
              </a:r>
            </a:p>
          </p:txBody>
        </p:sp>
        <p:grpSp>
          <p:nvGrpSpPr>
            <p:cNvPr id="43021" name="Group 122"/>
            <p:cNvGrpSpPr>
              <a:grpSpLocks/>
            </p:cNvGrpSpPr>
            <p:nvPr/>
          </p:nvGrpSpPr>
          <p:grpSpPr bwMode="auto">
            <a:xfrm>
              <a:off x="5791200" y="3505200"/>
              <a:ext cx="996950" cy="2157413"/>
              <a:chOff x="2883" y="2056"/>
              <a:chExt cx="628" cy="1359"/>
            </a:xfrm>
          </p:grpSpPr>
          <p:sp>
            <p:nvSpPr>
              <p:cNvPr id="43024" name="Freeform 7"/>
              <p:cNvSpPr>
                <a:spLocks/>
              </p:cNvSpPr>
              <p:nvPr/>
            </p:nvSpPr>
            <p:spPr bwMode="auto">
              <a:xfrm>
                <a:off x="2883" y="2061"/>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25" name="Freeform 8"/>
              <p:cNvSpPr>
                <a:spLocks/>
              </p:cNvSpPr>
              <p:nvPr/>
            </p:nvSpPr>
            <p:spPr bwMode="auto">
              <a:xfrm>
                <a:off x="3298" y="2056"/>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26" name="Line 21"/>
              <p:cNvSpPr>
                <a:spLocks noChangeShapeType="1"/>
              </p:cNvSpPr>
              <p:nvPr/>
            </p:nvSpPr>
            <p:spPr bwMode="auto">
              <a:xfrm>
                <a:off x="3010" y="2265"/>
                <a:ext cx="397" cy="6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27" name="Line 22"/>
              <p:cNvSpPr>
                <a:spLocks noChangeShapeType="1"/>
              </p:cNvSpPr>
              <p:nvPr/>
            </p:nvSpPr>
            <p:spPr bwMode="auto">
              <a:xfrm>
                <a:off x="2998" y="2505"/>
                <a:ext cx="396" cy="9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28" name="Line 23"/>
              <p:cNvSpPr>
                <a:spLocks noChangeShapeType="1"/>
              </p:cNvSpPr>
              <p:nvPr/>
            </p:nvSpPr>
            <p:spPr bwMode="auto">
              <a:xfrm>
                <a:off x="3010" y="2518"/>
                <a:ext cx="384" cy="5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29" name="Line 24"/>
              <p:cNvSpPr>
                <a:spLocks noChangeShapeType="1"/>
              </p:cNvSpPr>
              <p:nvPr/>
            </p:nvSpPr>
            <p:spPr bwMode="auto">
              <a:xfrm flipH="1">
                <a:off x="2977" y="2846"/>
                <a:ext cx="425" cy="37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3030" name="Group 68"/>
              <p:cNvGrpSpPr>
                <a:grpSpLocks/>
              </p:cNvGrpSpPr>
              <p:nvPr/>
            </p:nvGrpSpPr>
            <p:grpSpPr bwMode="auto">
              <a:xfrm>
                <a:off x="2968" y="2238"/>
                <a:ext cx="55" cy="999"/>
                <a:chOff x="2968" y="2238"/>
                <a:chExt cx="55" cy="999"/>
              </a:xfrm>
            </p:grpSpPr>
            <p:sp>
              <p:nvSpPr>
                <p:cNvPr id="43036"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7"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8"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9"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40"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nvGrpSpPr>
              <p:cNvPr id="43031" name="Group 90"/>
              <p:cNvGrpSpPr>
                <a:grpSpLocks/>
              </p:cNvGrpSpPr>
              <p:nvPr/>
            </p:nvGrpSpPr>
            <p:grpSpPr bwMode="auto">
              <a:xfrm>
                <a:off x="3374" y="2309"/>
                <a:ext cx="55" cy="816"/>
                <a:chOff x="3374" y="2309"/>
                <a:chExt cx="55" cy="816"/>
              </a:xfrm>
            </p:grpSpPr>
            <p:sp>
              <p:nvSpPr>
                <p:cNvPr id="43032"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3"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4"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5"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sp>
          <p:nvSpPr>
            <p:cNvPr id="43022" name="Rectangle 16"/>
            <p:cNvSpPr>
              <a:spLocks noChangeArrowheads="1"/>
            </p:cNvSpPr>
            <p:nvPr/>
          </p:nvSpPr>
          <p:spPr bwMode="auto">
            <a:xfrm>
              <a:off x="6335780" y="5788704"/>
              <a:ext cx="1003264" cy="82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a:solidFill>
                    <a:schemeClr val="accent2"/>
                  </a:solidFill>
                </a:rPr>
                <a:t>Many-to-1</a:t>
              </a:r>
            </a:p>
          </p:txBody>
        </p:sp>
        <p:cxnSp>
          <p:nvCxnSpPr>
            <p:cNvPr id="43023" name="Straight Connector 111"/>
            <p:cNvCxnSpPr>
              <a:cxnSpLocks noChangeShapeType="1"/>
            </p:cNvCxnSpPr>
            <p:nvPr/>
          </p:nvCxnSpPr>
          <p:spPr bwMode="auto">
            <a:xfrm rot="5400000">
              <a:off x="5924306" y="6276343"/>
              <a:ext cx="851926"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81514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r>
              <a:rPr lang="en-US" altLang="x-none"/>
              <a:t>Participation Constraints</a:t>
            </a:r>
          </a:p>
        </p:txBody>
      </p:sp>
      <p:sp>
        <p:nvSpPr>
          <p:cNvPr id="45061" name="Rectangle 5"/>
          <p:cNvSpPr>
            <a:spLocks noGrp="1" noChangeArrowheads="1"/>
          </p:cNvSpPr>
          <p:nvPr>
            <p:ph idx="1"/>
          </p:nvPr>
        </p:nvSpPr>
        <p:spPr>
          <a:xfrm>
            <a:off x="457200" y="1123950"/>
            <a:ext cx="8229600" cy="3394472"/>
          </a:xfrm>
        </p:spPr>
        <p:txBody>
          <a:bodyPr>
            <a:normAutofit/>
          </a:bodyPr>
          <a:lstStyle/>
          <a:p>
            <a:r>
              <a:rPr lang="en-US" altLang="x-none" sz="1600" dirty="0"/>
              <a:t>Does every employee work in a department? </a:t>
            </a:r>
          </a:p>
          <a:p>
            <a:r>
              <a:rPr lang="en-US" altLang="x-none" sz="1600" dirty="0"/>
              <a:t>If so: a </a:t>
            </a:r>
            <a:r>
              <a:rPr lang="en-US" altLang="x-none" sz="1600" b="1" dirty="0"/>
              <a:t>participation constraint</a:t>
            </a:r>
          </a:p>
          <a:p>
            <a:pPr lvl="1"/>
            <a:r>
              <a:rPr lang="en-US" altLang="x-none" sz="1600" dirty="0"/>
              <a:t>participation of Employees in </a:t>
            </a:r>
            <a:r>
              <a:rPr lang="en-US" altLang="x-none" sz="1600" dirty="0" err="1"/>
              <a:t>Works_In</a:t>
            </a:r>
            <a:r>
              <a:rPr lang="en-US" altLang="x-none" sz="1600" dirty="0"/>
              <a:t> is total (vs. partial)</a:t>
            </a:r>
          </a:p>
          <a:p>
            <a:pPr lvl="1"/>
            <a:r>
              <a:rPr lang="en-US" altLang="x-none" sz="1600" dirty="0"/>
              <a:t>What if every department has an employee working in it?</a:t>
            </a:r>
          </a:p>
          <a:p>
            <a:r>
              <a:rPr lang="en-US" altLang="x-none" sz="1600" dirty="0"/>
              <a:t>Basically means </a:t>
            </a:r>
            <a:r>
              <a:rPr lang="en-US" altLang="x-none" sz="1600" b="1" dirty="0"/>
              <a:t>at least one.</a:t>
            </a:r>
            <a:r>
              <a:rPr lang="en-US" altLang="x-none" sz="1600" dirty="0"/>
              <a:t> </a:t>
            </a:r>
            <a:endParaRPr lang="en-US" altLang="ja-JP" sz="1600" b="1" dirty="0"/>
          </a:p>
        </p:txBody>
      </p:sp>
      <p:sp>
        <p:nvSpPr>
          <p:cNvPr id="45062" name="Freeform 6"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3807619" y="3019426"/>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3" name="Freeform 7"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5262562" y="3019426"/>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4" name="Freeform 8"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642938" y="3011092"/>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5" name="Freeform 9"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1354931" y="2808686"/>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6" name="Freeform 10" descr=" Works_In is in a diamond and has the attribute since in an oval connected to it. The Works_In diamond connects the Employees and Departments relations with thick lines" title="Works In"/>
          <p:cNvSpPr>
            <a:spLocks/>
          </p:cNvSpPr>
          <p:nvPr/>
        </p:nvSpPr>
        <p:spPr bwMode="auto">
          <a:xfrm>
            <a:off x="2937271" y="4688682"/>
            <a:ext cx="791766" cy="277416"/>
          </a:xfrm>
          <a:custGeom>
            <a:avLst/>
            <a:gdLst>
              <a:gd name="T0" fmla="*/ 2147483647 w 665"/>
              <a:gd name="T1" fmla="*/ 2147483647 h 233"/>
              <a:gd name="T2" fmla="*/ 2147483647 w 665"/>
              <a:gd name="T3" fmla="*/ 2147483647 h 233"/>
              <a:gd name="T4" fmla="*/ 2147483647 w 665"/>
              <a:gd name="T5" fmla="*/ 2147483647 h 233"/>
              <a:gd name="T6" fmla="*/ 2147483647 w 665"/>
              <a:gd name="T7" fmla="*/ 2147483647 h 233"/>
              <a:gd name="T8" fmla="*/ 2147483647 w 665"/>
              <a:gd name="T9" fmla="*/ 2147483647 h 233"/>
              <a:gd name="T10" fmla="*/ 2147483647 w 665"/>
              <a:gd name="T11" fmla="*/ 2147483647 h 233"/>
              <a:gd name="T12" fmla="*/ 2147483647 w 665"/>
              <a:gd name="T13" fmla="*/ 2147483647 h 233"/>
              <a:gd name="T14" fmla="*/ 2147483647 w 665"/>
              <a:gd name="T15" fmla="*/ 2147483647 h 233"/>
              <a:gd name="T16" fmla="*/ 2147483647 w 665"/>
              <a:gd name="T17" fmla="*/ 2147483647 h 233"/>
              <a:gd name="T18" fmla="*/ 2147483647 w 665"/>
              <a:gd name="T19" fmla="*/ 2147483647 h 233"/>
              <a:gd name="T20" fmla="*/ 2147483647 w 665"/>
              <a:gd name="T21" fmla="*/ 2147483647 h 233"/>
              <a:gd name="T22" fmla="*/ 2147483647 w 665"/>
              <a:gd name="T23" fmla="*/ 2147483647 h 233"/>
              <a:gd name="T24" fmla="*/ 2147483647 w 665"/>
              <a:gd name="T25" fmla="*/ 2147483647 h 233"/>
              <a:gd name="T26" fmla="*/ 2147483647 w 665"/>
              <a:gd name="T27" fmla="*/ 2147483647 h 233"/>
              <a:gd name="T28" fmla="*/ 2147483647 w 665"/>
              <a:gd name="T29" fmla="*/ 2147483647 h 233"/>
              <a:gd name="T30" fmla="*/ 2147483647 w 665"/>
              <a:gd name="T31" fmla="*/ 2147483647 h 233"/>
              <a:gd name="T32" fmla="*/ 2147483647 w 665"/>
              <a:gd name="T33" fmla="*/ 2147483647 h 233"/>
              <a:gd name="T34" fmla="*/ 2147483647 w 665"/>
              <a:gd name="T35" fmla="*/ 2147483647 h 233"/>
              <a:gd name="T36" fmla="*/ 2147483647 w 665"/>
              <a:gd name="T37" fmla="*/ 2147483647 h 233"/>
              <a:gd name="T38" fmla="*/ 2147483647 w 665"/>
              <a:gd name="T39" fmla="*/ 2147483647 h 233"/>
              <a:gd name="T40" fmla="*/ 2147483647 w 665"/>
              <a:gd name="T41" fmla="*/ 2147483647 h 233"/>
              <a:gd name="T42" fmla="*/ 2147483647 w 665"/>
              <a:gd name="T43" fmla="*/ 2147483647 h 233"/>
              <a:gd name="T44" fmla="*/ 2147483647 w 665"/>
              <a:gd name="T45" fmla="*/ 2147483647 h 233"/>
              <a:gd name="T46" fmla="*/ 2147483647 w 665"/>
              <a:gd name="T47" fmla="*/ 2147483647 h 233"/>
              <a:gd name="T48" fmla="*/ 2147483647 w 665"/>
              <a:gd name="T49" fmla="*/ 2147483647 h 233"/>
              <a:gd name="T50" fmla="*/ 2147483647 w 665"/>
              <a:gd name="T51" fmla="*/ 2147483647 h 233"/>
              <a:gd name="T52" fmla="*/ 2147483647 w 665"/>
              <a:gd name="T53" fmla="*/ 0 h 233"/>
              <a:gd name="T54" fmla="*/ 2147483647 w 665"/>
              <a:gd name="T55" fmla="*/ 0 h 233"/>
              <a:gd name="T56" fmla="*/ 2147483647 w 665"/>
              <a:gd name="T57" fmla="*/ 2147483647 h 233"/>
              <a:gd name="T58" fmla="*/ 2147483647 w 665"/>
              <a:gd name="T59" fmla="*/ 2147483647 h 233"/>
              <a:gd name="T60" fmla="*/ 2147483647 w 665"/>
              <a:gd name="T61" fmla="*/ 2147483647 h 233"/>
              <a:gd name="T62" fmla="*/ 2147483647 w 665"/>
              <a:gd name="T63" fmla="*/ 2147483647 h 233"/>
              <a:gd name="T64" fmla="*/ 2147483647 w 665"/>
              <a:gd name="T65" fmla="*/ 2147483647 h 233"/>
              <a:gd name="T66" fmla="*/ 2147483647 w 665"/>
              <a:gd name="T67" fmla="*/ 2147483647 h 233"/>
              <a:gd name="T68" fmla="*/ 2147483647 w 665"/>
              <a:gd name="T69" fmla="*/ 2147483647 h 233"/>
              <a:gd name="T70" fmla="*/ 2147483647 w 665"/>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7" name="Freeform 11" descr="Manages is a diamond connecting employees and departments relation. It  has the attribute since in an obal connect to it. The connection to employees is a line. Departments has a thick arrow pointing to Manages. Employees has a thin line connecting to manages" title="Manages"/>
          <p:cNvSpPr>
            <a:spLocks/>
          </p:cNvSpPr>
          <p:nvPr/>
        </p:nvSpPr>
        <p:spPr bwMode="auto">
          <a:xfrm>
            <a:off x="2937271" y="2652714"/>
            <a:ext cx="791766"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8" name="Freeform 12"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2097881" y="3011092"/>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9"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p:cNvSpPr>
            <a:spLocks/>
          </p:cNvSpPr>
          <p:nvPr/>
        </p:nvSpPr>
        <p:spPr bwMode="auto">
          <a:xfrm>
            <a:off x="2897981" y="3353992"/>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0" name="Freeform 14"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1354931" y="3459957"/>
            <a:ext cx="937022" cy="248841"/>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1" name="Freeform 15"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4518422" y="2815830"/>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2" name="Rectangle 16"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2332433" y="3007519"/>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5073" name="Freeform 17"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4518421" y="3467100"/>
            <a:ext cx="1106091" cy="271463"/>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4" name="Freeform 18" descr=" Works_In is in a diamond and has the attribute since in an oval connected to it. The Works_In diamond connects the Employees and Departments relations with thick lines" title="Works In"/>
          <p:cNvSpPr>
            <a:spLocks/>
          </p:cNvSpPr>
          <p:nvPr/>
        </p:nvSpPr>
        <p:spPr bwMode="auto">
          <a:xfrm>
            <a:off x="2897981" y="3963592"/>
            <a:ext cx="1053703" cy="457200"/>
          </a:xfrm>
          <a:custGeom>
            <a:avLst/>
            <a:gdLst>
              <a:gd name="T0" fmla="*/ 0 w 885"/>
              <a:gd name="T1" fmla="*/ 2147483647 h 384"/>
              <a:gd name="T2" fmla="*/ 2147483647 w 885"/>
              <a:gd name="T3" fmla="*/ 0 h 384"/>
              <a:gd name="T4" fmla="*/ 2147483647 w 885"/>
              <a:gd name="T5" fmla="*/ 2147483647 h 384"/>
              <a:gd name="T6" fmla="*/ 2147483647 w 885"/>
              <a:gd name="T7" fmla="*/ 2147483647 h 384"/>
              <a:gd name="T8" fmla="*/ 0 w 885"/>
              <a:gd name="T9" fmla="*/ 2147483647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5" name="Rectangle 19"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1529952" y="2787254"/>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5076" name="Rectangle 20"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666059" y="2794398"/>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45077" name="Rectangle 2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5428059" y="3006329"/>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5078" name="Rectangle 22"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021931" y="3006329"/>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45079" name="Rectangle 23"/>
          <p:cNvSpPr>
            <a:spLocks noChangeArrowheads="1"/>
          </p:cNvSpPr>
          <p:nvPr/>
        </p:nvSpPr>
        <p:spPr bwMode="auto">
          <a:xfrm>
            <a:off x="3121818" y="2647950"/>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sp>
        <p:nvSpPr>
          <p:cNvPr id="45080" name="Rectangle 24"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1529952" y="2787254"/>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5081" name="Rectangle 25"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666059" y="2794398"/>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45082" name="Rectangle 26"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5428059" y="3006329"/>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5083" name="Rectangle 27"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021931" y="3006329"/>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45084" name="Rectangle 28"/>
          <p:cNvSpPr>
            <a:spLocks noChangeArrowheads="1"/>
          </p:cNvSpPr>
          <p:nvPr/>
        </p:nvSpPr>
        <p:spPr bwMode="auto">
          <a:xfrm>
            <a:off x="3121818" y="2647950"/>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45085" name="Rectangle 29"/>
          <p:cNvSpPr>
            <a:spLocks noChangeArrowheads="1"/>
          </p:cNvSpPr>
          <p:nvPr/>
        </p:nvSpPr>
        <p:spPr bwMode="auto">
          <a:xfrm>
            <a:off x="2926556" y="3467100"/>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45086" name="Rectangle 30" descr=" Works_In is in a diamond and has the attribute since in an oval connected to it. The Works_In diamond connects the Employees and Departments relations with thick lines" title="Works In"/>
          <p:cNvSpPr>
            <a:spLocks noChangeArrowheads="1"/>
          </p:cNvSpPr>
          <p:nvPr/>
        </p:nvSpPr>
        <p:spPr bwMode="auto">
          <a:xfrm>
            <a:off x="3123009" y="4682729"/>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sp>
        <p:nvSpPr>
          <p:cNvPr id="45087" name="Rectangle 3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557712" y="3454004"/>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45088" name="Rectangle 32"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1412081" y="3455194"/>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45089" name="Rectangle 33"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838200" y="2999185"/>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45090" name="Rectangle 34" descr=" Works_In is in a diamond and has the attribute since in an oval connected to it. The Works_In diamond connects the Employees and Departments relations with thick lines" title="Works In"/>
          <p:cNvSpPr>
            <a:spLocks noChangeArrowheads="1"/>
          </p:cNvSpPr>
          <p:nvPr/>
        </p:nvSpPr>
        <p:spPr bwMode="auto">
          <a:xfrm>
            <a:off x="3053952" y="4056460"/>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45091" name="Line 35"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a:off x="1037034" y="3306366"/>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2" name="Line 36"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a:off x="1744265" y="3095625"/>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3" name="Line 37"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a:off x="1977627" y="3306366"/>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4" name="Line 38" descr="Manages is a diamond connecting employees and departments relation. It  has the attribute since in an obal connect to it. The connection to employees is a line. Departments has a thick arrow pointing to Manages. Employees has a thin line connecting to manages" title="Manages"/>
          <p:cNvSpPr>
            <a:spLocks noChangeShapeType="1"/>
          </p:cNvSpPr>
          <p:nvPr/>
        </p:nvSpPr>
        <p:spPr bwMode="auto">
          <a:xfrm flipV="1">
            <a:off x="3331368" y="2903935"/>
            <a:ext cx="0" cy="4464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5" name="Line 39"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a:off x="4193381" y="3306366"/>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6" name="Line 40"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a:off x="4917281" y="3095625"/>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7" name="Line 4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5258990" y="3306367"/>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8" name="Line 42" descr=" Works_In is in a diamond and has the attribute since in an oval connected to it. The Works_In diamond connects the Employees and Departments relations with thick lines" title="Works In"/>
          <p:cNvSpPr>
            <a:spLocks noChangeShapeType="1"/>
          </p:cNvSpPr>
          <p:nvPr/>
        </p:nvSpPr>
        <p:spPr bwMode="auto">
          <a:xfrm flipH="1">
            <a:off x="3326606" y="4418410"/>
            <a:ext cx="100013"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9" name="Line 44"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a:off x="2305049" y="3587354"/>
            <a:ext cx="57507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100" name="Line 47"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flipV="1">
            <a:off x="2308621" y="3681413"/>
            <a:ext cx="571500" cy="514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101" name="Line 48"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920041" y="3567113"/>
            <a:ext cx="617430" cy="628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102" name="Line 49"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780234" y="3587354"/>
            <a:ext cx="757237"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4386" name="Line 50"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flipV="1">
            <a:off x="2291953" y="3712371"/>
            <a:ext cx="606028" cy="483392"/>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387" name="Line 5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920041" y="3567113"/>
            <a:ext cx="617430" cy="62865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 name="Line 52"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775471" y="3587354"/>
            <a:ext cx="742950"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8263716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86"/>
                                        </p:tgtEl>
                                        <p:attrNameLst>
                                          <p:attrName>style.visibility</p:attrName>
                                        </p:attrNameLst>
                                      </p:cBhvr>
                                      <p:to>
                                        <p:strVal val="visible"/>
                                      </p:to>
                                    </p:set>
                                    <p:animEffect transition="in" filter="fade">
                                      <p:cBhvr>
                                        <p:cTn id="7" dur="500"/>
                                        <p:tgtEl>
                                          <p:spTgt spid="14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87"/>
                                        </p:tgtEl>
                                        <p:attrNameLst>
                                          <p:attrName>style.visibility</p:attrName>
                                        </p:attrNameLst>
                                      </p:cBhvr>
                                      <p:to>
                                        <p:strVal val="visible"/>
                                      </p:to>
                                    </p:set>
                                    <p:animEffect transition="in" filter="fade">
                                      <p:cBhvr>
                                        <p:cTn id="12" dur="500"/>
                                        <p:tgtEl>
                                          <p:spTgt spid="143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animBg="1"/>
      <p:bldP spid="14387"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x-none"/>
              <a:t>Weak Entities</a:t>
            </a:r>
          </a:p>
        </p:txBody>
      </p:sp>
      <p:sp>
        <p:nvSpPr>
          <p:cNvPr id="50181" name="Rectangle 5"/>
          <p:cNvSpPr>
            <a:spLocks noGrp="1" noChangeArrowheads="1"/>
          </p:cNvSpPr>
          <p:nvPr>
            <p:ph idx="1"/>
          </p:nvPr>
        </p:nvSpPr>
        <p:spPr>
          <a:xfrm>
            <a:off x="200025" y="1031082"/>
            <a:ext cx="8229600" cy="4112418"/>
          </a:xfrm>
        </p:spPr>
        <p:txBody>
          <a:bodyPr>
            <a:normAutofit/>
          </a:bodyPr>
          <a:lstStyle/>
          <a:p>
            <a:r>
              <a:rPr lang="en-US" altLang="x-none" dirty="0"/>
              <a:t>A </a:t>
            </a:r>
            <a:r>
              <a:rPr lang="en-US" altLang="x-none" b="1" dirty="0"/>
              <a:t>weak entity </a:t>
            </a:r>
            <a:r>
              <a:rPr lang="en-US" altLang="x-none" dirty="0"/>
              <a:t>can be identified uniquely only by considering the primary key of another (owner) entity.</a:t>
            </a:r>
          </a:p>
          <a:p>
            <a:pPr lvl="1"/>
            <a:r>
              <a:rPr lang="en-US" altLang="x-none" dirty="0"/>
              <a:t>Owner entity set and weak entity set must participate in a one-to-many relationship set (one owner, many weak entities).</a:t>
            </a:r>
          </a:p>
          <a:p>
            <a:pPr lvl="1"/>
            <a:r>
              <a:rPr lang="en-US" altLang="x-none" dirty="0"/>
              <a:t>Weak entity set must have total participation in this identifying relationship set.</a:t>
            </a:r>
          </a:p>
          <a:p>
            <a:pPr>
              <a:spcBef>
                <a:spcPts val="15000"/>
              </a:spcBef>
            </a:pPr>
            <a:r>
              <a:rPr lang="en-US" altLang="x-none" sz="1600" dirty="0">
                <a:latin typeface="Tahoma" charset="0"/>
              </a:rPr>
              <a:t>Weak entities have only a </a:t>
            </a:r>
            <a:r>
              <a:rPr lang="ja-JP" altLang="en-US" sz="1600">
                <a:latin typeface="Tahoma" charset="0"/>
              </a:rPr>
              <a:t>“</a:t>
            </a:r>
            <a:r>
              <a:rPr lang="en-US" altLang="ja-JP" sz="1600" dirty="0">
                <a:latin typeface="Tahoma" charset="0"/>
              </a:rPr>
              <a:t>partial key</a:t>
            </a:r>
            <a:r>
              <a:rPr lang="ja-JP" altLang="en-US" sz="1600">
                <a:latin typeface="Tahoma" charset="0"/>
              </a:rPr>
              <a:t>”</a:t>
            </a:r>
            <a:r>
              <a:rPr lang="en-US" altLang="ja-JP" sz="1600" dirty="0">
                <a:latin typeface="Tahoma" charset="0"/>
              </a:rPr>
              <a:t> (dashed underline)</a:t>
            </a:r>
            <a:r>
              <a:rPr lang="en-US" altLang="x-none" sz="1600" dirty="0"/>
              <a:t>  </a:t>
            </a:r>
          </a:p>
        </p:txBody>
      </p:sp>
      <p:grpSp>
        <p:nvGrpSpPr>
          <p:cNvPr id="2" name="Group 34" descr="Employees is in a rectangle. ssn (underlined), name, and lot are attributes in ovals connected to the Employees rectangle. Employees has a thin line connecting to the Policy diamond. Policy diamond (Thick outline) has an attribute cost in an oval connected to it. Departmebnts is in a rectangle. pname ( dashed underlined), and age are attributes in ovals connected to the Departments rectangle. Departments (Thick outline) has a thick arrow pointing to the policy Diamond." title="ER Diagram"/>
          <p:cNvGrpSpPr>
            <a:grpSpLocks/>
          </p:cNvGrpSpPr>
          <p:nvPr/>
        </p:nvGrpSpPr>
        <p:grpSpPr bwMode="auto">
          <a:xfrm>
            <a:off x="200025" y="3074195"/>
            <a:ext cx="6101953" cy="1351359"/>
            <a:chOff x="313" y="2849"/>
            <a:chExt cx="5125" cy="1135"/>
          </a:xfrm>
        </p:grpSpPr>
        <p:sp>
          <p:nvSpPr>
            <p:cNvPr id="50184" name="Freeform 6"/>
            <p:cNvSpPr>
              <a:spLocks/>
            </p:cNvSpPr>
            <p:nvPr/>
          </p:nvSpPr>
          <p:spPr bwMode="auto">
            <a:xfrm>
              <a:off x="3682" y="3073"/>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5" name="Freeform 7"/>
            <p:cNvSpPr>
              <a:spLocks/>
            </p:cNvSpPr>
            <p:nvPr/>
          </p:nvSpPr>
          <p:spPr bwMode="auto">
            <a:xfrm>
              <a:off x="4648" y="3083"/>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6" name="Freeform 8"/>
            <p:cNvSpPr>
              <a:spLocks/>
            </p:cNvSpPr>
            <p:nvPr/>
          </p:nvSpPr>
          <p:spPr bwMode="auto">
            <a:xfrm>
              <a:off x="313" y="3093"/>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7" name="Freeform 9"/>
            <p:cNvSpPr>
              <a:spLocks/>
            </p:cNvSpPr>
            <p:nvPr/>
          </p:nvSpPr>
          <p:spPr bwMode="auto">
            <a:xfrm>
              <a:off x="1762" y="3093"/>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8" name="Freeform 10"/>
            <p:cNvSpPr>
              <a:spLocks/>
            </p:cNvSpPr>
            <p:nvPr/>
          </p:nvSpPr>
          <p:spPr bwMode="auto">
            <a:xfrm>
              <a:off x="2737" y="3015"/>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9" name="Freeform 11"/>
            <p:cNvSpPr>
              <a:spLocks/>
            </p:cNvSpPr>
            <p:nvPr/>
          </p:nvSpPr>
          <p:spPr bwMode="auto">
            <a:xfrm>
              <a:off x="4175" y="3641"/>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0" name="Freeform 12"/>
            <p:cNvSpPr>
              <a:spLocks/>
            </p:cNvSpPr>
            <p:nvPr/>
          </p:nvSpPr>
          <p:spPr bwMode="auto">
            <a:xfrm>
              <a:off x="1023" y="3631"/>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1" name="Freeform 13"/>
            <p:cNvSpPr>
              <a:spLocks/>
            </p:cNvSpPr>
            <p:nvPr/>
          </p:nvSpPr>
          <p:spPr bwMode="auto">
            <a:xfrm>
              <a:off x="1023" y="2849"/>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2" name="Rectangle 14"/>
            <p:cNvSpPr>
              <a:spLocks noChangeArrowheads="1"/>
            </p:cNvSpPr>
            <p:nvPr/>
          </p:nvSpPr>
          <p:spPr bwMode="auto">
            <a:xfrm>
              <a:off x="2037" y="316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0193" name="Freeform 15"/>
            <p:cNvSpPr>
              <a:spLocks/>
            </p:cNvSpPr>
            <p:nvPr/>
          </p:nvSpPr>
          <p:spPr bwMode="auto">
            <a:xfrm>
              <a:off x="2747" y="3592"/>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4" name="Rectangle 16"/>
            <p:cNvSpPr>
              <a:spLocks noChangeArrowheads="1"/>
            </p:cNvSpPr>
            <p:nvPr/>
          </p:nvSpPr>
          <p:spPr bwMode="auto">
            <a:xfrm>
              <a:off x="1239" y="2896"/>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50195" name="Rectangle 17"/>
            <p:cNvSpPr>
              <a:spLocks noChangeArrowheads="1"/>
            </p:cNvSpPr>
            <p:nvPr/>
          </p:nvSpPr>
          <p:spPr bwMode="auto">
            <a:xfrm>
              <a:off x="4912" y="313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50196" name="Rectangle 18"/>
            <p:cNvSpPr>
              <a:spLocks noChangeArrowheads="1"/>
            </p:cNvSpPr>
            <p:nvPr/>
          </p:nvSpPr>
          <p:spPr bwMode="auto">
            <a:xfrm>
              <a:off x="3868" y="3121"/>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50197" name="Rectangle 19"/>
            <p:cNvSpPr>
              <a:spLocks noChangeArrowheads="1"/>
            </p:cNvSpPr>
            <p:nvPr/>
          </p:nvSpPr>
          <p:spPr bwMode="auto">
            <a:xfrm>
              <a:off x="4243" y="3688"/>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50198" name="Rectangle 20"/>
            <p:cNvSpPr>
              <a:spLocks noChangeArrowheads="1"/>
            </p:cNvSpPr>
            <p:nvPr/>
          </p:nvSpPr>
          <p:spPr bwMode="auto">
            <a:xfrm>
              <a:off x="1016" y="369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50199" name="Rectangle 21"/>
            <p:cNvSpPr>
              <a:spLocks noChangeArrowheads="1"/>
            </p:cNvSpPr>
            <p:nvPr/>
          </p:nvSpPr>
          <p:spPr bwMode="auto">
            <a:xfrm>
              <a:off x="549" y="315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0200" name="Rectangle 22"/>
            <p:cNvSpPr>
              <a:spLocks noChangeArrowheads="1"/>
            </p:cNvSpPr>
            <p:nvPr/>
          </p:nvSpPr>
          <p:spPr bwMode="auto">
            <a:xfrm>
              <a:off x="2890" y="3688"/>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Policy</a:t>
              </a:r>
            </a:p>
          </p:txBody>
        </p:sp>
        <p:sp>
          <p:nvSpPr>
            <p:cNvPr id="50201" name="Rectangle 23"/>
            <p:cNvSpPr>
              <a:spLocks noChangeArrowheads="1"/>
            </p:cNvSpPr>
            <p:nvPr/>
          </p:nvSpPr>
          <p:spPr bwMode="auto">
            <a:xfrm>
              <a:off x="2962" y="3082"/>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0202" name="Line 24"/>
            <p:cNvSpPr>
              <a:spLocks noChangeShapeType="1"/>
            </p:cNvSpPr>
            <p:nvPr/>
          </p:nvSpPr>
          <p:spPr bwMode="auto">
            <a:xfrm flipH="1">
              <a:off x="3929" y="3316"/>
              <a:ext cx="384"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3" name="Line 25"/>
            <p:cNvSpPr>
              <a:spLocks noChangeShapeType="1"/>
            </p:cNvSpPr>
            <p:nvPr/>
          </p:nvSpPr>
          <p:spPr bwMode="auto">
            <a:xfrm>
              <a:off x="1427" y="3197"/>
              <a:ext cx="0" cy="42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4" name="Line 26"/>
            <p:cNvSpPr>
              <a:spLocks noChangeShapeType="1"/>
            </p:cNvSpPr>
            <p:nvPr/>
          </p:nvSpPr>
          <p:spPr bwMode="auto">
            <a:xfrm>
              <a:off x="698" y="3436"/>
              <a:ext cx="510" cy="19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5" name="Line 27"/>
            <p:cNvSpPr>
              <a:spLocks noChangeShapeType="1"/>
            </p:cNvSpPr>
            <p:nvPr/>
          </p:nvSpPr>
          <p:spPr bwMode="auto">
            <a:xfrm flipH="1">
              <a:off x="1638" y="3424"/>
              <a:ext cx="513" cy="2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6" name="Line 28"/>
            <p:cNvSpPr>
              <a:spLocks noChangeShapeType="1"/>
            </p:cNvSpPr>
            <p:nvPr/>
          </p:nvSpPr>
          <p:spPr bwMode="auto">
            <a:xfrm flipV="1">
              <a:off x="3133" y="3339"/>
              <a:ext cx="0" cy="26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7" name="Line 29"/>
            <p:cNvSpPr>
              <a:spLocks noChangeShapeType="1"/>
            </p:cNvSpPr>
            <p:nvPr/>
          </p:nvSpPr>
          <p:spPr bwMode="auto">
            <a:xfrm>
              <a:off x="4084" y="3424"/>
              <a:ext cx="233"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8" name="Line 30"/>
            <p:cNvSpPr>
              <a:spLocks noChangeShapeType="1"/>
            </p:cNvSpPr>
            <p:nvPr/>
          </p:nvSpPr>
          <p:spPr bwMode="auto">
            <a:xfrm flipH="1">
              <a:off x="4708" y="3424"/>
              <a:ext cx="324"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9" name="Line 31"/>
            <p:cNvSpPr>
              <a:spLocks noChangeShapeType="1"/>
            </p:cNvSpPr>
            <p:nvPr/>
          </p:nvSpPr>
          <p:spPr bwMode="auto">
            <a:xfrm flipH="1">
              <a:off x="1815" y="3786"/>
              <a:ext cx="89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10" name="Line 32"/>
            <p:cNvSpPr>
              <a:spLocks noChangeShapeType="1"/>
            </p:cNvSpPr>
            <p:nvPr/>
          </p:nvSpPr>
          <p:spPr bwMode="auto">
            <a:xfrm>
              <a:off x="3553" y="3786"/>
              <a:ext cx="587" cy="0"/>
            </a:xfrm>
            <a:prstGeom prst="line">
              <a:avLst/>
            </a:prstGeom>
            <a:noFill/>
            <a:ln w="508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19375858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205979"/>
            <a:ext cx="8229600" cy="857250"/>
          </a:xfrm>
        </p:spPr>
        <p:txBody>
          <a:bodyPr/>
          <a:lstStyle/>
          <a:p>
            <a:r>
              <a:rPr lang="en-US" altLang="x-none"/>
              <a:t>FYI: Crow’</a:t>
            </a:r>
            <a:r>
              <a:rPr lang="en-US" altLang="ja-JP"/>
              <a:t>s </a:t>
            </a:r>
            <a:r>
              <a:rPr lang="en-US" altLang="ja-JP" dirty="0"/>
              <a:t>Foot Notation</a:t>
            </a:r>
            <a:endParaRPr lang="en-US" altLang="x-none" dirty="0"/>
          </a:p>
        </p:txBody>
      </p:sp>
      <p:sp>
        <p:nvSpPr>
          <p:cNvPr id="51" name="Freeform 6"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3325647" y="3785292"/>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 name="Freeform 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780590" y="3785292"/>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3" name="Freeform 8"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160966" y="3776958"/>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4" name="Freeform 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872960" y="3574552"/>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7" name="Freeform 12"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1615910" y="3776958"/>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9" name="Freeform 1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872959" y="4225823"/>
            <a:ext cx="937022" cy="415920"/>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 name="Freeform 15"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036450" y="3581695"/>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1" name="Rectangle 1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1850462" y="3773385"/>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62"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036449" y="4232966"/>
            <a:ext cx="1106091"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4" name="Rectangle 1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1047980" y="3553120"/>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65" name="Rectangle 20"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184087" y="3560263"/>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66" name="Rectangle 2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946087" y="3772195"/>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67" name="Rectangle 22"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3539960" y="3772195"/>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69" name="Rectangle 2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1047980" y="3553120"/>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70" name="Rectangle 25"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184087" y="3560263"/>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71" name="Rectangle 26"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946087" y="3772195"/>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72" name="Rectangle 2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3539960" y="3772195"/>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74" name="Rectangle 29"/>
          <p:cNvSpPr>
            <a:spLocks noChangeArrowheads="1"/>
          </p:cNvSpPr>
          <p:nvPr/>
        </p:nvSpPr>
        <p:spPr bwMode="auto">
          <a:xfrm>
            <a:off x="2443851" y="4109444"/>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76" name="Rectangle 3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065943" y="4327639"/>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77" name="Rectangle 32"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920312" y="4328830"/>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78" name="Rectangle 33"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356228" y="3765051"/>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79" name="Rectangle 34"/>
          <p:cNvSpPr>
            <a:spLocks noChangeArrowheads="1"/>
          </p:cNvSpPr>
          <p:nvPr/>
        </p:nvSpPr>
        <p:spPr bwMode="auto">
          <a:xfrm>
            <a:off x="2427181" y="4556614"/>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endParaRPr lang="en-US" altLang="x-none" b="1" dirty="0"/>
          </a:p>
        </p:txBody>
      </p:sp>
      <p:sp>
        <p:nvSpPr>
          <p:cNvPr id="80" name="Line 35"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ShapeType="1"/>
          </p:cNvSpPr>
          <p:nvPr/>
        </p:nvSpPr>
        <p:spPr bwMode="auto">
          <a:xfrm>
            <a:off x="555062" y="4072232"/>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1" name="Line 3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ShapeType="1"/>
          </p:cNvSpPr>
          <p:nvPr/>
        </p:nvSpPr>
        <p:spPr bwMode="auto">
          <a:xfrm>
            <a:off x="1262293" y="3861491"/>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2" name="Line 37"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ShapeType="1"/>
          </p:cNvSpPr>
          <p:nvPr/>
        </p:nvSpPr>
        <p:spPr bwMode="auto">
          <a:xfrm flipH="1">
            <a:off x="1495655" y="4072232"/>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4" name="Line 39"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ShapeType="1"/>
          </p:cNvSpPr>
          <p:nvPr/>
        </p:nvSpPr>
        <p:spPr bwMode="auto">
          <a:xfrm>
            <a:off x="3711409" y="4072232"/>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85" name="Line 40"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ShapeType="1"/>
          </p:cNvSpPr>
          <p:nvPr/>
        </p:nvSpPr>
        <p:spPr bwMode="auto">
          <a:xfrm>
            <a:off x="4435309" y="3861491"/>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6" name="Line 4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ShapeType="1"/>
          </p:cNvSpPr>
          <p:nvPr/>
        </p:nvSpPr>
        <p:spPr bwMode="auto">
          <a:xfrm flipH="1">
            <a:off x="4777018" y="4072232"/>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8" name="Line 44" title="Manages Line"/>
          <p:cNvSpPr>
            <a:spLocks noChangeShapeType="1"/>
          </p:cNvSpPr>
          <p:nvPr/>
        </p:nvSpPr>
        <p:spPr bwMode="auto">
          <a:xfrm flipH="1">
            <a:off x="1809980" y="4345601"/>
            <a:ext cx="221575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9" name="Line 47" title="Works In Line"/>
          <p:cNvSpPr>
            <a:spLocks noChangeShapeType="1"/>
          </p:cNvSpPr>
          <p:nvPr/>
        </p:nvSpPr>
        <p:spPr bwMode="auto">
          <a:xfrm flipH="1" flipV="1">
            <a:off x="1809535" y="4534864"/>
            <a:ext cx="2226914" cy="1450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cxnSp>
        <p:nvCxnSpPr>
          <p:cNvPr id="5" name="Straight Connector 4"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a:off x="3919198" y="4283276"/>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99" name="Straight Connector 98"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a:off x="3876843" y="4285474"/>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0" name="Straight Connector 9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1809981" y="4284676"/>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4" name="Straight Connector 103"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flipV="1">
            <a:off x="1815593" y="4347089"/>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5" name="Straight Connector 10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1917397" y="4484784"/>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6" name="Straight Connector 105"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a:off x="3919198" y="4504662"/>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47110" name="Oval 4710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p:nvPr/>
        </p:nvSpPr>
        <p:spPr bwMode="auto">
          <a:xfrm>
            <a:off x="1912322" y="4291426"/>
            <a:ext cx="112217" cy="112217"/>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nvGrpSpPr>
          <p:cNvPr id="47111" name="Group 47110"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GrpSpPr/>
          <p:nvPr/>
        </p:nvGrpSpPr>
        <p:grpSpPr>
          <a:xfrm>
            <a:off x="1809535" y="4478310"/>
            <a:ext cx="108688" cy="118967"/>
            <a:chOff x="2474790" y="4028938"/>
            <a:chExt cx="144917" cy="158622"/>
          </a:xfrm>
        </p:grpSpPr>
        <p:cxnSp>
          <p:nvCxnSpPr>
            <p:cNvPr id="108" name="Straight Connector 107"/>
            <p:cNvCxnSpPr/>
            <p:nvPr/>
          </p:nvCxnSpPr>
          <p:spPr bwMode="auto">
            <a:xfrm>
              <a:off x="2474790" y="4028938"/>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9" name="Straight Connector 108"/>
            <p:cNvCxnSpPr/>
            <p:nvPr/>
          </p:nvCxnSpPr>
          <p:spPr bwMode="auto">
            <a:xfrm flipV="1">
              <a:off x="2482272" y="4112155"/>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cxnSp>
        <p:nvCxnSpPr>
          <p:cNvPr id="111" name="Straight Connector 110"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flipH="1">
            <a:off x="3922151" y="4497078"/>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12" name="Straight Connector 11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flipH="1" flipV="1">
            <a:off x="3927762" y="4559490"/>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47113" name="TextBox 47112"/>
          <p:cNvSpPr txBox="1"/>
          <p:nvPr/>
        </p:nvSpPr>
        <p:spPr>
          <a:xfrm>
            <a:off x="827119" y="1288876"/>
            <a:ext cx="2011331" cy="1477328"/>
          </a:xfrm>
          <a:prstGeom prst="rect">
            <a:avLst/>
          </a:prstGeom>
          <a:noFill/>
        </p:spPr>
        <p:txBody>
          <a:bodyPr wrap="square" rtlCol="0">
            <a:spAutoFit/>
          </a:bodyPr>
          <a:lstStyle/>
          <a:p>
            <a:r>
              <a:rPr lang="en-US" dirty="0">
                <a:solidFill>
                  <a:schemeClr val="tx2"/>
                </a:solidFill>
                <a:latin typeface="Helvetica Neue" charset="0"/>
                <a:ea typeface="Helvetica Neue" charset="0"/>
                <a:cs typeface="Helvetica Neue" charset="0"/>
              </a:rPr>
              <a:t>  : 0 or more</a:t>
            </a:r>
          </a:p>
          <a:p>
            <a:r>
              <a:rPr lang="en-US" dirty="0">
                <a:solidFill>
                  <a:schemeClr val="tx2"/>
                </a:solidFill>
                <a:latin typeface="Helvetica Neue" charset="0"/>
                <a:ea typeface="Helvetica Neue" charset="0"/>
                <a:cs typeface="Helvetica Neue" charset="0"/>
              </a:rPr>
              <a:t>  : 1 or more</a:t>
            </a:r>
          </a:p>
          <a:p>
            <a:r>
              <a:rPr lang="en-US" dirty="0">
                <a:solidFill>
                  <a:schemeClr val="tx2"/>
                </a:solidFill>
                <a:latin typeface="Helvetica Neue" charset="0"/>
                <a:ea typeface="Helvetica Neue" charset="0"/>
                <a:cs typeface="Helvetica Neue" charset="0"/>
              </a:rPr>
              <a:t>  : 1 or 0</a:t>
            </a:r>
          </a:p>
          <a:p>
            <a:r>
              <a:rPr lang="en-US" dirty="0">
                <a:solidFill>
                  <a:schemeClr val="tx2"/>
                </a:solidFill>
                <a:latin typeface="Helvetica Neue" charset="0"/>
                <a:ea typeface="Helvetica Neue" charset="0"/>
                <a:cs typeface="Helvetica Neue" charset="0"/>
              </a:rPr>
              <a:t>  : exactly one</a:t>
            </a:r>
          </a:p>
          <a:p>
            <a:r>
              <a:rPr lang="en-US" dirty="0">
                <a:solidFill>
                  <a:schemeClr val="tx2"/>
                </a:solidFill>
                <a:latin typeface="Helvetica Neue" charset="0"/>
                <a:ea typeface="Helvetica Neue" charset="0"/>
                <a:cs typeface="Helvetica Neue" charset="0"/>
              </a:rPr>
              <a:t>  : many</a:t>
            </a:r>
          </a:p>
        </p:txBody>
      </p:sp>
      <p:cxnSp>
        <p:nvCxnSpPr>
          <p:cNvPr id="121" name="Straight Connector 120"/>
          <p:cNvCxnSpPr/>
          <p:nvPr/>
        </p:nvCxnSpPr>
        <p:spPr bwMode="auto">
          <a:xfrm>
            <a:off x="865130" y="1660902"/>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122" name="Oval 121"/>
          <p:cNvSpPr/>
          <p:nvPr/>
        </p:nvSpPr>
        <p:spPr bwMode="auto">
          <a:xfrm>
            <a:off x="811423" y="1942567"/>
            <a:ext cx="190079" cy="190079"/>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125" name="Straight Connector 124"/>
          <p:cNvCxnSpPr/>
          <p:nvPr/>
        </p:nvCxnSpPr>
        <p:spPr bwMode="auto">
          <a:xfrm>
            <a:off x="843436" y="2210055"/>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26" name="Straight Connector 125"/>
          <p:cNvCxnSpPr/>
          <p:nvPr/>
        </p:nvCxnSpPr>
        <p:spPr bwMode="auto">
          <a:xfrm>
            <a:off x="891658" y="2210055"/>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nvGrpSpPr>
          <p:cNvPr id="47118" name="Group 47117"/>
          <p:cNvGrpSpPr/>
          <p:nvPr/>
        </p:nvGrpSpPr>
        <p:grpSpPr>
          <a:xfrm>
            <a:off x="794894" y="2490858"/>
            <a:ext cx="141088" cy="154818"/>
            <a:chOff x="5822438" y="5504666"/>
            <a:chExt cx="137435" cy="150810"/>
          </a:xfrm>
        </p:grpSpPr>
        <p:cxnSp>
          <p:nvCxnSpPr>
            <p:cNvPr id="127" name="Straight Connector 126"/>
            <p:cNvCxnSpPr/>
            <p:nvPr/>
          </p:nvCxnSpPr>
          <p:spPr bwMode="auto">
            <a:xfrm flipH="1" flipV="1">
              <a:off x="5822438" y="5580071"/>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29" name="Straight Connector 128"/>
            <p:cNvCxnSpPr/>
            <p:nvPr/>
          </p:nvCxnSpPr>
          <p:spPr bwMode="auto">
            <a:xfrm flipH="1">
              <a:off x="5822438" y="5504666"/>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30" name="Straight Connector 129"/>
            <p:cNvCxnSpPr/>
            <p:nvPr/>
          </p:nvCxnSpPr>
          <p:spPr bwMode="auto">
            <a:xfrm flipH="1">
              <a:off x="5822439" y="5580071"/>
              <a:ext cx="137434" cy="0"/>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
        <p:nvSpPr>
          <p:cNvPr id="47119" name="Rectangle 47118"/>
          <p:cNvSpPr/>
          <p:nvPr/>
        </p:nvSpPr>
        <p:spPr bwMode="auto">
          <a:xfrm>
            <a:off x="640464" y="1288876"/>
            <a:ext cx="1756265" cy="1511474"/>
          </a:xfrm>
          <a:prstGeom prst="rect">
            <a:avLst/>
          </a:prstGeom>
          <a:noFill/>
          <a:ln w="12700" cap="flat" cmpd="sng" algn="ctr">
            <a:solidFill>
              <a:schemeClr val="bg2">
                <a:lumMod val="1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9" name="Freeform 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F87A283D-5DD2-BF44-B080-1D737584E132}"/>
              </a:ext>
            </a:extLst>
          </p:cNvPr>
          <p:cNvSpPr>
            <a:spLocks/>
          </p:cNvSpPr>
          <p:nvPr/>
        </p:nvSpPr>
        <p:spPr bwMode="auto">
          <a:xfrm>
            <a:off x="6418660" y="1265889"/>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0" name="Freeform 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037ECD0A-2FF5-FB43-AC35-FE53705751AE}"/>
              </a:ext>
            </a:extLst>
          </p:cNvPr>
          <p:cNvSpPr>
            <a:spLocks/>
          </p:cNvSpPr>
          <p:nvPr/>
        </p:nvSpPr>
        <p:spPr bwMode="auto">
          <a:xfrm>
            <a:off x="7873603" y="1265889"/>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1" name="Freeform 8"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E267A2AE-E74C-F849-978C-8A2168A00160}"/>
              </a:ext>
            </a:extLst>
          </p:cNvPr>
          <p:cNvSpPr>
            <a:spLocks/>
          </p:cNvSpPr>
          <p:nvPr/>
        </p:nvSpPr>
        <p:spPr bwMode="auto">
          <a:xfrm>
            <a:off x="3253979" y="1257555"/>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2" name="Freeform 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5FE4F471-E0F8-484B-889B-ABE44AC6493C}"/>
              </a:ext>
            </a:extLst>
          </p:cNvPr>
          <p:cNvSpPr>
            <a:spLocks/>
          </p:cNvSpPr>
          <p:nvPr/>
        </p:nvSpPr>
        <p:spPr bwMode="auto">
          <a:xfrm>
            <a:off x="3965972" y="1055149"/>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3" name="Freeform 10"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8D554757-DE0F-AF4A-B445-3FCC80AE912D}"/>
              </a:ext>
            </a:extLst>
          </p:cNvPr>
          <p:cNvSpPr>
            <a:spLocks/>
          </p:cNvSpPr>
          <p:nvPr/>
        </p:nvSpPr>
        <p:spPr bwMode="auto">
          <a:xfrm>
            <a:off x="5458310" y="2916044"/>
            <a:ext cx="791766" cy="277416"/>
          </a:xfrm>
          <a:custGeom>
            <a:avLst/>
            <a:gdLst>
              <a:gd name="T0" fmla="*/ 2147483647 w 665"/>
              <a:gd name="T1" fmla="*/ 2147483647 h 233"/>
              <a:gd name="T2" fmla="*/ 2147483647 w 665"/>
              <a:gd name="T3" fmla="*/ 2147483647 h 233"/>
              <a:gd name="T4" fmla="*/ 2147483647 w 665"/>
              <a:gd name="T5" fmla="*/ 2147483647 h 233"/>
              <a:gd name="T6" fmla="*/ 2147483647 w 665"/>
              <a:gd name="T7" fmla="*/ 2147483647 h 233"/>
              <a:gd name="T8" fmla="*/ 2147483647 w 665"/>
              <a:gd name="T9" fmla="*/ 2147483647 h 233"/>
              <a:gd name="T10" fmla="*/ 2147483647 w 665"/>
              <a:gd name="T11" fmla="*/ 2147483647 h 233"/>
              <a:gd name="T12" fmla="*/ 2147483647 w 665"/>
              <a:gd name="T13" fmla="*/ 2147483647 h 233"/>
              <a:gd name="T14" fmla="*/ 2147483647 w 665"/>
              <a:gd name="T15" fmla="*/ 2147483647 h 233"/>
              <a:gd name="T16" fmla="*/ 2147483647 w 665"/>
              <a:gd name="T17" fmla="*/ 2147483647 h 233"/>
              <a:gd name="T18" fmla="*/ 2147483647 w 665"/>
              <a:gd name="T19" fmla="*/ 2147483647 h 233"/>
              <a:gd name="T20" fmla="*/ 2147483647 w 665"/>
              <a:gd name="T21" fmla="*/ 2147483647 h 233"/>
              <a:gd name="T22" fmla="*/ 2147483647 w 665"/>
              <a:gd name="T23" fmla="*/ 2147483647 h 233"/>
              <a:gd name="T24" fmla="*/ 2147483647 w 665"/>
              <a:gd name="T25" fmla="*/ 2147483647 h 233"/>
              <a:gd name="T26" fmla="*/ 2147483647 w 665"/>
              <a:gd name="T27" fmla="*/ 2147483647 h 233"/>
              <a:gd name="T28" fmla="*/ 2147483647 w 665"/>
              <a:gd name="T29" fmla="*/ 2147483647 h 233"/>
              <a:gd name="T30" fmla="*/ 2147483647 w 665"/>
              <a:gd name="T31" fmla="*/ 2147483647 h 233"/>
              <a:gd name="T32" fmla="*/ 2147483647 w 665"/>
              <a:gd name="T33" fmla="*/ 2147483647 h 233"/>
              <a:gd name="T34" fmla="*/ 2147483647 w 665"/>
              <a:gd name="T35" fmla="*/ 2147483647 h 233"/>
              <a:gd name="T36" fmla="*/ 2147483647 w 665"/>
              <a:gd name="T37" fmla="*/ 2147483647 h 233"/>
              <a:gd name="T38" fmla="*/ 2147483647 w 665"/>
              <a:gd name="T39" fmla="*/ 2147483647 h 233"/>
              <a:gd name="T40" fmla="*/ 2147483647 w 665"/>
              <a:gd name="T41" fmla="*/ 2147483647 h 233"/>
              <a:gd name="T42" fmla="*/ 2147483647 w 665"/>
              <a:gd name="T43" fmla="*/ 2147483647 h 233"/>
              <a:gd name="T44" fmla="*/ 2147483647 w 665"/>
              <a:gd name="T45" fmla="*/ 2147483647 h 233"/>
              <a:gd name="T46" fmla="*/ 2147483647 w 665"/>
              <a:gd name="T47" fmla="*/ 2147483647 h 233"/>
              <a:gd name="T48" fmla="*/ 2147483647 w 665"/>
              <a:gd name="T49" fmla="*/ 2147483647 h 233"/>
              <a:gd name="T50" fmla="*/ 2147483647 w 665"/>
              <a:gd name="T51" fmla="*/ 2147483647 h 233"/>
              <a:gd name="T52" fmla="*/ 2147483647 w 665"/>
              <a:gd name="T53" fmla="*/ 0 h 233"/>
              <a:gd name="T54" fmla="*/ 2147483647 w 665"/>
              <a:gd name="T55" fmla="*/ 0 h 233"/>
              <a:gd name="T56" fmla="*/ 2147483647 w 665"/>
              <a:gd name="T57" fmla="*/ 2147483647 h 233"/>
              <a:gd name="T58" fmla="*/ 2147483647 w 665"/>
              <a:gd name="T59" fmla="*/ 2147483647 h 233"/>
              <a:gd name="T60" fmla="*/ 2147483647 w 665"/>
              <a:gd name="T61" fmla="*/ 2147483647 h 233"/>
              <a:gd name="T62" fmla="*/ 2147483647 w 665"/>
              <a:gd name="T63" fmla="*/ 2147483647 h 233"/>
              <a:gd name="T64" fmla="*/ 2147483647 w 665"/>
              <a:gd name="T65" fmla="*/ 2147483647 h 233"/>
              <a:gd name="T66" fmla="*/ 2147483647 w 665"/>
              <a:gd name="T67" fmla="*/ 2147483647 h 233"/>
              <a:gd name="T68" fmla="*/ 2147483647 w 665"/>
              <a:gd name="T69" fmla="*/ 2147483647 h 233"/>
              <a:gd name="T70" fmla="*/ 2147483647 w 665"/>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4" name="Freeform 11"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B3177D20-06DE-204B-B63D-90EAC0739F6C}"/>
              </a:ext>
            </a:extLst>
          </p:cNvPr>
          <p:cNvSpPr>
            <a:spLocks/>
          </p:cNvSpPr>
          <p:nvPr/>
        </p:nvSpPr>
        <p:spPr bwMode="auto">
          <a:xfrm>
            <a:off x="5609034" y="899177"/>
            <a:ext cx="791766"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5" name="Freeform 1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B3D31AB5-9953-D243-A6E9-CF45B8BC3132}"/>
              </a:ext>
            </a:extLst>
          </p:cNvPr>
          <p:cNvSpPr>
            <a:spLocks/>
          </p:cNvSpPr>
          <p:nvPr/>
        </p:nvSpPr>
        <p:spPr bwMode="auto">
          <a:xfrm>
            <a:off x="4708922" y="1257555"/>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6"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4A230867-EBE8-ED41-9952-0CCD0F57D5B3}"/>
              </a:ext>
            </a:extLst>
          </p:cNvPr>
          <p:cNvSpPr>
            <a:spLocks/>
          </p:cNvSpPr>
          <p:nvPr/>
        </p:nvSpPr>
        <p:spPr bwMode="auto">
          <a:xfrm>
            <a:off x="5509022" y="1600455"/>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7" name="Freeform 1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F9500EC1-F059-884A-9438-CF427B4D81D9}"/>
              </a:ext>
            </a:extLst>
          </p:cNvPr>
          <p:cNvSpPr>
            <a:spLocks/>
          </p:cNvSpPr>
          <p:nvPr/>
        </p:nvSpPr>
        <p:spPr bwMode="auto">
          <a:xfrm>
            <a:off x="3965972" y="1706420"/>
            <a:ext cx="937022" cy="248841"/>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8" name="Freeform 1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A22658C5-5F34-F740-878A-9F5D5375AF68}"/>
              </a:ext>
            </a:extLst>
          </p:cNvPr>
          <p:cNvSpPr>
            <a:spLocks/>
          </p:cNvSpPr>
          <p:nvPr/>
        </p:nvSpPr>
        <p:spPr bwMode="auto">
          <a:xfrm>
            <a:off x="7129463" y="1062293"/>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9" name="Rectangle 1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E2A8845A-3E68-4F4F-A0E9-9C7A8B7B0221}"/>
              </a:ext>
            </a:extLst>
          </p:cNvPr>
          <p:cNvSpPr>
            <a:spLocks noChangeArrowheads="1"/>
          </p:cNvSpPr>
          <p:nvPr/>
        </p:nvSpPr>
        <p:spPr bwMode="auto">
          <a:xfrm>
            <a:off x="4943474" y="1253982"/>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160" name="Freeform 1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A1C4031B-40C7-7B41-9612-E6BF0E67FDFE}"/>
              </a:ext>
            </a:extLst>
          </p:cNvPr>
          <p:cNvSpPr>
            <a:spLocks/>
          </p:cNvSpPr>
          <p:nvPr/>
        </p:nvSpPr>
        <p:spPr bwMode="auto">
          <a:xfrm>
            <a:off x="7129462" y="1713563"/>
            <a:ext cx="1106091" cy="271463"/>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61" name="Freeform 18"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71449779-0692-F544-ACCA-BFD783B1DC5E}"/>
              </a:ext>
            </a:extLst>
          </p:cNvPr>
          <p:cNvSpPr>
            <a:spLocks/>
          </p:cNvSpPr>
          <p:nvPr/>
        </p:nvSpPr>
        <p:spPr bwMode="auto">
          <a:xfrm>
            <a:off x="5509022" y="2210055"/>
            <a:ext cx="1053703" cy="457200"/>
          </a:xfrm>
          <a:custGeom>
            <a:avLst/>
            <a:gdLst>
              <a:gd name="T0" fmla="*/ 0 w 885"/>
              <a:gd name="T1" fmla="*/ 2147483647 h 384"/>
              <a:gd name="T2" fmla="*/ 2147483647 w 885"/>
              <a:gd name="T3" fmla="*/ 0 h 384"/>
              <a:gd name="T4" fmla="*/ 2147483647 w 885"/>
              <a:gd name="T5" fmla="*/ 2147483647 h 384"/>
              <a:gd name="T6" fmla="*/ 2147483647 w 885"/>
              <a:gd name="T7" fmla="*/ 2147483647 h 384"/>
              <a:gd name="T8" fmla="*/ 0 w 885"/>
              <a:gd name="T9" fmla="*/ 2147483647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62" name="Rectangle 1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15801B6D-C376-3A4F-BEEB-DFD6085FDD06}"/>
              </a:ext>
            </a:extLst>
          </p:cNvPr>
          <p:cNvSpPr>
            <a:spLocks noChangeArrowheads="1"/>
          </p:cNvSpPr>
          <p:nvPr/>
        </p:nvSpPr>
        <p:spPr bwMode="auto">
          <a:xfrm>
            <a:off x="4140993" y="1033717"/>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163" name="Rectangle 2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7F2BD96B-51CD-AC43-A565-FAA6A6C06162}"/>
              </a:ext>
            </a:extLst>
          </p:cNvPr>
          <p:cNvSpPr>
            <a:spLocks noChangeArrowheads="1"/>
          </p:cNvSpPr>
          <p:nvPr/>
        </p:nvSpPr>
        <p:spPr bwMode="auto">
          <a:xfrm>
            <a:off x="7277100" y="1040861"/>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164" name="Rectangle 2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CCA4490C-9F25-104D-87C3-BAE8B879367F}"/>
              </a:ext>
            </a:extLst>
          </p:cNvPr>
          <p:cNvSpPr>
            <a:spLocks noChangeArrowheads="1"/>
          </p:cNvSpPr>
          <p:nvPr/>
        </p:nvSpPr>
        <p:spPr bwMode="auto">
          <a:xfrm>
            <a:off x="8039100" y="1252792"/>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165" name="Rectangle 2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3729168-F45E-E54D-921C-09AFBF17A3F9}"/>
              </a:ext>
            </a:extLst>
          </p:cNvPr>
          <p:cNvSpPr>
            <a:spLocks noChangeArrowheads="1"/>
          </p:cNvSpPr>
          <p:nvPr/>
        </p:nvSpPr>
        <p:spPr bwMode="auto">
          <a:xfrm>
            <a:off x="6632972" y="1252792"/>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166" name="Rectangle 23">
            <a:extLst>
              <a:ext uri="{FF2B5EF4-FFF2-40B4-BE49-F238E27FC236}">
                <a16:creationId xmlns:a16="http://schemas.microsoft.com/office/drawing/2014/main" id="{B3A94E04-6CFD-C940-B94C-F62193F0594F}"/>
              </a:ext>
            </a:extLst>
          </p:cNvPr>
          <p:cNvSpPr>
            <a:spLocks noChangeArrowheads="1"/>
          </p:cNvSpPr>
          <p:nvPr/>
        </p:nvSpPr>
        <p:spPr bwMode="auto">
          <a:xfrm>
            <a:off x="5836479" y="912062"/>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167" name="Rectangle 2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62529974-21CC-9046-9D3C-0E789D135E21}"/>
              </a:ext>
            </a:extLst>
          </p:cNvPr>
          <p:cNvSpPr>
            <a:spLocks noChangeArrowheads="1"/>
          </p:cNvSpPr>
          <p:nvPr/>
        </p:nvSpPr>
        <p:spPr bwMode="auto">
          <a:xfrm>
            <a:off x="4140993" y="1033717"/>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168" name="Rectangle 2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73D0FDB5-6058-594E-BE85-A3E10DBC061F}"/>
              </a:ext>
            </a:extLst>
          </p:cNvPr>
          <p:cNvSpPr>
            <a:spLocks noChangeArrowheads="1"/>
          </p:cNvSpPr>
          <p:nvPr/>
        </p:nvSpPr>
        <p:spPr bwMode="auto">
          <a:xfrm>
            <a:off x="7277100" y="1040861"/>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169" name="Rectangle 2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DF3CF4EC-EB67-9348-AAD6-DE77A0099239}"/>
              </a:ext>
            </a:extLst>
          </p:cNvPr>
          <p:cNvSpPr>
            <a:spLocks noChangeArrowheads="1"/>
          </p:cNvSpPr>
          <p:nvPr/>
        </p:nvSpPr>
        <p:spPr bwMode="auto">
          <a:xfrm>
            <a:off x="8039100" y="1252792"/>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170" name="Rectangle 2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62053430-0630-4843-9F97-8D9034947591}"/>
              </a:ext>
            </a:extLst>
          </p:cNvPr>
          <p:cNvSpPr>
            <a:spLocks noChangeArrowheads="1"/>
          </p:cNvSpPr>
          <p:nvPr/>
        </p:nvSpPr>
        <p:spPr bwMode="auto">
          <a:xfrm>
            <a:off x="6632972" y="1252792"/>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172" name="Rectangle 29">
            <a:extLst>
              <a:ext uri="{FF2B5EF4-FFF2-40B4-BE49-F238E27FC236}">
                <a16:creationId xmlns:a16="http://schemas.microsoft.com/office/drawing/2014/main" id="{D6E20C72-1923-4741-83D7-44323BA60CFE}"/>
              </a:ext>
            </a:extLst>
          </p:cNvPr>
          <p:cNvSpPr>
            <a:spLocks noChangeArrowheads="1"/>
          </p:cNvSpPr>
          <p:nvPr/>
        </p:nvSpPr>
        <p:spPr bwMode="auto">
          <a:xfrm>
            <a:off x="5537597" y="1713563"/>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173" name="Rectangle 30"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07CCA591-C95C-2145-9F72-7016CF57E590}"/>
              </a:ext>
            </a:extLst>
          </p:cNvPr>
          <p:cNvSpPr>
            <a:spLocks noChangeArrowheads="1"/>
          </p:cNvSpPr>
          <p:nvPr/>
        </p:nvSpPr>
        <p:spPr bwMode="auto">
          <a:xfrm>
            <a:off x="5596596" y="2921127"/>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174" name="Rectangle 3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1811F0AD-873E-8240-A9AE-A6B5E4990654}"/>
              </a:ext>
            </a:extLst>
          </p:cNvPr>
          <p:cNvSpPr>
            <a:spLocks noChangeArrowheads="1"/>
          </p:cNvSpPr>
          <p:nvPr/>
        </p:nvSpPr>
        <p:spPr bwMode="auto">
          <a:xfrm>
            <a:off x="7168753" y="1700467"/>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175" name="Rectangle 3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6434C683-3FA2-C047-9963-41829CD5F3F8}"/>
              </a:ext>
            </a:extLst>
          </p:cNvPr>
          <p:cNvSpPr>
            <a:spLocks noChangeArrowheads="1"/>
          </p:cNvSpPr>
          <p:nvPr/>
        </p:nvSpPr>
        <p:spPr bwMode="auto">
          <a:xfrm>
            <a:off x="4023122" y="1701657"/>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176" name="Rectangle 33"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B01B558A-7DD1-7548-B922-6AB7840017E2}"/>
              </a:ext>
            </a:extLst>
          </p:cNvPr>
          <p:cNvSpPr>
            <a:spLocks noChangeArrowheads="1"/>
          </p:cNvSpPr>
          <p:nvPr/>
        </p:nvSpPr>
        <p:spPr bwMode="auto">
          <a:xfrm>
            <a:off x="3449241" y="1245648"/>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177" name="Rectangle 34"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CA8310A8-661E-9940-A8CE-C9D88A9102BC}"/>
              </a:ext>
            </a:extLst>
          </p:cNvPr>
          <p:cNvSpPr>
            <a:spLocks noChangeArrowheads="1"/>
          </p:cNvSpPr>
          <p:nvPr/>
        </p:nvSpPr>
        <p:spPr bwMode="auto">
          <a:xfrm>
            <a:off x="5664993" y="2302923"/>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178" name="Line 35"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B83E7F27-FF7C-8E4B-A70F-43893211147E}"/>
              </a:ext>
            </a:extLst>
          </p:cNvPr>
          <p:cNvSpPr>
            <a:spLocks noChangeShapeType="1"/>
          </p:cNvSpPr>
          <p:nvPr/>
        </p:nvSpPr>
        <p:spPr bwMode="auto">
          <a:xfrm>
            <a:off x="3648075" y="1552829"/>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9" name="Line 3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7F4A79F4-8028-7D4E-82D4-F978C73D82C0}"/>
              </a:ext>
            </a:extLst>
          </p:cNvPr>
          <p:cNvSpPr>
            <a:spLocks noChangeShapeType="1"/>
          </p:cNvSpPr>
          <p:nvPr/>
        </p:nvSpPr>
        <p:spPr bwMode="auto">
          <a:xfrm>
            <a:off x="4355306" y="1342088"/>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0" name="Line 3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50A9A411-221A-7441-817C-391098D4D2C1}"/>
              </a:ext>
            </a:extLst>
          </p:cNvPr>
          <p:cNvSpPr>
            <a:spLocks noChangeShapeType="1"/>
          </p:cNvSpPr>
          <p:nvPr/>
        </p:nvSpPr>
        <p:spPr bwMode="auto">
          <a:xfrm flipH="1">
            <a:off x="4588668" y="1552829"/>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1" name="Line 38"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29BC68E6-05F2-C546-8F09-6544425B7F5E}"/>
              </a:ext>
            </a:extLst>
          </p:cNvPr>
          <p:cNvSpPr>
            <a:spLocks noChangeShapeType="1"/>
          </p:cNvSpPr>
          <p:nvPr/>
        </p:nvSpPr>
        <p:spPr bwMode="auto">
          <a:xfrm flipV="1">
            <a:off x="5942409" y="1150398"/>
            <a:ext cx="0" cy="4464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2" name="Line 3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0BCBE864-ACE2-7742-90DF-2776274482BA}"/>
              </a:ext>
            </a:extLst>
          </p:cNvPr>
          <p:cNvSpPr>
            <a:spLocks noChangeShapeType="1"/>
          </p:cNvSpPr>
          <p:nvPr/>
        </p:nvSpPr>
        <p:spPr bwMode="auto">
          <a:xfrm>
            <a:off x="6804422" y="1552829"/>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3" name="Line 4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AA9461C1-3FAE-3441-AEC9-E184FB4EF27E}"/>
              </a:ext>
            </a:extLst>
          </p:cNvPr>
          <p:cNvSpPr>
            <a:spLocks noChangeShapeType="1"/>
          </p:cNvSpPr>
          <p:nvPr/>
        </p:nvSpPr>
        <p:spPr bwMode="auto">
          <a:xfrm>
            <a:off x="7528322" y="1342088"/>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4" name="Line 4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4D6BAFA8-CBE8-6949-A650-FF189B15E4A4}"/>
              </a:ext>
            </a:extLst>
          </p:cNvPr>
          <p:cNvSpPr>
            <a:spLocks noChangeShapeType="1"/>
          </p:cNvSpPr>
          <p:nvPr/>
        </p:nvSpPr>
        <p:spPr bwMode="auto">
          <a:xfrm flipH="1">
            <a:off x="7870031" y="1552830"/>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5" name="Line 42"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59E09EE5-FE1C-7244-84E8-B68045007225}"/>
              </a:ext>
            </a:extLst>
          </p:cNvPr>
          <p:cNvSpPr>
            <a:spLocks noChangeShapeType="1"/>
          </p:cNvSpPr>
          <p:nvPr/>
        </p:nvSpPr>
        <p:spPr bwMode="auto">
          <a:xfrm flipH="1">
            <a:off x="5861493" y="2655501"/>
            <a:ext cx="100013"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6" name="Line 4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2C1A9594-471C-144A-B8EE-52BA70041F6C}"/>
              </a:ext>
            </a:extLst>
          </p:cNvPr>
          <p:cNvSpPr>
            <a:spLocks noChangeShapeType="1"/>
          </p:cNvSpPr>
          <p:nvPr/>
        </p:nvSpPr>
        <p:spPr bwMode="auto">
          <a:xfrm flipH="1">
            <a:off x="4916090" y="1833817"/>
            <a:ext cx="57507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7" name="Line 4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E8592726-F3DE-2E41-B9DA-AAF878983DA8}"/>
              </a:ext>
            </a:extLst>
          </p:cNvPr>
          <p:cNvSpPr>
            <a:spLocks noChangeShapeType="1"/>
          </p:cNvSpPr>
          <p:nvPr/>
        </p:nvSpPr>
        <p:spPr bwMode="auto">
          <a:xfrm flipH="1" flipV="1">
            <a:off x="4919662" y="1927876"/>
            <a:ext cx="571500" cy="514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8" name="Line 48"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8D733207-387F-A840-A29E-B13CB5EC9951}"/>
              </a:ext>
            </a:extLst>
          </p:cNvPr>
          <p:cNvSpPr>
            <a:spLocks noChangeShapeType="1"/>
          </p:cNvSpPr>
          <p:nvPr/>
        </p:nvSpPr>
        <p:spPr bwMode="auto">
          <a:xfrm flipH="1">
            <a:off x="6519862" y="1813576"/>
            <a:ext cx="628650" cy="571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9"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005AC6B-D562-6E40-A81F-1ACFED3E6961}"/>
              </a:ext>
            </a:extLst>
          </p:cNvPr>
          <p:cNvSpPr>
            <a:spLocks noChangeShapeType="1"/>
          </p:cNvSpPr>
          <p:nvPr/>
        </p:nvSpPr>
        <p:spPr bwMode="auto">
          <a:xfrm flipH="1">
            <a:off x="6405562" y="1813576"/>
            <a:ext cx="742950"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90" name="Line 50"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695FB3BB-8CBE-6D47-B889-99993A7345AC}"/>
              </a:ext>
            </a:extLst>
          </p:cNvPr>
          <p:cNvSpPr>
            <a:spLocks noChangeShapeType="1"/>
          </p:cNvSpPr>
          <p:nvPr/>
        </p:nvSpPr>
        <p:spPr bwMode="auto">
          <a:xfrm flipH="1" flipV="1">
            <a:off x="4919662" y="1927876"/>
            <a:ext cx="571500" cy="51435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1" name="Line 5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1A1ABEF-7C86-5B4B-8D1F-1B2C7F84735C}"/>
              </a:ext>
            </a:extLst>
          </p:cNvPr>
          <p:cNvSpPr>
            <a:spLocks noChangeShapeType="1"/>
          </p:cNvSpPr>
          <p:nvPr/>
        </p:nvSpPr>
        <p:spPr bwMode="auto">
          <a:xfrm flipH="1">
            <a:off x="6519862" y="1813576"/>
            <a:ext cx="628650" cy="5715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2" name="Line 5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F9EC3A9D-1F34-3844-ABD8-43DE92B45FF9}"/>
              </a:ext>
            </a:extLst>
          </p:cNvPr>
          <p:cNvSpPr>
            <a:spLocks noChangeShapeType="1"/>
          </p:cNvSpPr>
          <p:nvPr/>
        </p:nvSpPr>
        <p:spPr bwMode="auto">
          <a:xfrm flipH="1">
            <a:off x="6405562" y="1813576"/>
            <a:ext cx="742950"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2" name="TextBox 1"/>
          <p:cNvSpPr txBox="1"/>
          <p:nvPr/>
        </p:nvSpPr>
        <p:spPr>
          <a:xfrm>
            <a:off x="4336711" y="4844309"/>
            <a:ext cx="2327951" cy="307777"/>
          </a:xfrm>
          <a:prstGeom prst="rect">
            <a:avLst/>
          </a:prstGeom>
          <a:noFill/>
        </p:spPr>
        <p:txBody>
          <a:bodyPr wrap="square" rtlCol="0">
            <a:spAutoFit/>
          </a:bodyPr>
          <a:lstStyle/>
          <a:p>
            <a:r>
              <a:rPr lang="en-US" sz="1400">
                <a:latin typeface="Helvetica Neue" charset="0"/>
                <a:ea typeface="Helvetica Neue" charset="0"/>
                <a:cs typeface="Helvetica Neue" charset="0"/>
              </a:rPr>
              <a:t>No relationship </a:t>
            </a:r>
            <a:r>
              <a:rPr lang="en-US" sz="1400" dirty="0">
                <a:latin typeface="Helvetica Neue" charset="0"/>
                <a:ea typeface="Helvetica Neue" charset="0"/>
                <a:cs typeface="Helvetica Neue" charset="0"/>
              </a:rPr>
              <a:t>attributes</a:t>
            </a:r>
          </a:p>
        </p:txBody>
      </p:sp>
      <p:cxnSp>
        <p:nvCxnSpPr>
          <p:cNvPr id="107" name="Straight Connector 106"/>
          <p:cNvCxnSpPr/>
          <p:nvPr/>
        </p:nvCxnSpPr>
        <p:spPr bwMode="auto">
          <a:xfrm>
            <a:off x="772131" y="1927876"/>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110" name="Oval 109"/>
          <p:cNvSpPr/>
          <p:nvPr/>
        </p:nvSpPr>
        <p:spPr bwMode="auto">
          <a:xfrm>
            <a:off x="777919" y="1405523"/>
            <a:ext cx="190079" cy="190079"/>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Tree>
    <p:extLst>
      <p:ext uri="{BB962C8B-B14F-4D97-AF65-F5344CB8AC3E}">
        <p14:creationId xmlns:p14="http://schemas.microsoft.com/office/powerpoint/2010/main" val="237215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205979"/>
            <a:ext cx="8229600" cy="857250"/>
          </a:xfrm>
        </p:spPr>
        <p:txBody>
          <a:bodyPr/>
          <a:lstStyle/>
          <a:p>
            <a:r>
              <a:rPr lang="en-US" altLang="x-none" dirty="0"/>
              <a:t>Translating constraints across notations</a:t>
            </a:r>
          </a:p>
        </p:txBody>
      </p:sp>
      <p:sp>
        <p:nvSpPr>
          <p:cNvPr id="131" name="Line 50"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695FB3BB-8CBE-6D47-B889-99993A7345AC}"/>
              </a:ext>
            </a:extLst>
          </p:cNvPr>
          <p:cNvSpPr>
            <a:spLocks noChangeShapeType="1"/>
          </p:cNvSpPr>
          <p:nvPr/>
        </p:nvSpPr>
        <p:spPr bwMode="auto">
          <a:xfrm flipH="1" flipV="1">
            <a:off x="1031804" y="3023250"/>
            <a:ext cx="559839"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2"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005AC6B-D562-6E40-A81F-1ACFED3E6961}"/>
              </a:ext>
            </a:extLst>
          </p:cNvPr>
          <p:cNvSpPr>
            <a:spLocks noChangeShapeType="1"/>
          </p:cNvSpPr>
          <p:nvPr/>
        </p:nvSpPr>
        <p:spPr bwMode="auto">
          <a:xfrm>
            <a:off x="1040780" y="2273475"/>
            <a:ext cx="538163"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33" name="Line 5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F9EC3A9D-1F34-3844-ABD8-43DE92B45FF9}"/>
              </a:ext>
            </a:extLst>
          </p:cNvPr>
          <p:cNvSpPr>
            <a:spLocks noChangeShapeType="1"/>
          </p:cNvSpPr>
          <p:nvPr/>
        </p:nvSpPr>
        <p:spPr bwMode="auto">
          <a:xfrm>
            <a:off x="1065961" y="3846248"/>
            <a:ext cx="538934"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35" name="Oval 13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p:nvPr/>
        </p:nvSpPr>
        <p:spPr bwMode="auto">
          <a:xfrm>
            <a:off x="5025984" y="2248069"/>
            <a:ext cx="112217" cy="112217"/>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6"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57200" y="2079150"/>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37"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4A230867-EBE8-ED41-9952-0CCD0F57D5B3}"/>
              </a:ext>
            </a:extLst>
          </p:cNvPr>
          <p:cNvSpPr>
            <a:spLocks/>
          </p:cNvSpPr>
          <p:nvPr/>
        </p:nvSpPr>
        <p:spPr bwMode="auto">
          <a:xfrm>
            <a:off x="1571203" y="2048447"/>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38"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005AC6B-D562-6E40-A81F-1ACFED3E6961}"/>
              </a:ext>
            </a:extLst>
          </p:cNvPr>
          <p:cNvSpPr>
            <a:spLocks noChangeShapeType="1"/>
          </p:cNvSpPr>
          <p:nvPr/>
        </p:nvSpPr>
        <p:spPr bwMode="auto">
          <a:xfrm>
            <a:off x="4933679" y="2310664"/>
            <a:ext cx="538163"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350"/>
          </a:p>
        </p:txBody>
      </p:sp>
      <p:sp>
        <p:nvSpPr>
          <p:cNvPr id="139"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63069" y="2109853"/>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2"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57200" y="2828779"/>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3"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4A230867-EBE8-ED41-9952-0CCD0F57D5B3}"/>
              </a:ext>
            </a:extLst>
          </p:cNvPr>
          <p:cNvSpPr>
            <a:spLocks/>
          </p:cNvSpPr>
          <p:nvPr/>
        </p:nvSpPr>
        <p:spPr bwMode="auto">
          <a:xfrm>
            <a:off x="1571203" y="2798076"/>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5"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70809" y="2829628"/>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47" name="Straight Connector 14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5051389" y="2978765"/>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nvGrpSpPr>
          <p:cNvPr id="148" name="Group 147"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GrpSpPr/>
          <p:nvPr/>
        </p:nvGrpSpPr>
        <p:grpSpPr>
          <a:xfrm>
            <a:off x="4943527" y="2972291"/>
            <a:ext cx="108688" cy="118967"/>
            <a:chOff x="2474790" y="4028938"/>
            <a:chExt cx="144917" cy="158622"/>
          </a:xfrm>
        </p:grpSpPr>
        <p:cxnSp>
          <p:nvCxnSpPr>
            <p:cNvPr id="171" name="Straight Connector 170"/>
            <p:cNvCxnSpPr/>
            <p:nvPr/>
          </p:nvCxnSpPr>
          <p:spPr bwMode="auto">
            <a:xfrm>
              <a:off x="2474790" y="4028938"/>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93" name="Straight Connector 192"/>
            <p:cNvCxnSpPr/>
            <p:nvPr/>
          </p:nvCxnSpPr>
          <p:spPr bwMode="auto">
            <a:xfrm flipV="1">
              <a:off x="2482272" y="4112155"/>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
        <p:nvSpPr>
          <p:cNvPr id="195" name="Line 47" title="Works In Line"/>
          <p:cNvSpPr>
            <a:spLocks noChangeShapeType="1"/>
          </p:cNvSpPr>
          <p:nvPr/>
        </p:nvSpPr>
        <p:spPr bwMode="auto">
          <a:xfrm flipH="1" flipV="1">
            <a:off x="4948412" y="3031930"/>
            <a:ext cx="551099"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7"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77640" y="3642701"/>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98"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4A230867-EBE8-ED41-9952-0CCD0F57D5B3}"/>
              </a:ext>
            </a:extLst>
          </p:cNvPr>
          <p:cNvSpPr>
            <a:spLocks/>
          </p:cNvSpPr>
          <p:nvPr/>
        </p:nvSpPr>
        <p:spPr bwMode="auto">
          <a:xfrm>
            <a:off x="1591643" y="3611998"/>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99"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74122" y="3643436"/>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201" name="Straight Connector 200"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5054702" y="3792573"/>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206" name="Line 47" title="Works In Line"/>
          <p:cNvSpPr>
            <a:spLocks noChangeShapeType="1"/>
          </p:cNvSpPr>
          <p:nvPr/>
        </p:nvSpPr>
        <p:spPr bwMode="auto">
          <a:xfrm flipH="1" flipV="1">
            <a:off x="4951725" y="3845738"/>
            <a:ext cx="551099"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cxnSp>
        <p:nvCxnSpPr>
          <p:cNvPr id="207" name="Straight Connector 20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5015249" y="3792573"/>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208" name="Straight Connector 207"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4988833" y="2251853"/>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232"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005AC6B-D562-6E40-A81F-1ACFED3E6961}"/>
              </a:ext>
            </a:extLst>
          </p:cNvPr>
          <p:cNvSpPr>
            <a:spLocks noChangeShapeType="1"/>
          </p:cNvSpPr>
          <p:nvPr/>
        </p:nvSpPr>
        <p:spPr bwMode="auto">
          <a:xfrm>
            <a:off x="1040780" y="1623075"/>
            <a:ext cx="538163"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350"/>
          </a:p>
        </p:txBody>
      </p:sp>
      <p:sp>
        <p:nvSpPr>
          <p:cNvPr id="234"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57200" y="1428750"/>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35"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4A230867-EBE8-ED41-9952-0CCD0F57D5B3}"/>
              </a:ext>
            </a:extLst>
          </p:cNvPr>
          <p:cNvSpPr>
            <a:spLocks/>
          </p:cNvSpPr>
          <p:nvPr/>
        </p:nvSpPr>
        <p:spPr bwMode="auto">
          <a:xfrm>
            <a:off x="1571203" y="1398047"/>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37"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63069" y="1459453"/>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240" name="Group 23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GrpSpPr/>
          <p:nvPr/>
        </p:nvGrpSpPr>
        <p:grpSpPr>
          <a:xfrm>
            <a:off x="4933253" y="1555622"/>
            <a:ext cx="108688" cy="118967"/>
            <a:chOff x="2474790" y="4028938"/>
            <a:chExt cx="144917" cy="158622"/>
          </a:xfrm>
        </p:grpSpPr>
        <p:cxnSp>
          <p:nvCxnSpPr>
            <p:cNvPr id="241" name="Straight Connector 240"/>
            <p:cNvCxnSpPr/>
            <p:nvPr/>
          </p:nvCxnSpPr>
          <p:spPr bwMode="auto">
            <a:xfrm>
              <a:off x="2474790" y="4028938"/>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242" name="Straight Connector 241"/>
            <p:cNvCxnSpPr/>
            <p:nvPr/>
          </p:nvCxnSpPr>
          <p:spPr bwMode="auto">
            <a:xfrm flipV="1">
              <a:off x="2482272" y="4112155"/>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
        <p:nvSpPr>
          <p:cNvPr id="243" name="Line 47" title="Works In Line"/>
          <p:cNvSpPr>
            <a:spLocks noChangeShapeType="1"/>
          </p:cNvSpPr>
          <p:nvPr/>
        </p:nvSpPr>
        <p:spPr bwMode="auto">
          <a:xfrm flipH="1" flipV="1">
            <a:off x="4938138" y="1621746"/>
            <a:ext cx="551099"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4" name="Oval 243"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p:nvPr/>
        </p:nvSpPr>
        <p:spPr bwMode="auto">
          <a:xfrm>
            <a:off x="5035402" y="1558151"/>
            <a:ext cx="112217" cy="112217"/>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Tree>
    <p:extLst>
      <p:ext uri="{BB962C8B-B14F-4D97-AF65-F5344CB8AC3E}">
        <p14:creationId xmlns:p14="http://schemas.microsoft.com/office/powerpoint/2010/main" val="39614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to Math Terminology on Relations</a:t>
            </a:r>
          </a:p>
        </p:txBody>
      </p:sp>
      <p:sp>
        <p:nvSpPr>
          <p:cNvPr id="3" name="Content Placeholder 2"/>
          <p:cNvSpPr>
            <a:spLocks noGrp="1"/>
          </p:cNvSpPr>
          <p:nvPr>
            <p:ph idx="1"/>
          </p:nvPr>
        </p:nvSpPr>
        <p:spPr/>
        <p:txBody>
          <a:bodyPr>
            <a:normAutofit/>
          </a:bodyPr>
          <a:lstStyle/>
          <a:p>
            <a:r>
              <a:rPr lang="en-US" sz="1400" dirty="0"/>
              <a:t>Relation R(X, Y) is a (</a:t>
            </a:r>
            <a:r>
              <a:rPr lang="en-US" sz="1400" i="1" dirty="0"/>
              <a:t>partial)</a:t>
            </a:r>
            <a:r>
              <a:rPr lang="en-US" sz="1400" dirty="0"/>
              <a:t> </a:t>
            </a:r>
            <a:r>
              <a:rPr lang="en-US" sz="1400" i="1" dirty="0"/>
              <a:t>function</a:t>
            </a:r>
            <a:endParaRPr lang="en-US" sz="1400" dirty="0"/>
          </a:p>
          <a:p>
            <a:pPr>
              <a:spcBef>
                <a:spcPts val="2880"/>
              </a:spcBef>
            </a:pPr>
            <a:r>
              <a:rPr lang="en-US" sz="1400" dirty="0"/>
              <a:t>Relation R(X, Y) is a </a:t>
            </a:r>
            <a:r>
              <a:rPr lang="en-US" sz="1400" i="1" dirty="0"/>
              <a:t>total function</a:t>
            </a:r>
            <a:endParaRPr lang="en-US" sz="1400" dirty="0"/>
          </a:p>
          <a:p>
            <a:pPr>
              <a:spcBef>
                <a:spcPts val="2880"/>
              </a:spcBef>
            </a:pPr>
            <a:r>
              <a:rPr lang="en-US" sz="1400" dirty="0"/>
              <a:t>Relation R(X, Y) is </a:t>
            </a:r>
            <a:r>
              <a:rPr lang="en-US" sz="1400" i="1" dirty="0"/>
              <a:t>surjective (onto)</a:t>
            </a:r>
          </a:p>
          <a:p>
            <a:pPr>
              <a:spcBef>
                <a:spcPts val="2880"/>
              </a:spcBef>
            </a:pPr>
            <a:r>
              <a:rPr lang="en-US" sz="1400" dirty="0"/>
              <a:t>Relation R(X, Y) is </a:t>
            </a:r>
            <a:r>
              <a:rPr lang="en-US" sz="1400" i="1" dirty="0"/>
              <a:t>injective (1-1)</a:t>
            </a:r>
          </a:p>
          <a:p>
            <a:pPr>
              <a:spcBef>
                <a:spcPts val="2880"/>
              </a:spcBef>
            </a:pPr>
            <a:r>
              <a:rPr lang="en-US" sz="1400" dirty="0"/>
              <a:t>Relation R(X, Y) is </a:t>
            </a:r>
            <a:r>
              <a:rPr lang="en-US" sz="1400" i="1" dirty="0"/>
              <a:t>a bijection</a:t>
            </a:r>
            <a:endParaRPr lang="en-US" sz="1400" dirty="0"/>
          </a:p>
        </p:txBody>
      </p:sp>
      <p:pic>
        <p:nvPicPr>
          <p:cNvPr id="80" name="Picture 79"/>
          <p:cNvPicPr>
            <a:picLocks noChangeAspect="1"/>
          </p:cNvPicPr>
          <p:nvPr/>
        </p:nvPicPr>
        <p:blipFill>
          <a:blip r:embed="rId2"/>
          <a:stretch>
            <a:fillRect/>
          </a:stretch>
        </p:blipFill>
        <p:spPr>
          <a:xfrm>
            <a:off x="4038600" y="1123950"/>
            <a:ext cx="2362200" cy="2819400"/>
          </a:xfrm>
          <a:prstGeom prst="rect">
            <a:avLst/>
          </a:prstGeom>
        </p:spPr>
      </p:pic>
    </p:spTree>
    <p:extLst>
      <p:ext uri="{BB962C8B-B14F-4D97-AF65-F5344CB8AC3E}">
        <p14:creationId xmlns:p14="http://schemas.microsoft.com/office/powerpoint/2010/main" val="119441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 DBMS, Pt 2</a:t>
            </a:r>
          </a:p>
        </p:txBody>
      </p:sp>
      <p:sp>
        <p:nvSpPr>
          <p:cNvPr id="3" name="Content Placeholder 2"/>
          <p:cNvSpPr>
            <a:spLocks noGrp="1"/>
          </p:cNvSpPr>
          <p:nvPr>
            <p:ph idx="1"/>
          </p:nvPr>
        </p:nvSpPr>
        <p:spPr/>
        <p:txBody>
          <a:bodyPr/>
          <a:lstStyle/>
          <a:p>
            <a:r>
              <a:rPr lang="en-US" sz="1800" dirty="0"/>
              <a:t>Gives us a good sense of how to build a DBMS</a:t>
            </a:r>
          </a:p>
          <a:p>
            <a:r>
              <a:rPr lang="en-US" sz="1800" dirty="0"/>
              <a:t>How about using one?</a:t>
            </a:r>
          </a:p>
          <a:p>
            <a:endParaRPr lang="en-US" dirty="0"/>
          </a:p>
        </p:txBody>
      </p:sp>
      <p:pic>
        <p:nvPicPr>
          <p:cNvPr id="16" name="Picture 15" descr="speech bubble says: &quot;SQL Queries&quot;" title="Man with speech bubble"/>
          <p:cNvPicPr>
            <a:picLocks noChangeAspect="1"/>
          </p:cNvPicPr>
          <p:nvPr/>
        </p:nvPicPr>
        <p:blipFill>
          <a:blip r:embed="rId3"/>
          <a:stretch>
            <a:fillRect/>
          </a:stretch>
        </p:blipFill>
        <p:spPr>
          <a:xfrm>
            <a:off x="1508367" y="2939143"/>
            <a:ext cx="809399" cy="1557212"/>
          </a:xfrm>
          <a:prstGeom prst="parallelogram">
            <a:avLst>
              <a:gd name="adj" fmla="val 5994"/>
            </a:avLst>
          </a:prstGeom>
        </p:spPr>
      </p:pic>
      <p:sp>
        <p:nvSpPr>
          <p:cNvPr id="17" name="Rounded Rectangular Callout 16" descr="speech bubble says: &quot;SQL Queries&quot;" title="Man with speech bubble"/>
          <p:cNvSpPr/>
          <p:nvPr/>
        </p:nvSpPr>
        <p:spPr bwMode="auto">
          <a:xfrm>
            <a:off x="2132512" y="2370908"/>
            <a:ext cx="805755" cy="450669"/>
          </a:xfrm>
          <a:prstGeom prst="wedgeRoundRectCallout">
            <a:avLst>
              <a:gd name="adj1" fmla="val -50839"/>
              <a:gd name="adj2" fmla="val 90761"/>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accent2"/>
                </a:solidFill>
                <a:latin typeface="Helvetica Neue" charset="0"/>
              </a:rPr>
              <a:t>SQL queries!</a:t>
            </a:r>
          </a:p>
        </p:txBody>
      </p:sp>
      <p:sp>
        <p:nvSpPr>
          <p:cNvPr id="18" name="Rounded Rectangular Callout 17" descr="Speech bubble responds &quot;Only if someone already defined your schema&quot;" title="Response Speech Bubble"/>
          <p:cNvSpPr/>
          <p:nvPr/>
        </p:nvSpPr>
        <p:spPr bwMode="auto">
          <a:xfrm>
            <a:off x="3058164" y="2287554"/>
            <a:ext cx="1352005" cy="796886"/>
          </a:xfrm>
          <a:prstGeom prst="wedgeRoundRectCallout">
            <a:avLst>
              <a:gd name="adj1" fmla="val 62215"/>
              <a:gd name="adj2" fmla="val 8101"/>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accent2"/>
                </a:solidFill>
                <a:latin typeface="Helvetica Neue" charset="0"/>
              </a:rPr>
              <a:t>Only if someone already defined </a:t>
            </a:r>
            <a:r>
              <a:rPr lang="en-US" sz="1200" dirty="0">
                <a:solidFill>
                  <a:schemeClr val="accent2"/>
                </a:solidFill>
              </a:rPr>
              <a:t>your</a:t>
            </a:r>
            <a:r>
              <a:rPr lang="en-US" sz="1200" dirty="0">
                <a:solidFill>
                  <a:schemeClr val="accent2"/>
                </a:solidFill>
                <a:latin typeface="Helvetica Neue" charset="0"/>
              </a:rPr>
              <a:t> schema!</a:t>
            </a:r>
          </a:p>
        </p:txBody>
      </p:sp>
      <p:pic>
        <p:nvPicPr>
          <p:cNvPr id="28" name="Picture 27"/>
          <p:cNvPicPr>
            <a:picLocks noChangeAspect="1"/>
          </p:cNvPicPr>
          <p:nvPr/>
        </p:nvPicPr>
        <p:blipFill>
          <a:blip r:embed="rId4"/>
          <a:stretch>
            <a:fillRect/>
          </a:stretch>
        </p:blipFill>
        <p:spPr>
          <a:xfrm>
            <a:off x="6685568" y="361950"/>
            <a:ext cx="2121129" cy="2927350"/>
          </a:xfrm>
          <a:prstGeom prst="rect">
            <a:avLst/>
          </a:prstGeom>
        </p:spPr>
      </p:pic>
      <p:pic>
        <p:nvPicPr>
          <p:cNvPr id="29" name="Picture 28" descr="Woman replies. Her speech bubble is an indistinguishable mess" title="Women with speech bubble"/>
          <p:cNvPicPr>
            <a:picLocks noChangeAspect="1"/>
          </p:cNvPicPr>
          <p:nvPr/>
        </p:nvPicPr>
        <p:blipFill>
          <a:blip r:embed="rId5"/>
          <a:stretch>
            <a:fillRect/>
          </a:stretch>
        </p:blipFill>
        <p:spPr>
          <a:xfrm>
            <a:off x="4201896" y="2717023"/>
            <a:ext cx="636694" cy="1941916"/>
          </a:xfrm>
          <a:prstGeom prst="rect">
            <a:avLst/>
          </a:prstGeom>
        </p:spPr>
      </p:pic>
    </p:spTree>
    <p:extLst>
      <p:ext uri="{BB962C8B-B14F-4D97-AF65-F5344CB8AC3E}">
        <p14:creationId xmlns:p14="http://schemas.microsoft.com/office/powerpoint/2010/main" val="113745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a:xfrm>
            <a:off x="1457325" y="4763"/>
            <a:ext cx="5829300" cy="857250"/>
          </a:xfrm>
        </p:spPr>
        <p:txBody>
          <a:bodyPr vert="horz" lIns="67866" tIns="33338" rIns="67866" bIns="33338" rtlCol="0" anchor="ctr">
            <a:normAutofit/>
          </a:bodyPr>
          <a:lstStyle/>
          <a:p>
            <a:pPr eaLnBrk="1" hangingPunct="1"/>
            <a:r>
              <a:rPr lang="en-US" altLang="x-none" sz="2400" dirty="0"/>
              <a:t>Binary vs. Ternary Relationships</a:t>
            </a:r>
          </a:p>
        </p:txBody>
      </p:sp>
      <p:sp>
        <p:nvSpPr>
          <p:cNvPr id="30725" name="Rectangle 5"/>
          <p:cNvSpPr>
            <a:spLocks noGrp="1" noChangeArrowheads="1"/>
          </p:cNvSpPr>
          <p:nvPr>
            <p:ph type="body" idx="1"/>
          </p:nvPr>
        </p:nvSpPr>
        <p:spPr>
          <a:xfrm>
            <a:off x="133132" y="731044"/>
            <a:ext cx="4215924" cy="3657600"/>
          </a:xfrm>
        </p:spPr>
        <p:txBody>
          <a:bodyPr vert="horz" lIns="67866" tIns="33338" rIns="67866" bIns="33338" rtlCol="0">
            <a:normAutofit/>
          </a:bodyPr>
          <a:lstStyle/>
          <a:p>
            <a:pPr marL="0" indent="0">
              <a:buNone/>
            </a:pPr>
            <a:r>
              <a:rPr lang="en-US" altLang="x-none" sz="1500" dirty="0"/>
              <a:t>If each policy is owned by just 1 employee:</a:t>
            </a:r>
          </a:p>
          <a:p>
            <a:pPr marL="0" indent="0">
              <a:spcBef>
                <a:spcPts val="2000"/>
              </a:spcBef>
              <a:buNone/>
            </a:pPr>
            <a:r>
              <a:rPr lang="en-US" altLang="x-none" sz="1500" b="1" dirty="0">
                <a:latin typeface="Tahoma" charset="0"/>
              </a:rPr>
              <a:t>Key constraint on Policies would mean policy can only cover 1 dependent</a:t>
            </a:r>
            <a:r>
              <a:rPr lang="en-US" altLang="x-none" sz="1500" dirty="0">
                <a:latin typeface="Tahoma" charset="0"/>
              </a:rPr>
              <a:t>!</a:t>
            </a:r>
          </a:p>
          <a:p>
            <a:pPr marL="0" indent="0">
              <a:spcBef>
                <a:spcPts val="2400"/>
              </a:spcBef>
              <a:buNone/>
            </a:pPr>
            <a:r>
              <a:rPr lang="en-US" altLang="x-none" sz="1500" dirty="0">
                <a:latin typeface="Tahoma" charset="0"/>
              </a:rPr>
              <a:t>Think through </a:t>
            </a:r>
            <a:r>
              <a:rPr lang="en-US" altLang="x-none" sz="1500" b="1" i="1" dirty="0">
                <a:latin typeface="Tahoma" charset="0"/>
              </a:rPr>
              <a:t>all</a:t>
            </a:r>
            <a:r>
              <a:rPr lang="en-US" altLang="x-none" sz="1500" dirty="0">
                <a:latin typeface="Tahoma" charset="0"/>
              </a:rPr>
              <a:t>  the constraints in the 2nd diagram!</a:t>
            </a:r>
          </a:p>
        </p:txBody>
      </p:sp>
      <p:grpSp>
        <p:nvGrpSpPr>
          <p:cNvPr id="2" name="Group 83" descr="Employees is in a rectangle. ssn (underlined), name, and lot are attributes in ovals connected to the Employees rectangle. Employees has a thin line connecting to the Purchaser diamond. Policies rectangle has policyid(underlined) and cost as attributes in ovals connected to it. Policies has a thick arrow pointing to the Purchaser diamond  and a thin line connecting it to the Beneficiary diamond (thick outline).  Dependants rectangle (Thick outline) has attributes pname (dashed underline) and age in ovals connected to it. Dependants has a thick arrow pointing to the Beneficiary diamond." title="Diagram 2"/>
          <p:cNvGrpSpPr>
            <a:grpSpLocks/>
          </p:cNvGrpSpPr>
          <p:nvPr/>
        </p:nvGrpSpPr>
        <p:grpSpPr bwMode="auto">
          <a:xfrm>
            <a:off x="390228" y="2656285"/>
            <a:ext cx="4730353" cy="2372915"/>
            <a:chOff x="1710" y="2231"/>
            <a:chExt cx="3973" cy="1993"/>
          </a:xfrm>
        </p:grpSpPr>
        <p:sp>
          <p:nvSpPr>
            <p:cNvPr id="52267" name="Rectangle 3"/>
            <p:cNvSpPr>
              <a:spLocks noChangeArrowheads="1"/>
            </p:cNvSpPr>
            <p:nvPr/>
          </p:nvSpPr>
          <p:spPr bwMode="auto">
            <a:xfrm>
              <a:off x="1968" y="3936"/>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nvGrpSpPr>
            <p:cNvPr id="52268" name="Group 41"/>
            <p:cNvGrpSpPr>
              <a:grpSpLocks/>
            </p:cNvGrpSpPr>
            <p:nvPr/>
          </p:nvGrpSpPr>
          <p:grpSpPr bwMode="auto">
            <a:xfrm>
              <a:off x="4272" y="3072"/>
              <a:ext cx="981" cy="368"/>
              <a:chOff x="4272" y="3072"/>
              <a:chExt cx="981" cy="368"/>
            </a:xfrm>
          </p:grpSpPr>
          <p:sp>
            <p:nvSpPr>
              <p:cNvPr id="52306" name="Freeform 39"/>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7" name="Rectangle 40"/>
              <p:cNvSpPr>
                <a:spLocks noChangeArrowheads="1"/>
              </p:cNvSpPr>
              <p:nvPr/>
            </p:nvSpPr>
            <p:spPr bwMode="auto">
              <a:xfrm>
                <a:off x="4367" y="3133"/>
                <a:ext cx="8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Beneficiary</a:t>
                </a:r>
              </a:p>
            </p:txBody>
          </p:sp>
        </p:grpSp>
        <p:sp>
          <p:nvSpPr>
            <p:cNvPr id="52269" name="Freeform 42"/>
            <p:cNvSpPr>
              <a:spLocks/>
            </p:cNvSpPr>
            <p:nvPr/>
          </p:nvSpPr>
          <p:spPr bwMode="auto">
            <a:xfrm>
              <a:off x="4416" y="2256"/>
              <a:ext cx="608" cy="241"/>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0" name="Freeform 43"/>
            <p:cNvSpPr>
              <a:spLocks/>
            </p:cNvSpPr>
            <p:nvPr/>
          </p:nvSpPr>
          <p:spPr bwMode="auto">
            <a:xfrm>
              <a:off x="5136" y="2304"/>
              <a:ext cx="501" cy="189"/>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1" name="Freeform 44"/>
            <p:cNvSpPr>
              <a:spLocks/>
            </p:cNvSpPr>
            <p:nvPr/>
          </p:nvSpPr>
          <p:spPr bwMode="auto">
            <a:xfrm>
              <a:off x="4835" y="2619"/>
              <a:ext cx="846" cy="176"/>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2" name="Rectangle 45"/>
            <p:cNvSpPr>
              <a:spLocks noChangeArrowheads="1"/>
            </p:cNvSpPr>
            <p:nvPr/>
          </p:nvSpPr>
          <p:spPr bwMode="auto">
            <a:xfrm>
              <a:off x="5239" y="2272"/>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age</a:t>
              </a:r>
            </a:p>
          </p:txBody>
        </p:sp>
        <p:sp>
          <p:nvSpPr>
            <p:cNvPr id="52273" name="Rectangle 46"/>
            <p:cNvSpPr>
              <a:spLocks noChangeArrowheads="1"/>
            </p:cNvSpPr>
            <p:nvPr/>
          </p:nvSpPr>
          <p:spPr bwMode="auto">
            <a:xfrm>
              <a:off x="4460" y="2239"/>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pname</a:t>
              </a:r>
            </a:p>
          </p:txBody>
        </p:sp>
        <p:sp>
          <p:nvSpPr>
            <p:cNvPr id="52274" name="Rectangle 47"/>
            <p:cNvSpPr>
              <a:spLocks noChangeArrowheads="1"/>
            </p:cNvSpPr>
            <p:nvPr/>
          </p:nvSpPr>
          <p:spPr bwMode="auto">
            <a:xfrm>
              <a:off x="4829" y="2602"/>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Dependents</a:t>
              </a:r>
            </a:p>
          </p:txBody>
        </p:sp>
        <p:sp>
          <p:nvSpPr>
            <p:cNvPr id="52275" name="Line 48"/>
            <p:cNvSpPr>
              <a:spLocks noChangeShapeType="1"/>
            </p:cNvSpPr>
            <p:nvPr/>
          </p:nvSpPr>
          <p:spPr bwMode="auto">
            <a:xfrm>
              <a:off x="4582" y="2402"/>
              <a:ext cx="37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6" name="Line 49"/>
            <p:cNvSpPr>
              <a:spLocks noChangeShapeType="1"/>
            </p:cNvSpPr>
            <p:nvPr/>
          </p:nvSpPr>
          <p:spPr bwMode="auto">
            <a:xfrm>
              <a:off x="4804" y="2490"/>
              <a:ext cx="184"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7" name="Line 50"/>
            <p:cNvSpPr>
              <a:spLocks noChangeShapeType="1"/>
            </p:cNvSpPr>
            <p:nvPr/>
          </p:nvSpPr>
          <p:spPr bwMode="auto">
            <a:xfrm flipH="1">
              <a:off x="5324" y="2500"/>
              <a:ext cx="75"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2278" name="Group 59"/>
            <p:cNvGrpSpPr>
              <a:grpSpLocks/>
            </p:cNvGrpSpPr>
            <p:nvPr/>
          </p:nvGrpSpPr>
          <p:grpSpPr bwMode="auto">
            <a:xfrm>
              <a:off x="3600" y="3648"/>
              <a:ext cx="1427" cy="566"/>
              <a:chOff x="3600" y="3648"/>
              <a:chExt cx="1427" cy="566"/>
            </a:xfrm>
          </p:grpSpPr>
          <p:sp>
            <p:nvSpPr>
              <p:cNvPr id="52298" name="Freeform 51"/>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9" name="Freeform 52"/>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0" name="Freeform 53"/>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1" name="Rectangle 54"/>
              <p:cNvSpPr>
                <a:spLocks noChangeArrowheads="1"/>
              </p:cNvSpPr>
              <p:nvPr/>
            </p:nvSpPr>
            <p:spPr bwMode="auto">
              <a:xfrm>
                <a:off x="3683" y="3988"/>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policyid</a:t>
                </a:r>
              </a:p>
            </p:txBody>
          </p:sp>
          <p:sp>
            <p:nvSpPr>
              <p:cNvPr id="52302" name="Rectangle 55"/>
              <p:cNvSpPr>
                <a:spLocks noChangeArrowheads="1"/>
              </p:cNvSpPr>
              <p:nvPr/>
            </p:nvSpPr>
            <p:spPr bwMode="auto">
              <a:xfrm>
                <a:off x="4571" y="3998"/>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cost</a:t>
                </a:r>
              </a:p>
            </p:txBody>
          </p:sp>
          <p:sp>
            <p:nvSpPr>
              <p:cNvPr id="52303" name="Rectangle 56"/>
              <p:cNvSpPr>
                <a:spLocks noChangeArrowheads="1"/>
              </p:cNvSpPr>
              <p:nvPr/>
            </p:nvSpPr>
            <p:spPr bwMode="auto">
              <a:xfrm>
                <a:off x="4168" y="3648"/>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Policies</a:t>
                </a:r>
              </a:p>
            </p:txBody>
          </p:sp>
          <p:sp>
            <p:nvSpPr>
              <p:cNvPr id="52304" name="Line 57"/>
              <p:cNvSpPr>
                <a:spLocks noChangeShapeType="1"/>
              </p:cNvSpPr>
              <p:nvPr/>
            </p:nvSpPr>
            <p:spPr bwMode="auto">
              <a:xfrm flipV="1">
                <a:off x="4036" y="3880"/>
                <a:ext cx="271" cy="1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305" name="Line 58"/>
              <p:cNvSpPr>
                <a:spLocks noChangeShapeType="1"/>
              </p:cNvSpPr>
              <p:nvPr/>
            </p:nvSpPr>
            <p:spPr bwMode="auto">
              <a:xfrm flipH="1" flipV="1">
                <a:off x="4499" y="3880"/>
                <a:ext cx="257" cy="1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79" name="Rectangle 61"/>
            <p:cNvSpPr>
              <a:spLocks noChangeArrowheads="1"/>
            </p:cNvSpPr>
            <p:nvPr/>
          </p:nvSpPr>
          <p:spPr bwMode="auto">
            <a:xfrm>
              <a:off x="2863" y="3067"/>
              <a:ext cx="7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Purchaser</a:t>
              </a:r>
            </a:p>
          </p:txBody>
        </p:sp>
        <p:sp>
          <p:nvSpPr>
            <p:cNvPr id="52280" name="Freeform 62"/>
            <p:cNvSpPr>
              <a:spLocks/>
            </p:cNvSpPr>
            <p:nvPr/>
          </p:nvSpPr>
          <p:spPr bwMode="auto">
            <a:xfrm>
              <a:off x="2817" y="2992"/>
              <a:ext cx="815" cy="378"/>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2281" name="Group 74"/>
            <p:cNvGrpSpPr>
              <a:grpSpLocks/>
            </p:cNvGrpSpPr>
            <p:nvPr/>
          </p:nvGrpSpPr>
          <p:grpSpPr bwMode="auto">
            <a:xfrm>
              <a:off x="1710" y="2231"/>
              <a:ext cx="1422" cy="680"/>
              <a:chOff x="1710" y="2231"/>
              <a:chExt cx="1422" cy="680"/>
            </a:xfrm>
          </p:grpSpPr>
          <p:sp>
            <p:nvSpPr>
              <p:cNvPr id="52287" name="Freeform 63"/>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8" name="Freeform 64"/>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9" name="Freeform 65"/>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0" name="Rectangle 66"/>
              <p:cNvSpPr>
                <a:spLocks noChangeArrowheads="1"/>
              </p:cNvSpPr>
              <p:nvPr/>
            </p:nvSpPr>
            <p:spPr bwMode="auto">
              <a:xfrm>
                <a:off x="2213" y="22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name</a:t>
                </a:r>
                <a:endParaRPr lang="en-US" altLang="x-none" b="1"/>
              </a:p>
            </p:txBody>
          </p:sp>
          <p:sp>
            <p:nvSpPr>
              <p:cNvPr id="52291" name="Rectangle 67"/>
              <p:cNvSpPr>
                <a:spLocks noChangeArrowheads="1"/>
              </p:cNvSpPr>
              <p:nvPr/>
            </p:nvSpPr>
            <p:spPr bwMode="auto">
              <a:xfrm>
                <a:off x="2067" y="2699"/>
                <a:ext cx="8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Employees</a:t>
                </a:r>
                <a:endParaRPr lang="en-US" altLang="x-none" b="1"/>
              </a:p>
            </p:txBody>
          </p:sp>
          <p:sp>
            <p:nvSpPr>
              <p:cNvPr id="52292" name="Rectangle 68"/>
              <p:cNvSpPr>
                <a:spLocks noChangeArrowheads="1"/>
              </p:cNvSpPr>
              <p:nvPr/>
            </p:nvSpPr>
            <p:spPr bwMode="auto">
              <a:xfrm>
                <a:off x="1837" y="2354"/>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ssn</a:t>
                </a:r>
                <a:endParaRPr lang="en-US" altLang="x-none" b="1" u="sng"/>
              </a:p>
            </p:txBody>
          </p:sp>
          <p:sp>
            <p:nvSpPr>
              <p:cNvPr id="52293" name="Rectangle 69"/>
              <p:cNvSpPr>
                <a:spLocks noChangeArrowheads="1"/>
              </p:cNvSpPr>
              <p:nvPr/>
            </p:nvSpPr>
            <p:spPr bwMode="auto">
              <a:xfrm>
                <a:off x="2782" y="2359"/>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lot</a:t>
                </a:r>
                <a:endParaRPr lang="en-US" altLang="x-none" b="1"/>
              </a:p>
            </p:txBody>
          </p:sp>
          <p:sp>
            <p:nvSpPr>
              <p:cNvPr id="52294" name="Freeform 70"/>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5" name="Line 71"/>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6" name="Line 72"/>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7" name="Line 73"/>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82" name="Line 75"/>
            <p:cNvSpPr>
              <a:spLocks noChangeShapeType="1"/>
            </p:cNvSpPr>
            <p:nvPr/>
          </p:nvSpPr>
          <p:spPr bwMode="auto">
            <a:xfrm flipH="1" flipV="1">
              <a:off x="3408" y="3264"/>
              <a:ext cx="752" cy="416"/>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3" name="Line 76"/>
            <p:cNvSpPr>
              <a:spLocks noChangeShapeType="1"/>
            </p:cNvSpPr>
            <p:nvPr/>
          </p:nvSpPr>
          <p:spPr bwMode="auto">
            <a:xfrm flipH="1">
              <a:off x="4752" y="2800"/>
              <a:ext cx="448" cy="272"/>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4" name="Line 77"/>
            <p:cNvSpPr>
              <a:spLocks noChangeShapeType="1"/>
            </p:cNvSpPr>
            <p:nvPr/>
          </p:nvSpPr>
          <p:spPr bwMode="auto">
            <a:xfrm flipV="1">
              <a:off x="4464" y="3456"/>
              <a:ext cx="288" cy="24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5" name="Line 78"/>
            <p:cNvSpPr>
              <a:spLocks noChangeShapeType="1"/>
            </p:cNvSpPr>
            <p:nvPr/>
          </p:nvSpPr>
          <p:spPr bwMode="auto">
            <a:xfrm>
              <a:off x="2500" y="2884"/>
              <a:ext cx="520"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6" name="Rectangle 81"/>
            <p:cNvSpPr>
              <a:spLocks noChangeArrowheads="1"/>
            </p:cNvSpPr>
            <p:nvPr/>
          </p:nvSpPr>
          <p:spPr bwMode="auto">
            <a:xfrm>
              <a:off x="2640" y="3552"/>
              <a:ext cx="125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a:solidFill>
                    <a:schemeClr val="accent2"/>
                  </a:solidFill>
                </a:rPr>
                <a:t>Better design</a:t>
              </a:r>
              <a:endParaRPr lang="en-US" altLang="x-none" sz="1800">
                <a:solidFill>
                  <a:srgbClr val="434FD6"/>
                </a:solidFill>
              </a:endParaRPr>
            </a:p>
          </p:txBody>
        </p:sp>
      </p:grpSp>
      <p:sp>
        <p:nvSpPr>
          <p:cNvPr id="30802" name="Line 82" descr="Policies rectangle has policyid(underlined) and cost as attributes in ovals connected to it. Policies has a thin arrow pointing to the covers diamond" title="Policies DIagram 1"/>
          <p:cNvSpPr>
            <a:spLocks noChangeShapeType="1"/>
          </p:cNvSpPr>
          <p:nvPr/>
        </p:nvSpPr>
        <p:spPr bwMode="auto">
          <a:xfrm flipV="1">
            <a:off x="7041732" y="2015729"/>
            <a:ext cx="0" cy="340519"/>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grpSp>
        <p:nvGrpSpPr>
          <p:cNvPr id="52232" name="Group 38" descr="Policies rectangle has policyid(underlined) and cost as attributes in ovals connected to it. Policies has a thin arrow pointing to the covers diamond" title="Policies Diagram 1"/>
          <p:cNvGrpSpPr>
            <a:grpSpLocks/>
          </p:cNvGrpSpPr>
          <p:nvPr/>
        </p:nvGrpSpPr>
        <p:grpSpPr bwMode="auto">
          <a:xfrm>
            <a:off x="6128523" y="2386013"/>
            <a:ext cx="1670447" cy="638175"/>
            <a:chOff x="3121" y="1657"/>
            <a:chExt cx="1403" cy="536"/>
          </a:xfrm>
        </p:grpSpPr>
        <p:sp>
          <p:nvSpPr>
            <p:cNvPr id="52259" name="Freeform 30"/>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0" name="Freeform 31"/>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1" name="Freeform 32"/>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2" name="Rectangle 33"/>
            <p:cNvSpPr>
              <a:spLocks noChangeArrowheads="1"/>
            </p:cNvSpPr>
            <p:nvPr/>
          </p:nvSpPr>
          <p:spPr bwMode="auto">
            <a:xfrm>
              <a:off x="3666" y="1657"/>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Policies</a:t>
              </a:r>
            </a:p>
          </p:txBody>
        </p:sp>
        <p:sp>
          <p:nvSpPr>
            <p:cNvPr id="52263" name="Rectangle 34"/>
            <p:cNvSpPr>
              <a:spLocks noChangeArrowheads="1"/>
            </p:cNvSpPr>
            <p:nvPr/>
          </p:nvSpPr>
          <p:spPr bwMode="auto">
            <a:xfrm>
              <a:off x="3126" y="1963"/>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policyid</a:t>
              </a:r>
            </a:p>
          </p:txBody>
        </p:sp>
        <p:sp>
          <p:nvSpPr>
            <p:cNvPr id="52264" name="Rectangle 35"/>
            <p:cNvSpPr>
              <a:spLocks noChangeArrowheads="1"/>
            </p:cNvSpPr>
            <p:nvPr/>
          </p:nvSpPr>
          <p:spPr bwMode="auto">
            <a:xfrm>
              <a:off x="4114" y="1976"/>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2265" name="Line 36"/>
            <p:cNvSpPr>
              <a:spLocks noChangeShapeType="1"/>
            </p:cNvSpPr>
            <p:nvPr/>
          </p:nvSpPr>
          <p:spPr bwMode="auto">
            <a:xfrm flipV="1">
              <a:off x="3459" y="1877"/>
              <a:ext cx="299" cy="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66" name="Line 37"/>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33" name="Freeform 6" descr="Dependants rectangle (Thick outline) has attributes pname (dashed underline) and age in ovals connected to it. Dependants has a thick arrow pointing to covers" title="Dependants Diagram 1"/>
          <p:cNvSpPr>
            <a:spLocks/>
          </p:cNvSpPr>
          <p:nvPr/>
        </p:nvSpPr>
        <p:spPr bwMode="auto">
          <a:xfrm>
            <a:off x="7644188" y="1213247"/>
            <a:ext cx="648891"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4" name="Freeform 7" descr="Dependants rectangle (Thick outline) has attributes pname (dashed underline) and age in ovals connected to it. Dependants has a thick arrow pointing to covers" title="Dependants Diagram 1"/>
          <p:cNvSpPr>
            <a:spLocks/>
          </p:cNvSpPr>
          <p:nvPr/>
        </p:nvSpPr>
        <p:spPr bwMode="auto">
          <a:xfrm>
            <a:off x="8438336" y="1220391"/>
            <a:ext cx="648890"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5" name="Freeform 8" descr="Covers (Thick outline) is connected to employees and dependants" title="Covers Diagram 1"/>
          <p:cNvSpPr>
            <a:spLocks/>
          </p:cNvSpPr>
          <p:nvPr/>
        </p:nvSpPr>
        <p:spPr bwMode="auto">
          <a:xfrm>
            <a:off x="6641682" y="1497807"/>
            <a:ext cx="801291" cy="515540"/>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6" name="Rectangle 10" descr="Dependants rectangle (Thick outline) has attributes pname (dashed underline) and age in ovals connected to it. Dependants has a thick arrow pointing to covers" title="Dependants Diagram 1"/>
          <p:cNvSpPr>
            <a:spLocks noChangeArrowheads="1"/>
          </p:cNvSpPr>
          <p:nvPr/>
        </p:nvSpPr>
        <p:spPr bwMode="auto">
          <a:xfrm>
            <a:off x="8526442" y="1220391"/>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52237" name="Rectangle 11" descr="Dependants rectangle (Thick outline) has attributes pname (dashed underline) and age in ovals connected to it. Dependants has a thick arrow pointing to covers" title="Dependants Diagram 1"/>
          <p:cNvSpPr>
            <a:spLocks noChangeArrowheads="1"/>
          </p:cNvSpPr>
          <p:nvPr/>
        </p:nvSpPr>
        <p:spPr bwMode="auto">
          <a:xfrm>
            <a:off x="7635854" y="1200150"/>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52238" name="Rectangle 12" descr="Dependants rectangle (Thick outline) has attributes pname (dashed underline) and age in ovals connected to it. Dependants has a thick arrow pointing to covers" title="Dependants Diagram 1"/>
          <p:cNvSpPr>
            <a:spLocks noChangeArrowheads="1"/>
          </p:cNvSpPr>
          <p:nvPr/>
        </p:nvSpPr>
        <p:spPr bwMode="auto">
          <a:xfrm>
            <a:off x="8018045" y="1610916"/>
            <a:ext cx="1017107" cy="25199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52239" name="Rectangle 13"/>
          <p:cNvSpPr>
            <a:spLocks noChangeArrowheads="1"/>
          </p:cNvSpPr>
          <p:nvPr/>
        </p:nvSpPr>
        <p:spPr bwMode="auto">
          <a:xfrm>
            <a:off x="6728598" y="1599009"/>
            <a:ext cx="656430"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Covers</a:t>
            </a:r>
          </a:p>
        </p:txBody>
      </p:sp>
      <p:grpSp>
        <p:nvGrpSpPr>
          <p:cNvPr id="52240" name="Group 25" descr="Employees is in a rectangle. ssn (underlined), name, and lot are attributes in ovals connected to the Employees rectangle. Employees has a thin line connecting to the Covers diamond. " title="Employees Diagram 1"/>
          <p:cNvGrpSpPr>
            <a:grpSpLocks/>
          </p:cNvGrpSpPr>
          <p:nvPr/>
        </p:nvGrpSpPr>
        <p:grpSpPr bwMode="auto">
          <a:xfrm>
            <a:off x="4587855" y="1041796"/>
            <a:ext cx="1840706" cy="794147"/>
            <a:chOff x="1827" y="768"/>
            <a:chExt cx="1546" cy="667"/>
          </a:xfrm>
        </p:grpSpPr>
        <p:sp>
          <p:nvSpPr>
            <p:cNvPr id="52248" name="Freeform 14"/>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49" name="Freeform 15"/>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0" name="Freeform 16"/>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1" name="Freeform 17"/>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2" name="Rectangle 18"/>
            <p:cNvSpPr>
              <a:spLocks noChangeArrowheads="1"/>
            </p:cNvSpPr>
            <p:nvPr/>
          </p:nvSpPr>
          <p:spPr bwMode="auto">
            <a:xfrm>
              <a:off x="2345" y="768"/>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52253" name="Rectangle 19"/>
            <p:cNvSpPr>
              <a:spLocks noChangeArrowheads="1"/>
            </p:cNvSpPr>
            <p:nvPr/>
          </p:nvSpPr>
          <p:spPr bwMode="auto">
            <a:xfrm>
              <a:off x="2358" y="1223"/>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52254" name="Rectangle 20"/>
            <p:cNvSpPr>
              <a:spLocks noChangeArrowheads="1"/>
            </p:cNvSpPr>
            <p:nvPr/>
          </p:nvSpPr>
          <p:spPr bwMode="auto">
            <a:xfrm>
              <a:off x="1971" y="899"/>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2255" name="Rectangle 21"/>
            <p:cNvSpPr>
              <a:spLocks noChangeArrowheads="1"/>
            </p:cNvSpPr>
            <p:nvPr/>
          </p:nvSpPr>
          <p:spPr bwMode="auto">
            <a:xfrm>
              <a:off x="2998" y="904"/>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2256" name="Line 22"/>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7" name="Line 23"/>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8" name="Line 24"/>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41" name="Line 26" descr="Dependants rectangle (Thick outline) has attributes pname (dashed underline) and age in ovals connected to it. Dependants has a thick arrow pointing to covers" title="Dependants Diagram 1"/>
          <p:cNvSpPr>
            <a:spLocks noChangeShapeType="1"/>
          </p:cNvSpPr>
          <p:nvPr/>
        </p:nvSpPr>
        <p:spPr bwMode="auto">
          <a:xfrm>
            <a:off x="7434638" y="1715691"/>
            <a:ext cx="596504" cy="0"/>
          </a:xfrm>
          <a:prstGeom prst="line">
            <a:avLst/>
          </a:prstGeom>
          <a:noFill/>
          <a:ln w="38100">
            <a:solidFill>
              <a:schemeClr val="tx2"/>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2" name="Line 27" descr="Dependants rectangle (Thick outline) has attributes pname (dashed underline) and age in ovals connected to it. Dependants has a thick arrow pointing to covers" title="Dependants Diagram 1"/>
          <p:cNvSpPr>
            <a:spLocks noChangeShapeType="1"/>
          </p:cNvSpPr>
          <p:nvPr/>
        </p:nvSpPr>
        <p:spPr bwMode="auto">
          <a:xfrm>
            <a:off x="7972801" y="1458516"/>
            <a:ext cx="241697" cy="138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3" name="Line 28" descr="Dependants rectangle (Thick outline) has attributes pname (dashed underline) and age in ovals connected to it. Dependants has a thick arrow pointing to covers" title="Dependants Diagram 1"/>
          <p:cNvSpPr>
            <a:spLocks noChangeShapeType="1"/>
          </p:cNvSpPr>
          <p:nvPr/>
        </p:nvSpPr>
        <p:spPr bwMode="auto">
          <a:xfrm flipH="1">
            <a:off x="8580020" y="1481138"/>
            <a:ext cx="203597" cy="1273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4" name="Line 29" descr="Dependants rectangle (Thick outline) has attributes pname (dashed underline) and age in ovals connected to it. Dependants has a thick arrow pointing to covers" title="Dependants Diagram 1"/>
          <p:cNvSpPr>
            <a:spLocks noChangeShapeType="1"/>
          </p:cNvSpPr>
          <p:nvPr/>
        </p:nvSpPr>
        <p:spPr bwMode="auto">
          <a:xfrm>
            <a:off x="7684670" y="1396603"/>
            <a:ext cx="507206"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5" name="Line 79" descr="Employees is in a rectangle. ssn (underlined), name, and lot are attributes in ovals connected to the Employees rectangle. Employees has a thin line connecting to the Covers diamond. " title="Employees"/>
          <p:cNvSpPr>
            <a:spLocks noChangeShapeType="1"/>
          </p:cNvSpPr>
          <p:nvPr/>
        </p:nvSpPr>
        <p:spPr bwMode="auto">
          <a:xfrm flipH="1">
            <a:off x="6122570" y="1727597"/>
            <a:ext cx="52387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6" name="Line 86" descr="Policies rectangle has policyid(underlined) and cost as attributes in ovals connected to it. Policies has a thin arrow pointing to the covers diamond" title="Policies"/>
          <p:cNvSpPr>
            <a:spLocks noChangeShapeType="1"/>
          </p:cNvSpPr>
          <p:nvPr/>
        </p:nvSpPr>
        <p:spPr bwMode="auto">
          <a:xfrm flipH="1">
            <a:off x="7041732" y="2411016"/>
            <a:ext cx="5954" cy="2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97324505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802"/>
                                        </p:tgtEl>
                                        <p:attrNameLst>
                                          <p:attrName>style.visibility</p:attrName>
                                        </p:attrNameLst>
                                      </p:cBhvr>
                                      <p:to>
                                        <p:strVal val="visible"/>
                                      </p:to>
                                    </p:set>
                                    <p:animEffect transition="in" filter="fade">
                                      <p:cBhvr>
                                        <p:cTn id="15" dur="500"/>
                                        <p:tgtEl>
                                          <p:spTgt spid="3080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07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autoUpdateAnimBg="0"/>
      <p:bldP spid="3080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a:xfrm>
            <a:off x="1457325" y="4763"/>
            <a:ext cx="5829300" cy="857250"/>
          </a:xfrm>
        </p:spPr>
        <p:txBody>
          <a:bodyPr vert="horz" lIns="67866" tIns="33338" rIns="67866" bIns="33338" rtlCol="0" anchor="ctr">
            <a:normAutofit/>
          </a:bodyPr>
          <a:lstStyle/>
          <a:p>
            <a:pPr eaLnBrk="1" hangingPunct="1"/>
            <a:r>
              <a:rPr lang="en-US" altLang="x-none" sz="2400" dirty="0"/>
              <a:t>Binary vs. Ternary Relationships, </a:t>
            </a:r>
            <a:r>
              <a:rPr lang="en-US" altLang="x-none" sz="2400" dirty="0" err="1"/>
              <a:t>cont</a:t>
            </a:r>
            <a:endParaRPr lang="en-US" altLang="x-none" sz="2400" dirty="0"/>
          </a:p>
        </p:txBody>
      </p:sp>
      <p:sp>
        <p:nvSpPr>
          <p:cNvPr id="30725" name="Rectangle 5"/>
          <p:cNvSpPr>
            <a:spLocks noGrp="1" noChangeArrowheads="1"/>
          </p:cNvSpPr>
          <p:nvPr>
            <p:ph type="body" idx="1"/>
          </p:nvPr>
        </p:nvSpPr>
        <p:spPr>
          <a:xfrm>
            <a:off x="133132" y="731044"/>
            <a:ext cx="4215924" cy="3657600"/>
          </a:xfrm>
        </p:spPr>
        <p:txBody>
          <a:bodyPr vert="horz" lIns="67866" tIns="33338" rIns="67866" bIns="33338" rtlCol="0">
            <a:normAutofit/>
          </a:bodyPr>
          <a:lstStyle/>
          <a:p>
            <a:pPr marL="0" indent="0">
              <a:buNone/>
            </a:pPr>
            <a:r>
              <a:rPr lang="en-US" altLang="x-none" sz="1500" dirty="0"/>
              <a:t>If each policy is owned by just 1 employee:</a:t>
            </a:r>
          </a:p>
          <a:p>
            <a:pPr marL="0" indent="0">
              <a:spcBef>
                <a:spcPts val="2000"/>
              </a:spcBef>
              <a:buNone/>
            </a:pPr>
            <a:r>
              <a:rPr lang="en-US" altLang="x-none" sz="1500" b="1" dirty="0">
                <a:latin typeface="Tahoma" charset="0"/>
              </a:rPr>
              <a:t>Key constraint on Policies would mean policy can only cover 1 dependent</a:t>
            </a:r>
            <a:r>
              <a:rPr lang="en-US" altLang="x-none" sz="1500" dirty="0">
                <a:latin typeface="Tahoma" charset="0"/>
              </a:rPr>
              <a:t>!</a:t>
            </a:r>
          </a:p>
          <a:p>
            <a:pPr marL="0" indent="0">
              <a:spcBef>
                <a:spcPts val="2400"/>
              </a:spcBef>
              <a:buNone/>
            </a:pPr>
            <a:r>
              <a:rPr lang="en-US" altLang="x-none" sz="1500" dirty="0">
                <a:latin typeface="Tahoma" charset="0"/>
              </a:rPr>
              <a:t>Think through </a:t>
            </a:r>
            <a:r>
              <a:rPr lang="en-US" altLang="x-none" sz="1500" b="1" i="1" dirty="0">
                <a:latin typeface="Tahoma" charset="0"/>
              </a:rPr>
              <a:t>all</a:t>
            </a:r>
            <a:r>
              <a:rPr lang="en-US" altLang="x-none" sz="1500" dirty="0">
                <a:latin typeface="Tahoma" charset="0"/>
              </a:rPr>
              <a:t>  the constraints in the 2nd diagram!</a:t>
            </a:r>
          </a:p>
        </p:txBody>
      </p:sp>
      <p:grpSp>
        <p:nvGrpSpPr>
          <p:cNvPr id="2" name="Group 83" descr="Employees is in a rectangle. ssn (underlined), name, and lot are attributes in ovals connected to the Employees rectangle. Employees has a thin line connecting to the Purchaser diamond. Policies rectangle has policyid(underlined) and cost as attributes in ovals connected to it. Policies has a thick arrow pointing to the Purchaser diamond  and a thin line connecting it to the Beneficiary diamond (thick outline).  Dependants rectangle (Thick outline) has attributes pname (dashed underline) and age in ovals connected to it. Dependants has a thick arrow pointing to the Beneficiary diamond." title="Diagram 2"/>
          <p:cNvGrpSpPr>
            <a:grpSpLocks/>
          </p:cNvGrpSpPr>
          <p:nvPr/>
        </p:nvGrpSpPr>
        <p:grpSpPr bwMode="auto">
          <a:xfrm>
            <a:off x="390228" y="2656285"/>
            <a:ext cx="4730353" cy="2372915"/>
            <a:chOff x="1710" y="2231"/>
            <a:chExt cx="3973" cy="1993"/>
          </a:xfrm>
        </p:grpSpPr>
        <p:sp>
          <p:nvSpPr>
            <p:cNvPr id="52267" name="Rectangle 3"/>
            <p:cNvSpPr>
              <a:spLocks noChangeArrowheads="1"/>
            </p:cNvSpPr>
            <p:nvPr/>
          </p:nvSpPr>
          <p:spPr bwMode="auto">
            <a:xfrm>
              <a:off x="1968" y="3936"/>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nvGrpSpPr>
            <p:cNvPr id="52268" name="Group 41"/>
            <p:cNvGrpSpPr>
              <a:grpSpLocks/>
            </p:cNvGrpSpPr>
            <p:nvPr/>
          </p:nvGrpSpPr>
          <p:grpSpPr bwMode="auto">
            <a:xfrm>
              <a:off x="4272" y="3072"/>
              <a:ext cx="981" cy="368"/>
              <a:chOff x="4272" y="3072"/>
              <a:chExt cx="981" cy="368"/>
            </a:xfrm>
          </p:grpSpPr>
          <p:sp>
            <p:nvSpPr>
              <p:cNvPr id="52306" name="Freeform 39"/>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7" name="Rectangle 40"/>
              <p:cNvSpPr>
                <a:spLocks noChangeArrowheads="1"/>
              </p:cNvSpPr>
              <p:nvPr/>
            </p:nvSpPr>
            <p:spPr bwMode="auto">
              <a:xfrm>
                <a:off x="4367" y="3133"/>
                <a:ext cx="8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Beneficiary</a:t>
                </a:r>
              </a:p>
            </p:txBody>
          </p:sp>
        </p:grpSp>
        <p:sp>
          <p:nvSpPr>
            <p:cNvPr id="52269" name="Freeform 42"/>
            <p:cNvSpPr>
              <a:spLocks/>
            </p:cNvSpPr>
            <p:nvPr/>
          </p:nvSpPr>
          <p:spPr bwMode="auto">
            <a:xfrm>
              <a:off x="4416" y="2256"/>
              <a:ext cx="608" cy="241"/>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0" name="Freeform 43"/>
            <p:cNvSpPr>
              <a:spLocks/>
            </p:cNvSpPr>
            <p:nvPr/>
          </p:nvSpPr>
          <p:spPr bwMode="auto">
            <a:xfrm>
              <a:off x="5136" y="2304"/>
              <a:ext cx="501" cy="189"/>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1" name="Freeform 44"/>
            <p:cNvSpPr>
              <a:spLocks/>
            </p:cNvSpPr>
            <p:nvPr/>
          </p:nvSpPr>
          <p:spPr bwMode="auto">
            <a:xfrm>
              <a:off x="4835" y="2619"/>
              <a:ext cx="846" cy="176"/>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2" name="Rectangle 45"/>
            <p:cNvSpPr>
              <a:spLocks noChangeArrowheads="1"/>
            </p:cNvSpPr>
            <p:nvPr/>
          </p:nvSpPr>
          <p:spPr bwMode="auto">
            <a:xfrm>
              <a:off x="5239" y="2272"/>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age</a:t>
              </a:r>
            </a:p>
          </p:txBody>
        </p:sp>
        <p:sp>
          <p:nvSpPr>
            <p:cNvPr id="52273" name="Rectangle 46"/>
            <p:cNvSpPr>
              <a:spLocks noChangeArrowheads="1"/>
            </p:cNvSpPr>
            <p:nvPr/>
          </p:nvSpPr>
          <p:spPr bwMode="auto">
            <a:xfrm>
              <a:off x="4460" y="2239"/>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pname</a:t>
              </a:r>
            </a:p>
          </p:txBody>
        </p:sp>
        <p:sp>
          <p:nvSpPr>
            <p:cNvPr id="52274" name="Rectangle 47"/>
            <p:cNvSpPr>
              <a:spLocks noChangeArrowheads="1"/>
            </p:cNvSpPr>
            <p:nvPr/>
          </p:nvSpPr>
          <p:spPr bwMode="auto">
            <a:xfrm>
              <a:off x="4829" y="2602"/>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Dependents</a:t>
              </a:r>
            </a:p>
          </p:txBody>
        </p:sp>
        <p:sp>
          <p:nvSpPr>
            <p:cNvPr id="52275" name="Line 48"/>
            <p:cNvSpPr>
              <a:spLocks noChangeShapeType="1"/>
            </p:cNvSpPr>
            <p:nvPr/>
          </p:nvSpPr>
          <p:spPr bwMode="auto">
            <a:xfrm>
              <a:off x="4582" y="2402"/>
              <a:ext cx="37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6" name="Line 49"/>
            <p:cNvSpPr>
              <a:spLocks noChangeShapeType="1"/>
            </p:cNvSpPr>
            <p:nvPr/>
          </p:nvSpPr>
          <p:spPr bwMode="auto">
            <a:xfrm>
              <a:off x="4804" y="2490"/>
              <a:ext cx="184"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7" name="Line 50"/>
            <p:cNvSpPr>
              <a:spLocks noChangeShapeType="1"/>
            </p:cNvSpPr>
            <p:nvPr/>
          </p:nvSpPr>
          <p:spPr bwMode="auto">
            <a:xfrm flipH="1">
              <a:off x="5324" y="2500"/>
              <a:ext cx="75"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2278" name="Group 59"/>
            <p:cNvGrpSpPr>
              <a:grpSpLocks/>
            </p:cNvGrpSpPr>
            <p:nvPr/>
          </p:nvGrpSpPr>
          <p:grpSpPr bwMode="auto">
            <a:xfrm>
              <a:off x="3600" y="3648"/>
              <a:ext cx="1427" cy="566"/>
              <a:chOff x="3600" y="3648"/>
              <a:chExt cx="1427" cy="566"/>
            </a:xfrm>
          </p:grpSpPr>
          <p:sp>
            <p:nvSpPr>
              <p:cNvPr id="52298" name="Freeform 51"/>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9" name="Freeform 52"/>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0" name="Freeform 53"/>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1" name="Rectangle 54"/>
              <p:cNvSpPr>
                <a:spLocks noChangeArrowheads="1"/>
              </p:cNvSpPr>
              <p:nvPr/>
            </p:nvSpPr>
            <p:spPr bwMode="auto">
              <a:xfrm>
                <a:off x="3683" y="3988"/>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policyid</a:t>
                </a:r>
              </a:p>
            </p:txBody>
          </p:sp>
          <p:sp>
            <p:nvSpPr>
              <p:cNvPr id="52302" name="Rectangle 55"/>
              <p:cNvSpPr>
                <a:spLocks noChangeArrowheads="1"/>
              </p:cNvSpPr>
              <p:nvPr/>
            </p:nvSpPr>
            <p:spPr bwMode="auto">
              <a:xfrm>
                <a:off x="4571" y="3998"/>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cost</a:t>
                </a:r>
              </a:p>
            </p:txBody>
          </p:sp>
          <p:sp>
            <p:nvSpPr>
              <p:cNvPr id="52303" name="Rectangle 56"/>
              <p:cNvSpPr>
                <a:spLocks noChangeArrowheads="1"/>
              </p:cNvSpPr>
              <p:nvPr/>
            </p:nvSpPr>
            <p:spPr bwMode="auto">
              <a:xfrm>
                <a:off x="4168" y="3648"/>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Policies</a:t>
                </a:r>
              </a:p>
            </p:txBody>
          </p:sp>
          <p:sp>
            <p:nvSpPr>
              <p:cNvPr id="52304" name="Line 57"/>
              <p:cNvSpPr>
                <a:spLocks noChangeShapeType="1"/>
              </p:cNvSpPr>
              <p:nvPr/>
            </p:nvSpPr>
            <p:spPr bwMode="auto">
              <a:xfrm flipV="1">
                <a:off x="4036" y="3880"/>
                <a:ext cx="271" cy="1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305" name="Line 58"/>
              <p:cNvSpPr>
                <a:spLocks noChangeShapeType="1"/>
              </p:cNvSpPr>
              <p:nvPr/>
            </p:nvSpPr>
            <p:spPr bwMode="auto">
              <a:xfrm flipH="1" flipV="1">
                <a:off x="4499" y="3880"/>
                <a:ext cx="257" cy="1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79" name="Rectangle 61"/>
            <p:cNvSpPr>
              <a:spLocks noChangeArrowheads="1"/>
            </p:cNvSpPr>
            <p:nvPr/>
          </p:nvSpPr>
          <p:spPr bwMode="auto">
            <a:xfrm>
              <a:off x="2863" y="3067"/>
              <a:ext cx="7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Purchaser</a:t>
              </a:r>
            </a:p>
          </p:txBody>
        </p:sp>
        <p:sp>
          <p:nvSpPr>
            <p:cNvPr id="52280" name="Freeform 62"/>
            <p:cNvSpPr>
              <a:spLocks/>
            </p:cNvSpPr>
            <p:nvPr/>
          </p:nvSpPr>
          <p:spPr bwMode="auto">
            <a:xfrm>
              <a:off x="2817" y="2992"/>
              <a:ext cx="815" cy="378"/>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2281" name="Group 74"/>
            <p:cNvGrpSpPr>
              <a:grpSpLocks/>
            </p:cNvGrpSpPr>
            <p:nvPr/>
          </p:nvGrpSpPr>
          <p:grpSpPr bwMode="auto">
            <a:xfrm>
              <a:off x="1710" y="2231"/>
              <a:ext cx="1422" cy="680"/>
              <a:chOff x="1710" y="2231"/>
              <a:chExt cx="1422" cy="680"/>
            </a:xfrm>
          </p:grpSpPr>
          <p:sp>
            <p:nvSpPr>
              <p:cNvPr id="52287" name="Freeform 63"/>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8" name="Freeform 64"/>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9" name="Freeform 65"/>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0" name="Rectangle 66"/>
              <p:cNvSpPr>
                <a:spLocks noChangeArrowheads="1"/>
              </p:cNvSpPr>
              <p:nvPr/>
            </p:nvSpPr>
            <p:spPr bwMode="auto">
              <a:xfrm>
                <a:off x="2213" y="22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name</a:t>
                </a:r>
                <a:endParaRPr lang="en-US" altLang="x-none" b="1"/>
              </a:p>
            </p:txBody>
          </p:sp>
          <p:sp>
            <p:nvSpPr>
              <p:cNvPr id="52291" name="Rectangle 67"/>
              <p:cNvSpPr>
                <a:spLocks noChangeArrowheads="1"/>
              </p:cNvSpPr>
              <p:nvPr/>
            </p:nvSpPr>
            <p:spPr bwMode="auto">
              <a:xfrm>
                <a:off x="2067" y="2699"/>
                <a:ext cx="8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Employees</a:t>
                </a:r>
                <a:endParaRPr lang="en-US" altLang="x-none" b="1"/>
              </a:p>
            </p:txBody>
          </p:sp>
          <p:sp>
            <p:nvSpPr>
              <p:cNvPr id="52292" name="Rectangle 68"/>
              <p:cNvSpPr>
                <a:spLocks noChangeArrowheads="1"/>
              </p:cNvSpPr>
              <p:nvPr/>
            </p:nvSpPr>
            <p:spPr bwMode="auto">
              <a:xfrm>
                <a:off x="1837" y="2354"/>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ssn</a:t>
                </a:r>
                <a:endParaRPr lang="en-US" altLang="x-none" b="1" u="sng"/>
              </a:p>
            </p:txBody>
          </p:sp>
          <p:sp>
            <p:nvSpPr>
              <p:cNvPr id="52293" name="Rectangle 69"/>
              <p:cNvSpPr>
                <a:spLocks noChangeArrowheads="1"/>
              </p:cNvSpPr>
              <p:nvPr/>
            </p:nvSpPr>
            <p:spPr bwMode="auto">
              <a:xfrm>
                <a:off x="2782" y="2359"/>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lot</a:t>
                </a:r>
                <a:endParaRPr lang="en-US" altLang="x-none" b="1"/>
              </a:p>
            </p:txBody>
          </p:sp>
          <p:sp>
            <p:nvSpPr>
              <p:cNvPr id="52294" name="Freeform 70"/>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5" name="Line 71"/>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6" name="Line 72"/>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7" name="Line 73"/>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82" name="Line 75"/>
            <p:cNvSpPr>
              <a:spLocks noChangeShapeType="1"/>
            </p:cNvSpPr>
            <p:nvPr/>
          </p:nvSpPr>
          <p:spPr bwMode="auto">
            <a:xfrm flipH="1" flipV="1">
              <a:off x="3408" y="3264"/>
              <a:ext cx="752" cy="416"/>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3" name="Line 76"/>
            <p:cNvSpPr>
              <a:spLocks noChangeShapeType="1"/>
            </p:cNvSpPr>
            <p:nvPr/>
          </p:nvSpPr>
          <p:spPr bwMode="auto">
            <a:xfrm flipH="1">
              <a:off x="4752" y="2800"/>
              <a:ext cx="448" cy="272"/>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4" name="Line 77"/>
            <p:cNvSpPr>
              <a:spLocks noChangeShapeType="1"/>
            </p:cNvSpPr>
            <p:nvPr/>
          </p:nvSpPr>
          <p:spPr bwMode="auto">
            <a:xfrm flipV="1">
              <a:off x="4464" y="3456"/>
              <a:ext cx="288" cy="24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5" name="Line 78"/>
            <p:cNvSpPr>
              <a:spLocks noChangeShapeType="1"/>
            </p:cNvSpPr>
            <p:nvPr/>
          </p:nvSpPr>
          <p:spPr bwMode="auto">
            <a:xfrm>
              <a:off x="2500" y="2884"/>
              <a:ext cx="520"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6" name="Rectangle 81"/>
            <p:cNvSpPr>
              <a:spLocks noChangeArrowheads="1"/>
            </p:cNvSpPr>
            <p:nvPr/>
          </p:nvSpPr>
          <p:spPr bwMode="auto">
            <a:xfrm>
              <a:off x="2640" y="3552"/>
              <a:ext cx="125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a:solidFill>
                    <a:schemeClr val="accent2"/>
                  </a:solidFill>
                </a:rPr>
                <a:t>Better design</a:t>
              </a:r>
              <a:endParaRPr lang="en-US" altLang="x-none" sz="1800">
                <a:solidFill>
                  <a:srgbClr val="434FD6"/>
                </a:solidFill>
              </a:endParaRPr>
            </a:p>
          </p:txBody>
        </p:sp>
      </p:grpSp>
      <p:sp>
        <p:nvSpPr>
          <p:cNvPr id="30802" name="Line 82" descr="Policies rectangle has policyid(underlined) and cost as attributes in ovals connected to it. Policies has a thin arrow pointing to the covers diamond" title="Policies DIagram 1"/>
          <p:cNvSpPr>
            <a:spLocks noChangeShapeType="1"/>
          </p:cNvSpPr>
          <p:nvPr/>
        </p:nvSpPr>
        <p:spPr bwMode="auto">
          <a:xfrm flipV="1">
            <a:off x="7041732" y="2015729"/>
            <a:ext cx="0" cy="340519"/>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grpSp>
        <p:nvGrpSpPr>
          <p:cNvPr id="52232" name="Group 38" descr="Policies rectangle has policyid(underlined) and cost as attributes in ovals connected to it. Policies has a thin arrow pointing to the covers diamond" title="Policies Diagram 1"/>
          <p:cNvGrpSpPr>
            <a:grpSpLocks/>
          </p:cNvGrpSpPr>
          <p:nvPr/>
        </p:nvGrpSpPr>
        <p:grpSpPr bwMode="auto">
          <a:xfrm>
            <a:off x="6128523" y="2386013"/>
            <a:ext cx="1670447" cy="638175"/>
            <a:chOff x="3121" y="1657"/>
            <a:chExt cx="1403" cy="536"/>
          </a:xfrm>
        </p:grpSpPr>
        <p:sp>
          <p:nvSpPr>
            <p:cNvPr id="52259" name="Freeform 30"/>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0" name="Freeform 31"/>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1" name="Freeform 32"/>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2" name="Rectangle 33"/>
            <p:cNvSpPr>
              <a:spLocks noChangeArrowheads="1"/>
            </p:cNvSpPr>
            <p:nvPr/>
          </p:nvSpPr>
          <p:spPr bwMode="auto">
            <a:xfrm>
              <a:off x="3666" y="1657"/>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Policies</a:t>
              </a:r>
            </a:p>
          </p:txBody>
        </p:sp>
        <p:sp>
          <p:nvSpPr>
            <p:cNvPr id="52263" name="Rectangle 34"/>
            <p:cNvSpPr>
              <a:spLocks noChangeArrowheads="1"/>
            </p:cNvSpPr>
            <p:nvPr/>
          </p:nvSpPr>
          <p:spPr bwMode="auto">
            <a:xfrm>
              <a:off x="3126" y="1963"/>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policyid</a:t>
              </a:r>
            </a:p>
          </p:txBody>
        </p:sp>
        <p:sp>
          <p:nvSpPr>
            <p:cNvPr id="52264" name="Rectangle 35"/>
            <p:cNvSpPr>
              <a:spLocks noChangeArrowheads="1"/>
            </p:cNvSpPr>
            <p:nvPr/>
          </p:nvSpPr>
          <p:spPr bwMode="auto">
            <a:xfrm>
              <a:off x="4114" y="1976"/>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2265" name="Line 36"/>
            <p:cNvSpPr>
              <a:spLocks noChangeShapeType="1"/>
            </p:cNvSpPr>
            <p:nvPr/>
          </p:nvSpPr>
          <p:spPr bwMode="auto">
            <a:xfrm flipV="1">
              <a:off x="3459" y="1877"/>
              <a:ext cx="299" cy="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66" name="Line 37"/>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33" name="Freeform 6" descr="Dependants rectangle (Thick outline) has attributes pname (dashed underline) and age in ovals connected to it. Dependants has a thick arrow pointing to covers" title="Dependants Diagram 1"/>
          <p:cNvSpPr>
            <a:spLocks/>
          </p:cNvSpPr>
          <p:nvPr/>
        </p:nvSpPr>
        <p:spPr bwMode="auto">
          <a:xfrm>
            <a:off x="7644188" y="1213247"/>
            <a:ext cx="648891"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4" name="Freeform 7" descr="Dependants rectangle (Thick outline) has attributes pname (dashed underline) and age in ovals connected to it. Dependants has a thick arrow pointing to covers" title="Dependants Diagram 1"/>
          <p:cNvSpPr>
            <a:spLocks/>
          </p:cNvSpPr>
          <p:nvPr/>
        </p:nvSpPr>
        <p:spPr bwMode="auto">
          <a:xfrm>
            <a:off x="8438336" y="1220391"/>
            <a:ext cx="648890"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5" name="Freeform 8" descr="Covers (Thick outline) is connected to employees and dependants" title="Covers Diagram 1"/>
          <p:cNvSpPr>
            <a:spLocks/>
          </p:cNvSpPr>
          <p:nvPr/>
        </p:nvSpPr>
        <p:spPr bwMode="auto">
          <a:xfrm>
            <a:off x="6641682" y="1497807"/>
            <a:ext cx="801291" cy="515540"/>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6" name="Rectangle 10" descr="Dependants rectangle (Thick outline) has attributes pname (dashed underline) and age in ovals connected to it. Dependants has a thick arrow pointing to covers" title="Dependants Diagram 1"/>
          <p:cNvSpPr>
            <a:spLocks noChangeArrowheads="1"/>
          </p:cNvSpPr>
          <p:nvPr/>
        </p:nvSpPr>
        <p:spPr bwMode="auto">
          <a:xfrm>
            <a:off x="8526442" y="1220391"/>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52237" name="Rectangle 11" descr="Dependants rectangle (Thick outline) has attributes pname (dashed underline) and age in ovals connected to it. Dependants has a thick arrow pointing to covers" title="Dependants Diagram 1"/>
          <p:cNvSpPr>
            <a:spLocks noChangeArrowheads="1"/>
          </p:cNvSpPr>
          <p:nvPr/>
        </p:nvSpPr>
        <p:spPr bwMode="auto">
          <a:xfrm>
            <a:off x="7635854" y="1200150"/>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52238" name="Rectangle 12" descr="Dependants rectangle (Thick outline) has attributes pname (dashed underline) and age in ovals connected to it. Dependants has a thick arrow pointing to covers" title="Dependants Diagram 1"/>
          <p:cNvSpPr>
            <a:spLocks noChangeArrowheads="1"/>
          </p:cNvSpPr>
          <p:nvPr/>
        </p:nvSpPr>
        <p:spPr bwMode="auto">
          <a:xfrm>
            <a:off x="8018045" y="1610916"/>
            <a:ext cx="1017107" cy="25199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52239" name="Rectangle 13"/>
          <p:cNvSpPr>
            <a:spLocks noChangeArrowheads="1"/>
          </p:cNvSpPr>
          <p:nvPr/>
        </p:nvSpPr>
        <p:spPr bwMode="auto">
          <a:xfrm>
            <a:off x="6728598" y="1599009"/>
            <a:ext cx="656430"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Covers</a:t>
            </a:r>
          </a:p>
        </p:txBody>
      </p:sp>
      <p:grpSp>
        <p:nvGrpSpPr>
          <p:cNvPr id="52240" name="Group 25" descr="Employees is in a rectangle. ssn (underlined), name, and lot are attributes in ovals connected to the Employees rectangle. Employees has a thin line connecting to the Covers diamond. " title="Employees Diagram 1"/>
          <p:cNvGrpSpPr>
            <a:grpSpLocks/>
          </p:cNvGrpSpPr>
          <p:nvPr/>
        </p:nvGrpSpPr>
        <p:grpSpPr bwMode="auto">
          <a:xfrm>
            <a:off x="4587855" y="1041796"/>
            <a:ext cx="1840706" cy="794147"/>
            <a:chOff x="1827" y="768"/>
            <a:chExt cx="1546" cy="667"/>
          </a:xfrm>
        </p:grpSpPr>
        <p:sp>
          <p:nvSpPr>
            <p:cNvPr id="52248" name="Freeform 14"/>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49" name="Freeform 15"/>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0" name="Freeform 16"/>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1" name="Freeform 17"/>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2" name="Rectangle 18"/>
            <p:cNvSpPr>
              <a:spLocks noChangeArrowheads="1"/>
            </p:cNvSpPr>
            <p:nvPr/>
          </p:nvSpPr>
          <p:spPr bwMode="auto">
            <a:xfrm>
              <a:off x="2345" y="768"/>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52253" name="Rectangle 19"/>
            <p:cNvSpPr>
              <a:spLocks noChangeArrowheads="1"/>
            </p:cNvSpPr>
            <p:nvPr/>
          </p:nvSpPr>
          <p:spPr bwMode="auto">
            <a:xfrm>
              <a:off x="2358" y="1223"/>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52254" name="Rectangle 20"/>
            <p:cNvSpPr>
              <a:spLocks noChangeArrowheads="1"/>
            </p:cNvSpPr>
            <p:nvPr/>
          </p:nvSpPr>
          <p:spPr bwMode="auto">
            <a:xfrm>
              <a:off x="1971" y="899"/>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2255" name="Rectangle 21"/>
            <p:cNvSpPr>
              <a:spLocks noChangeArrowheads="1"/>
            </p:cNvSpPr>
            <p:nvPr/>
          </p:nvSpPr>
          <p:spPr bwMode="auto">
            <a:xfrm>
              <a:off x="2998" y="904"/>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2256" name="Line 22"/>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7" name="Line 23"/>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8" name="Line 24"/>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41" name="Line 26" descr="Dependants rectangle (Thick outline) has attributes pname (dashed underline) and age in ovals connected to it. Dependants has a thick arrow pointing to covers" title="Dependants Diagram 1"/>
          <p:cNvSpPr>
            <a:spLocks noChangeShapeType="1"/>
          </p:cNvSpPr>
          <p:nvPr/>
        </p:nvSpPr>
        <p:spPr bwMode="auto">
          <a:xfrm>
            <a:off x="7434638" y="1715691"/>
            <a:ext cx="596504" cy="0"/>
          </a:xfrm>
          <a:prstGeom prst="line">
            <a:avLst/>
          </a:prstGeom>
          <a:noFill/>
          <a:ln w="38100">
            <a:solidFill>
              <a:schemeClr val="tx2"/>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2" name="Line 27" descr="Dependants rectangle (Thick outline) has attributes pname (dashed underline) and age in ovals connected to it. Dependants has a thick arrow pointing to covers" title="Dependants Diagram 1"/>
          <p:cNvSpPr>
            <a:spLocks noChangeShapeType="1"/>
          </p:cNvSpPr>
          <p:nvPr/>
        </p:nvSpPr>
        <p:spPr bwMode="auto">
          <a:xfrm>
            <a:off x="7972801" y="1458516"/>
            <a:ext cx="241697" cy="138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3" name="Line 28" descr="Dependants rectangle (Thick outline) has attributes pname (dashed underline) and age in ovals connected to it. Dependants has a thick arrow pointing to covers" title="Dependants Diagram 1"/>
          <p:cNvSpPr>
            <a:spLocks noChangeShapeType="1"/>
          </p:cNvSpPr>
          <p:nvPr/>
        </p:nvSpPr>
        <p:spPr bwMode="auto">
          <a:xfrm flipH="1">
            <a:off x="8580020" y="1481138"/>
            <a:ext cx="203597" cy="1273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4" name="Line 29" descr="Dependants rectangle (Thick outline) has attributes pname (dashed underline) and age in ovals connected to it. Dependants has a thick arrow pointing to covers" title="Dependants Diagram 1"/>
          <p:cNvSpPr>
            <a:spLocks noChangeShapeType="1"/>
          </p:cNvSpPr>
          <p:nvPr/>
        </p:nvSpPr>
        <p:spPr bwMode="auto">
          <a:xfrm>
            <a:off x="7684670" y="1396603"/>
            <a:ext cx="507206"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5" name="Line 79" descr="Employees is in a rectangle. ssn (underlined), name, and lot are attributes in ovals connected to the Employees rectangle. Employees has a thin line connecting to the Covers diamond. " title="Employees"/>
          <p:cNvSpPr>
            <a:spLocks noChangeShapeType="1"/>
          </p:cNvSpPr>
          <p:nvPr/>
        </p:nvSpPr>
        <p:spPr bwMode="auto">
          <a:xfrm flipH="1">
            <a:off x="6122570" y="1727597"/>
            <a:ext cx="52387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6" name="Line 86" descr="Policies rectangle has policyid(underlined) and cost as attributes in ovals connected to it. Policies has a thin arrow pointing to the covers diamond" title="Policies"/>
          <p:cNvSpPr>
            <a:spLocks noChangeShapeType="1"/>
          </p:cNvSpPr>
          <p:nvPr/>
        </p:nvSpPr>
        <p:spPr bwMode="auto">
          <a:xfrm flipH="1">
            <a:off x="7041732" y="2411016"/>
            <a:ext cx="5954" cy="2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164453485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802"/>
                                        </p:tgtEl>
                                        <p:attrNameLst>
                                          <p:attrName>style.visibility</p:attrName>
                                        </p:attrNameLst>
                                      </p:cBhvr>
                                      <p:to>
                                        <p:strVal val="visible"/>
                                      </p:to>
                                    </p:set>
                                    <p:animEffect transition="in" filter="fade">
                                      <p:cBhvr>
                                        <p:cTn id="15" dur="500"/>
                                        <p:tgtEl>
                                          <p:spTgt spid="3080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07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autoUpdateAnimBg="0"/>
      <p:bldP spid="308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9038-B728-5B48-B9DB-191447902CFB}"/>
              </a:ext>
            </a:extLst>
          </p:cNvPr>
          <p:cNvSpPr>
            <a:spLocks noGrp="1"/>
          </p:cNvSpPr>
          <p:nvPr>
            <p:ph type="title"/>
          </p:nvPr>
        </p:nvSpPr>
        <p:spPr/>
        <p:txBody>
          <a:bodyPr/>
          <a:lstStyle/>
          <a:p>
            <a:r>
              <a:rPr lang="en-US"/>
              <a:t>Binary and Ternary Relationship (cont)</a:t>
            </a:r>
            <a:endParaRPr lang="en-US" dirty="0"/>
          </a:p>
        </p:txBody>
      </p:sp>
      <p:sp>
        <p:nvSpPr>
          <p:cNvPr id="20" name="Content Placeholder 19">
            <a:extLst>
              <a:ext uri="{FF2B5EF4-FFF2-40B4-BE49-F238E27FC236}">
                <a16:creationId xmlns:a16="http://schemas.microsoft.com/office/drawing/2014/main" id="{8E78381A-2B7C-5843-AB9E-C7A942E831C5}"/>
              </a:ext>
            </a:extLst>
          </p:cNvPr>
          <p:cNvSpPr>
            <a:spLocks noGrp="1"/>
          </p:cNvSpPr>
          <p:nvPr>
            <p:ph idx="1"/>
          </p:nvPr>
        </p:nvSpPr>
        <p:spPr>
          <a:xfrm>
            <a:off x="5238174" y="1113784"/>
            <a:ext cx="4082405" cy="2544312"/>
          </a:xfrm>
        </p:spPr>
        <p:txBody>
          <a:bodyPr>
            <a:normAutofit/>
          </a:bodyPr>
          <a:lstStyle/>
          <a:p>
            <a:pPr marL="0" indent="0">
              <a:lnSpc>
                <a:spcPct val="90000"/>
              </a:lnSpc>
              <a:buNone/>
            </a:pPr>
            <a:r>
              <a:rPr lang="en-US" altLang="x-none" sz="1500" dirty="0"/>
              <a:t>S </a:t>
            </a:r>
            <a:r>
              <a:rPr lang="ja-JP" altLang="en-US" sz="1500"/>
              <a:t>“</a:t>
            </a:r>
            <a:r>
              <a:rPr lang="en-US" altLang="ja-JP" sz="1500" dirty="0"/>
              <a:t>can-supply</a:t>
            </a:r>
            <a:r>
              <a:rPr lang="ja-JP" altLang="en-US" sz="1500"/>
              <a:t>”</a:t>
            </a:r>
            <a:r>
              <a:rPr lang="en-US" altLang="ja-JP" sz="1500" dirty="0"/>
              <a:t> P,  D </a:t>
            </a:r>
            <a:r>
              <a:rPr lang="ja-JP" altLang="en-US" sz="1500"/>
              <a:t>“</a:t>
            </a:r>
            <a:r>
              <a:rPr lang="en-US" altLang="ja-JP" sz="1500" dirty="0"/>
              <a:t>needs</a:t>
            </a:r>
            <a:r>
              <a:rPr lang="ja-JP" altLang="en-US" sz="1500"/>
              <a:t>”</a:t>
            </a:r>
            <a:r>
              <a:rPr lang="en-US" altLang="ja-JP" sz="1500" dirty="0"/>
              <a:t> P,  and D  </a:t>
            </a:r>
            <a:r>
              <a:rPr lang="ja-JP" altLang="en-US" sz="1500"/>
              <a:t>“</a:t>
            </a:r>
            <a:r>
              <a:rPr lang="en-US" altLang="ja-JP" sz="1500" dirty="0"/>
              <a:t>deals-with</a:t>
            </a:r>
            <a:r>
              <a:rPr lang="ja-JP" altLang="en-US" sz="1500"/>
              <a:t>”</a:t>
            </a:r>
            <a:r>
              <a:rPr lang="en-US" altLang="ja-JP" sz="1500" dirty="0"/>
              <a:t> S does not imply that D has agreed to buy P from S.</a:t>
            </a:r>
          </a:p>
          <a:p>
            <a:pPr marL="0" indent="0">
              <a:lnSpc>
                <a:spcPct val="90000"/>
              </a:lnSpc>
              <a:spcBef>
                <a:spcPts val="2000"/>
              </a:spcBef>
              <a:buNone/>
            </a:pPr>
            <a:r>
              <a:rPr lang="en-US" altLang="x-none" sz="1500" dirty="0"/>
              <a:t>How do we record </a:t>
            </a:r>
            <a:r>
              <a:rPr lang="en-US" altLang="x-none" sz="1500" i="1" dirty="0"/>
              <a:t>qty</a:t>
            </a:r>
            <a:r>
              <a:rPr lang="en-US" altLang="x-none" sz="1500" dirty="0"/>
              <a:t>?</a:t>
            </a:r>
          </a:p>
        </p:txBody>
      </p:sp>
      <p:sp>
        <p:nvSpPr>
          <p:cNvPr id="23" name="Freeform 18" descr="Contract diamond has the attribute qty attatches to it and thin lines connecting it to 3 rectangles: Parts, Departments, Suppliers. " title="Diagram 1">
            <a:extLst>
              <a:ext uri="{FF2B5EF4-FFF2-40B4-BE49-F238E27FC236}">
                <a16:creationId xmlns:a16="http://schemas.microsoft.com/office/drawing/2014/main" id="{E9306CC6-E490-7C46-BE70-002BB616B7E5}"/>
              </a:ext>
            </a:extLst>
          </p:cNvPr>
          <p:cNvSpPr>
            <a:spLocks/>
          </p:cNvSpPr>
          <p:nvPr/>
        </p:nvSpPr>
        <p:spPr bwMode="auto">
          <a:xfrm>
            <a:off x="1566067" y="863979"/>
            <a:ext cx="1022350" cy="361950"/>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20" descr="Contract diamond has the attribute qty attatches to it and thin lines connecting it to 3 rectangles: Parts, Departments, Suppliers. " title="Diagram 1">
            <a:extLst>
              <a:ext uri="{FF2B5EF4-FFF2-40B4-BE49-F238E27FC236}">
                <a16:creationId xmlns:a16="http://schemas.microsoft.com/office/drawing/2014/main" id="{E1858539-2C63-504A-BB96-6C9E73D910D3}"/>
              </a:ext>
            </a:extLst>
          </p:cNvPr>
          <p:cNvSpPr>
            <a:spLocks/>
          </p:cNvSpPr>
          <p:nvPr/>
        </p:nvSpPr>
        <p:spPr bwMode="auto">
          <a:xfrm>
            <a:off x="2967830" y="1693574"/>
            <a:ext cx="1582737" cy="338137"/>
          </a:xfrm>
          <a:custGeom>
            <a:avLst/>
            <a:gdLst>
              <a:gd name="T0" fmla="*/ 2147483647 w 844"/>
              <a:gd name="T1" fmla="*/ 2147483647 h 185"/>
              <a:gd name="T2" fmla="*/ 2147483647 w 844"/>
              <a:gd name="T3" fmla="*/ 0 h 185"/>
              <a:gd name="T4" fmla="*/ 0 w 844"/>
              <a:gd name="T5" fmla="*/ 0 h 185"/>
              <a:gd name="T6" fmla="*/ 0 w 844"/>
              <a:gd name="T7" fmla="*/ 2147483647 h 185"/>
              <a:gd name="T8" fmla="*/ 2147483647 w 844"/>
              <a:gd name="T9" fmla="*/ 2147483647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21" descr="Contract diamond has the attribute qty attatches to it and thin lines connecting it to 3 rectangles: Parts, Departments, Suppliers. " title="Diagram 1">
            <a:extLst>
              <a:ext uri="{FF2B5EF4-FFF2-40B4-BE49-F238E27FC236}">
                <a16:creationId xmlns:a16="http://schemas.microsoft.com/office/drawing/2014/main" id="{29ABFE83-5231-3E49-A41A-6ED4719DA951}"/>
              </a:ext>
            </a:extLst>
          </p:cNvPr>
          <p:cNvSpPr>
            <a:spLocks noChangeArrowheads="1"/>
          </p:cNvSpPr>
          <p:nvPr/>
        </p:nvSpPr>
        <p:spPr bwMode="auto">
          <a:xfrm>
            <a:off x="1718467" y="895350"/>
            <a:ext cx="64373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dirty="0"/>
              <a:t>qty</a:t>
            </a:r>
          </a:p>
        </p:txBody>
      </p:sp>
      <p:grpSp>
        <p:nvGrpSpPr>
          <p:cNvPr id="55" name="Group 54" descr="Contract diamond has the attribute qty attatches to it and thin lines connecting it to 3 rectangles: Parts, Departments, Suppliers. " title="Diagram 1">
            <a:extLst>
              <a:ext uri="{FF2B5EF4-FFF2-40B4-BE49-F238E27FC236}">
                <a16:creationId xmlns:a16="http://schemas.microsoft.com/office/drawing/2014/main" id="{AB8DBDA1-5B2B-BB4D-9B46-22773710D896}"/>
              </a:ext>
            </a:extLst>
          </p:cNvPr>
          <p:cNvGrpSpPr/>
          <p:nvPr/>
        </p:nvGrpSpPr>
        <p:grpSpPr>
          <a:xfrm>
            <a:off x="68260" y="1143722"/>
            <a:ext cx="4445721" cy="1779587"/>
            <a:chOff x="54767" y="1271299"/>
            <a:chExt cx="4445721" cy="1779587"/>
          </a:xfrm>
        </p:grpSpPr>
        <p:sp>
          <p:nvSpPr>
            <p:cNvPr id="21" name="Freeform 10" descr="Contract diamond has the attribute qty attatches to it and thin lines connecting it to 3 rectangles: Parts, Departments, Suppliers. " title="Diagram 1">
              <a:extLst>
                <a:ext uri="{FF2B5EF4-FFF2-40B4-BE49-F238E27FC236}">
                  <a16:creationId xmlns:a16="http://schemas.microsoft.com/office/drawing/2014/main" id="{27C40844-2986-BA4B-9AC1-712B6267C717}"/>
                </a:ext>
              </a:extLst>
            </p:cNvPr>
            <p:cNvSpPr>
              <a:spLocks/>
            </p:cNvSpPr>
            <p:nvPr/>
          </p:nvSpPr>
          <p:spPr bwMode="auto">
            <a:xfrm>
              <a:off x="1197767" y="2679411"/>
              <a:ext cx="1333500" cy="371475"/>
            </a:xfrm>
            <a:custGeom>
              <a:avLst/>
              <a:gdLst>
                <a:gd name="T0" fmla="*/ 2147483647 w 711"/>
                <a:gd name="T1" fmla="*/ 2147483647 h 203"/>
                <a:gd name="T2" fmla="*/ 2147483647 w 711"/>
                <a:gd name="T3" fmla="*/ 0 h 203"/>
                <a:gd name="T4" fmla="*/ 0 w 711"/>
                <a:gd name="T5" fmla="*/ 0 h 203"/>
                <a:gd name="T6" fmla="*/ 0 w 711"/>
                <a:gd name="T7" fmla="*/ 2147483647 h 203"/>
                <a:gd name="T8" fmla="*/ 2147483647 w 711"/>
                <a:gd name="T9" fmla="*/ 2147483647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11" descr="Contract diamond has the attribute qty attatches to it and thin lines connecting it to 3 rectangles: Parts, Departments, Suppliers. " title="Diagram 1">
              <a:extLst>
                <a:ext uri="{FF2B5EF4-FFF2-40B4-BE49-F238E27FC236}">
                  <a16:creationId xmlns:a16="http://schemas.microsoft.com/office/drawing/2014/main" id="{EF6D209A-3334-7044-9AFF-A7FB7BA4FB03}"/>
                </a:ext>
              </a:extLst>
            </p:cNvPr>
            <p:cNvSpPr>
              <a:spLocks noChangeArrowheads="1"/>
            </p:cNvSpPr>
            <p:nvPr/>
          </p:nvSpPr>
          <p:spPr bwMode="auto">
            <a:xfrm>
              <a:off x="1327942" y="2642899"/>
              <a:ext cx="1106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Suppliers</a:t>
              </a:r>
            </a:p>
          </p:txBody>
        </p:sp>
        <p:sp>
          <p:nvSpPr>
            <p:cNvPr id="26" name="Rectangle 23">
              <a:extLst>
                <a:ext uri="{FF2B5EF4-FFF2-40B4-BE49-F238E27FC236}">
                  <a16:creationId xmlns:a16="http://schemas.microsoft.com/office/drawing/2014/main" id="{8F3C9F68-9AC1-4140-95E8-95A7579A53D9}"/>
                </a:ext>
              </a:extLst>
            </p:cNvPr>
            <p:cNvSpPr>
              <a:spLocks noChangeArrowheads="1"/>
            </p:cNvSpPr>
            <p:nvPr/>
          </p:nvSpPr>
          <p:spPr bwMode="auto">
            <a:xfrm>
              <a:off x="3078088" y="173531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dirty="0"/>
                <a:t>Departments</a:t>
              </a:r>
            </a:p>
          </p:txBody>
        </p:sp>
        <p:sp>
          <p:nvSpPr>
            <p:cNvPr id="27" name="Rectangle 24" descr="Contract diamond has the attribute qty attatches to it and thin lines connecting it to 3 rectangles: Parts, Departments, Suppliers. " title="Diagram 1">
              <a:extLst>
                <a:ext uri="{FF2B5EF4-FFF2-40B4-BE49-F238E27FC236}">
                  <a16:creationId xmlns:a16="http://schemas.microsoft.com/office/drawing/2014/main" id="{29BFADAC-E6AF-284A-90B7-3E6D310F2908}"/>
                </a:ext>
              </a:extLst>
            </p:cNvPr>
            <p:cNvSpPr>
              <a:spLocks noChangeArrowheads="1"/>
            </p:cNvSpPr>
            <p:nvPr/>
          </p:nvSpPr>
          <p:spPr bwMode="auto">
            <a:xfrm>
              <a:off x="1367630" y="1671349"/>
              <a:ext cx="1016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Contract</a:t>
              </a:r>
            </a:p>
          </p:txBody>
        </p:sp>
        <p:sp>
          <p:nvSpPr>
            <p:cNvPr id="28" name="Freeform 28" descr="Contract diamond has the attribute qty attatches to it and thin lines connecting it to 3 rectangles: Parts, Departments, Suppliers. " title="Diagram 1">
              <a:extLst>
                <a:ext uri="{FF2B5EF4-FFF2-40B4-BE49-F238E27FC236}">
                  <a16:creationId xmlns:a16="http://schemas.microsoft.com/office/drawing/2014/main" id="{ECCD1B62-FF49-F941-B763-4F9F196BD3B7}"/>
                </a:ext>
              </a:extLst>
            </p:cNvPr>
            <p:cNvSpPr>
              <a:spLocks/>
            </p:cNvSpPr>
            <p:nvPr/>
          </p:nvSpPr>
          <p:spPr bwMode="auto">
            <a:xfrm>
              <a:off x="54767" y="1682461"/>
              <a:ext cx="757238" cy="311150"/>
            </a:xfrm>
            <a:custGeom>
              <a:avLst/>
              <a:gdLst>
                <a:gd name="T0" fmla="*/ 2147483647 w 820"/>
                <a:gd name="T1" fmla="*/ 2147483647 h 170"/>
                <a:gd name="T2" fmla="*/ 2147483647 w 820"/>
                <a:gd name="T3" fmla="*/ 0 h 170"/>
                <a:gd name="T4" fmla="*/ 0 w 820"/>
                <a:gd name="T5" fmla="*/ 0 h 170"/>
                <a:gd name="T6" fmla="*/ 0 w 820"/>
                <a:gd name="T7" fmla="*/ 2147483647 h 170"/>
                <a:gd name="T8" fmla="*/ 2147483647 w 820"/>
                <a:gd name="T9" fmla="*/ 2147483647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31" descr="Contract diamond has the attribute qty attatches to it and thin lines connecting it to 3 rectangles: Parts, Departments, Suppliers. " title="Diagram 1">
              <a:extLst>
                <a:ext uri="{FF2B5EF4-FFF2-40B4-BE49-F238E27FC236}">
                  <a16:creationId xmlns:a16="http://schemas.microsoft.com/office/drawing/2014/main" id="{92D71EDB-4C23-AD4D-97A2-B0395742298C}"/>
                </a:ext>
              </a:extLst>
            </p:cNvPr>
            <p:cNvSpPr>
              <a:spLocks noChangeArrowheads="1"/>
            </p:cNvSpPr>
            <p:nvPr/>
          </p:nvSpPr>
          <p:spPr bwMode="auto">
            <a:xfrm>
              <a:off x="130967" y="1647536"/>
              <a:ext cx="688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Parts</a:t>
              </a:r>
            </a:p>
          </p:txBody>
        </p:sp>
        <p:sp>
          <p:nvSpPr>
            <p:cNvPr id="30" name="Line 37" descr="Contract diamond has the attribute qty attatches to it and thin lines connecting it to 3 rectangles: Parts, Departments, Suppliers. " title="Diagram 1">
              <a:extLst>
                <a:ext uri="{FF2B5EF4-FFF2-40B4-BE49-F238E27FC236}">
                  <a16:creationId xmlns:a16="http://schemas.microsoft.com/office/drawing/2014/main" id="{2DCEE729-BA94-3D40-AA6B-88173464949D}"/>
                </a:ext>
              </a:extLst>
            </p:cNvPr>
            <p:cNvSpPr>
              <a:spLocks noChangeShapeType="1"/>
            </p:cNvSpPr>
            <p:nvPr/>
          </p:nvSpPr>
          <p:spPr bwMode="auto">
            <a:xfrm>
              <a:off x="2469355" y="1880899"/>
              <a:ext cx="55721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9" descr="Contract diamond has the attribute qty attatches to it and thin lines connecting it to 3 rectangles: Parts, Departments, Suppliers. " title="Diagram 1">
              <a:extLst>
                <a:ext uri="{FF2B5EF4-FFF2-40B4-BE49-F238E27FC236}">
                  <a16:creationId xmlns:a16="http://schemas.microsoft.com/office/drawing/2014/main" id="{9EA6575A-B29D-9247-97A6-07649EC715A8}"/>
                </a:ext>
              </a:extLst>
            </p:cNvPr>
            <p:cNvSpPr>
              <a:spLocks noChangeShapeType="1"/>
            </p:cNvSpPr>
            <p:nvPr/>
          </p:nvSpPr>
          <p:spPr bwMode="auto">
            <a:xfrm flipH="1">
              <a:off x="1807367" y="1271299"/>
              <a:ext cx="152400" cy="228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41" descr="Contract diamond has the attribute qty attatches to it and thin lines connecting it to 3 rectangles: Parts, Departments, Suppliers. " title="Diagram 1">
              <a:extLst>
                <a:ext uri="{FF2B5EF4-FFF2-40B4-BE49-F238E27FC236}">
                  <a16:creationId xmlns:a16="http://schemas.microsoft.com/office/drawing/2014/main" id="{C92B6D5A-A593-624C-8D94-61500EBEFBB5}"/>
                </a:ext>
              </a:extLst>
            </p:cNvPr>
            <p:cNvSpPr>
              <a:spLocks noChangeShapeType="1"/>
            </p:cNvSpPr>
            <p:nvPr/>
          </p:nvSpPr>
          <p:spPr bwMode="auto">
            <a:xfrm flipH="1">
              <a:off x="816767" y="1868199"/>
              <a:ext cx="422275" cy="127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42" descr="Contract diamond has the attribute qty attatches to it and thin lines connecting it to 3 rectangles: Parts, Departments, Suppliers. " title="Diagram 1">
              <a:extLst>
                <a:ext uri="{FF2B5EF4-FFF2-40B4-BE49-F238E27FC236}">
                  <a16:creationId xmlns:a16="http://schemas.microsoft.com/office/drawing/2014/main" id="{27D3F55F-EFF8-2C48-81B6-86DF2201DE46}"/>
                </a:ext>
              </a:extLst>
            </p:cNvPr>
            <p:cNvSpPr>
              <a:spLocks noChangeShapeType="1"/>
            </p:cNvSpPr>
            <p:nvPr/>
          </p:nvSpPr>
          <p:spPr bwMode="auto">
            <a:xfrm>
              <a:off x="1861342" y="2307936"/>
              <a:ext cx="22225" cy="411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 name="Freeform 69" descr="Contract diamond has the attribute qty attatches to it and thin lines connecting it to 3 rectangles: Parts, Departments, Suppliers. " title="Diagram 1">
              <a:extLst>
                <a:ext uri="{FF2B5EF4-FFF2-40B4-BE49-F238E27FC236}">
                  <a16:creationId xmlns:a16="http://schemas.microsoft.com/office/drawing/2014/main" id="{529B0235-6BE4-1C45-BA90-C78D7132881F}"/>
                </a:ext>
              </a:extLst>
            </p:cNvPr>
            <p:cNvSpPr>
              <a:spLocks/>
            </p:cNvSpPr>
            <p:nvPr/>
          </p:nvSpPr>
          <p:spPr bwMode="auto">
            <a:xfrm>
              <a:off x="1231105" y="1466561"/>
              <a:ext cx="1262062" cy="792163"/>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6" name="Group 55" descr="Parts rectangle is connected to the needs and can-supply diamonds. Departments Rectangle is connected to the deals-with and needs diamonds. Suppliers are connnected with the deals-with and can-supply diamonds" title="Diagram 2">
            <a:extLst>
              <a:ext uri="{FF2B5EF4-FFF2-40B4-BE49-F238E27FC236}">
                <a16:creationId xmlns:a16="http://schemas.microsoft.com/office/drawing/2014/main" id="{A110DF0E-D895-C24D-8BF3-A58BE031F6B9}"/>
              </a:ext>
            </a:extLst>
          </p:cNvPr>
          <p:cNvGrpSpPr/>
          <p:nvPr/>
        </p:nvGrpSpPr>
        <p:grpSpPr>
          <a:xfrm>
            <a:off x="429491" y="3305356"/>
            <a:ext cx="4843463" cy="1752600"/>
            <a:chOff x="429491" y="3305356"/>
            <a:chExt cx="4843463" cy="1752600"/>
          </a:xfrm>
        </p:grpSpPr>
        <p:sp>
          <p:nvSpPr>
            <p:cNvPr id="36" name="Freeform 44">
              <a:extLst>
                <a:ext uri="{FF2B5EF4-FFF2-40B4-BE49-F238E27FC236}">
                  <a16:creationId xmlns:a16="http://schemas.microsoft.com/office/drawing/2014/main" id="{90B7BD07-5263-0845-BC68-26861CF268C6}"/>
                </a:ext>
              </a:extLst>
            </p:cNvPr>
            <p:cNvSpPr>
              <a:spLocks/>
            </p:cNvSpPr>
            <p:nvPr/>
          </p:nvSpPr>
          <p:spPr bwMode="auto">
            <a:xfrm>
              <a:off x="1920154" y="4542019"/>
              <a:ext cx="1333500" cy="371475"/>
            </a:xfrm>
            <a:custGeom>
              <a:avLst/>
              <a:gdLst>
                <a:gd name="T0" fmla="*/ 2147483647 w 711"/>
                <a:gd name="T1" fmla="*/ 2147483647 h 203"/>
                <a:gd name="T2" fmla="*/ 2147483647 w 711"/>
                <a:gd name="T3" fmla="*/ 0 h 203"/>
                <a:gd name="T4" fmla="*/ 0 w 711"/>
                <a:gd name="T5" fmla="*/ 0 h 203"/>
                <a:gd name="T6" fmla="*/ 0 w 711"/>
                <a:gd name="T7" fmla="*/ 2147483647 h 203"/>
                <a:gd name="T8" fmla="*/ 2147483647 w 711"/>
                <a:gd name="T9" fmla="*/ 2147483647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Rectangle 45">
              <a:extLst>
                <a:ext uri="{FF2B5EF4-FFF2-40B4-BE49-F238E27FC236}">
                  <a16:creationId xmlns:a16="http://schemas.microsoft.com/office/drawing/2014/main" id="{DF713A42-4D25-074C-B252-9C6B475F8332}"/>
                </a:ext>
              </a:extLst>
            </p:cNvPr>
            <p:cNvSpPr>
              <a:spLocks noChangeArrowheads="1"/>
            </p:cNvSpPr>
            <p:nvPr/>
          </p:nvSpPr>
          <p:spPr bwMode="auto">
            <a:xfrm>
              <a:off x="2050329" y="4505506"/>
              <a:ext cx="11064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Suppliers</a:t>
              </a:r>
            </a:p>
          </p:txBody>
        </p:sp>
        <p:sp>
          <p:nvSpPr>
            <p:cNvPr id="38" name="Freeform 47">
              <a:extLst>
                <a:ext uri="{FF2B5EF4-FFF2-40B4-BE49-F238E27FC236}">
                  <a16:creationId xmlns:a16="http://schemas.microsoft.com/office/drawing/2014/main" id="{F6F0F178-47E7-FB4E-BE2A-4CC86BB97014}"/>
                </a:ext>
              </a:extLst>
            </p:cNvPr>
            <p:cNvSpPr>
              <a:spLocks/>
            </p:cNvSpPr>
            <p:nvPr/>
          </p:nvSpPr>
          <p:spPr bwMode="auto">
            <a:xfrm>
              <a:off x="3723554" y="4265794"/>
              <a:ext cx="1262062" cy="792162"/>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48">
              <a:extLst>
                <a:ext uri="{FF2B5EF4-FFF2-40B4-BE49-F238E27FC236}">
                  <a16:creationId xmlns:a16="http://schemas.microsoft.com/office/drawing/2014/main" id="{C56673DA-0791-9642-BD31-B3623FE4F076}"/>
                </a:ext>
              </a:extLst>
            </p:cNvPr>
            <p:cNvSpPr>
              <a:spLocks/>
            </p:cNvSpPr>
            <p:nvPr/>
          </p:nvSpPr>
          <p:spPr bwMode="auto">
            <a:xfrm>
              <a:off x="3690216" y="3556181"/>
              <a:ext cx="1582738" cy="338138"/>
            </a:xfrm>
            <a:custGeom>
              <a:avLst/>
              <a:gdLst>
                <a:gd name="T0" fmla="*/ 2147483647 w 844"/>
                <a:gd name="T1" fmla="*/ 2147483647 h 185"/>
                <a:gd name="T2" fmla="*/ 2147483647 w 844"/>
                <a:gd name="T3" fmla="*/ 0 h 185"/>
                <a:gd name="T4" fmla="*/ 0 w 844"/>
                <a:gd name="T5" fmla="*/ 0 h 185"/>
                <a:gd name="T6" fmla="*/ 0 w 844"/>
                <a:gd name="T7" fmla="*/ 2147483647 h 185"/>
                <a:gd name="T8" fmla="*/ 2147483647 w 844"/>
                <a:gd name="T9" fmla="*/ 2147483647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50">
              <a:extLst>
                <a:ext uri="{FF2B5EF4-FFF2-40B4-BE49-F238E27FC236}">
                  <a16:creationId xmlns:a16="http://schemas.microsoft.com/office/drawing/2014/main" id="{29A91FE0-195C-AE4D-BEC5-8FC83944E230}"/>
                </a:ext>
              </a:extLst>
            </p:cNvPr>
            <p:cNvSpPr>
              <a:spLocks noChangeArrowheads="1"/>
            </p:cNvSpPr>
            <p:nvPr/>
          </p:nvSpPr>
          <p:spPr bwMode="auto">
            <a:xfrm>
              <a:off x="3742604" y="3499031"/>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Departments</a:t>
              </a:r>
            </a:p>
          </p:txBody>
        </p:sp>
        <p:sp>
          <p:nvSpPr>
            <p:cNvPr id="41" name="Rectangle 51">
              <a:extLst>
                <a:ext uri="{FF2B5EF4-FFF2-40B4-BE49-F238E27FC236}">
                  <a16:creationId xmlns:a16="http://schemas.microsoft.com/office/drawing/2014/main" id="{4F74101D-E2D5-424C-9170-494F69D9804E}"/>
                </a:ext>
              </a:extLst>
            </p:cNvPr>
            <p:cNvSpPr>
              <a:spLocks noChangeArrowheads="1"/>
            </p:cNvSpPr>
            <p:nvPr/>
          </p:nvSpPr>
          <p:spPr bwMode="auto">
            <a:xfrm>
              <a:off x="3766416" y="4495981"/>
              <a:ext cx="1174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deals-with</a:t>
              </a:r>
            </a:p>
          </p:txBody>
        </p:sp>
        <p:sp>
          <p:nvSpPr>
            <p:cNvPr id="42" name="Freeform 52">
              <a:extLst>
                <a:ext uri="{FF2B5EF4-FFF2-40B4-BE49-F238E27FC236}">
                  <a16:creationId xmlns:a16="http://schemas.microsoft.com/office/drawing/2014/main" id="{2DB70443-EDF2-6C42-80E3-6293CD7DE832}"/>
                </a:ext>
              </a:extLst>
            </p:cNvPr>
            <p:cNvSpPr>
              <a:spLocks/>
            </p:cNvSpPr>
            <p:nvPr/>
          </p:nvSpPr>
          <p:spPr bwMode="auto">
            <a:xfrm>
              <a:off x="642216" y="3492681"/>
              <a:ext cx="757238" cy="311150"/>
            </a:xfrm>
            <a:custGeom>
              <a:avLst/>
              <a:gdLst>
                <a:gd name="T0" fmla="*/ 2147483647 w 820"/>
                <a:gd name="T1" fmla="*/ 2147483647 h 170"/>
                <a:gd name="T2" fmla="*/ 2147483647 w 820"/>
                <a:gd name="T3" fmla="*/ 0 h 170"/>
                <a:gd name="T4" fmla="*/ 0 w 820"/>
                <a:gd name="T5" fmla="*/ 0 h 170"/>
                <a:gd name="T6" fmla="*/ 0 w 820"/>
                <a:gd name="T7" fmla="*/ 2147483647 h 170"/>
                <a:gd name="T8" fmla="*/ 2147483647 w 820"/>
                <a:gd name="T9" fmla="*/ 2147483647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53">
              <a:extLst>
                <a:ext uri="{FF2B5EF4-FFF2-40B4-BE49-F238E27FC236}">
                  <a16:creationId xmlns:a16="http://schemas.microsoft.com/office/drawing/2014/main" id="{5B5D86FF-39EB-0047-B6E5-F88BDB891929}"/>
                </a:ext>
              </a:extLst>
            </p:cNvPr>
            <p:cNvSpPr>
              <a:spLocks noChangeArrowheads="1"/>
            </p:cNvSpPr>
            <p:nvPr/>
          </p:nvSpPr>
          <p:spPr bwMode="auto">
            <a:xfrm>
              <a:off x="718416" y="3457756"/>
              <a:ext cx="688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Parts</a:t>
              </a:r>
            </a:p>
          </p:txBody>
        </p:sp>
        <p:sp>
          <p:nvSpPr>
            <p:cNvPr id="44" name="Freeform 58">
              <a:extLst>
                <a:ext uri="{FF2B5EF4-FFF2-40B4-BE49-F238E27FC236}">
                  <a16:creationId xmlns:a16="http://schemas.microsoft.com/office/drawing/2014/main" id="{06C50394-0DB3-5740-B151-2C0A67D64C38}"/>
                </a:ext>
              </a:extLst>
            </p:cNvPr>
            <p:cNvSpPr>
              <a:spLocks/>
            </p:cNvSpPr>
            <p:nvPr/>
          </p:nvSpPr>
          <p:spPr bwMode="auto">
            <a:xfrm>
              <a:off x="429491" y="4140381"/>
              <a:ext cx="1262063" cy="792163"/>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Rectangle 59">
              <a:extLst>
                <a:ext uri="{FF2B5EF4-FFF2-40B4-BE49-F238E27FC236}">
                  <a16:creationId xmlns:a16="http://schemas.microsoft.com/office/drawing/2014/main" id="{55748EDA-81B6-0C44-BA95-2588BFAB36F1}"/>
                </a:ext>
              </a:extLst>
            </p:cNvPr>
            <p:cNvSpPr>
              <a:spLocks noChangeArrowheads="1"/>
            </p:cNvSpPr>
            <p:nvPr/>
          </p:nvSpPr>
          <p:spPr bwMode="auto">
            <a:xfrm>
              <a:off x="456479" y="4343581"/>
              <a:ext cx="1254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can-supply</a:t>
              </a:r>
            </a:p>
          </p:txBody>
        </p:sp>
        <p:sp>
          <p:nvSpPr>
            <p:cNvPr id="46" name="Line 61">
              <a:extLst>
                <a:ext uri="{FF2B5EF4-FFF2-40B4-BE49-F238E27FC236}">
                  <a16:creationId xmlns:a16="http://schemas.microsoft.com/office/drawing/2014/main" id="{58B01121-6B0B-8D41-86AD-529A7B989E72}"/>
                </a:ext>
              </a:extLst>
            </p:cNvPr>
            <p:cNvSpPr>
              <a:spLocks noChangeShapeType="1"/>
            </p:cNvSpPr>
            <p:nvPr/>
          </p:nvSpPr>
          <p:spPr bwMode="auto">
            <a:xfrm>
              <a:off x="1023216" y="3838756"/>
              <a:ext cx="76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7" name="Line 62">
              <a:extLst>
                <a:ext uri="{FF2B5EF4-FFF2-40B4-BE49-F238E27FC236}">
                  <a16:creationId xmlns:a16="http://schemas.microsoft.com/office/drawing/2014/main" id="{1E67891F-53CD-5540-8174-162A2A85210F}"/>
                </a:ext>
              </a:extLst>
            </p:cNvPr>
            <p:cNvSpPr>
              <a:spLocks noChangeShapeType="1"/>
            </p:cNvSpPr>
            <p:nvPr/>
          </p:nvSpPr>
          <p:spPr bwMode="auto">
            <a:xfrm>
              <a:off x="1709016" y="4524556"/>
              <a:ext cx="1524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8" name="Line 63">
              <a:extLst>
                <a:ext uri="{FF2B5EF4-FFF2-40B4-BE49-F238E27FC236}">
                  <a16:creationId xmlns:a16="http://schemas.microsoft.com/office/drawing/2014/main" id="{50B2BD3D-4570-2540-8F37-F9CF4A2C1DE3}"/>
                </a:ext>
              </a:extLst>
            </p:cNvPr>
            <p:cNvSpPr>
              <a:spLocks noChangeShapeType="1"/>
            </p:cNvSpPr>
            <p:nvPr/>
          </p:nvSpPr>
          <p:spPr bwMode="auto">
            <a:xfrm flipV="1">
              <a:off x="3233016" y="4676956"/>
              <a:ext cx="533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 name="Line 64">
              <a:extLst>
                <a:ext uri="{FF2B5EF4-FFF2-40B4-BE49-F238E27FC236}">
                  <a16:creationId xmlns:a16="http://schemas.microsoft.com/office/drawing/2014/main" id="{9F5D9AE3-82AA-7346-A7BD-3C38AD441E20}"/>
                </a:ext>
              </a:extLst>
            </p:cNvPr>
            <p:cNvSpPr>
              <a:spLocks noChangeShapeType="1"/>
            </p:cNvSpPr>
            <p:nvPr/>
          </p:nvSpPr>
          <p:spPr bwMode="auto">
            <a:xfrm flipV="1">
              <a:off x="4376016" y="3914956"/>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 name="Freeform 69">
              <a:extLst>
                <a:ext uri="{FF2B5EF4-FFF2-40B4-BE49-F238E27FC236}">
                  <a16:creationId xmlns:a16="http://schemas.microsoft.com/office/drawing/2014/main" id="{74ED31DC-BBAA-F04E-A3EC-B59EC4FA81DD}"/>
                </a:ext>
              </a:extLst>
            </p:cNvPr>
            <p:cNvSpPr>
              <a:spLocks/>
            </p:cNvSpPr>
            <p:nvPr/>
          </p:nvSpPr>
          <p:spPr bwMode="auto">
            <a:xfrm>
              <a:off x="1937616" y="3305356"/>
              <a:ext cx="1262063" cy="792163"/>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Rectangle 70">
              <a:extLst>
                <a:ext uri="{FF2B5EF4-FFF2-40B4-BE49-F238E27FC236}">
                  <a16:creationId xmlns:a16="http://schemas.microsoft.com/office/drawing/2014/main" id="{DDFD0615-047D-F949-A195-7BABB98EDCAA}"/>
                </a:ext>
              </a:extLst>
            </p:cNvPr>
            <p:cNvSpPr>
              <a:spLocks noChangeArrowheads="1"/>
            </p:cNvSpPr>
            <p:nvPr/>
          </p:nvSpPr>
          <p:spPr bwMode="auto">
            <a:xfrm>
              <a:off x="2237654" y="3533956"/>
              <a:ext cx="7683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needs</a:t>
              </a:r>
            </a:p>
          </p:txBody>
        </p:sp>
        <p:cxnSp>
          <p:nvCxnSpPr>
            <p:cNvPr id="52" name="AutoShape 71">
              <a:extLst>
                <a:ext uri="{FF2B5EF4-FFF2-40B4-BE49-F238E27FC236}">
                  <a16:creationId xmlns:a16="http://schemas.microsoft.com/office/drawing/2014/main" id="{1BB2C150-C829-7746-90C8-D01B0F583D66}"/>
                </a:ext>
              </a:extLst>
            </p:cNvPr>
            <p:cNvCxnSpPr>
              <a:cxnSpLocks noChangeShapeType="1"/>
              <a:stCxn id="43" idx="3"/>
              <a:endCxn id="50" idx="4"/>
            </p:cNvCxnSpPr>
            <p:nvPr/>
          </p:nvCxnSpPr>
          <p:spPr bwMode="auto">
            <a:xfrm>
              <a:off x="1407391" y="3624444"/>
              <a:ext cx="530225" cy="7778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3" name="AutoShape 72">
              <a:extLst>
                <a:ext uri="{FF2B5EF4-FFF2-40B4-BE49-F238E27FC236}">
                  <a16:creationId xmlns:a16="http://schemas.microsoft.com/office/drawing/2014/main" id="{E17A67C3-A355-DC4A-BBB6-F7522517DE52}"/>
                </a:ext>
              </a:extLst>
            </p:cNvPr>
            <p:cNvCxnSpPr>
              <a:cxnSpLocks noChangeShapeType="1"/>
              <a:stCxn id="50" idx="2"/>
              <a:endCxn id="40" idx="1"/>
            </p:cNvCxnSpPr>
            <p:nvPr/>
          </p:nvCxnSpPr>
          <p:spPr bwMode="auto">
            <a:xfrm flipV="1">
              <a:off x="3198091" y="3665719"/>
              <a:ext cx="544513" cy="49212"/>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4" name="Text Box 68" title="VS">
            <a:extLst>
              <a:ext uri="{FF2B5EF4-FFF2-40B4-BE49-F238E27FC236}">
                <a16:creationId xmlns:a16="http://schemas.microsoft.com/office/drawing/2014/main" id="{ED6A3D5D-BB62-C946-91F9-6F66EEB83F5C}"/>
              </a:ext>
            </a:extLst>
          </p:cNvPr>
          <p:cNvSpPr txBox="1">
            <a:spLocks noChangeArrowheads="1"/>
          </p:cNvSpPr>
          <p:nvPr/>
        </p:nvSpPr>
        <p:spPr bwMode="auto">
          <a:xfrm>
            <a:off x="3266354" y="2551834"/>
            <a:ext cx="914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spcBef>
                <a:spcPct val="50000"/>
              </a:spcBef>
            </a:pPr>
            <a:r>
              <a:rPr lang="en-US" altLang="x-none" sz="2400" dirty="0">
                <a:latin typeface="Arial Black" charset="0"/>
              </a:rPr>
              <a:t>VS.</a:t>
            </a:r>
          </a:p>
        </p:txBody>
      </p:sp>
    </p:spTree>
    <p:extLst>
      <p:ext uri="{BB962C8B-B14F-4D97-AF65-F5344CB8AC3E}">
        <p14:creationId xmlns:p14="http://schemas.microsoft.com/office/powerpoint/2010/main" val="2285757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9" descr="Blob surrounding group 1 and group 2" title="Blob"/>
          <p:cNvSpPr>
            <a:spLocks/>
          </p:cNvSpPr>
          <p:nvPr/>
        </p:nvSpPr>
        <p:spPr bwMode="auto">
          <a:xfrm>
            <a:off x="85130" y="1338858"/>
            <a:ext cx="5216128" cy="3732610"/>
          </a:xfrm>
          <a:custGeom>
            <a:avLst/>
            <a:gdLst>
              <a:gd name="T0" fmla="*/ 3028220 w 6954319"/>
              <a:gd name="T1" fmla="*/ 69696 h 4977310"/>
              <a:gd name="T2" fmla="*/ 2145311 w 6954319"/>
              <a:gd name="T3" fmla="*/ 193601 h 4977310"/>
              <a:gd name="T4" fmla="*/ 1974925 w 6954319"/>
              <a:gd name="T5" fmla="*/ 937024 h 4977310"/>
              <a:gd name="T6" fmla="*/ 1324362 w 6954319"/>
              <a:gd name="T7" fmla="*/ 1943745 h 4977310"/>
              <a:gd name="T8" fmla="*/ 302047 w 6954319"/>
              <a:gd name="T9" fmla="*/ 3027906 h 4977310"/>
              <a:gd name="T10" fmla="*/ 302047 w 6954319"/>
              <a:gd name="T11" fmla="*/ 4607683 h 4977310"/>
              <a:gd name="T12" fmla="*/ 2114331 w 6954319"/>
              <a:gd name="T13" fmla="*/ 4855490 h 4977310"/>
              <a:gd name="T14" fmla="*/ 4112492 w 6954319"/>
              <a:gd name="T15" fmla="*/ 4840003 h 4977310"/>
              <a:gd name="T16" fmla="*/ 6528872 w 6954319"/>
              <a:gd name="T17" fmla="*/ 4855490 h 4977310"/>
              <a:gd name="T18" fmla="*/ 6668279 w 6954319"/>
              <a:gd name="T19" fmla="*/ 4112066 h 4977310"/>
              <a:gd name="T20" fmla="*/ 6683768 w 6954319"/>
              <a:gd name="T21" fmla="*/ 2609729 h 4977310"/>
              <a:gd name="T22" fmla="*/ 5847329 w 6954319"/>
              <a:gd name="T23" fmla="*/ 1122881 h 4977310"/>
              <a:gd name="T24" fmla="*/ 4825014 w 6954319"/>
              <a:gd name="T25" fmla="*/ 178112 h 4977310"/>
              <a:gd name="T26" fmla="*/ 4004065 w 6954319"/>
              <a:gd name="T27" fmla="*/ 54209 h 4977310"/>
              <a:gd name="T28" fmla="*/ 2950771 w 6954319"/>
              <a:gd name="T29" fmla="*/ 69696 h 4977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54319" h="4977310">
                <a:moveTo>
                  <a:pt x="3027994" y="69703"/>
                </a:moveTo>
                <a:cubicBezTo>
                  <a:pt x="2674340" y="59377"/>
                  <a:pt x="2320687" y="49051"/>
                  <a:pt x="2145151" y="193620"/>
                </a:cubicBezTo>
                <a:cubicBezTo>
                  <a:pt x="1969615" y="338189"/>
                  <a:pt x="2111593" y="645398"/>
                  <a:pt x="1974778" y="937118"/>
                </a:cubicBezTo>
                <a:cubicBezTo>
                  <a:pt x="1837963" y="1228838"/>
                  <a:pt x="1603055" y="1595424"/>
                  <a:pt x="1324263" y="1943939"/>
                </a:cubicBezTo>
                <a:cubicBezTo>
                  <a:pt x="1045471" y="2292454"/>
                  <a:pt x="472398" y="2584174"/>
                  <a:pt x="302025" y="3028208"/>
                </a:cubicBezTo>
                <a:cubicBezTo>
                  <a:pt x="131652" y="3472242"/>
                  <a:pt x="0" y="4303515"/>
                  <a:pt x="302025" y="4608143"/>
                </a:cubicBezTo>
                <a:cubicBezTo>
                  <a:pt x="604050" y="4912771"/>
                  <a:pt x="1479147" y="4817251"/>
                  <a:pt x="2114174" y="4855975"/>
                </a:cubicBezTo>
                <a:cubicBezTo>
                  <a:pt x="2749201" y="4894699"/>
                  <a:pt x="4112186" y="4840486"/>
                  <a:pt x="4112186" y="4840486"/>
                </a:cubicBezTo>
                <a:cubicBezTo>
                  <a:pt x="4847888" y="4840486"/>
                  <a:pt x="6102453" y="4977310"/>
                  <a:pt x="6528386" y="4855975"/>
                </a:cubicBezTo>
                <a:cubicBezTo>
                  <a:pt x="6954319" y="4734640"/>
                  <a:pt x="6641968" y="4486808"/>
                  <a:pt x="6667782" y="4112477"/>
                </a:cubicBezTo>
                <a:cubicBezTo>
                  <a:pt x="6693596" y="3738146"/>
                  <a:pt x="6820085" y="3108237"/>
                  <a:pt x="6683270" y="2609990"/>
                </a:cubicBezTo>
                <a:cubicBezTo>
                  <a:pt x="6546455" y="2111743"/>
                  <a:pt x="6156662" y="1528303"/>
                  <a:pt x="5846893" y="1122993"/>
                </a:cubicBezTo>
                <a:cubicBezTo>
                  <a:pt x="5537124" y="717683"/>
                  <a:pt x="5131843" y="356260"/>
                  <a:pt x="4824655" y="178130"/>
                </a:cubicBezTo>
                <a:cubicBezTo>
                  <a:pt x="4517467" y="0"/>
                  <a:pt x="4316118" y="72285"/>
                  <a:pt x="4003767" y="54214"/>
                </a:cubicBezTo>
                <a:cubicBezTo>
                  <a:pt x="3691416" y="36143"/>
                  <a:pt x="2950551" y="69703"/>
                  <a:pt x="2950551" y="69703"/>
                </a:cubicBezTo>
              </a:path>
            </a:pathLst>
          </a:custGeom>
          <a:gradFill rotWithShape="1">
            <a:gsLst>
              <a:gs pos="0">
                <a:srgbClr val="DBDCFF">
                  <a:alpha val="50000"/>
                </a:srgbClr>
              </a:gs>
              <a:gs pos="64999">
                <a:srgbClr val="A9ABFF">
                  <a:alpha val="50000"/>
                </a:srgbClr>
              </a:gs>
              <a:gs pos="100000">
                <a:srgbClr val="8387FF">
                  <a:alpha val="50000"/>
                </a:srgbClr>
              </a:gs>
            </a:gsLst>
            <a:lin ang="5400000" scaled="1"/>
          </a:gra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sz="1350"/>
          </a:p>
        </p:txBody>
      </p:sp>
      <p:sp>
        <p:nvSpPr>
          <p:cNvPr id="58370" name="Rectangle 4"/>
          <p:cNvSpPr>
            <a:spLocks noGrp="1" noChangeArrowheads="1"/>
          </p:cNvSpPr>
          <p:nvPr>
            <p:ph type="title"/>
          </p:nvPr>
        </p:nvSpPr>
        <p:spPr/>
        <p:txBody>
          <a:bodyPr/>
          <a:lstStyle/>
          <a:p>
            <a:r>
              <a:rPr lang="en-US" altLang="x-none"/>
              <a:t>Aggregation</a:t>
            </a:r>
          </a:p>
        </p:txBody>
      </p:sp>
      <p:sp>
        <p:nvSpPr>
          <p:cNvPr id="58371" name="Rectangle 5"/>
          <p:cNvSpPr>
            <a:spLocks noGrp="1" noChangeArrowheads="1"/>
          </p:cNvSpPr>
          <p:nvPr>
            <p:ph idx="4294967295"/>
          </p:nvPr>
        </p:nvSpPr>
        <p:spPr>
          <a:xfrm>
            <a:off x="3494917" y="340593"/>
            <a:ext cx="5829300" cy="1127125"/>
          </a:xfrm>
        </p:spPr>
        <p:txBody>
          <a:bodyPr vert="horz" lIns="67866" tIns="33338" rIns="67866" bIns="33338" rtlCol="0">
            <a:normAutofit/>
          </a:bodyPr>
          <a:lstStyle/>
          <a:p>
            <a:pPr>
              <a:buFontTx/>
              <a:buNone/>
            </a:pPr>
            <a:r>
              <a:rPr lang="en-US" altLang="x-none" sz="2100" dirty="0"/>
              <a:t>Allows relationships to have relationships.</a:t>
            </a:r>
          </a:p>
        </p:txBody>
      </p:sp>
      <p:grpSp>
        <p:nvGrpSpPr>
          <p:cNvPr id="2" name="Group 7" descr="Employees is a rectangle with attributes ssn (underlined, name, lot as ovals attached to it. Employees is attached to the Monitors diamond which has attribute &quot;until&quot; attached to it. Group 1 is attached to group 2" title="Group 2"/>
          <p:cNvGrpSpPr>
            <a:grpSpLocks/>
          </p:cNvGrpSpPr>
          <p:nvPr/>
        </p:nvGrpSpPr>
        <p:grpSpPr bwMode="auto">
          <a:xfrm>
            <a:off x="1628882" y="1504626"/>
            <a:ext cx="2256235" cy="1712119"/>
            <a:chOff x="3024" y="62"/>
            <a:chExt cx="1895" cy="1438"/>
          </a:xfrm>
        </p:grpSpPr>
        <p:sp>
          <p:nvSpPr>
            <p:cNvPr id="58409" name="Freeform 8"/>
            <p:cNvSpPr>
              <a:spLocks/>
            </p:cNvSpPr>
            <p:nvPr/>
          </p:nvSpPr>
          <p:spPr bwMode="auto">
            <a:xfrm>
              <a:off x="4353" y="1189"/>
              <a:ext cx="566" cy="241"/>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0" name="Freeform 9"/>
            <p:cNvSpPr>
              <a:spLocks/>
            </p:cNvSpPr>
            <p:nvPr/>
          </p:nvSpPr>
          <p:spPr bwMode="auto">
            <a:xfrm>
              <a:off x="3423" y="1105"/>
              <a:ext cx="804" cy="395"/>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1" name="Rectangle 10"/>
            <p:cNvSpPr>
              <a:spLocks noChangeArrowheads="1"/>
            </p:cNvSpPr>
            <p:nvPr/>
          </p:nvSpPr>
          <p:spPr bwMode="auto">
            <a:xfrm>
              <a:off x="4436" y="1202"/>
              <a:ext cx="3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until</a:t>
              </a:r>
            </a:p>
          </p:txBody>
        </p:sp>
        <p:grpSp>
          <p:nvGrpSpPr>
            <p:cNvPr id="58412" name="Group 11"/>
            <p:cNvGrpSpPr>
              <a:grpSpLocks/>
            </p:cNvGrpSpPr>
            <p:nvPr/>
          </p:nvGrpSpPr>
          <p:grpSpPr bwMode="auto">
            <a:xfrm>
              <a:off x="3435" y="619"/>
              <a:ext cx="840" cy="254"/>
              <a:chOff x="3435" y="619"/>
              <a:chExt cx="840" cy="254"/>
            </a:xfrm>
          </p:grpSpPr>
          <p:sp>
            <p:nvSpPr>
              <p:cNvPr id="58425" name="Freeform 12"/>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26" name="Rectangle 13"/>
              <p:cNvSpPr>
                <a:spLocks noChangeArrowheads="1"/>
              </p:cNvSpPr>
              <p:nvPr/>
            </p:nvSpPr>
            <p:spPr bwMode="auto">
              <a:xfrm>
                <a:off x="3471" y="61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58413" name="Rectangle 14"/>
            <p:cNvSpPr>
              <a:spLocks noChangeArrowheads="1"/>
            </p:cNvSpPr>
            <p:nvPr/>
          </p:nvSpPr>
          <p:spPr bwMode="auto">
            <a:xfrm>
              <a:off x="3494" y="1181"/>
              <a:ext cx="6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Monitors</a:t>
              </a:r>
            </a:p>
          </p:txBody>
        </p:sp>
        <p:sp>
          <p:nvSpPr>
            <p:cNvPr id="58414" name="Line 15"/>
            <p:cNvSpPr>
              <a:spLocks noChangeShapeType="1"/>
            </p:cNvSpPr>
            <p:nvPr/>
          </p:nvSpPr>
          <p:spPr bwMode="auto">
            <a:xfrm>
              <a:off x="4228" y="1306"/>
              <a:ext cx="12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15" name="Line 16"/>
            <p:cNvSpPr>
              <a:spLocks noChangeShapeType="1"/>
            </p:cNvSpPr>
            <p:nvPr/>
          </p:nvSpPr>
          <p:spPr bwMode="auto">
            <a:xfrm flipV="1">
              <a:off x="3819" y="870"/>
              <a:ext cx="0" cy="2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16" name="Freeform 17"/>
            <p:cNvSpPr>
              <a:spLocks/>
            </p:cNvSpPr>
            <p:nvPr/>
          </p:nvSpPr>
          <p:spPr bwMode="auto">
            <a:xfrm>
              <a:off x="4060" y="239"/>
              <a:ext cx="565" cy="24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7" name="Freeform 18"/>
            <p:cNvSpPr>
              <a:spLocks/>
            </p:cNvSpPr>
            <p:nvPr/>
          </p:nvSpPr>
          <p:spPr bwMode="auto">
            <a:xfrm>
              <a:off x="3024" y="239"/>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8" name="Freeform 19"/>
            <p:cNvSpPr>
              <a:spLocks/>
            </p:cNvSpPr>
            <p:nvPr/>
          </p:nvSpPr>
          <p:spPr bwMode="auto">
            <a:xfrm>
              <a:off x="3531" y="62"/>
              <a:ext cx="565" cy="241"/>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9" name="Rectangle 20"/>
            <p:cNvSpPr>
              <a:spLocks noChangeArrowheads="1"/>
            </p:cNvSpPr>
            <p:nvPr/>
          </p:nvSpPr>
          <p:spPr bwMode="auto">
            <a:xfrm>
              <a:off x="4182" y="238"/>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58420" name="Rectangle 21"/>
            <p:cNvSpPr>
              <a:spLocks noChangeArrowheads="1"/>
            </p:cNvSpPr>
            <p:nvPr/>
          </p:nvSpPr>
          <p:spPr bwMode="auto">
            <a:xfrm>
              <a:off x="3611" y="96"/>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58421" name="Rectangle 22"/>
            <p:cNvSpPr>
              <a:spLocks noChangeArrowheads="1"/>
            </p:cNvSpPr>
            <p:nvPr/>
          </p:nvSpPr>
          <p:spPr bwMode="auto">
            <a:xfrm>
              <a:off x="3118" y="232"/>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58422" name="Line 23"/>
            <p:cNvSpPr>
              <a:spLocks noChangeShapeType="1"/>
            </p:cNvSpPr>
            <p:nvPr/>
          </p:nvSpPr>
          <p:spPr bwMode="auto">
            <a:xfrm>
              <a:off x="3306" y="494"/>
              <a:ext cx="348" cy="12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23" name="Line 24"/>
            <p:cNvSpPr>
              <a:spLocks noChangeShapeType="1"/>
            </p:cNvSpPr>
            <p:nvPr/>
          </p:nvSpPr>
          <p:spPr bwMode="auto">
            <a:xfrm>
              <a:off x="3821" y="302"/>
              <a:ext cx="0" cy="30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24" name="Line 25"/>
            <p:cNvSpPr>
              <a:spLocks noChangeShapeType="1"/>
            </p:cNvSpPr>
            <p:nvPr/>
          </p:nvSpPr>
          <p:spPr bwMode="auto">
            <a:xfrm flipH="1">
              <a:off x="4009" y="484"/>
              <a:ext cx="334"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5" descr="Projects is a rectangle with attributes pid (underlined), started_on, pbudget as ovals attached to it. Projects is attached to the sponsors Diamond which has attribute &quot;since&quot; as an oval attached to it. Sponsors is also connected to the Departments rectangle which has did (outlined), dname, and budget as attributes attached to it" title="Group 1">
            <a:extLst>
              <a:ext uri="{FF2B5EF4-FFF2-40B4-BE49-F238E27FC236}">
                <a16:creationId xmlns:a16="http://schemas.microsoft.com/office/drawing/2014/main" id="{89E3CDF1-FA43-7F42-B62D-F04A5F542FDC}"/>
              </a:ext>
            </a:extLst>
          </p:cNvPr>
          <p:cNvGrpSpPr/>
          <p:nvPr/>
        </p:nvGrpSpPr>
        <p:grpSpPr>
          <a:xfrm>
            <a:off x="500063" y="3205163"/>
            <a:ext cx="4338637" cy="1600200"/>
            <a:chOff x="178595" y="3190875"/>
            <a:chExt cx="4338637" cy="1600200"/>
          </a:xfrm>
        </p:grpSpPr>
        <p:grpSp>
          <p:nvGrpSpPr>
            <p:cNvPr id="4" name="Group 26"/>
            <p:cNvGrpSpPr>
              <a:grpSpLocks/>
            </p:cNvGrpSpPr>
            <p:nvPr/>
          </p:nvGrpSpPr>
          <p:grpSpPr bwMode="auto">
            <a:xfrm>
              <a:off x="178595" y="3190875"/>
              <a:ext cx="4336256" cy="1600200"/>
              <a:chOff x="2064" y="1488"/>
              <a:chExt cx="3642" cy="1344"/>
            </a:xfrm>
          </p:grpSpPr>
          <p:sp>
            <p:nvSpPr>
              <p:cNvPr id="58407" name="Rectangle 27"/>
              <p:cNvSpPr>
                <a:spLocks noChangeArrowheads="1"/>
              </p:cNvSpPr>
              <p:nvPr/>
            </p:nvSpPr>
            <p:spPr bwMode="auto">
              <a:xfrm>
                <a:off x="2064" y="1735"/>
                <a:ext cx="3642" cy="1097"/>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58408" name="Line 28"/>
              <p:cNvSpPr>
                <a:spLocks noChangeShapeType="1"/>
              </p:cNvSpPr>
              <p:nvPr/>
            </p:nvSpPr>
            <p:spPr bwMode="auto">
              <a:xfrm>
                <a:off x="3820" y="1488"/>
                <a:ext cx="0" cy="22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5" name="Group 29"/>
            <p:cNvGrpSpPr>
              <a:grpSpLocks/>
            </p:cNvGrpSpPr>
            <p:nvPr/>
          </p:nvGrpSpPr>
          <p:grpSpPr bwMode="auto">
            <a:xfrm>
              <a:off x="260748" y="3563541"/>
              <a:ext cx="4256484" cy="1122759"/>
              <a:chOff x="2133" y="1801"/>
              <a:chExt cx="3575" cy="943"/>
            </a:xfrm>
          </p:grpSpPr>
          <p:sp>
            <p:nvSpPr>
              <p:cNvPr id="58378" name="Freeform 30"/>
              <p:cNvSpPr>
                <a:spLocks/>
              </p:cNvSpPr>
              <p:nvPr/>
            </p:nvSpPr>
            <p:spPr bwMode="auto">
              <a:xfrm>
                <a:off x="4106" y="2054"/>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79" name="Freeform 31"/>
              <p:cNvSpPr>
                <a:spLocks/>
              </p:cNvSpPr>
              <p:nvPr/>
            </p:nvSpPr>
            <p:spPr bwMode="auto">
              <a:xfrm>
                <a:off x="5143" y="2054"/>
                <a:ext cx="565" cy="24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0" name="Freeform 32"/>
              <p:cNvSpPr>
                <a:spLocks/>
              </p:cNvSpPr>
              <p:nvPr/>
            </p:nvSpPr>
            <p:spPr bwMode="auto">
              <a:xfrm>
                <a:off x="2645" y="1819"/>
                <a:ext cx="737" cy="231"/>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1" name="Freeform 33"/>
              <p:cNvSpPr>
                <a:spLocks/>
              </p:cNvSpPr>
              <p:nvPr/>
            </p:nvSpPr>
            <p:spPr bwMode="auto">
              <a:xfrm>
                <a:off x="2133" y="2054"/>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2" name="Freeform 34"/>
              <p:cNvSpPr>
                <a:spLocks/>
              </p:cNvSpPr>
              <p:nvPr/>
            </p:nvSpPr>
            <p:spPr bwMode="auto">
              <a:xfrm>
                <a:off x="3169" y="2054"/>
                <a:ext cx="714" cy="24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3" name="Freeform 35"/>
              <p:cNvSpPr>
                <a:spLocks/>
              </p:cNvSpPr>
              <p:nvPr/>
            </p:nvSpPr>
            <p:spPr bwMode="auto">
              <a:xfrm>
                <a:off x="4614" y="1877"/>
                <a:ext cx="565" cy="241"/>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4" name="Freeform 36"/>
              <p:cNvSpPr>
                <a:spLocks/>
              </p:cNvSpPr>
              <p:nvPr/>
            </p:nvSpPr>
            <p:spPr bwMode="auto">
              <a:xfrm>
                <a:off x="4614" y="2441"/>
                <a:ext cx="854" cy="244"/>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5" name="Freeform 37"/>
              <p:cNvSpPr>
                <a:spLocks/>
              </p:cNvSpPr>
              <p:nvPr/>
            </p:nvSpPr>
            <p:spPr bwMode="auto">
              <a:xfrm>
                <a:off x="2640" y="2441"/>
                <a:ext cx="565" cy="247"/>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6" name="Freeform 38"/>
              <p:cNvSpPr>
                <a:spLocks/>
              </p:cNvSpPr>
              <p:nvPr/>
            </p:nvSpPr>
            <p:spPr bwMode="auto">
              <a:xfrm>
                <a:off x="3600" y="2349"/>
                <a:ext cx="820" cy="395"/>
              </a:xfrm>
              <a:custGeom>
                <a:avLst/>
                <a:gdLst>
                  <a:gd name="T0" fmla="*/ 0 w 820"/>
                  <a:gd name="T1" fmla="*/ 198 h 395"/>
                  <a:gd name="T2" fmla="*/ 404 w 820"/>
                  <a:gd name="T3" fmla="*/ 0 h 395"/>
                  <a:gd name="T4" fmla="*/ 819 w 820"/>
                  <a:gd name="T5" fmla="*/ 204 h 395"/>
                  <a:gd name="T6" fmla="*/ 404 w 820"/>
                  <a:gd name="T7" fmla="*/ 394 h 395"/>
                  <a:gd name="T8" fmla="*/ 0 w 820"/>
                  <a:gd name="T9" fmla="*/ 198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7" name="Rectangle 39"/>
              <p:cNvSpPr>
                <a:spLocks noChangeArrowheads="1"/>
              </p:cNvSpPr>
              <p:nvPr/>
            </p:nvSpPr>
            <p:spPr bwMode="auto">
              <a:xfrm>
                <a:off x="5155" y="2071"/>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58388" name="Rectangle 40"/>
              <p:cNvSpPr>
                <a:spLocks noChangeArrowheads="1"/>
              </p:cNvSpPr>
              <p:nvPr/>
            </p:nvSpPr>
            <p:spPr bwMode="auto">
              <a:xfrm>
                <a:off x="4200" y="206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sp>
            <p:nvSpPr>
              <p:cNvPr id="58389" name="Rectangle 41"/>
              <p:cNvSpPr>
                <a:spLocks noChangeArrowheads="1"/>
              </p:cNvSpPr>
              <p:nvPr/>
            </p:nvSpPr>
            <p:spPr bwMode="auto">
              <a:xfrm>
                <a:off x="2289" y="2047"/>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dirty="0" err="1"/>
                  <a:t>pid</a:t>
                </a:r>
                <a:endParaRPr lang="en-US" altLang="x-none" b="1" u="sng" dirty="0"/>
              </a:p>
            </p:txBody>
          </p:sp>
          <p:sp>
            <p:nvSpPr>
              <p:cNvPr id="58390" name="Rectangle 42"/>
              <p:cNvSpPr>
                <a:spLocks noChangeArrowheads="1"/>
              </p:cNvSpPr>
              <p:nvPr/>
            </p:nvSpPr>
            <p:spPr bwMode="auto">
              <a:xfrm>
                <a:off x="2628" y="1818"/>
                <a:ext cx="7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started_on</a:t>
                </a:r>
              </a:p>
            </p:txBody>
          </p:sp>
          <p:sp>
            <p:nvSpPr>
              <p:cNvPr id="58391" name="Rectangle 43"/>
              <p:cNvSpPr>
                <a:spLocks noChangeArrowheads="1"/>
              </p:cNvSpPr>
              <p:nvPr/>
            </p:nvSpPr>
            <p:spPr bwMode="auto">
              <a:xfrm>
                <a:off x="3249" y="2053"/>
                <a:ext cx="6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pbudget</a:t>
                </a:r>
              </a:p>
            </p:txBody>
          </p:sp>
          <p:sp>
            <p:nvSpPr>
              <p:cNvPr id="58392" name="Rectangle 44"/>
              <p:cNvSpPr>
                <a:spLocks noChangeArrowheads="1"/>
              </p:cNvSpPr>
              <p:nvPr/>
            </p:nvSpPr>
            <p:spPr bwMode="auto">
              <a:xfrm>
                <a:off x="4636" y="189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sp>
            <p:nvSpPr>
              <p:cNvPr id="58393" name="Rectangle 45"/>
              <p:cNvSpPr>
                <a:spLocks noChangeArrowheads="1"/>
              </p:cNvSpPr>
              <p:nvPr/>
            </p:nvSpPr>
            <p:spPr bwMode="auto">
              <a:xfrm>
                <a:off x="4560" y="2449"/>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58394" name="Rectangle 46"/>
              <p:cNvSpPr>
                <a:spLocks noChangeArrowheads="1"/>
              </p:cNvSpPr>
              <p:nvPr/>
            </p:nvSpPr>
            <p:spPr bwMode="auto">
              <a:xfrm>
                <a:off x="2607" y="2460"/>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Projects</a:t>
                </a:r>
              </a:p>
            </p:txBody>
          </p:sp>
          <p:sp>
            <p:nvSpPr>
              <p:cNvPr id="58395" name="Rectangle 47"/>
              <p:cNvSpPr>
                <a:spLocks noChangeArrowheads="1"/>
              </p:cNvSpPr>
              <p:nvPr/>
            </p:nvSpPr>
            <p:spPr bwMode="auto">
              <a:xfrm>
                <a:off x="3660" y="2434"/>
                <a:ext cx="7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Sponsors</a:t>
                </a:r>
              </a:p>
            </p:txBody>
          </p:sp>
          <p:sp>
            <p:nvSpPr>
              <p:cNvPr id="58396" name="Line 48"/>
              <p:cNvSpPr>
                <a:spLocks noChangeShapeType="1"/>
              </p:cNvSpPr>
              <p:nvPr/>
            </p:nvSpPr>
            <p:spPr bwMode="auto">
              <a:xfrm>
                <a:off x="2414" y="2304"/>
                <a:ext cx="385"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397" name="Line 49"/>
              <p:cNvSpPr>
                <a:spLocks noChangeShapeType="1"/>
              </p:cNvSpPr>
              <p:nvPr/>
            </p:nvSpPr>
            <p:spPr bwMode="auto">
              <a:xfrm>
                <a:off x="2974" y="2052"/>
                <a:ext cx="6" cy="37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398" name="Line 50"/>
              <p:cNvSpPr>
                <a:spLocks noChangeShapeType="1"/>
              </p:cNvSpPr>
              <p:nvPr/>
            </p:nvSpPr>
            <p:spPr bwMode="auto">
              <a:xfrm flipH="1">
                <a:off x="3116" y="2304"/>
                <a:ext cx="382"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399" name="Line 51"/>
              <p:cNvSpPr>
                <a:spLocks noChangeShapeType="1"/>
              </p:cNvSpPr>
              <p:nvPr/>
            </p:nvSpPr>
            <p:spPr bwMode="auto">
              <a:xfrm>
                <a:off x="4391" y="2295"/>
                <a:ext cx="309" cy="14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0" name="Line 52"/>
              <p:cNvSpPr>
                <a:spLocks noChangeShapeType="1"/>
              </p:cNvSpPr>
              <p:nvPr/>
            </p:nvSpPr>
            <p:spPr bwMode="auto">
              <a:xfrm>
                <a:off x="4886" y="2122"/>
                <a:ext cx="0" cy="3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1" name="Line 53"/>
              <p:cNvSpPr>
                <a:spLocks noChangeShapeType="1"/>
              </p:cNvSpPr>
              <p:nvPr/>
            </p:nvSpPr>
            <p:spPr bwMode="auto">
              <a:xfrm flipH="1">
                <a:off x="5132" y="2304"/>
                <a:ext cx="219" cy="14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2" name="Line 54"/>
              <p:cNvSpPr>
                <a:spLocks noChangeShapeType="1"/>
              </p:cNvSpPr>
              <p:nvPr/>
            </p:nvSpPr>
            <p:spPr bwMode="auto">
              <a:xfrm flipH="1">
                <a:off x="3194" y="2549"/>
                <a:ext cx="41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3" name="Line 55"/>
              <p:cNvSpPr>
                <a:spLocks noChangeShapeType="1"/>
              </p:cNvSpPr>
              <p:nvPr/>
            </p:nvSpPr>
            <p:spPr bwMode="auto">
              <a:xfrm>
                <a:off x="4440" y="2554"/>
                <a:ext cx="151"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4" name="Freeform 56"/>
              <p:cNvSpPr>
                <a:spLocks/>
              </p:cNvSpPr>
              <p:nvPr/>
            </p:nvSpPr>
            <p:spPr bwMode="auto">
              <a:xfrm>
                <a:off x="3792" y="1801"/>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05" name="Rectangle 57"/>
              <p:cNvSpPr>
                <a:spLocks noChangeArrowheads="1"/>
              </p:cNvSpPr>
              <p:nvPr/>
            </p:nvSpPr>
            <p:spPr bwMode="auto">
              <a:xfrm>
                <a:off x="3888" y="1801"/>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sp>
            <p:nvSpPr>
              <p:cNvPr id="58406" name="Line 58"/>
              <p:cNvSpPr>
                <a:spLocks noChangeShapeType="1"/>
              </p:cNvSpPr>
              <p:nvPr/>
            </p:nvSpPr>
            <p:spPr bwMode="auto">
              <a:xfrm flipV="1">
                <a:off x="4032" y="2041"/>
                <a:ext cx="48" cy="3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Tree>
    <p:extLst>
      <p:ext uri="{BB962C8B-B14F-4D97-AF65-F5344CB8AC3E}">
        <p14:creationId xmlns:p14="http://schemas.microsoft.com/office/powerpoint/2010/main" val="167193608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1"/>
          <p:cNvSpPr>
            <a:spLocks noGrp="1"/>
          </p:cNvSpPr>
          <p:nvPr>
            <p:ph type="title"/>
          </p:nvPr>
        </p:nvSpPr>
        <p:spPr/>
        <p:txBody>
          <a:bodyPr/>
          <a:lstStyle/>
          <a:p>
            <a:r>
              <a:rPr lang="en-US" altLang="x-none">
                <a:solidFill>
                  <a:srgbClr val="C6C6EA"/>
                </a:solidFill>
              </a:rPr>
              <a:t>Aggregation </a:t>
            </a:r>
            <a:r>
              <a:rPr lang="en-US" altLang="x-none"/>
              <a:t>vs. </a:t>
            </a:r>
            <a:r>
              <a:rPr lang="en-US" altLang="x-none">
                <a:solidFill>
                  <a:srgbClr val="B77373"/>
                </a:solidFill>
              </a:rPr>
              <a:t>Ternary</a:t>
            </a:r>
          </a:p>
        </p:txBody>
      </p:sp>
      <p:grpSp>
        <p:nvGrpSpPr>
          <p:cNvPr id="2" name="Group 1" descr="Projects is a rectangle with attributes pid (underlined), started_on, pbudget as ovals attached to it. Projects is attached to the sponsors Diamond which has attribute &quot;since&quot; as an oval attached to it. Sponsors is also connected to the Departments rectangle which has did (outlined), dname, and budget as attributes attached to it. Group 2 is: Employees is a rectangle with attributes ssn (underlined, name, lot as ovals attached to it. Employees is attached to the Monitors diamond which has attribute &quot;until&quot; attached to it. Group 1 is attached to group 2" title="Aggregation">
            <a:extLst>
              <a:ext uri="{FF2B5EF4-FFF2-40B4-BE49-F238E27FC236}">
                <a16:creationId xmlns:a16="http://schemas.microsoft.com/office/drawing/2014/main" id="{447E6B8E-1050-E846-B917-BF507E9FABD6}"/>
              </a:ext>
            </a:extLst>
          </p:cNvPr>
          <p:cNvGrpSpPr/>
          <p:nvPr/>
        </p:nvGrpSpPr>
        <p:grpSpPr>
          <a:xfrm>
            <a:off x="4572000" y="393873"/>
            <a:ext cx="3931444" cy="3048000"/>
            <a:chOff x="4210050" y="615554"/>
            <a:chExt cx="3931444" cy="3048000"/>
          </a:xfrm>
        </p:grpSpPr>
        <p:sp>
          <p:nvSpPr>
            <p:cNvPr id="112" name="Freeform 111"/>
            <p:cNvSpPr>
              <a:spLocks/>
            </p:cNvSpPr>
            <p:nvPr/>
          </p:nvSpPr>
          <p:spPr bwMode="auto">
            <a:xfrm>
              <a:off x="4210050" y="615554"/>
              <a:ext cx="3931444" cy="3048000"/>
            </a:xfrm>
            <a:custGeom>
              <a:avLst/>
              <a:gdLst>
                <a:gd name="T0" fmla="*/ 2282397 w 6954319"/>
                <a:gd name="T1" fmla="*/ 56913 h 4977310"/>
                <a:gd name="T2" fmla="*/ 1616941 w 6954319"/>
                <a:gd name="T3" fmla="*/ 158092 h 4977310"/>
                <a:gd name="T4" fmla="*/ 1488519 w 6954319"/>
                <a:gd name="T5" fmla="*/ 765162 h 4977310"/>
                <a:gd name="T6" fmla="*/ 998184 w 6954319"/>
                <a:gd name="T7" fmla="*/ 1587236 h 4977310"/>
                <a:gd name="T8" fmla="*/ 227656 w 6954319"/>
                <a:gd name="T9" fmla="*/ 2472548 h 4977310"/>
                <a:gd name="T10" fmla="*/ 227656 w 6954319"/>
                <a:gd name="T11" fmla="*/ 3762573 h 4977310"/>
                <a:gd name="T12" fmla="*/ 1593591 w 6954319"/>
                <a:gd name="T13" fmla="*/ 3964929 h 4977310"/>
                <a:gd name="T14" fmla="*/ 3099623 w 6954319"/>
                <a:gd name="T15" fmla="*/ 3952282 h 4977310"/>
                <a:gd name="T16" fmla="*/ 4920871 w 6954319"/>
                <a:gd name="T17" fmla="*/ 3964929 h 4977310"/>
                <a:gd name="T18" fmla="*/ 5025943 w 6954319"/>
                <a:gd name="T19" fmla="*/ 3357859 h 4977310"/>
                <a:gd name="T20" fmla="*/ 5037618 w 6954319"/>
                <a:gd name="T21" fmla="*/ 2131071 h 4977310"/>
                <a:gd name="T22" fmla="*/ 4407186 w 6954319"/>
                <a:gd name="T23" fmla="*/ 916930 h 4977310"/>
                <a:gd name="T24" fmla="*/ 3636658 w 6954319"/>
                <a:gd name="T25" fmla="*/ 145444 h 4977310"/>
                <a:gd name="T26" fmla="*/ 3017901 w 6954319"/>
                <a:gd name="T27" fmla="*/ 44266 h 4977310"/>
                <a:gd name="T28" fmla="*/ 2224023 w 6954319"/>
                <a:gd name="T29" fmla="*/ 56913 h 4977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54319" h="4977310">
                  <a:moveTo>
                    <a:pt x="3027994" y="69703"/>
                  </a:moveTo>
                  <a:cubicBezTo>
                    <a:pt x="2674340" y="59377"/>
                    <a:pt x="2320687" y="49051"/>
                    <a:pt x="2145151" y="193620"/>
                  </a:cubicBezTo>
                  <a:cubicBezTo>
                    <a:pt x="1969615" y="338189"/>
                    <a:pt x="2111593" y="645398"/>
                    <a:pt x="1974778" y="937118"/>
                  </a:cubicBezTo>
                  <a:cubicBezTo>
                    <a:pt x="1837963" y="1228838"/>
                    <a:pt x="1603055" y="1595424"/>
                    <a:pt x="1324263" y="1943939"/>
                  </a:cubicBezTo>
                  <a:cubicBezTo>
                    <a:pt x="1045471" y="2292454"/>
                    <a:pt x="472398" y="2584174"/>
                    <a:pt x="302025" y="3028208"/>
                  </a:cubicBezTo>
                  <a:cubicBezTo>
                    <a:pt x="131652" y="3472242"/>
                    <a:pt x="0" y="4303515"/>
                    <a:pt x="302025" y="4608143"/>
                  </a:cubicBezTo>
                  <a:cubicBezTo>
                    <a:pt x="604050" y="4912771"/>
                    <a:pt x="1479147" y="4817251"/>
                    <a:pt x="2114174" y="4855975"/>
                  </a:cubicBezTo>
                  <a:cubicBezTo>
                    <a:pt x="2749201" y="4894699"/>
                    <a:pt x="4112186" y="4840486"/>
                    <a:pt x="4112186" y="4840486"/>
                  </a:cubicBezTo>
                  <a:cubicBezTo>
                    <a:pt x="4847888" y="4840486"/>
                    <a:pt x="6102453" y="4977310"/>
                    <a:pt x="6528386" y="4855975"/>
                  </a:cubicBezTo>
                  <a:cubicBezTo>
                    <a:pt x="6954319" y="4734640"/>
                    <a:pt x="6641968" y="4486808"/>
                    <a:pt x="6667782" y="4112477"/>
                  </a:cubicBezTo>
                  <a:cubicBezTo>
                    <a:pt x="6693596" y="3738146"/>
                    <a:pt x="6820085" y="3108237"/>
                    <a:pt x="6683270" y="2609990"/>
                  </a:cubicBezTo>
                  <a:cubicBezTo>
                    <a:pt x="6546455" y="2111743"/>
                    <a:pt x="6156662" y="1528303"/>
                    <a:pt x="5846893" y="1122993"/>
                  </a:cubicBezTo>
                  <a:cubicBezTo>
                    <a:pt x="5537124" y="717683"/>
                    <a:pt x="5131843" y="356260"/>
                    <a:pt x="4824655" y="178130"/>
                  </a:cubicBezTo>
                  <a:cubicBezTo>
                    <a:pt x="4517467" y="0"/>
                    <a:pt x="4316118" y="72285"/>
                    <a:pt x="4003767" y="54214"/>
                  </a:cubicBezTo>
                  <a:cubicBezTo>
                    <a:pt x="3691416" y="36143"/>
                    <a:pt x="2950551" y="69703"/>
                    <a:pt x="2950551" y="69703"/>
                  </a:cubicBezTo>
                </a:path>
              </a:pathLst>
            </a:custGeom>
            <a:gradFill rotWithShape="1">
              <a:gsLst>
                <a:gs pos="0">
                  <a:srgbClr val="DBDCFF">
                    <a:alpha val="50000"/>
                  </a:srgbClr>
                </a:gs>
                <a:gs pos="64999">
                  <a:srgbClr val="A9ABFF">
                    <a:alpha val="50000"/>
                  </a:srgbClr>
                </a:gs>
                <a:gs pos="100000">
                  <a:srgbClr val="8387FF">
                    <a:alpha val="50000"/>
                  </a:srgbClr>
                </a:gs>
              </a:gsLst>
              <a:lin ang="5400000" scaled="1"/>
            </a:gra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sz="1350" dirty="0"/>
            </a:p>
          </p:txBody>
        </p:sp>
        <p:grpSp>
          <p:nvGrpSpPr>
            <p:cNvPr id="60420" name="Group 56"/>
            <p:cNvGrpSpPr>
              <a:grpSpLocks/>
            </p:cNvGrpSpPr>
            <p:nvPr/>
          </p:nvGrpSpPr>
          <p:grpSpPr bwMode="auto">
            <a:xfrm>
              <a:off x="4629151" y="715566"/>
              <a:ext cx="3323034" cy="2511028"/>
              <a:chOff x="3359150" y="1135062"/>
              <a:chExt cx="5821362" cy="4397375"/>
            </a:xfrm>
          </p:grpSpPr>
          <p:grpSp>
            <p:nvGrpSpPr>
              <p:cNvPr id="60469" name="Group 7"/>
              <p:cNvGrpSpPr>
                <a:grpSpLocks/>
              </p:cNvGrpSpPr>
              <p:nvPr/>
            </p:nvGrpSpPr>
            <p:grpSpPr bwMode="auto">
              <a:xfrm>
                <a:off x="4883150" y="1135062"/>
                <a:ext cx="3008313" cy="2282825"/>
                <a:chOff x="3024" y="62"/>
                <a:chExt cx="1895" cy="1438"/>
              </a:xfrm>
            </p:grpSpPr>
            <p:sp>
              <p:nvSpPr>
                <p:cNvPr id="60503" name="Freeform 8"/>
                <p:cNvSpPr>
                  <a:spLocks/>
                </p:cNvSpPr>
                <p:nvPr/>
              </p:nvSpPr>
              <p:spPr bwMode="auto">
                <a:xfrm>
                  <a:off x="4353" y="1189"/>
                  <a:ext cx="566" cy="242"/>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3 h 241"/>
                    <a:gd name="T38" fmla="*/ 10 w 566"/>
                    <a:gd name="T39" fmla="*/ 154 h 241"/>
                    <a:gd name="T40" fmla="*/ 27 w 566"/>
                    <a:gd name="T41" fmla="*/ 173 h 241"/>
                    <a:gd name="T42" fmla="*/ 51 w 566"/>
                    <a:gd name="T43" fmla="*/ 191 h 241"/>
                    <a:gd name="T44" fmla="*/ 83 w 566"/>
                    <a:gd name="T45" fmla="*/ 208 h 241"/>
                    <a:gd name="T46" fmla="*/ 120 w 566"/>
                    <a:gd name="T47" fmla="*/ 221 h 241"/>
                    <a:gd name="T48" fmla="*/ 163 w 566"/>
                    <a:gd name="T49" fmla="*/ 231 h 241"/>
                    <a:gd name="T50" fmla="*/ 209 w 566"/>
                    <a:gd name="T51" fmla="*/ 239 h 241"/>
                    <a:gd name="T52" fmla="*/ 258 w 566"/>
                    <a:gd name="T53" fmla="*/ 242 h 241"/>
                    <a:gd name="T54" fmla="*/ 307 w 566"/>
                    <a:gd name="T55" fmla="*/ 242 h 241"/>
                    <a:gd name="T56" fmla="*/ 355 w 566"/>
                    <a:gd name="T57" fmla="*/ 239 h 241"/>
                    <a:gd name="T58" fmla="*/ 401 w 566"/>
                    <a:gd name="T59" fmla="*/ 231 h 241"/>
                    <a:gd name="T60" fmla="*/ 444 w 566"/>
                    <a:gd name="T61" fmla="*/ 221 h 241"/>
                    <a:gd name="T62" fmla="*/ 482 w 566"/>
                    <a:gd name="T63" fmla="*/ 208 h 241"/>
                    <a:gd name="T64" fmla="*/ 513 w 566"/>
                    <a:gd name="T65" fmla="*/ 191 h 241"/>
                    <a:gd name="T66" fmla="*/ 538 w 566"/>
                    <a:gd name="T67" fmla="*/ 173 h 241"/>
                    <a:gd name="T68" fmla="*/ 555 w 566"/>
                    <a:gd name="T69" fmla="*/ 154 h 241"/>
                    <a:gd name="T70" fmla="*/ 563 w 566"/>
                    <a:gd name="T71" fmla="*/ 13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04" name="Freeform 9"/>
                <p:cNvSpPr>
                  <a:spLocks/>
                </p:cNvSpPr>
                <p:nvPr/>
              </p:nvSpPr>
              <p:spPr bwMode="auto">
                <a:xfrm>
                  <a:off x="3424" y="1105"/>
                  <a:ext cx="803" cy="395"/>
                </a:xfrm>
                <a:custGeom>
                  <a:avLst/>
                  <a:gdLst>
                    <a:gd name="T0" fmla="*/ 0 w 804"/>
                    <a:gd name="T1" fmla="*/ 197 h 395"/>
                    <a:gd name="T2" fmla="*/ 396 w 804"/>
                    <a:gd name="T3" fmla="*/ 0 h 395"/>
                    <a:gd name="T4" fmla="*/ 800 w 804"/>
                    <a:gd name="T5" fmla="*/ 204 h 395"/>
                    <a:gd name="T6" fmla="*/ 396 w 804"/>
                    <a:gd name="T7" fmla="*/ 394 h 395"/>
                    <a:gd name="T8" fmla="*/ 0 w 804"/>
                    <a:gd name="T9" fmla="*/ 197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05" name="Rectangle 10"/>
                <p:cNvSpPr>
                  <a:spLocks noChangeArrowheads="1"/>
                </p:cNvSpPr>
                <p:nvPr/>
              </p:nvSpPr>
              <p:spPr bwMode="auto">
                <a:xfrm>
                  <a:off x="4436" y="1202"/>
                  <a:ext cx="42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until</a:t>
                  </a:r>
                </a:p>
              </p:txBody>
            </p:sp>
            <p:grpSp>
              <p:nvGrpSpPr>
                <p:cNvPr id="60506" name="Group 11"/>
                <p:cNvGrpSpPr>
                  <a:grpSpLocks/>
                </p:cNvGrpSpPr>
                <p:nvPr/>
              </p:nvGrpSpPr>
              <p:grpSpPr bwMode="auto">
                <a:xfrm>
                  <a:off x="3437" y="619"/>
                  <a:ext cx="857" cy="254"/>
                  <a:chOff x="3437" y="619"/>
                  <a:chExt cx="857" cy="254"/>
                </a:xfrm>
              </p:grpSpPr>
              <p:sp>
                <p:nvSpPr>
                  <p:cNvPr id="60519" name="Freeform 12"/>
                  <p:cNvSpPr>
                    <a:spLocks/>
                  </p:cNvSpPr>
                  <p:nvPr/>
                </p:nvSpPr>
                <p:spPr bwMode="auto">
                  <a:xfrm>
                    <a:off x="3437" y="625"/>
                    <a:ext cx="840" cy="248"/>
                  </a:xfrm>
                  <a:custGeom>
                    <a:avLst/>
                    <a:gdLst>
                      <a:gd name="T0" fmla="*/ 839 w 840"/>
                      <a:gd name="T1" fmla="*/ 249 h 247"/>
                      <a:gd name="T2" fmla="*/ 839 w 840"/>
                      <a:gd name="T3" fmla="*/ 0 h 247"/>
                      <a:gd name="T4" fmla="*/ 0 w 840"/>
                      <a:gd name="T5" fmla="*/ 0 h 247"/>
                      <a:gd name="T6" fmla="*/ 0 w 840"/>
                      <a:gd name="T7" fmla="*/ 249 h 247"/>
                      <a:gd name="T8" fmla="*/ 839 w 840"/>
                      <a:gd name="T9" fmla="*/ 249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20" name="Rectangle 13"/>
                  <p:cNvSpPr>
                    <a:spLocks noChangeArrowheads="1"/>
                  </p:cNvSpPr>
                  <p:nvPr/>
                </p:nvSpPr>
                <p:spPr bwMode="auto">
                  <a:xfrm>
                    <a:off x="3471" y="619"/>
                    <a:ext cx="82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Employees</a:t>
                    </a:r>
                  </a:p>
                </p:txBody>
              </p:sp>
            </p:grpSp>
            <p:sp>
              <p:nvSpPr>
                <p:cNvPr id="60507" name="Rectangle 14"/>
                <p:cNvSpPr>
                  <a:spLocks noChangeArrowheads="1"/>
                </p:cNvSpPr>
                <p:nvPr/>
              </p:nvSpPr>
              <p:spPr bwMode="auto">
                <a:xfrm>
                  <a:off x="3494" y="1181"/>
                  <a:ext cx="68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Monitors</a:t>
                  </a:r>
                </a:p>
              </p:txBody>
            </p:sp>
            <p:sp>
              <p:nvSpPr>
                <p:cNvPr id="11" name="Line 15"/>
                <p:cNvSpPr>
                  <a:spLocks noChangeShapeType="1"/>
                </p:cNvSpPr>
                <p:nvPr/>
              </p:nvSpPr>
              <p:spPr bwMode="auto">
                <a:xfrm>
                  <a:off x="4228" y="1306"/>
                  <a:ext cx="126" cy="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12" name="Line 16"/>
                <p:cNvSpPr>
                  <a:spLocks noChangeShapeType="1"/>
                </p:cNvSpPr>
                <p:nvPr/>
              </p:nvSpPr>
              <p:spPr bwMode="auto">
                <a:xfrm flipV="1">
                  <a:off x="3819" y="870"/>
                  <a:ext cx="0" cy="23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510" name="Freeform 17"/>
                <p:cNvSpPr>
                  <a:spLocks/>
                </p:cNvSpPr>
                <p:nvPr/>
              </p:nvSpPr>
              <p:spPr bwMode="auto">
                <a:xfrm>
                  <a:off x="4060" y="239"/>
                  <a:ext cx="565" cy="24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11" name="Freeform 18"/>
                <p:cNvSpPr>
                  <a:spLocks/>
                </p:cNvSpPr>
                <p:nvPr/>
              </p:nvSpPr>
              <p:spPr bwMode="auto">
                <a:xfrm>
                  <a:off x="3024" y="239"/>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12" name="Freeform 19"/>
                <p:cNvSpPr>
                  <a:spLocks/>
                </p:cNvSpPr>
                <p:nvPr/>
              </p:nvSpPr>
              <p:spPr bwMode="auto">
                <a:xfrm>
                  <a:off x="3533" y="62"/>
                  <a:ext cx="564" cy="242"/>
                </a:xfrm>
                <a:custGeom>
                  <a:avLst/>
                  <a:gdLst>
                    <a:gd name="T0" fmla="*/ 560 w 565"/>
                    <a:gd name="T1" fmla="*/ 110 h 241"/>
                    <a:gd name="T2" fmla="*/ 551 w 565"/>
                    <a:gd name="T3" fmla="*/ 89 h 241"/>
                    <a:gd name="T4" fmla="*/ 535 w 565"/>
                    <a:gd name="T5" fmla="*/ 70 h 241"/>
                    <a:gd name="T6" fmla="*/ 510 w 565"/>
                    <a:gd name="T7" fmla="*/ 51 h 241"/>
                    <a:gd name="T8" fmla="*/ 479 w 565"/>
                    <a:gd name="T9" fmla="*/ 35 h 241"/>
                    <a:gd name="T10" fmla="*/ 441 w 565"/>
                    <a:gd name="T11" fmla="*/ 22 h 241"/>
                    <a:gd name="T12" fmla="*/ 398 w 565"/>
                    <a:gd name="T13" fmla="*/ 12 h 241"/>
                    <a:gd name="T14" fmla="*/ 352 w 565"/>
                    <a:gd name="T15" fmla="*/ 5 h 241"/>
                    <a:gd name="T16" fmla="*/ 304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4 h 241"/>
                    <a:gd name="T38" fmla="*/ 10 w 565"/>
                    <a:gd name="T39" fmla="*/ 154 h 241"/>
                    <a:gd name="T40" fmla="*/ 27 w 565"/>
                    <a:gd name="T41" fmla="*/ 174 h 241"/>
                    <a:gd name="T42" fmla="*/ 51 w 565"/>
                    <a:gd name="T43" fmla="*/ 192 h 241"/>
                    <a:gd name="T44" fmla="*/ 83 w 565"/>
                    <a:gd name="T45" fmla="*/ 208 h 241"/>
                    <a:gd name="T46" fmla="*/ 121 w 565"/>
                    <a:gd name="T47" fmla="*/ 221 h 241"/>
                    <a:gd name="T48" fmla="*/ 164 w 565"/>
                    <a:gd name="T49" fmla="*/ 232 h 241"/>
                    <a:gd name="T50" fmla="*/ 210 w 565"/>
                    <a:gd name="T51" fmla="*/ 239 h 241"/>
                    <a:gd name="T52" fmla="*/ 258 w 565"/>
                    <a:gd name="T53" fmla="*/ 242 h 241"/>
                    <a:gd name="T54" fmla="*/ 304 w 565"/>
                    <a:gd name="T55" fmla="*/ 242 h 241"/>
                    <a:gd name="T56" fmla="*/ 352 w 565"/>
                    <a:gd name="T57" fmla="*/ 239 h 241"/>
                    <a:gd name="T58" fmla="*/ 398 w 565"/>
                    <a:gd name="T59" fmla="*/ 232 h 241"/>
                    <a:gd name="T60" fmla="*/ 441 w 565"/>
                    <a:gd name="T61" fmla="*/ 221 h 241"/>
                    <a:gd name="T62" fmla="*/ 479 w 565"/>
                    <a:gd name="T63" fmla="*/ 208 h 241"/>
                    <a:gd name="T64" fmla="*/ 510 w 565"/>
                    <a:gd name="T65" fmla="*/ 192 h 241"/>
                    <a:gd name="T66" fmla="*/ 535 w 565"/>
                    <a:gd name="T67" fmla="*/ 174 h 241"/>
                    <a:gd name="T68" fmla="*/ 551 w 565"/>
                    <a:gd name="T69" fmla="*/ 154 h 241"/>
                    <a:gd name="T70" fmla="*/ 560 w 565"/>
                    <a:gd name="T71" fmla="*/ 134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13" name="Rectangle 20"/>
                <p:cNvSpPr>
                  <a:spLocks noChangeArrowheads="1"/>
                </p:cNvSpPr>
                <p:nvPr/>
              </p:nvSpPr>
              <p:spPr bwMode="auto">
                <a:xfrm>
                  <a:off x="4182" y="238"/>
                  <a:ext cx="3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lot</a:t>
                  </a:r>
                </a:p>
              </p:txBody>
            </p:sp>
            <p:sp>
              <p:nvSpPr>
                <p:cNvPr id="60514" name="Rectangle 21"/>
                <p:cNvSpPr>
                  <a:spLocks noChangeArrowheads="1"/>
                </p:cNvSpPr>
                <p:nvPr/>
              </p:nvSpPr>
              <p:spPr bwMode="auto">
                <a:xfrm>
                  <a:off x="3611" y="96"/>
                  <a:ext cx="4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name</a:t>
                  </a:r>
                </a:p>
              </p:txBody>
            </p:sp>
            <p:sp>
              <p:nvSpPr>
                <p:cNvPr id="60515" name="Rectangle 22"/>
                <p:cNvSpPr>
                  <a:spLocks noChangeArrowheads="1"/>
                </p:cNvSpPr>
                <p:nvPr/>
              </p:nvSpPr>
              <p:spPr bwMode="auto">
                <a:xfrm>
                  <a:off x="3118" y="232"/>
                  <a:ext cx="3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ssn</a:t>
                  </a:r>
                </a:p>
              </p:txBody>
            </p:sp>
            <p:sp>
              <p:nvSpPr>
                <p:cNvPr id="19" name="Line 23"/>
                <p:cNvSpPr>
                  <a:spLocks noChangeShapeType="1"/>
                </p:cNvSpPr>
                <p:nvPr/>
              </p:nvSpPr>
              <p:spPr bwMode="auto">
                <a:xfrm>
                  <a:off x="3307" y="494"/>
                  <a:ext cx="347" cy="12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20" name="Line 24"/>
                <p:cNvSpPr>
                  <a:spLocks noChangeShapeType="1"/>
                </p:cNvSpPr>
                <p:nvPr/>
              </p:nvSpPr>
              <p:spPr bwMode="auto">
                <a:xfrm>
                  <a:off x="3821" y="302"/>
                  <a:ext cx="0" cy="30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21" name="Line 25"/>
                <p:cNvSpPr>
                  <a:spLocks noChangeShapeType="1"/>
                </p:cNvSpPr>
                <p:nvPr/>
              </p:nvSpPr>
              <p:spPr bwMode="auto">
                <a:xfrm flipH="1">
                  <a:off x="4010" y="484"/>
                  <a:ext cx="334" cy="138"/>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nvGrpSpPr>
              <p:cNvPr id="60470" name="Group 26"/>
              <p:cNvGrpSpPr>
                <a:grpSpLocks/>
              </p:cNvGrpSpPr>
              <p:nvPr/>
            </p:nvGrpSpPr>
            <p:grpSpPr bwMode="auto">
              <a:xfrm>
                <a:off x="3359150" y="3398837"/>
                <a:ext cx="5781675" cy="2133600"/>
                <a:chOff x="2064" y="1488"/>
                <a:chExt cx="3642" cy="1344"/>
              </a:xfrm>
            </p:grpSpPr>
            <p:sp>
              <p:nvSpPr>
                <p:cNvPr id="60501" name="Rectangle 27"/>
                <p:cNvSpPr>
                  <a:spLocks noChangeArrowheads="1"/>
                </p:cNvSpPr>
                <p:nvPr/>
              </p:nvSpPr>
              <p:spPr bwMode="auto">
                <a:xfrm>
                  <a:off x="2064" y="1735"/>
                  <a:ext cx="3642" cy="1097"/>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750"/>
                </a:p>
              </p:txBody>
            </p:sp>
            <p:sp>
              <p:nvSpPr>
                <p:cNvPr id="26" name="Line 28"/>
                <p:cNvSpPr>
                  <a:spLocks noChangeShapeType="1"/>
                </p:cNvSpPr>
                <p:nvPr/>
              </p:nvSpPr>
              <p:spPr bwMode="auto">
                <a:xfrm>
                  <a:off x="3821" y="1488"/>
                  <a:ext cx="0" cy="223"/>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nvGrpSpPr>
              <p:cNvPr id="60471" name="Group 29"/>
              <p:cNvGrpSpPr>
                <a:grpSpLocks/>
              </p:cNvGrpSpPr>
              <p:nvPr/>
            </p:nvGrpSpPr>
            <p:grpSpPr bwMode="auto">
              <a:xfrm>
                <a:off x="3471863" y="3895725"/>
                <a:ext cx="5708649" cy="1497012"/>
                <a:chOff x="2135" y="1801"/>
                <a:chExt cx="3596" cy="943"/>
              </a:xfrm>
            </p:grpSpPr>
            <p:sp>
              <p:nvSpPr>
                <p:cNvPr id="60472" name="Freeform 30"/>
                <p:cNvSpPr>
                  <a:spLocks/>
                </p:cNvSpPr>
                <p:nvPr/>
              </p:nvSpPr>
              <p:spPr bwMode="auto">
                <a:xfrm>
                  <a:off x="4106" y="2054"/>
                  <a:ext cx="565" cy="239"/>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6 h 240"/>
                    <a:gd name="T38" fmla="*/ 10 w 565"/>
                    <a:gd name="T39" fmla="*/ 147 h 240"/>
                    <a:gd name="T40" fmla="*/ 27 w 565"/>
                    <a:gd name="T41" fmla="*/ 167 h 240"/>
                    <a:gd name="T42" fmla="*/ 52 w 565"/>
                    <a:gd name="T43" fmla="*/ 185 h 240"/>
                    <a:gd name="T44" fmla="*/ 83 w 565"/>
                    <a:gd name="T45" fmla="*/ 201 h 240"/>
                    <a:gd name="T46" fmla="*/ 121 w 565"/>
                    <a:gd name="T47" fmla="*/ 214 h 240"/>
                    <a:gd name="T48" fmla="*/ 163 w 565"/>
                    <a:gd name="T49" fmla="*/ 224 h 240"/>
                    <a:gd name="T50" fmla="*/ 210 w 565"/>
                    <a:gd name="T51" fmla="*/ 232 h 240"/>
                    <a:gd name="T52" fmla="*/ 258 w 565"/>
                    <a:gd name="T53" fmla="*/ 236 h 240"/>
                    <a:gd name="T54" fmla="*/ 307 w 565"/>
                    <a:gd name="T55" fmla="*/ 236 h 240"/>
                    <a:gd name="T56" fmla="*/ 356 w 565"/>
                    <a:gd name="T57" fmla="*/ 232 h 240"/>
                    <a:gd name="T58" fmla="*/ 402 w 565"/>
                    <a:gd name="T59" fmla="*/ 224 h 240"/>
                    <a:gd name="T60" fmla="*/ 444 w 565"/>
                    <a:gd name="T61" fmla="*/ 214 h 240"/>
                    <a:gd name="T62" fmla="*/ 482 w 565"/>
                    <a:gd name="T63" fmla="*/ 201 h 240"/>
                    <a:gd name="T64" fmla="*/ 513 w 565"/>
                    <a:gd name="T65" fmla="*/ 185 h 240"/>
                    <a:gd name="T66" fmla="*/ 538 w 565"/>
                    <a:gd name="T67" fmla="*/ 167 h 240"/>
                    <a:gd name="T68" fmla="*/ 555 w 565"/>
                    <a:gd name="T69" fmla="*/ 147 h 240"/>
                    <a:gd name="T70" fmla="*/ 563 w 565"/>
                    <a:gd name="T71" fmla="*/ 12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3" name="Freeform 31"/>
                <p:cNvSpPr>
                  <a:spLocks/>
                </p:cNvSpPr>
                <p:nvPr/>
              </p:nvSpPr>
              <p:spPr bwMode="auto">
                <a:xfrm>
                  <a:off x="5144" y="2054"/>
                  <a:ext cx="564" cy="239"/>
                </a:xfrm>
                <a:custGeom>
                  <a:avLst/>
                  <a:gdLst>
                    <a:gd name="T0" fmla="*/ 1 w 565"/>
                    <a:gd name="T1" fmla="*/ 126 h 240"/>
                    <a:gd name="T2" fmla="*/ 9 w 565"/>
                    <a:gd name="T3" fmla="*/ 147 h 240"/>
                    <a:gd name="T4" fmla="*/ 27 w 565"/>
                    <a:gd name="T5" fmla="*/ 167 h 240"/>
                    <a:gd name="T6" fmla="*/ 51 w 565"/>
                    <a:gd name="T7" fmla="*/ 185 h 240"/>
                    <a:gd name="T8" fmla="*/ 83 w 565"/>
                    <a:gd name="T9" fmla="*/ 201 h 240"/>
                    <a:gd name="T10" fmla="*/ 120 w 565"/>
                    <a:gd name="T11" fmla="*/ 214 h 240"/>
                    <a:gd name="T12" fmla="*/ 163 w 565"/>
                    <a:gd name="T13" fmla="*/ 224 h 240"/>
                    <a:gd name="T14" fmla="*/ 209 w 565"/>
                    <a:gd name="T15" fmla="*/ 232 h 240"/>
                    <a:gd name="T16" fmla="*/ 257 w 565"/>
                    <a:gd name="T17" fmla="*/ 236 h 240"/>
                    <a:gd name="T18" fmla="*/ 303 w 565"/>
                    <a:gd name="T19" fmla="*/ 236 h 240"/>
                    <a:gd name="T20" fmla="*/ 352 w 565"/>
                    <a:gd name="T21" fmla="*/ 232 h 240"/>
                    <a:gd name="T22" fmla="*/ 398 w 565"/>
                    <a:gd name="T23" fmla="*/ 224 h 240"/>
                    <a:gd name="T24" fmla="*/ 440 w 565"/>
                    <a:gd name="T25" fmla="*/ 214 h 240"/>
                    <a:gd name="T26" fmla="*/ 478 w 565"/>
                    <a:gd name="T27" fmla="*/ 201 h 240"/>
                    <a:gd name="T28" fmla="*/ 510 w 565"/>
                    <a:gd name="T29" fmla="*/ 185 h 240"/>
                    <a:gd name="T30" fmla="*/ 534 w 565"/>
                    <a:gd name="T31" fmla="*/ 166 h 240"/>
                    <a:gd name="T32" fmla="*/ 551 w 565"/>
                    <a:gd name="T33" fmla="*/ 147 h 240"/>
                    <a:gd name="T34" fmla="*/ 560 w 565"/>
                    <a:gd name="T35" fmla="*/ 126 h 240"/>
                    <a:gd name="T36" fmla="*/ 560 w 565"/>
                    <a:gd name="T37" fmla="*/ 108 h 240"/>
                    <a:gd name="T38" fmla="*/ 551 w 565"/>
                    <a:gd name="T39" fmla="*/ 88 h 240"/>
                    <a:gd name="T40" fmla="*/ 534 w 565"/>
                    <a:gd name="T41" fmla="*/ 68 h 240"/>
                    <a:gd name="T42" fmla="*/ 510 w 565"/>
                    <a:gd name="T43" fmla="*/ 50 h 240"/>
                    <a:gd name="T44" fmla="*/ 478 w 565"/>
                    <a:gd name="T45" fmla="*/ 35 h 240"/>
                    <a:gd name="T46" fmla="*/ 440 w 565"/>
                    <a:gd name="T47" fmla="*/ 21 h 240"/>
                    <a:gd name="T48" fmla="*/ 398 w 565"/>
                    <a:gd name="T49" fmla="*/ 11 h 240"/>
                    <a:gd name="T50" fmla="*/ 352 w 565"/>
                    <a:gd name="T51" fmla="*/ 4 h 240"/>
                    <a:gd name="T52" fmla="*/ 303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4" name="Freeform 32"/>
                <p:cNvSpPr>
                  <a:spLocks/>
                </p:cNvSpPr>
                <p:nvPr/>
              </p:nvSpPr>
              <p:spPr bwMode="auto">
                <a:xfrm>
                  <a:off x="2646" y="1819"/>
                  <a:ext cx="736" cy="231"/>
                </a:xfrm>
                <a:custGeom>
                  <a:avLst/>
                  <a:gdLst>
                    <a:gd name="T0" fmla="*/ 733 w 737"/>
                    <a:gd name="T1" fmla="*/ 105 h 231"/>
                    <a:gd name="T2" fmla="*/ 721 w 737"/>
                    <a:gd name="T3" fmla="*/ 85 h 231"/>
                    <a:gd name="T4" fmla="*/ 699 w 737"/>
                    <a:gd name="T5" fmla="*/ 67 h 231"/>
                    <a:gd name="T6" fmla="*/ 667 w 737"/>
                    <a:gd name="T7" fmla="*/ 48 h 231"/>
                    <a:gd name="T8" fmla="*/ 625 w 737"/>
                    <a:gd name="T9" fmla="*/ 33 h 231"/>
                    <a:gd name="T10" fmla="*/ 576 w 737"/>
                    <a:gd name="T11" fmla="*/ 21 h 231"/>
                    <a:gd name="T12" fmla="*/ 521 w 737"/>
                    <a:gd name="T13" fmla="*/ 10 h 231"/>
                    <a:gd name="T14" fmla="*/ 461 w 737"/>
                    <a:gd name="T15" fmla="*/ 3 h 231"/>
                    <a:gd name="T16" fmla="*/ 397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397 w 737"/>
                    <a:gd name="T55" fmla="*/ 229 h 231"/>
                    <a:gd name="T56" fmla="*/ 461 w 737"/>
                    <a:gd name="T57" fmla="*/ 226 h 231"/>
                    <a:gd name="T58" fmla="*/ 521 w 737"/>
                    <a:gd name="T59" fmla="*/ 219 h 231"/>
                    <a:gd name="T60" fmla="*/ 576 w 737"/>
                    <a:gd name="T61" fmla="*/ 208 h 231"/>
                    <a:gd name="T62" fmla="*/ 625 w 737"/>
                    <a:gd name="T63" fmla="*/ 196 h 231"/>
                    <a:gd name="T64" fmla="*/ 667 w 737"/>
                    <a:gd name="T65" fmla="*/ 181 h 231"/>
                    <a:gd name="T66" fmla="*/ 699 w 737"/>
                    <a:gd name="T67" fmla="*/ 163 h 231"/>
                    <a:gd name="T68" fmla="*/ 721 w 737"/>
                    <a:gd name="T69" fmla="*/ 144 h 231"/>
                    <a:gd name="T70" fmla="*/ 733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5" name="Freeform 33"/>
                <p:cNvSpPr>
                  <a:spLocks/>
                </p:cNvSpPr>
                <p:nvPr/>
              </p:nvSpPr>
              <p:spPr bwMode="auto">
                <a:xfrm>
                  <a:off x="2135" y="2054"/>
                  <a:ext cx="565" cy="239"/>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6 h 240"/>
                    <a:gd name="T38" fmla="*/ 9 w 565"/>
                    <a:gd name="T39" fmla="*/ 147 h 240"/>
                    <a:gd name="T40" fmla="*/ 27 w 565"/>
                    <a:gd name="T41" fmla="*/ 167 h 240"/>
                    <a:gd name="T42" fmla="*/ 51 w 565"/>
                    <a:gd name="T43" fmla="*/ 185 h 240"/>
                    <a:gd name="T44" fmla="*/ 83 w 565"/>
                    <a:gd name="T45" fmla="*/ 201 h 240"/>
                    <a:gd name="T46" fmla="*/ 120 w 565"/>
                    <a:gd name="T47" fmla="*/ 214 h 240"/>
                    <a:gd name="T48" fmla="*/ 163 w 565"/>
                    <a:gd name="T49" fmla="*/ 224 h 240"/>
                    <a:gd name="T50" fmla="*/ 209 w 565"/>
                    <a:gd name="T51" fmla="*/ 232 h 240"/>
                    <a:gd name="T52" fmla="*/ 258 w 565"/>
                    <a:gd name="T53" fmla="*/ 236 h 240"/>
                    <a:gd name="T54" fmla="*/ 306 w 565"/>
                    <a:gd name="T55" fmla="*/ 236 h 240"/>
                    <a:gd name="T56" fmla="*/ 355 w 565"/>
                    <a:gd name="T57" fmla="*/ 232 h 240"/>
                    <a:gd name="T58" fmla="*/ 401 w 565"/>
                    <a:gd name="T59" fmla="*/ 224 h 240"/>
                    <a:gd name="T60" fmla="*/ 444 w 565"/>
                    <a:gd name="T61" fmla="*/ 214 h 240"/>
                    <a:gd name="T62" fmla="*/ 481 w 565"/>
                    <a:gd name="T63" fmla="*/ 201 h 240"/>
                    <a:gd name="T64" fmla="*/ 513 w 565"/>
                    <a:gd name="T65" fmla="*/ 185 h 240"/>
                    <a:gd name="T66" fmla="*/ 538 w 565"/>
                    <a:gd name="T67" fmla="*/ 167 h 240"/>
                    <a:gd name="T68" fmla="*/ 555 w 565"/>
                    <a:gd name="T69" fmla="*/ 147 h 240"/>
                    <a:gd name="T70" fmla="*/ 563 w 565"/>
                    <a:gd name="T71" fmla="*/ 12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6" name="Freeform 34"/>
                <p:cNvSpPr>
                  <a:spLocks/>
                </p:cNvSpPr>
                <p:nvPr/>
              </p:nvSpPr>
              <p:spPr bwMode="auto">
                <a:xfrm>
                  <a:off x="3169" y="2054"/>
                  <a:ext cx="715" cy="239"/>
                </a:xfrm>
                <a:custGeom>
                  <a:avLst/>
                  <a:gdLst>
                    <a:gd name="T0" fmla="*/ 2 w 714"/>
                    <a:gd name="T1" fmla="*/ 126 h 240"/>
                    <a:gd name="T2" fmla="*/ 12 w 714"/>
                    <a:gd name="T3" fmla="*/ 147 h 240"/>
                    <a:gd name="T4" fmla="*/ 34 w 714"/>
                    <a:gd name="T5" fmla="*/ 167 h 240"/>
                    <a:gd name="T6" fmla="*/ 64 w 714"/>
                    <a:gd name="T7" fmla="*/ 185 h 240"/>
                    <a:gd name="T8" fmla="*/ 104 w 714"/>
                    <a:gd name="T9" fmla="*/ 201 h 240"/>
                    <a:gd name="T10" fmla="*/ 152 w 714"/>
                    <a:gd name="T11" fmla="*/ 214 h 240"/>
                    <a:gd name="T12" fmla="*/ 206 w 714"/>
                    <a:gd name="T13" fmla="*/ 224 h 240"/>
                    <a:gd name="T14" fmla="*/ 265 w 714"/>
                    <a:gd name="T15" fmla="*/ 232 h 240"/>
                    <a:gd name="T16" fmla="*/ 326 w 714"/>
                    <a:gd name="T17" fmla="*/ 236 h 240"/>
                    <a:gd name="T18" fmla="*/ 391 w 714"/>
                    <a:gd name="T19" fmla="*/ 236 h 240"/>
                    <a:gd name="T20" fmla="*/ 453 w 714"/>
                    <a:gd name="T21" fmla="*/ 232 h 240"/>
                    <a:gd name="T22" fmla="*/ 511 w 714"/>
                    <a:gd name="T23" fmla="*/ 224 h 240"/>
                    <a:gd name="T24" fmla="*/ 564 w 714"/>
                    <a:gd name="T25" fmla="*/ 214 h 240"/>
                    <a:gd name="T26" fmla="*/ 612 w 714"/>
                    <a:gd name="T27" fmla="*/ 201 h 240"/>
                    <a:gd name="T28" fmla="*/ 651 w 714"/>
                    <a:gd name="T29" fmla="*/ 185 h 240"/>
                    <a:gd name="T30" fmla="*/ 683 w 714"/>
                    <a:gd name="T31" fmla="*/ 166 h 240"/>
                    <a:gd name="T32" fmla="*/ 704 w 714"/>
                    <a:gd name="T33" fmla="*/ 147 h 240"/>
                    <a:gd name="T34" fmla="*/ 714 w 714"/>
                    <a:gd name="T35" fmla="*/ 126 h 240"/>
                    <a:gd name="T36" fmla="*/ 714 w 714"/>
                    <a:gd name="T37" fmla="*/ 108 h 240"/>
                    <a:gd name="T38" fmla="*/ 704 w 714"/>
                    <a:gd name="T39" fmla="*/ 88 h 240"/>
                    <a:gd name="T40" fmla="*/ 683 w 714"/>
                    <a:gd name="T41" fmla="*/ 68 h 240"/>
                    <a:gd name="T42" fmla="*/ 651 w 714"/>
                    <a:gd name="T43" fmla="*/ 50 h 240"/>
                    <a:gd name="T44" fmla="*/ 612 w 714"/>
                    <a:gd name="T45" fmla="*/ 35 h 240"/>
                    <a:gd name="T46" fmla="*/ 564 w 714"/>
                    <a:gd name="T47" fmla="*/ 21 h 240"/>
                    <a:gd name="T48" fmla="*/ 511 w 714"/>
                    <a:gd name="T49" fmla="*/ 11 h 240"/>
                    <a:gd name="T50" fmla="*/ 451 w 714"/>
                    <a:gd name="T51" fmla="*/ 4 h 240"/>
                    <a:gd name="T52" fmla="*/ 391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7" name="Freeform 35"/>
                <p:cNvSpPr>
                  <a:spLocks/>
                </p:cNvSpPr>
                <p:nvPr/>
              </p:nvSpPr>
              <p:spPr bwMode="auto">
                <a:xfrm>
                  <a:off x="4614" y="1877"/>
                  <a:ext cx="565" cy="240"/>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28 h 241"/>
                    <a:gd name="T38" fmla="*/ 10 w 565"/>
                    <a:gd name="T39" fmla="*/ 148 h 241"/>
                    <a:gd name="T40" fmla="*/ 26 w 565"/>
                    <a:gd name="T41" fmla="*/ 168 h 241"/>
                    <a:gd name="T42" fmla="*/ 51 w 565"/>
                    <a:gd name="T43" fmla="*/ 186 h 241"/>
                    <a:gd name="T44" fmla="*/ 83 w 565"/>
                    <a:gd name="T45" fmla="*/ 202 h 241"/>
                    <a:gd name="T46" fmla="*/ 120 w 565"/>
                    <a:gd name="T47" fmla="*/ 215 h 241"/>
                    <a:gd name="T48" fmla="*/ 163 w 565"/>
                    <a:gd name="T49" fmla="*/ 226 h 241"/>
                    <a:gd name="T50" fmla="*/ 209 w 565"/>
                    <a:gd name="T51" fmla="*/ 233 h 241"/>
                    <a:gd name="T52" fmla="*/ 257 w 565"/>
                    <a:gd name="T53" fmla="*/ 236 h 241"/>
                    <a:gd name="T54" fmla="*/ 307 w 565"/>
                    <a:gd name="T55" fmla="*/ 236 h 241"/>
                    <a:gd name="T56" fmla="*/ 355 w 565"/>
                    <a:gd name="T57" fmla="*/ 233 h 241"/>
                    <a:gd name="T58" fmla="*/ 401 w 565"/>
                    <a:gd name="T59" fmla="*/ 226 h 241"/>
                    <a:gd name="T60" fmla="*/ 444 w 565"/>
                    <a:gd name="T61" fmla="*/ 215 h 241"/>
                    <a:gd name="T62" fmla="*/ 482 w 565"/>
                    <a:gd name="T63" fmla="*/ 202 h 241"/>
                    <a:gd name="T64" fmla="*/ 513 w 565"/>
                    <a:gd name="T65" fmla="*/ 186 h 241"/>
                    <a:gd name="T66" fmla="*/ 538 w 565"/>
                    <a:gd name="T67" fmla="*/ 168 h 241"/>
                    <a:gd name="T68" fmla="*/ 554 w 565"/>
                    <a:gd name="T69" fmla="*/ 148 h 241"/>
                    <a:gd name="T70" fmla="*/ 563 w 565"/>
                    <a:gd name="T71" fmla="*/ 128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8" name="Freeform 36"/>
                <p:cNvSpPr>
                  <a:spLocks/>
                </p:cNvSpPr>
                <p:nvPr/>
              </p:nvSpPr>
              <p:spPr bwMode="auto">
                <a:xfrm>
                  <a:off x="4614" y="2441"/>
                  <a:ext cx="854" cy="244"/>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9" name="Freeform 37"/>
                <p:cNvSpPr>
                  <a:spLocks/>
                </p:cNvSpPr>
                <p:nvPr/>
              </p:nvSpPr>
              <p:spPr bwMode="auto">
                <a:xfrm>
                  <a:off x="2642" y="2441"/>
                  <a:ext cx="565" cy="247"/>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80" name="Freeform 38"/>
                <p:cNvSpPr>
                  <a:spLocks/>
                </p:cNvSpPr>
                <p:nvPr/>
              </p:nvSpPr>
              <p:spPr bwMode="auto">
                <a:xfrm>
                  <a:off x="3600" y="2349"/>
                  <a:ext cx="820" cy="395"/>
                </a:xfrm>
                <a:custGeom>
                  <a:avLst/>
                  <a:gdLst>
                    <a:gd name="T0" fmla="*/ 0 w 820"/>
                    <a:gd name="T1" fmla="*/ 198 h 395"/>
                    <a:gd name="T2" fmla="*/ 404 w 820"/>
                    <a:gd name="T3" fmla="*/ 0 h 395"/>
                    <a:gd name="T4" fmla="*/ 819 w 820"/>
                    <a:gd name="T5" fmla="*/ 204 h 395"/>
                    <a:gd name="T6" fmla="*/ 404 w 820"/>
                    <a:gd name="T7" fmla="*/ 394 h 395"/>
                    <a:gd name="T8" fmla="*/ 0 w 820"/>
                    <a:gd name="T9" fmla="*/ 198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81" name="Rectangle 39"/>
                <p:cNvSpPr>
                  <a:spLocks noChangeArrowheads="1"/>
                </p:cNvSpPr>
                <p:nvPr/>
              </p:nvSpPr>
              <p:spPr bwMode="auto">
                <a:xfrm>
                  <a:off x="5155" y="2071"/>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budget</a:t>
                  </a:r>
                </a:p>
              </p:txBody>
            </p:sp>
            <p:sp>
              <p:nvSpPr>
                <p:cNvPr id="60482" name="Rectangle 40"/>
                <p:cNvSpPr>
                  <a:spLocks noChangeArrowheads="1"/>
                </p:cNvSpPr>
                <p:nvPr/>
              </p:nvSpPr>
              <p:spPr bwMode="auto">
                <a:xfrm>
                  <a:off x="4200" y="2060"/>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did</a:t>
                  </a:r>
                </a:p>
              </p:txBody>
            </p:sp>
            <p:sp>
              <p:nvSpPr>
                <p:cNvPr id="60483" name="Rectangle 41"/>
                <p:cNvSpPr>
                  <a:spLocks noChangeArrowheads="1"/>
                </p:cNvSpPr>
                <p:nvPr/>
              </p:nvSpPr>
              <p:spPr bwMode="auto">
                <a:xfrm>
                  <a:off x="2289" y="2047"/>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pid</a:t>
                  </a:r>
                </a:p>
              </p:txBody>
            </p:sp>
            <p:sp>
              <p:nvSpPr>
                <p:cNvPr id="60484" name="Rectangle 42"/>
                <p:cNvSpPr>
                  <a:spLocks noChangeArrowheads="1"/>
                </p:cNvSpPr>
                <p:nvPr/>
              </p:nvSpPr>
              <p:spPr bwMode="auto">
                <a:xfrm>
                  <a:off x="2628" y="1818"/>
                  <a:ext cx="80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started_on</a:t>
                  </a:r>
                </a:p>
              </p:txBody>
            </p:sp>
            <p:sp>
              <p:nvSpPr>
                <p:cNvPr id="60485" name="Rectangle 43"/>
                <p:cNvSpPr>
                  <a:spLocks noChangeArrowheads="1"/>
                </p:cNvSpPr>
                <p:nvPr/>
              </p:nvSpPr>
              <p:spPr bwMode="auto">
                <a:xfrm>
                  <a:off x="3249" y="2053"/>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pbudget</a:t>
                  </a:r>
                </a:p>
              </p:txBody>
            </p:sp>
            <p:sp>
              <p:nvSpPr>
                <p:cNvPr id="60486" name="Rectangle 44"/>
                <p:cNvSpPr>
                  <a:spLocks noChangeArrowheads="1"/>
                </p:cNvSpPr>
                <p:nvPr/>
              </p:nvSpPr>
              <p:spPr bwMode="auto">
                <a:xfrm>
                  <a:off x="4636" y="1893"/>
                  <a:ext cx="5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dname</a:t>
                  </a:r>
                </a:p>
              </p:txBody>
            </p:sp>
            <p:sp>
              <p:nvSpPr>
                <p:cNvPr id="60487" name="Rectangle 45"/>
                <p:cNvSpPr>
                  <a:spLocks noChangeArrowheads="1"/>
                </p:cNvSpPr>
                <p:nvPr/>
              </p:nvSpPr>
              <p:spPr bwMode="auto">
                <a:xfrm>
                  <a:off x="4560" y="2449"/>
                  <a:ext cx="93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Departments</a:t>
                  </a:r>
                </a:p>
              </p:txBody>
            </p:sp>
            <p:sp>
              <p:nvSpPr>
                <p:cNvPr id="60488" name="Rectangle 46"/>
                <p:cNvSpPr>
                  <a:spLocks noChangeArrowheads="1"/>
                </p:cNvSpPr>
                <p:nvPr/>
              </p:nvSpPr>
              <p:spPr bwMode="auto">
                <a:xfrm>
                  <a:off x="2607" y="2460"/>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Projects</a:t>
                  </a:r>
                </a:p>
              </p:txBody>
            </p:sp>
            <p:sp>
              <p:nvSpPr>
                <p:cNvPr id="60489" name="Rectangle 47"/>
                <p:cNvSpPr>
                  <a:spLocks noChangeArrowheads="1"/>
                </p:cNvSpPr>
                <p:nvPr/>
              </p:nvSpPr>
              <p:spPr bwMode="auto">
                <a:xfrm>
                  <a:off x="3660" y="2434"/>
                  <a:ext cx="7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Sponsors</a:t>
                  </a:r>
                </a:p>
              </p:txBody>
            </p:sp>
            <p:sp>
              <p:nvSpPr>
                <p:cNvPr id="46" name="Line 48"/>
                <p:cNvSpPr>
                  <a:spLocks noChangeShapeType="1"/>
                </p:cNvSpPr>
                <p:nvPr/>
              </p:nvSpPr>
              <p:spPr bwMode="auto">
                <a:xfrm>
                  <a:off x="2416" y="2304"/>
                  <a:ext cx="385" cy="13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47" name="Line 49"/>
                <p:cNvSpPr>
                  <a:spLocks noChangeShapeType="1"/>
                </p:cNvSpPr>
                <p:nvPr/>
              </p:nvSpPr>
              <p:spPr bwMode="auto">
                <a:xfrm>
                  <a:off x="2977" y="2052"/>
                  <a:ext cx="8" cy="374"/>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48" name="Line 50"/>
                <p:cNvSpPr>
                  <a:spLocks noChangeShapeType="1"/>
                </p:cNvSpPr>
                <p:nvPr/>
              </p:nvSpPr>
              <p:spPr bwMode="auto">
                <a:xfrm flipH="1">
                  <a:off x="3116" y="2304"/>
                  <a:ext cx="382" cy="13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49" name="Line 51"/>
                <p:cNvSpPr>
                  <a:spLocks noChangeShapeType="1"/>
                </p:cNvSpPr>
                <p:nvPr/>
              </p:nvSpPr>
              <p:spPr bwMode="auto">
                <a:xfrm>
                  <a:off x="4391" y="2295"/>
                  <a:ext cx="309" cy="14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0" name="Line 52"/>
                <p:cNvSpPr>
                  <a:spLocks noChangeShapeType="1"/>
                </p:cNvSpPr>
                <p:nvPr/>
              </p:nvSpPr>
              <p:spPr bwMode="auto">
                <a:xfrm>
                  <a:off x="4886" y="2121"/>
                  <a:ext cx="0" cy="32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1" name="Line 53"/>
                <p:cNvSpPr>
                  <a:spLocks noChangeShapeType="1"/>
                </p:cNvSpPr>
                <p:nvPr/>
              </p:nvSpPr>
              <p:spPr bwMode="auto">
                <a:xfrm flipH="1">
                  <a:off x="5132" y="2304"/>
                  <a:ext cx="219" cy="14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2" name="Line 54"/>
                <p:cNvSpPr>
                  <a:spLocks noChangeShapeType="1"/>
                </p:cNvSpPr>
                <p:nvPr/>
              </p:nvSpPr>
              <p:spPr bwMode="auto">
                <a:xfrm flipH="1">
                  <a:off x="3194" y="2550"/>
                  <a:ext cx="415" cy="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3" name="Line 55"/>
                <p:cNvSpPr>
                  <a:spLocks noChangeShapeType="1"/>
                </p:cNvSpPr>
                <p:nvPr/>
              </p:nvSpPr>
              <p:spPr bwMode="auto">
                <a:xfrm>
                  <a:off x="4441" y="2554"/>
                  <a:ext cx="150" cy="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498" name="Freeform 56"/>
                <p:cNvSpPr>
                  <a:spLocks/>
                </p:cNvSpPr>
                <p:nvPr/>
              </p:nvSpPr>
              <p:spPr bwMode="auto">
                <a:xfrm>
                  <a:off x="3792" y="1801"/>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99" name="Rectangle 57"/>
                <p:cNvSpPr>
                  <a:spLocks noChangeArrowheads="1"/>
                </p:cNvSpPr>
                <p:nvPr/>
              </p:nvSpPr>
              <p:spPr bwMode="auto">
                <a:xfrm>
                  <a:off x="3888" y="1801"/>
                  <a:ext cx="4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since</a:t>
                  </a:r>
                </a:p>
              </p:txBody>
            </p:sp>
            <p:sp>
              <p:nvSpPr>
                <p:cNvPr id="56" name="Line 58"/>
                <p:cNvSpPr>
                  <a:spLocks noChangeShapeType="1"/>
                </p:cNvSpPr>
                <p:nvPr/>
              </p:nvSpPr>
              <p:spPr bwMode="auto">
                <a:xfrm flipV="1">
                  <a:off x="4032" y="2041"/>
                  <a:ext cx="49" cy="33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grpSp>
      <p:grpSp>
        <p:nvGrpSpPr>
          <p:cNvPr id="3" name="Group 2" descr="Project rectangle has attribute ovals started_on, pbudget,and pid(underlined) around it. Projects is connected to the Monitors Sponsors Diamond. Departments rectangle has did (underlined), budget, dname attributes around it and is connected to the monitors sponsors Dimaond. Employees rectangle has attributes ssn (undelrined), name, and lot and is connected to Monitors Sponsors. Monitors Sponors Diamond has attributes since and until" title="Ternary ">
            <a:extLst>
              <a:ext uri="{FF2B5EF4-FFF2-40B4-BE49-F238E27FC236}">
                <a16:creationId xmlns:a16="http://schemas.microsoft.com/office/drawing/2014/main" id="{91CE93AD-E5A6-F644-8046-C0A0081B1F15}"/>
              </a:ext>
            </a:extLst>
          </p:cNvPr>
          <p:cNvGrpSpPr/>
          <p:nvPr/>
        </p:nvGrpSpPr>
        <p:grpSpPr>
          <a:xfrm>
            <a:off x="271064" y="1631679"/>
            <a:ext cx="3520678" cy="3140869"/>
            <a:chOff x="271064" y="1631679"/>
            <a:chExt cx="3520678" cy="3140869"/>
          </a:xfrm>
        </p:grpSpPr>
        <p:sp>
          <p:nvSpPr>
            <p:cNvPr id="113" name="Freeform 112" title="Ternary"/>
            <p:cNvSpPr>
              <a:spLocks/>
            </p:cNvSpPr>
            <p:nvPr/>
          </p:nvSpPr>
          <p:spPr bwMode="auto">
            <a:xfrm>
              <a:off x="271064" y="1631679"/>
              <a:ext cx="3520678" cy="3140869"/>
            </a:xfrm>
            <a:custGeom>
              <a:avLst/>
              <a:gdLst>
                <a:gd name="T0" fmla="*/ 2171536 w 4693003"/>
                <a:gd name="T1" fmla="*/ 136840 h 4187343"/>
                <a:gd name="T2" fmla="*/ 1520850 w 4693003"/>
                <a:gd name="T3" fmla="*/ 245279 h 4187343"/>
                <a:gd name="T4" fmla="*/ 978611 w 4693003"/>
                <a:gd name="T5" fmla="*/ 524123 h 4187343"/>
                <a:gd name="T6" fmla="*/ 963118 w 4693003"/>
                <a:gd name="T7" fmla="*/ 1050829 h 4187343"/>
                <a:gd name="T8" fmla="*/ 978611 w 4693003"/>
                <a:gd name="T9" fmla="*/ 1825395 h 4187343"/>
                <a:gd name="T10" fmla="*/ 932133 w 4693003"/>
                <a:gd name="T11" fmla="*/ 2181696 h 4187343"/>
                <a:gd name="T12" fmla="*/ 482850 w 4693003"/>
                <a:gd name="T13" fmla="*/ 2491523 h 4187343"/>
                <a:gd name="T14" fmla="*/ 234970 w 4693003"/>
                <a:gd name="T15" fmla="*/ 2646437 h 4187343"/>
                <a:gd name="T16" fmla="*/ 33567 w 4693003"/>
                <a:gd name="T17" fmla="*/ 2847824 h 4187343"/>
                <a:gd name="T18" fmla="*/ 33567 w 4693003"/>
                <a:gd name="T19" fmla="*/ 3126668 h 4187343"/>
                <a:gd name="T20" fmla="*/ 172999 w 4693003"/>
                <a:gd name="T21" fmla="*/ 3297072 h 4187343"/>
                <a:gd name="T22" fmla="*/ 575805 w 4693003"/>
                <a:gd name="T23" fmla="*/ 3668864 h 4187343"/>
                <a:gd name="T24" fmla="*/ 1768730 w 4693003"/>
                <a:gd name="T25" fmla="*/ 4149097 h 4187343"/>
                <a:gd name="T26" fmla="*/ 3689804 w 4693003"/>
                <a:gd name="T27" fmla="*/ 3901235 h 4187343"/>
                <a:gd name="T28" fmla="*/ 4355983 w 4693003"/>
                <a:gd name="T29" fmla="*/ 3544934 h 4187343"/>
                <a:gd name="T30" fmla="*/ 4619356 w 4693003"/>
                <a:gd name="T31" fmla="*/ 3080194 h 4187343"/>
                <a:gd name="T32" fmla="*/ 4619356 w 4693003"/>
                <a:gd name="T33" fmla="*/ 2708402 h 4187343"/>
                <a:gd name="T34" fmla="*/ 4170073 w 4693003"/>
                <a:gd name="T35" fmla="*/ 2537997 h 4187343"/>
                <a:gd name="T36" fmla="*/ 3705297 w 4693003"/>
                <a:gd name="T37" fmla="*/ 2429558 h 4187343"/>
                <a:gd name="T38" fmla="*/ 3658820 w 4693003"/>
                <a:gd name="T39" fmla="*/ 2119731 h 4187343"/>
                <a:gd name="T40" fmla="*/ 3658820 w 4693003"/>
                <a:gd name="T41" fmla="*/ 1593025 h 4187343"/>
                <a:gd name="T42" fmla="*/ 3596850 w 4693003"/>
                <a:gd name="T43" fmla="*/ 384701 h 4187343"/>
                <a:gd name="T44" fmla="*/ 2775745 w 4693003"/>
                <a:gd name="T45" fmla="*/ 43892 h 4187343"/>
                <a:gd name="T46" fmla="*/ 2171536 w 4693003"/>
                <a:gd name="T47" fmla="*/ 136840 h 41873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93003" h="4187343">
                  <a:moveTo>
                    <a:pt x="2170965" y="136824"/>
                  </a:moveTo>
                  <a:cubicBezTo>
                    <a:pt x="1961871" y="170385"/>
                    <a:pt x="1719219" y="180711"/>
                    <a:pt x="1520450" y="245251"/>
                  </a:cubicBezTo>
                  <a:cubicBezTo>
                    <a:pt x="1321681" y="309791"/>
                    <a:pt x="1071285" y="389820"/>
                    <a:pt x="978354" y="524063"/>
                  </a:cubicBezTo>
                  <a:cubicBezTo>
                    <a:pt x="885423" y="658306"/>
                    <a:pt x="962865" y="833854"/>
                    <a:pt x="962865" y="1050708"/>
                  </a:cubicBezTo>
                  <a:cubicBezTo>
                    <a:pt x="962865" y="1267562"/>
                    <a:pt x="983517" y="1636729"/>
                    <a:pt x="978354" y="1825185"/>
                  </a:cubicBezTo>
                  <a:cubicBezTo>
                    <a:pt x="973191" y="2013641"/>
                    <a:pt x="1014493" y="2070437"/>
                    <a:pt x="931888" y="2181445"/>
                  </a:cubicBezTo>
                  <a:cubicBezTo>
                    <a:pt x="849283" y="2292453"/>
                    <a:pt x="598886" y="2413788"/>
                    <a:pt x="482723" y="2491236"/>
                  </a:cubicBezTo>
                  <a:cubicBezTo>
                    <a:pt x="366560" y="2568684"/>
                    <a:pt x="309769" y="2586755"/>
                    <a:pt x="234908" y="2646132"/>
                  </a:cubicBezTo>
                  <a:cubicBezTo>
                    <a:pt x="160047" y="2705509"/>
                    <a:pt x="67116" y="2767467"/>
                    <a:pt x="33558" y="2847496"/>
                  </a:cubicBezTo>
                  <a:cubicBezTo>
                    <a:pt x="0" y="2927525"/>
                    <a:pt x="10325" y="3051442"/>
                    <a:pt x="33558" y="3126308"/>
                  </a:cubicBezTo>
                  <a:cubicBezTo>
                    <a:pt x="56791" y="3201174"/>
                    <a:pt x="82605" y="3206337"/>
                    <a:pt x="172954" y="3296693"/>
                  </a:cubicBezTo>
                  <a:cubicBezTo>
                    <a:pt x="263303" y="3387049"/>
                    <a:pt x="309769" y="3526454"/>
                    <a:pt x="575654" y="3668442"/>
                  </a:cubicBezTo>
                  <a:cubicBezTo>
                    <a:pt x="841539" y="3810430"/>
                    <a:pt x="1249402" y="4109895"/>
                    <a:pt x="1768265" y="4148619"/>
                  </a:cubicBezTo>
                  <a:cubicBezTo>
                    <a:pt x="2287128" y="4187343"/>
                    <a:pt x="3257739" y="4001468"/>
                    <a:pt x="3688834" y="3900786"/>
                  </a:cubicBezTo>
                  <a:cubicBezTo>
                    <a:pt x="4119930" y="3800104"/>
                    <a:pt x="4199953" y="3681351"/>
                    <a:pt x="4354838" y="3544526"/>
                  </a:cubicBezTo>
                  <a:cubicBezTo>
                    <a:pt x="4509723" y="3407702"/>
                    <a:pt x="4574258" y="3219245"/>
                    <a:pt x="4618142" y="3079839"/>
                  </a:cubicBezTo>
                  <a:cubicBezTo>
                    <a:pt x="4662026" y="2940433"/>
                    <a:pt x="4693003" y="2798446"/>
                    <a:pt x="4618142" y="2708090"/>
                  </a:cubicBezTo>
                  <a:cubicBezTo>
                    <a:pt x="4543281" y="2617734"/>
                    <a:pt x="4321280" y="2584174"/>
                    <a:pt x="4168977" y="2537705"/>
                  </a:cubicBezTo>
                  <a:cubicBezTo>
                    <a:pt x="4016674" y="2491236"/>
                    <a:pt x="3789509" y="2498981"/>
                    <a:pt x="3704323" y="2429278"/>
                  </a:cubicBezTo>
                  <a:cubicBezTo>
                    <a:pt x="3619137" y="2359575"/>
                    <a:pt x="3665602" y="2258893"/>
                    <a:pt x="3657858" y="2119487"/>
                  </a:cubicBezTo>
                  <a:cubicBezTo>
                    <a:pt x="3650114" y="1980081"/>
                    <a:pt x="3668184" y="1881980"/>
                    <a:pt x="3657858" y="1592842"/>
                  </a:cubicBezTo>
                  <a:cubicBezTo>
                    <a:pt x="3647532" y="1303704"/>
                    <a:pt x="3743044" y="642816"/>
                    <a:pt x="3595904" y="384657"/>
                  </a:cubicBezTo>
                  <a:cubicBezTo>
                    <a:pt x="3448764" y="126498"/>
                    <a:pt x="3007342" y="87774"/>
                    <a:pt x="2775015" y="43887"/>
                  </a:cubicBezTo>
                  <a:cubicBezTo>
                    <a:pt x="2542688" y="0"/>
                    <a:pt x="2380059" y="103263"/>
                    <a:pt x="2170965" y="136824"/>
                  </a:cubicBezTo>
                  <a:close/>
                </a:path>
              </a:pathLst>
            </a:custGeom>
            <a:solidFill>
              <a:srgbClr val="800000">
                <a:alpha val="21176"/>
              </a:srgb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sz="1350"/>
            </a:p>
          </p:txBody>
        </p:sp>
        <p:grpSp>
          <p:nvGrpSpPr>
            <p:cNvPr id="60421" name="Group 110"/>
            <p:cNvGrpSpPr>
              <a:grpSpLocks/>
            </p:cNvGrpSpPr>
            <p:nvPr/>
          </p:nvGrpSpPr>
          <p:grpSpPr bwMode="auto">
            <a:xfrm>
              <a:off x="355103" y="1796652"/>
              <a:ext cx="3259932" cy="2700338"/>
              <a:chOff x="363342" y="3257799"/>
              <a:chExt cx="4347542" cy="3599600"/>
            </a:xfrm>
          </p:grpSpPr>
          <p:grpSp>
            <p:nvGrpSpPr>
              <p:cNvPr id="60422" name="Group 7"/>
              <p:cNvGrpSpPr>
                <a:grpSpLocks/>
              </p:cNvGrpSpPr>
              <p:nvPr/>
            </p:nvGrpSpPr>
            <p:grpSpPr bwMode="auto">
              <a:xfrm>
                <a:off x="1439957" y="3257799"/>
                <a:ext cx="2289771" cy="1979234"/>
                <a:chOff x="3024" y="62"/>
                <a:chExt cx="1895" cy="1638"/>
              </a:xfrm>
            </p:grpSpPr>
            <p:sp>
              <p:nvSpPr>
                <p:cNvPr id="60451" name="Freeform 8"/>
                <p:cNvSpPr>
                  <a:spLocks/>
                </p:cNvSpPr>
                <p:nvPr/>
              </p:nvSpPr>
              <p:spPr bwMode="auto">
                <a:xfrm>
                  <a:off x="4353" y="1189"/>
                  <a:ext cx="566" cy="243"/>
                </a:xfrm>
                <a:custGeom>
                  <a:avLst/>
                  <a:gdLst>
                    <a:gd name="T0" fmla="*/ 563 w 566"/>
                    <a:gd name="T1" fmla="*/ 112 h 241"/>
                    <a:gd name="T2" fmla="*/ 555 w 566"/>
                    <a:gd name="T3" fmla="*/ 92 h 241"/>
                    <a:gd name="T4" fmla="*/ 538 w 566"/>
                    <a:gd name="T5" fmla="*/ 72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72 h 241"/>
                    <a:gd name="T32" fmla="*/ 10 w 566"/>
                    <a:gd name="T33" fmla="*/ 92 h 241"/>
                    <a:gd name="T34" fmla="*/ 2 w 566"/>
                    <a:gd name="T35" fmla="*/ 112 h 241"/>
                    <a:gd name="T36" fmla="*/ 2 w 566"/>
                    <a:gd name="T37" fmla="*/ 133 h 241"/>
                    <a:gd name="T38" fmla="*/ 10 w 566"/>
                    <a:gd name="T39" fmla="*/ 154 h 241"/>
                    <a:gd name="T40" fmla="*/ 27 w 566"/>
                    <a:gd name="T41" fmla="*/ 173 h 241"/>
                    <a:gd name="T42" fmla="*/ 51 w 566"/>
                    <a:gd name="T43" fmla="*/ 194 h 241"/>
                    <a:gd name="T44" fmla="*/ 83 w 566"/>
                    <a:gd name="T45" fmla="*/ 211 h 241"/>
                    <a:gd name="T46" fmla="*/ 120 w 566"/>
                    <a:gd name="T47" fmla="*/ 224 h 241"/>
                    <a:gd name="T48" fmla="*/ 163 w 566"/>
                    <a:gd name="T49" fmla="*/ 234 h 241"/>
                    <a:gd name="T50" fmla="*/ 209 w 566"/>
                    <a:gd name="T51" fmla="*/ 242 h 241"/>
                    <a:gd name="T52" fmla="*/ 258 w 566"/>
                    <a:gd name="T53" fmla="*/ 245 h 241"/>
                    <a:gd name="T54" fmla="*/ 307 w 566"/>
                    <a:gd name="T55" fmla="*/ 245 h 241"/>
                    <a:gd name="T56" fmla="*/ 355 w 566"/>
                    <a:gd name="T57" fmla="*/ 242 h 241"/>
                    <a:gd name="T58" fmla="*/ 401 w 566"/>
                    <a:gd name="T59" fmla="*/ 234 h 241"/>
                    <a:gd name="T60" fmla="*/ 444 w 566"/>
                    <a:gd name="T61" fmla="*/ 224 h 241"/>
                    <a:gd name="T62" fmla="*/ 482 w 566"/>
                    <a:gd name="T63" fmla="*/ 211 h 241"/>
                    <a:gd name="T64" fmla="*/ 513 w 566"/>
                    <a:gd name="T65" fmla="*/ 194 h 241"/>
                    <a:gd name="T66" fmla="*/ 538 w 566"/>
                    <a:gd name="T67" fmla="*/ 173 h 241"/>
                    <a:gd name="T68" fmla="*/ 555 w 566"/>
                    <a:gd name="T69" fmla="*/ 154 h 241"/>
                    <a:gd name="T70" fmla="*/ 563 w 566"/>
                    <a:gd name="T71" fmla="*/ 13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52" name="Freeform 9"/>
                <p:cNvSpPr>
                  <a:spLocks/>
                </p:cNvSpPr>
                <p:nvPr/>
              </p:nvSpPr>
              <p:spPr bwMode="auto">
                <a:xfrm>
                  <a:off x="3423" y="1105"/>
                  <a:ext cx="803" cy="595"/>
                </a:xfrm>
                <a:custGeom>
                  <a:avLst/>
                  <a:gdLst>
                    <a:gd name="T0" fmla="*/ 0 w 804"/>
                    <a:gd name="T1" fmla="*/ 673 h 395"/>
                    <a:gd name="T2" fmla="*/ 396 w 804"/>
                    <a:gd name="T3" fmla="*/ 0 h 395"/>
                    <a:gd name="T4" fmla="*/ 800 w 804"/>
                    <a:gd name="T5" fmla="*/ 696 h 395"/>
                    <a:gd name="T6" fmla="*/ 396 w 804"/>
                    <a:gd name="T7" fmla="*/ 1345 h 395"/>
                    <a:gd name="T8" fmla="*/ 0 w 804"/>
                    <a:gd name="T9" fmla="*/ 673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53" name="Rectangle 10"/>
                <p:cNvSpPr>
                  <a:spLocks noChangeArrowheads="1"/>
                </p:cNvSpPr>
                <p:nvPr/>
              </p:nvSpPr>
              <p:spPr bwMode="auto">
                <a:xfrm>
                  <a:off x="4436" y="1202"/>
                  <a:ext cx="42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until</a:t>
                  </a:r>
                </a:p>
              </p:txBody>
            </p:sp>
            <p:grpSp>
              <p:nvGrpSpPr>
                <p:cNvPr id="60454" name="Group 11"/>
                <p:cNvGrpSpPr>
                  <a:grpSpLocks/>
                </p:cNvGrpSpPr>
                <p:nvPr/>
              </p:nvGrpSpPr>
              <p:grpSpPr bwMode="auto">
                <a:xfrm>
                  <a:off x="3435" y="619"/>
                  <a:ext cx="860" cy="254"/>
                  <a:chOff x="3435" y="619"/>
                  <a:chExt cx="860" cy="254"/>
                </a:xfrm>
              </p:grpSpPr>
              <p:sp>
                <p:nvSpPr>
                  <p:cNvPr id="60467" name="Freeform 12"/>
                  <p:cNvSpPr>
                    <a:spLocks/>
                  </p:cNvSpPr>
                  <p:nvPr/>
                </p:nvSpPr>
                <p:spPr bwMode="auto">
                  <a:xfrm>
                    <a:off x="3435" y="625"/>
                    <a:ext cx="840" cy="248"/>
                  </a:xfrm>
                  <a:custGeom>
                    <a:avLst/>
                    <a:gdLst>
                      <a:gd name="T0" fmla="*/ 839 w 840"/>
                      <a:gd name="T1" fmla="*/ 249 h 247"/>
                      <a:gd name="T2" fmla="*/ 839 w 840"/>
                      <a:gd name="T3" fmla="*/ 0 h 247"/>
                      <a:gd name="T4" fmla="*/ 0 w 840"/>
                      <a:gd name="T5" fmla="*/ 0 h 247"/>
                      <a:gd name="T6" fmla="*/ 0 w 840"/>
                      <a:gd name="T7" fmla="*/ 249 h 247"/>
                      <a:gd name="T8" fmla="*/ 839 w 840"/>
                      <a:gd name="T9" fmla="*/ 249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68" name="Rectangle 13"/>
                  <p:cNvSpPr>
                    <a:spLocks noChangeArrowheads="1"/>
                  </p:cNvSpPr>
                  <p:nvPr/>
                </p:nvSpPr>
                <p:spPr bwMode="auto">
                  <a:xfrm>
                    <a:off x="3471" y="619"/>
                    <a:ext cx="82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Employees</a:t>
                    </a:r>
                  </a:p>
                </p:txBody>
              </p:sp>
            </p:grpSp>
            <p:sp>
              <p:nvSpPr>
                <p:cNvPr id="60455" name="Rectangle 14"/>
                <p:cNvSpPr>
                  <a:spLocks noChangeArrowheads="1"/>
                </p:cNvSpPr>
                <p:nvPr/>
              </p:nvSpPr>
              <p:spPr bwMode="auto">
                <a:xfrm>
                  <a:off x="3494" y="1181"/>
                  <a:ext cx="73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Monitors</a:t>
                  </a:r>
                  <a:br>
                    <a:rPr lang="en-US" altLang="x-none" sz="900" b="1"/>
                  </a:br>
                  <a:r>
                    <a:rPr lang="en-US" altLang="x-none" sz="900" b="1"/>
                    <a:t>Sponsors</a:t>
                  </a:r>
                </a:p>
              </p:txBody>
            </p:sp>
            <p:sp>
              <p:nvSpPr>
                <p:cNvPr id="98" name="Line 15"/>
                <p:cNvSpPr>
                  <a:spLocks noChangeShapeType="1"/>
                </p:cNvSpPr>
                <p:nvPr/>
              </p:nvSpPr>
              <p:spPr bwMode="auto">
                <a:xfrm flipV="1">
                  <a:off x="4138" y="1306"/>
                  <a:ext cx="216" cy="6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99" name="Line 16"/>
                <p:cNvSpPr>
                  <a:spLocks noChangeShapeType="1"/>
                </p:cNvSpPr>
                <p:nvPr/>
              </p:nvSpPr>
              <p:spPr bwMode="auto">
                <a:xfrm flipV="1">
                  <a:off x="3819" y="870"/>
                  <a:ext cx="0" cy="231"/>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458" name="Freeform 17"/>
                <p:cNvSpPr>
                  <a:spLocks/>
                </p:cNvSpPr>
                <p:nvPr/>
              </p:nvSpPr>
              <p:spPr bwMode="auto">
                <a:xfrm>
                  <a:off x="4059" y="239"/>
                  <a:ext cx="565" cy="24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59" name="Freeform 18"/>
                <p:cNvSpPr>
                  <a:spLocks/>
                </p:cNvSpPr>
                <p:nvPr/>
              </p:nvSpPr>
              <p:spPr bwMode="auto">
                <a:xfrm>
                  <a:off x="3024" y="239"/>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60" name="Freeform 19"/>
                <p:cNvSpPr>
                  <a:spLocks/>
                </p:cNvSpPr>
                <p:nvPr/>
              </p:nvSpPr>
              <p:spPr bwMode="auto">
                <a:xfrm>
                  <a:off x="3531" y="62"/>
                  <a:ext cx="565" cy="242"/>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4 h 241"/>
                    <a:gd name="T38" fmla="*/ 10 w 565"/>
                    <a:gd name="T39" fmla="*/ 154 h 241"/>
                    <a:gd name="T40" fmla="*/ 27 w 565"/>
                    <a:gd name="T41" fmla="*/ 174 h 241"/>
                    <a:gd name="T42" fmla="*/ 51 w 565"/>
                    <a:gd name="T43" fmla="*/ 192 h 241"/>
                    <a:gd name="T44" fmla="*/ 83 w 565"/>
                    <a:gd name="T45" fmla="*/ 208 h 241"/>
                    <a:gd name="T46" fmla="*/ 121 w 565"/>
                    <a:gd name="T47" fmla="*/ 221 h 241"/>
                    <a:gd name="T48" fmla="*/ 164 w 565"/>
                    <a:gd name="T49" fmla="*/ 232 h 241"/>
                    <a:gd name="T50" fmla="*/ 210 w 565"/>
                    <a:gd name="T51" fmla="*/ 239 h 241"/>
                    <a:gd name="T52" fmla="*/ 258 w 565"/>
                    <a:gd name="T53" fmla="*/ 242 h 241"/>
                    <a:gd name="T54" fmla="*/ 307 w 565"/>
                    <a:gd name="T55" fmla="*/ 242 h 241"/>
                    <a:gd name="T56" fmla="*/ 355 w 565"/>
                    <a:gd name="T57" fmla="*/ 239 h 241"/>
                    <a:gd name="T58" fmla="*/ 401 w 565"/>
                    <a:gd name="T59" fmla="*/ 232 h 241"/>
                    <a:gd name="T60" fmla="*/ 444 w 565"/>
                    <a:gd name="T61" fmla="*/ 221 h 241"/>
                    <a:gd name="T62" fmla="*/ 482 w 565"/>
                    <a:gd name="T63" fmla="*/ 208 h 241"/>
                    <a:gd name="T64" fmla="*/ 513 w 565"/>
                    <a:gd name="T65" fmla="*/ 192 h 241"/>
                    <a:gd name="T66" fmla="*/ 538 w 565"/>
                    <a:gd name="T67" fmla="*/ 174 h 241"/>
                    <a:gd name="T68" fmla="*/ 554 w 565"/>
                    <a:gd name="T69" fmla="*/ 154 h 241"/>
                    <a:gd name="T70" fmla="*/ 563 w 565"/>
                    <a:gd name="T71" fmla="*/ 134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61" name="Rectangle 20"/>
                <p:cNvSpPr>
                  <a:spLocks noChangeArrowheads="1"/>
                </p:cNvSpPr>
                <p:nvPr/>
              </p:nvSpPr>
              <p:spPr bwMode="auto">
                <a:xfrm>
                  <a:off x="4182" y="238"/>
                  <a:ext cx="3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lot</a:t>
                  </a:r>
                </a:p>
              </p:txBody>
            </p:sp>
            <p:sp>
              <p:nvSpPr>
                <p:cNvPr id="60462" name="Rectangle 21"/>
                <p:cNvSpPr>
                  <a:spLocks noChangeArrowheads="1"/>
                </p:cNvSpPr>
                <p:nvPr/>
              </p:nvSpPr>
              <p:spPr bwMode="auto">
                <a:xfrm>
                  <a:off x="3611" y="96"/>
                  <a:ext cx="4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name</a:t>
                  </a:r>
                </a:p>
              </p:txBody>
            </p:sp>
            <p:sp>
              <p:nvSpPr>
                <p:cNvPr id="60463" name="Rectangle 22"/>
                <p:cNvSpPr>
                  <a:spLocks noChangeArrowheads="1"/>
                </p:cNvSpPr>
                <p:nvPr/>
              </p:nvSpPr>
              <p:spPr bwMode="auto">
                <a:xfrm>
                  <a:off x="3118" y="232"/>
                  <a:ext cx="3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ssn</a:t>
                  </a:r>
                </a:p>
              </p:txBody>
            </p:sp>
            <p:sp>
              <p:nvSpPr>
                <p:cNvPr id="106" name="Line 23"/>
                <p:cNvSpPr>
                  <a:spLocks noChangeShapeType="1"/>
                </p:cNvSpPr>
                <p:nvPr/>
              </p:nvSpPr>
              <p:spPr bwMode="auto">
                <a:xfrm>
                  <a:off x="3306" y="494"/>
                  <a:ext cx="347" cy="12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107" name="Line 24"/>
                <p:cNvSpPr>
                  <a:spLocks noChangeShapeType="1"/>
                </p:cNvSpPr>
                <p:nvPr/>
              </p:nvSpPr>
              <p:spPr bwMode="auto">
                <a:xfrm>
                  <a:off x="3820" y="302"/>
                  <a:ext cx="0" cy="30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108" name="Line 25"/>
                <p:cNvSpPr>
                  <a:spLocks noChangeShapeType="1"/>
                </p:cNvSpPr>
                <p:nvPr/>
              </p:nvSpPr>
              <p:spPr bwMode="auto">
                <a:xfrm flipH="1">
                  <a:off x="4010" y="484"/>
                  <a:ext cx="334" cy="13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nvGrpSpPr>
              <p:cNvPr id="60423" name="Group 29"/>
              <p:cNvGrpSpPr>
                <a:grpSpLocks/>
              </p:cNvGrpSpPr>
              <p:nvPr/>
            </p:nvGrpSpPr>
            <p:grpSpPr bwMode="auto">
              <a:xfrm>
                <a:off x="363342" y="5048536"/>
                <a:ext cx="4347542" cy="1808863"/>
                <a:chOff x="2133" y="1544"/>
                <a:chExt cx="3598" cy="1497"/>
              </a:xfrm>
            </p:grpSpPr>
            <p:sp>
              <p:nvSpPr>
                <p:cNvPr id="60424" name="Freeform 30"/>
                <p:cNvSpPr>
                  <a:spLocks/>
                </p:cNvSpPr>
                <p:nvPr/>
              </p:nvSpPr>
              <p:spPr bwMode="auto">
                <a:xfrm>
                  <a:off x="4224" y="2801"/>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5" name="Freeform 31"/>
                <p:cNvSpPr>
                  <a:spLocks/>
                </p:cNvSpPr>
                <p:nvPr/>
              </p:nvSpPr>
              <p:spPr bwMode="auto">
                <a:xfrm>
                  <a:off x="5144" y="2053"/>
                  <a:ext cx="564" cy="239"/>
                </a:xfrm>
                <a:custGeom>
                  <a:avLst/>
                  <a:gdLst>
                    <a:gd name="T0" fmla="*/ 1 w 565"/>
                    <a:gd name="T1" fmla="*/ 126 h 240"/>
                    <a:gd name="T2" fmla="*/ 9 w 565"/>
                    <a:gd name="T3" fmla="*/ 147 h 240"/>
                    <a:gd name="T4" fmla="*/ 27 w 565"/>
                    <a:gd name="T5" fmla="*/ 167 h 240"/>
                    <a:gd name="T6" fmla="*/ 51 w 565"/>
                    <a:gd name="T7" fmla="*/ 185 h 240"/>
                    <a:gd name="T8" fmla="*/ 83 w 565"/>
                    <a:gd name="T9" fmla="*/ 201 h 240"/>
                    <a:gd name="T10" fmla="*/ 120 w 565"/>
                    <a:gd name="T11" fmla="*/ 214 h 240"/>
                    <a:gd name="T12" fmla="*/ 163 w 565"/>
                    <a:gd name="T13" fmla="*/ 224 h 240"/>
                    <a:gd name="T14" fmla="*/ 209 w 565"/>
                    <a:gd name="T15" fmla="*/ 232 h 240"/>
                    <a:gd name="T16" fmla="*/ 257 w 565"/>
                    <a:gd name="T17" fmla="*/ 236 h 240"/>
                    <a:gd name="T18" fmla="*/ 303 w 565"/>
                    <a:gd name="T19" fmla="*/ 236 h 240"/>
                    <a:gd name="T20" fmla="*/ 352 w 565"/>
                    <a:gd name="T21" fmla="*/ 232 h 240"/>
                    <a:gd name="T22" fmla="*/ 398 w 565"/>
                    <a:gd name="T23" fmla="*/ 224 h 240"/>
                    <a:gd name="T24" fmla="*/ 440 w 565"/>
                    <a:gd name="T25" fmla="*/ 214 h 240"/>
                    <a:gd name="T26" fmla="*/ 478 w 565"/>
                    <a:gd name="T27" fmla="*/ 201 h 240"/>
                    <a:gd name="T28" fmla="*/ 510 w 565"/>
                    <a:gd name="T29" fmla="*/ 185 h 240"/>
                    <a:gd name="T30" fmla="*/ 534 w 565"/>
                    <a:gd name="T31" fmla="*/ 166 h 240"/>
                    <a:gd name="T32" fmla="*/ 551 w 565"/>
                    <a:gd name="T33" fmla="*/ 147 h 240"/>
                    <a:gd name="T34" fmla="*/ 560 w 565"/>
                    <a:gd name="T35" fmla="*/ 126 h 240"/>
                    <a:gd name="T36" fmla="*/ 560 w 565"/>
                    <a:gd name="T37" fmla="*/ 108 h 240"/>
                    <a:gd name="T38" fmla="*/ 551 w 565"/>
                    <a:gd name="T39" fmla="*/ 88 h 240"/>
                    <a:gd name="T40" fmla="*/ 534 w 565"/>
                    <a:gd name="T41" fmla="*/ 68 h 240"/>
                    <a:gd name="T42" fmla="*/ 510 w 565"/>
                    <a:gd name="T43" fmla="*/ 50 h 240"/>
                    <a:gd name="T44" fmla="*/ 478 w 565"/>
                    <a:gd name="T45" fmla="*/ 35 h 240"/>
                    <a:gd name="T46" fmla="*/ 440 w 565"/>
                    <a:gd name="T47" fmla="*/ 21 h 240"/>
                    <a:gd name="T48" fmla="*/ 398 w 565"/>
                    <a:gd name="T49" fmla="*/ 11 h 240"/>
                    <a:gd name="T50" fmla="*/ 352 w 565"/>
                    <a:gd name="T51" fmla="*/ 4 h 240"/>
                    <a:gd name="T52" fmla="*/ 303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6" name="Freeform 32"/>
                <p:cNvSpPr>
                  <a:spLocks/>
                </p:cNvSpPr>
                <p:nvPr/>
              </p:nvSpPr>
              <p:spPr bwMode="auto">
                <a:xfrm>
                  <a:off x="2645" y="1818"/>
                  <a:ext cx="736" cy="231"/>
                </a:xfrm>
                <a:custGeom>
                  <a:avLst/>
                  <a:gdLst>
                    <a:gd name="T0" fmla="*/ 733 w 737"/>
                    <a:gd name="T1" fmla="*/ 105 h 231"/>
                    <a:gd name="T2" fmla="*/ 721 w 737"/>
                    <a:gd name="T3" fmla="*/ 85 h 231"/>
                    <a:gd name="T4" fmla="*/ 699 w 737"/>
                    <a:gd name="T5" fmla="*/ 67 h 231"/>
                    <a:gd name="T6" fmla="*/ 667 w 737"/>
                    <a:gd name="T7" fmla="*/ 48 h 231"/>
                    <a:gd name="T8" fmla="*/ 625 w 737"/>
                    <a:gd name="T9" fmla="*/ 33 h 231"/>
                    <a:gd name="T10" fmla="*/ 576 w 737"/>
                    <a:gd name="T11" fmla="*/ 21 h 231"/>
                    <a:gd name="T12" fmla="*/ 521 w 737"/>
                    <a:gd name="T13" fmla="*/ 10 h 231"/>
                    <a:gd name="T14" fmla="*/ 461 w 737"/>
                    <a:gd name="T15" fmla="*/ 3 h 231"/>
                    <a:gd name="T16" fmla="*/ 397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397 w 737"/>
                    <a:gd name="T55" fmla="*/ 229 h 231"/>
                    <a:gd name="T56" fmla="*/ 461 w 737"/>
                    <a:gd name="T57" fmla="*/ 226 h 231"/>
                    <a:gd name="T58" fmla="*/ 521 w 737"/>
                    <a:gd name="T59" fmla="*/ 219 h 231"/>
                    <a:gd name="T60" fmla="*/ 576 w 737"/>
                    <a:gd name="T61" fmla="*/ 208 h 231"/>
                    <a:gd name="T62" fmla="*/ 625 w 737"/>
                    <a:gd name="T63" fmla="*/ 196 h 231"/>
                    <a:gd name="T64" fmla="*/ 667 w 737"/>
                    <a:gd name="T65" fmla="*/ 181 h 231"/>
                    <a:gd name="T66" fmla="*/ 699 w 737"/>
                    <a:gd name="T67" fmla="*/ 163 h 231"/>
                    <a:gd name="T68" fmla="*/ 721 w 737"/>
                    <a:gd name="T69" fmla="*/ 144 h 231"/>
                    <a:gd name="T70" fmla="*/ 733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7" name="Freeform 33"/>
                <p:cNvSpPr>
                  <a:spLocks/>
                </p:cNvSpPr>
                <p:nvPr/>
              </p:nvSpPr>
              <p:spPr bwMode="auto">
                <a:xfrm>
                  <a:off x="2133" y="2053"/>
                  <a:ext cx="565" cy="239"/>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6 h 240"/>
                    <a:gd name="T38" fmla="*/ 9 w 565"/>
                    <a:gd name="T39" fmla="*/ 147 h 240"/>
                    <a:gd name="T40" fmla="*/ 27 w 565"/>
                    <a:gd name="T41" fmla="*/ 167 h 240"/>
                    <a:gd name="T42" fmla="*/ 51 w 565"/>
                    <a:gd name="T43" fmla="*/ 185 h 240"/>
                    <a:gd name="T44" fmla="*/ 83 w 565"/>
                    <a:gd name="T45" fmla="*/ 201 h 240"/>
                    <a:gd name="T46" fmla="*/ 120 w 565"/>
                    <a:gd name="T47" fmla="*/ 214 h 240"/>
                    <a:gd name="T48" fmla="*/ 163 w 565"/>
                    <a:gd name="T49" fmla="*/ 224 h 240"/>
                    <a:gd name="T50" fmla="*/ 209 w 565"/>
                    <a:gd name="T51" fmla="*/ 232 h 240"/>
                    <a:gd name="T52" fmla="*/ 258 w 565"/>
                    <a:gd name="T53" fmla="*/ 236 h 240"/>
                    <a:gd name="T54" fmla="*/ 306 w 565"/>
                    <a:gd name="T55" fmla="*/ 236 h 240"/>
                    <a:gd name="T56" fmla="*/ 355 w 565"/>
                    <a:gd name="T57" fmla="*/ 232 h 240"/>
                    <a:gd name="T58" fmla="*/ 401 w 565"/>
                    <a:gd name="T59" fmla="*/ 224 h 240"/>
                    <a:gd name="T60" fmla="*/ 444 w 565"/>
                    <a:gd name="T61" fmla="*/ 214 h 240"/>
                    <a:gd name="T62" fmla="*/ 481 w 565"/>
                    <a:gd name="T63" fmla="*/ 201 h 240"/>
                    <a:gd name="T64" fmla="*/ 513 w 565"/>
                    <a:gd name="T65" fmla="*/ 185 h 240"/>
                    <a:gd name="T66" fmla="*/ 538 w 565"/>
                    <a:gd name="T67" fmla="*/ 167 h 240"/>
                    <a:gd name="T68" fmla="*/ 555 w 565"/>
                    <a:gd name="T69" fmla="*/ 147 h 240"/>
                    <a:gd name="T70" fmla="*/ 563 w 565"/>
                    <a:gd name="T71" fmla="*/ 12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8" name="Freeform 34"/>
                <p:cNvSpPr>
                  <a:spLocks/>
                </p:cNvSpPr>
                <p:nvPr/>
              </p:nvSpPr>
              <p:spPr bwMode="auto">
                <a:xfrm>
                  <a:off x="3180" y="2801"/>
                  <a:ext cx="714" cy="24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9" name="Freeform 35"/>
                <p:cNvSpPr>
                  <a:spLocks/>
                </p:cNvSpPr>
                <p:nvPr/>
              </p:nvSpPr>
              <p:spPr bwMode="auto">
                <a:xfrm>
                  <a:off x="4614" y="1877"/>
                  <a:ext cx="565" cy="239"/>
                </a:xfrm>
                <a:custGeom>
                  <a:avLst/>
                  <a:gdLst>
                    <a:gd name="T0" fmla="*/ 563 w 565"/>
                    <a:gd name="T1" fmla="*/ 107 h 241"/>
                    <a:gd name="T2" fmla="*/ 554 w 565"/>
                    <a:gd name="T3" fmla="*/ 86 h 241"/>
                    <a:gd name="T4" fmla="*/ 538 w 565"/>
                    <a:gd name="T5" fmla="*/ 67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67 h 241"/>
                    <a:gd name="T32" fmla="*/ 10 w 565"/>
                    <a:gd name="T33" fmla="*/ 86 h 241"/>
                    <a:gd name="T34" fmla="*/ 1 w 565"/>
                    <a:gd name="T35" fmla="*/ 107 h 241"/>
                    <a:gd name="T36" fmla="*/ 1 w 565"/>
                    <a:gd name="T37" fmla="*/ 128 h 241"/>
                    <a:gd name="T38" fmla="*/ 10 w 565"/>
                    <a:gd name="T39" fmla="*/ 148 h 241"/>
                    <a:gd name="T40" fmla="*/ 26 w 565"/>
                    <a:gd name="T41" fmla="*/ 168 h 241"/>
                    <a:gd name="T42" fmla="*/ 51 w 565"/>
                    <a:gd name="T43" fmla="*/ 183 h 241"/>
                    <a:gd name="T44" fmla="*/ 83 w 565"/>
                    <a:gd name="T45" fmla="*/ 199 h 241"/>
                    <a:gd name="T46" fmla="*/ 120 w 565"/>
                    <a:gd name="T47" fmla="*/ 212 h 241"/>
                    <a:gd name="T48" fmla="*/ 163 w 565"/>
                    <a:gd name="T49" fmla="*/ 223 h 241"/>
                    <a:gd name="T50" fmla="*/ 209 w 565"/>
                    <a:gd name="T51" fmla="*/ 230 h 241"/>
                    <a:gd name="T52" fmla="*/ 257 w 565"/>
                    <a:gd name="T53" fmla="*/ 233 h 241"/>
                    <a:gd name="T54" fmla="*/ 307 w 565"/>
                    <a:gd name="T55" fmla="*/ 233 h 241"/>
                    <a:gd name="T56" fmla="*/ 355 w 565"/>
                    <a:gd name="T57" fmla="*/ 230 h 241"/>
                    <a:gd name="T58" fmla="*/ 401 w 565"/>
                    <a:gd name="T59" fmla="*/ 223 h 241"/>
                    <a:gd name="T60" fmla="*/ 444 w 565"/>
                    <a:gd name="T61" fmla="*/ 212 h 241"/>
                    <a:gd name="T62" fmla="*/ 482 w 565"/>
                    <a:gd name="T63" fmla="*/ 199 h 241"/>
                    <a:gd name="T64" fmla="*/ 513 w 565"/>
                    <a:gd name="T65" fmla="*/ 183 h 241"/>
                    <a:gd name="T66" fmla="*/ 538 w 565"/>
                    <a:gd name="T67" fmla="*/ 168 h 241"/>
                    <a:gd name="T68" fmla="*/ 554 w 565"/>
                    <a:gd name="T69" fmla="*/ 148 h 241"/>
                    <a:gd name="T70" fmla="*/ 563 w 565"/>
                    <a:gd name="T71" fmla="*/ 128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30" name="Freeform 36"/>
                <p:cNvSpPr>
                  <a:spLocks/>
                </p:cNvSpPr>
                <p:nvPr/>
              </p:nvSpPr>
              <p:spPr bwMode="auto">
                <a:xfrm>
                  <a:off x="4614" y="2441"/>
                  <a:ext cx="854" cy="244"/>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31" name="Freeform 37"/>
                <p:cNvSpPr>
                  <a:spLocks/>
                </p:cNvSpPr>
                <p:nvPr/>
              </p:nvSpPr>
              <p:spPr bwMode="auto">
                <a:xfrm>
                  <a:off x="2640" y="2441"/>
                  <a:ext cx="565" cy="247"/>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32" name="Rectangle 39"/>
                <p:cNvSpPr>
                  <a:spLocks noChangeArrowheads="1"/>
                </p:cNvSpPr>
                <p:nvPr/>
              </p:nvSpPr>
              <p:spPr bwMode="auto">
                <a:xfrm>
                  <a:off x="5155" y="2071"/>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dirty="0"/>
                    <a:t>budget</a:t>
                  </a:r>
                </a:p>
              </p:txBody>
            </p:sp>
            <p:sp>
              <p:nvSpPr>
                <p:cNvPr id="60433" name="Rectangle 40"/>
                <p:cNvSpPr>
                  <a:spLocks noChangeArrowheads="1"/>
                </p:cNvSpPr>
                <p:nvPr/>
              </p:nvSpPr>
              <p:spPr bwMode="auto">
                <a:xfrm>
                  <a:off x="4329" y="2814"/>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did</a:t>
                  </a:r>
                </a:p>
              </p:txBody>
            </p:sp>
            <p:sp>
              <p:nvSpPr>
                <p:cNvPr id="60434" name="Rectangle 41"/>
                <p:cNvSpPr>
                  <a:spLocks noChangeArrowheads="1"/>
                </p:cNvSpPr>
                <p:nvPr/>
              </p:nvSpPr>
              <p:spPr bwMode="auto">
                <a:xfrm>
                  <a:off x="2289" y="2047"/>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pid</a:t>
                  </a:r>
                </a:p>
              </p:txBody>
            </p:sp>
            <p:sp>
              <p:nvSpPr>
                <p:cNvPr id="60435" name="Rectangle 42"/>
                <p:cNvSpPr>
                  <a:spLocks noChangeArrowheads="1"/>
                </p:cNvSpPr>
                <p:nvPr/>
              </p:nvSpPr>
              <p:spPr bwMode="auto">
                <a:xfrm>
                  <a:off x="2628" y="1818"/>
                  <a:ext cx="80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started_on</a:t>
                  </a:r>
                </a:p>
              </p:txBody>
            </p:sp>
            <p:sp>
              <p:nvSpPr>
                <p:cNvPr id="60436" name="Rectangle 43"/>
                <p:cNvSpPr>
                  <a:spLocks noChangeArrowheads="1"/>
                </p:cNvSpPr>
                <p:nvPr/>
              </p:nvSpPr>
              <p:spPr bwMode="auto">
                <a:xfrm>
                  <a:off x="3185" y="2814"/>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pbudget</a:t>
                  </a:r>
                </a:p>
              </p:txBody>
            </p:sp>
            <p:sp>
              <p:nvSpPr>
                <p:cNvPr id="60437" name="Rectangle 44"/>
                <p:cNvSpPr>
                  <a:spLocks noChangeArrowheads="1"/>
                </p:cNvSpPr>
                <p:nvPr/>
              </p:nvSpPr>
              <p:spPr bwMode="auto">
                <a:xfrm>
                  <a:off x="4636" y="1893"/>
                  <a:ext cx="5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dname</a:t>
                  </a:r>
                </a:p>
              </p:txBody>
            </p:sp>
            <p:sp>
              <p:nvSpPr>
                <p:cNvPr id="60438" name="Rectangle 45"/>
                <p:cNvSpPr>
                  <a:spLocks noChangeArrowheads="1"/>
                </p:cNvSpPr>
                <p:nvPr/>
              </p:nvSpPr>
              <p:spPr bwMode="auto">
                <a:xfrm>
                  <a:off x="4560" y="2449"/>
                  <a:ext cx="93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Departments</a:t>
                  </a:r>
                </a:p>
              </p:txBody>
            </p:sp>
            <p:sp>
              <p:nvSpPr>
                <p:cNvPr id="60439" name="Rectangle 46"/>
                <p:cNvSpPr>
                  <a:spLocks noChangeArrowheads="1"/>
                </p:cNvSpPr>
                <p:nvPr/>
              </p:nvSpPr>
              <p:spPr bwMode="auto">
                <a:xfrm>
                  <a:off x="2607" y="2460"/>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Projects</a:t>
                  </a:r>
                </a:p>
              </p:txBody>
            </p:sp>
            <p:sp>
              <p:nvSpPr>
                <p:cNvPr id="80" name="Line 48"/>
                <p:cNvSpPr>
                  <a:spLocks noChangeShapeType="1"/>
                </p:cNvSpPr>
                <p:nvPr/>
              </p:nvSpPr>
              <p:spPr bwMode="auto">
                <a:xfrm>
                  <a:off x="2414" y="2304"/>
                  <a:ext cx="385" cy="135"/>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1" name="Line 49"/>
                <p:cNvSpPr>
                  <a:spLocks noChangeShapeType="1"/>
                </p:cNvSpPr>
                <p:nvPr/>
              </p:nvSpPr>
              <p:spPr bwMode="auto">
                <a:xfrm>
                  <a:off x="2974" y="2052"/>
                  <a:ext cx="7" cy="374"/>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2" name="Line 50"/>
                <p:cNvSpPr>
                  <a:spLocks noChangeShapeType="1"/>
                </p:cNvSpPr>
                <p:nvPr/>
              </p:nvSpPr>
              <p:spPr bwMode="auto">
                <a:xfrm flipH="1" flipV="1">
                  <a:off x="3205" y="2588"/>
                  <a:ext cx="310" cy="214"/>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3" name="Line 51"/>
                <p:cNvSpPr>
                  <a:spLocks noChangeShapeType="1"/>
                </p:cNvSpPr>
                <p:nvPr/>
              </p:nvSpPr>
              <p:spPr bwMode="auto">
                <a:xfrm flipV="1">
                  <a:off x="4460" y="2685"/>
                  <a:ext cx="300" cy="10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4" name="Line 52"/>
                <p:cNvSpPr>
                  <a:spLocks noChangeShapeType="1"/>
                </p:cNvSpPr>
                <p:nvPr/>
              </p:nvSpPr>
              <p:spPr bwMode="auto">
                <a:xfrm>
                  <a:off x="4886" y="2122"/>
                  <a:ext cx="0" cy="328"/>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5" name="Line 53"/>
                <p:cNvSpPr>
                  <a:spLocks noChangeShapeType="1"/>
                </p:cNvSpPr>
                <p:nvPr/>
              </p:nvSpPr>
              <p:spPr bwMode="auto">
                <a:xfrm flipH="1">
                  <a:off x="5132" y="2304"/>
                  <a:ext cx="219" cy="14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6" name="Line 54"/>
                <p:cNvSpPr>
                  <a:spLocks noChangeShapeType="1"/>
                </p:cNvSpPr>
                <p:nvPr/>
              </p:nvSpPr>
              <p:spPr bwMode="auto">
                <a:xfrm flipH="1">
                  <a:off x="3193" y="1579"/>
                  <a:ext cx="418" cy="96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7" name="Line 55"/>
                <p:cNvSpPr>
                  <a:spLocks noChangeShapeType="1"/>
                </p:cNvSpPr>
                <p:nvPr/>
              </p:nvSpPr>
              <p:spPr bwMode="auto">
                <a:xfrm>
                  <a:off x="3956" y="1613"/>
                  <a:ext cx="635" cy="93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448" name="Freeform 56"/>
                <p:cNvSpPr>
                  <a:spLocks/>
                </p:cNvSpPr>
                <p:nvPr/>
              </p:nvSpPr>
              <p:spPr bwMode="auto">
                <a:xfrm>
                  <a:off x="4307" y="1544"/>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49" name="Rectangle 57"/>
                <p:cNvSpPr>
                  <a:spLocks noChangeArrowheads="1"/>
                </p:cNvSpPr>
                <p:nvPr/>
              </p:nvSpPr>
              <p:spPr bwMode="auto">
                <a:xfrm>
                  <a:off x="4403" y="1544"/>
                  <a:ext cx="4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since</a:t>
                  </a:r>
                </a:p>
              </p:txBody>
            </p:sp>
            <p:sp>
              <p:nvSpPr>
                <p:cNvPr id="90" name="Line 58"/>
                <p:cNvSpPr>
                  <a:spLocks noChangeShapeType="1"/>
                </p:cNvSpPr>
                <p:nvPr/>
              </p:nvSpPr>
              <p:spPr bwMode="auto">
                <a:xfrm flipH="1" flipV="1">
                  <a:off x="4010" y="1548"/>
                  <a:ext cx="310" cy="12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grpSp>
    </p:spTree>
    <p:extLst>
      <p:ext uri="{BB962C8B-B14F-4D97-AF65-F5344CB8AC3E}">
        <p14:creationId xmlns:p14="http://schemas.microsoft.com/office/powerpoint/2010/main" val="137000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560B-11A0-2347-8A86-2763C00CB71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94377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US" altLang="x-none"/>
              <a:t>Conceptual Design Using the ER Model</a:t>
            </a:r>
          </a:p>
        </p:txBody>
      </p:sp>
      <p:sp>
        <p:nvSpPr>
          <p:cNvPr id="61445" name="Rectangle 5"/>
          <p:cNvSpPr>
            <a:spLocks noGrp="1" noChangeArrowheads="1"/>
          </p:cNvSpPr>
          <p:nvPr>
            <p:ph idx="1"/>
          </p:nvPr>
        </p:nvSpPr>
        <p:spPr/>
        <p:txBody>
          <a:bodyPr/>
          <a:lstStyle/>
          <a:p>
            <a:r>
              <a:rPr lang="en-US" altLang="x-none" dirty="0"/>
              <a:t>ER modeling can get tricky!</a:t>
            </a:r>
          </a:p>
          <a:p>
            <a:r>
              <a:rPr lang="en-US" altLang="x-none" dirty="0"/>
              <a:t>Design choices:</a:t>
            </a:r>
          </a:p>
          <a:p>
            <a:pPr lvl="1"/>
            <a:r>
              <a:rPr lang="en-US" altLang="x-none" b="1" dirty="0"/>
              <a:t>Entity</a:t>
            </a:r>
            <a:r>
              <a:rPr lang="en-US" altLang="x-none" dirty="0"/>
              <a:t> or </a:t>
            </a:r>
            <a:r>
              <a:rPr lang="en-US" altLang="x-none" b="1" dirty="0"/>
              <a:t>attribute</a:t>
            </a:r>
            <a:r>
              <a:rPr lang="en-US" altLang="x-none" dirty="0"/>
              <a:t>?</a:t>
            </a:r>
          </a:p>
          <a:p>
            <a:pPr lvl="1"/>
            <a:r>
              <a:rPr lang="en-US" altLang="x-none" b="1" dirty="0"/>
              <a:t>Entity</a:t>
            </a:r>
            <a:r>
              <a:rPr lang="en-US" altLang="x-none" dirty="0"/>
              <a:t> or </a:t>
            </a:r>
            <a:r>
              <a:rPr lang="en-US" altLang="x-none" b="1" dirty="0"/>
              <a:t>relationship</a:t>
            </a:r>
            <a:r>
              <a:rPr lang="en-US" altLang="x-none" dirty="0"/>
              <a:t>?</a:t>
            </a:r>
          </a:p>
          <a:p>
            <a:pPr lvl="1"/>
            <a:r>
              <a:rPr lang="en-US" altLang="x-none" dirty="0"/>
              <a:t>Relationships: </a:t>
            </a:r>
            <a:r>
              <a:rPr lang="en-US" altLang="x-none" b="1" dirty="0"/>
              <a:t>Binary or ternary? Aggregation?</a:t>
            </a:r>
          </a:p>
          <a:p>
            <a:r>
              <a:rPr lang="en-US" altLang="x-none" dirty="0"/>
              <a:t>ER Model goals and limitations:</a:t>
            </a:r>
          </a:p>
          <a:p>
            <a:pPr lvl="1"/>
            <a:r>
              <a:rPr lang="en-US" altLang="x-none" dirty="0"/>
              <a:t>Lots of semantics can (and should) be captured.</a:t>
            </a:r>
          </a:p>
          <a:p>
            <a:pPr lvl="1"/>
            <a:r>
              <a:rPr lang="en-US" altLang="x-none" dirty="0"/>
              <a:t>Some constraints cannot be captured in ER.</a:t>
            </a:r>
          </a:p>
          <a:p>
            <a:pPr lvl="2"/>
            <a:r>
              <a:rPr lang="en-US" altLang="x-none" dirty="0"/>
              <a:t>We</a:t>
            </a:r>
            <a:r>
              <a:rPr lang="ja-JP" altLang="en-US"/>
              <a:t>’</a:t>
            </a:r>
            <a:r>
              <a:rPr lang="en-US" altLang="ja-JP" dirty="0" err="1"/>
              <a:t>ll</a:t>
            </a:r>
            <a:r>
              <a:rPr lang="en-US" altLang="ja-JP" dirty="0"/>
              <a:t> refine things in our logical (relational) design</a:t>
            </a:r>
            <a:endParaRPr lang="en-US" altLang="x-none" dirty="0"/>
          </a:p>
        </p:txBody>
      </p:sp>
    </p:spTree>
    <p:extLst>
      <p:ext uri="{BB962C8B-B14F-4D97-AF65-F5344CB8AC3E}">
        <p14:creationId xmlns:p14="http://schemas.microsoft.com/office/powerpoint/2010/main" val="46890036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x-none"/>
              <a:t>Entity vs. Attribute</a:t>
            </a:r>
          </a:p>
        </p:txBody>
      </p:sp>
      <p:sp>
        <p:nvSpPr>
          <p:cNvPr id="63491" name="Rectangle 3"/>
          <p:cNvSpPr>
            <a:spLocks noGrp="1" noChangeArrowheads="1"/>
          </p:cNvSpPr>
          <p:nvPr>
            <p:ph type="body" idx="1"/>
          </p:nvPr>
        </p:nvSpPr>
        <p:spPr/>
        <p:txBody>
          <a:bodyPr/>
          <a:lstStyle/>
          <a:p>
            <a:r>
              <a:rPr lang="ja-JP" altLang="en-US"/>
              <a:t>“</a:t>
            </a:r>
            <a:r>
              <a:rPr lang="en-US" altLang="ja-JP"/>
              <a:t>Address</a:t>
            </a:r>
            <a:r>
              <a:rPr lang="ja-JP" altLang="en-US"/>
              <a:t>”</a:t>
            </a:r>
            <a:r>
              <a:rPr lang="en-US" altLang="ja-JP"/>
              <a:t>: </a:t>
            </a:r>
          </a:p>
          <a:p>
            <a:pPr lvl="1"/>
            <a:r>
              <a:rPr lang="en-US" altLang="x-none"/>
              <a:t>attribute of Employees? </a:t>
            </a:r>
          </a:p>
          <a:p>
            <a:pPr lvl="1"/>
            <a:r>
              <a:rPr lang="en-US" altLang="x-none"/>
              <a:t>Entity of its own?</a:t>
            </a:r>
          </a:p>
          <a:p>
            <a:r>
              <a:rPr lang="en-US" altLang="x-none"/>
              <a:t>It depends!  Semantics and usage.</a:t>
            </a:r>
          </a:p>
          <a:p>
            <a:pPr lvl="1"/>
            <a:r>
              <a:rPr lang="en-US" altLang="x-none"/>
              <a:t> Several addresses per employee? </a:t>
            </a:r>
          </a:p>
          <a:p>
            <a:pPr lvl="2"/>
            <a:r>
              <a:rPr lang="en-US" altLang="x-none"/>
              <a:t>must be an entity</a:t>
            </a:r>
          </a:p>
          <a:p>
            <a:pPr lvl="2"/>
            <a:r>
              <a:rPr lang="en-US" altLang="x-none"/>
              <a:t>atomic attribute types (no set-valued attributes!)</a:t>
            </a:r>
          </a:p>
          <a:p>
            <a:pPr lvl="1"/>
            <a:r>
              <a:rPr lang="en-US" altLang="x-none"/>
              <a:t> Care about structure? (city, street, etc.) </a:t>
            </a:r>
          </a:p>
          <a:p>
            <a:pPr lvl="2"/>
            <a:r>
              <a:rPr lang="en-US" altLang="x-none"/>
              <a:t>must be an entity! </a:t>
            </a:r>
          </a:p>
          <a:p>
            <a:pPr lvl="2"/>
            <a:r>
              <a:rPr lang="en-US" altLang="x-none"/>
              <a:t>atomic attribute types (no tuple-valued attributes!)</a:t>
            </a:r>
          </a:p>
        </p:txBody>
      </p:sp>
    </p:spTree>
    <p:extLst>
      <p:ext uri="{BB962C8B-B14F-4D97-AF65-F5344CB8AC3E}">
        <p14:creationId xmlns:p14="http://schemas.microsoft.com/office/powerpoint/2010/main" val="571738933"/>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4"/>
          <p:cNvSpPr>
            <a:spLocks noGrp="1" noChangeArrowheads="1"/>
          </p:cNvSpPr>
          <p:nvPr>
            <p:ph type="title"/>
          </p:nvPr>
        </p:nvSpPr>
        <p:spPr/>
        <p:txBody>
          <a:bodyPr/>
          <a:lstStyle/>
          <a:p>
            <a:r>
              <a:rPr lang="en-US" altLang="x-none"/>
              <a:t>Entity vs. Attribute (Cont.)</a:t>
            </a:r>
            <a:endParaRPr lang="en-US" altLang="x-none" dirty="0"/>
          </a:p>
        </p:txBody>
      </p:sp>
      <p:sp>
        <p:nvSpPr>
          <p:cNvPr id="65543" name="Rectangle 5"/>
          <p:cNvSpPr>
            <a:spLocks noGrp="1" noChangeArrowheads="1"/>
          </p:cNvSpPr>
          <p:nvPr>
            <p:ph type="body" sz="half" idx="4294967295"/>
          </p:nvPr>
        </p:nvSpPr>
        <p:spPr>
          <a:xfrm>
            <a:off x="488553" y="1283497"/>
            <a:ext cx="2474913" cy="3486150"/>
          </a:xfrm>
        </p:spPr>
        <p:txBody>
          <a:bodyPr vert="horz" lIns="67866" tIns="33338" rIns="67866" bIns="33338" rtlCol="0">
            <a:normAutofit/>
          </a:bodyPr>
          <a:lstStyle/>
          <a:p>
            <a:r>
              <a:rPr lang="en-US" altLang="x-none" sz="1500" dirty="0"/>
              <a:t>Works_In2:  employee cannot work in a department for &gt;1 period.</a:t>
            </a:r>
          </a:p>
          <a:p>
            <a:pPr>
              <a:spcBef>
                <a:spcPts val="2000"/>
              </a:spcBef>
            </a:pPr>
            <a:r>
              <a:rPr lang="en-US" altLang="x-none" sz="1500" dirty="0"/>
              <a:t>Like multiple addresses per employee!</a:t>
            </a:r>
            <a:endParaRPr lang="en-US" altLang="x-none" sz="1500" i="1" dirty="0">
              <a:solidFill>
                <a:schemeClr val="accent2"/>
              </a:solidFill>
            </a:endParaRPr>
          </a:p>
        </p:txBody>
      </p:sp>
      <p:grpSp>
        <p:nvGrpSpPr>
          <p:cNvPr id="3" name="Group 2" descr="Employees has attributes ssn(underlined), name, and lot and is connected to the Works In Diamond. Departments has attributes did (underlined), dname. ,and budget and is connected to the Works In Diamond. The Works In Diamond has attributes from and to. " title="Group 1">
            <a:extLst>
              <a:ext uri="{FF2B5EF4-FFF2-40B4-BE49-F238E27FC236}">
                <a16:creationId xmlns:a16="http://schemas.microsoft.com/office/drawing/2014/main" id="{707D2F97-81AB-8645-8E91-55835DD97C2C}"/>
              </a:ext>
            </a:extLst>
          </p:cNvPr>
          <p:cNvGrpSpPr/>
          <p:nvPr/>
        </p:nvGrpSpPr>
        <p:grpSpPr>
          <a:xfrm>
            <a:off x="4171950" y="1154746"/>
            <a:ext cx="4514850" cy="1469231"/>
            <a:chOff x="4171950" y="1154746"/>
            <a:chExt cx="4514850" cy="1469231"/>
          </a:xfrm>
        </p:grpSpPr>
        <p:sp>
          <p:nvSpPr>
            <p:cNvPr id="79" name="Freeform 78"/>
            <p:cNvSpPr>
              <a:spLocks/>
            </p:cNvSpPr>
            <p:nvPr/>
          </p:nvSpPr>
          <p:spPr bwMode="auto">
            <a:xfrm>
              <a:off x="4171950" y="1154746"/>
              <a:ext cx="4514850" cy="1469231"/>
            </a:xfrm>
            <a:custGeom>
              <a:avLst/>
              <a:gdLst>
                <a:gd name="T0" fmla="*/ 1027394 w 6019848"/>
                <a:gd name="T1" fmla="*/ 190994 h 1959428"/>
                <a:gd name="T2" fmla="*/ 330418 w 6019848"/>
                <a:gd name="T3" fmla="*/ 454256 h 1959428"/>
                <a:gd name="T4" fmla="*/ 67116 w 6019848"/>
                <a:gd name="T5" fmla="*/ 763975 h 1959428"/>
                <a:gd name="T6" fmla="*/ 67116 w 6019848"/>
                <a:gd name="T7" fmla="*/ 1367928 h 1959428"/>
                <a:gd name="T8" fmla="*/ 469813 w 6019848"/>
                <a:gd name="T9" fmla="*/ 1847993 h 1959428"/>
                <a:gd name="T10" fmla="*/ 1879252 w 6019848"/>
                <a:gd name="T11" fmla="*/ 1770564 h 1959428"/>
                <a:gd name="T12" fmla="*/ 3660411 w 6019848"/>
                <a:gd name="T13" fmla="*/ 1956395 h 1959428"/>
                <a:gd name="T14" fmla="*/ 4961431 w 6019848"/>
                <a:gd name="T15" fmla="*/ 1786049 h 1959428"/>
                <a:gd name="T16" fmla="*/ 5735848 w 6019848"/>
                <a:gd name="T17" fmla="*/ 1801535 h 1959428"/>
                <a:gd name="T18" fmla="*/ 5813290 w 6019848"/>
                <a:gd name="T19" fmla="*/ 1538273 h 1959428"/>
                <a:gd name="T20" fmla="*/ 5952685 w 6019848"/>
                <a:gd name="T21" fmla="*/ 1182097 h 1959428"/>
                <a:gd name="T22" fmla="*/ 5999149 w 6019848"/>
                <a:gd name="T23" fmla="*/ 872377 h 1959428"/>
                <a:gd name="T24" fmla="*/ 5828778 w 6019848"/>
                <a:gd name="T25" fmla="*/ 562658 h 1959428"/>
                <a:gd name="T26" fmla="*/ 4899478 w 6019848"/>
                <a:gd name="T27" fmla="*/ 82592 h 1959428"/>
                <a:gd name="T28" fmla="*/ 3908224 w 6019848"/>
                <a:gd name="T29" fmla="*/ 67106 h 1959428"/>
                <a:gd name="T30" fmla="*/ 2514274 w 6019848"/>
                <a:gd name="T31" fmla="*/ 67106 h 1959428"/>
                <a:gd name="T32" fmla="*/ 1027394 w 6019848"/>
                <a:gd name="T33" fmla="*/ 190994 h 1959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19848" h="1959428">
                  <a:moveTo>
                    <a:pt x="1027402" y="191038"/>
                  </a:moveTo>
                  <a:cubicBezTo>
                    <a:pt x="663423" y="255578"/>
                    <a:pt x="490468" y="358842"/>
                    <a:pt x="330421" y="454361"/>
                  </a:cubicBezTo>
                  <a:cubicBezTo>
                    <a:pt x="170374" y="549880"/>
                    <a:pt x="111001" y="611838"/>
                    <a:pt x="67117" y="764152"/>
                  </a:cubicBezTo>
                  <a:cubicBezTo>
                    <a:pt x="23233" y="916466"/>
                    <a:pt x="0" y="1187533"/>
                    <a:pt x="67117" y="1368244"/>
                  </a:cubicBezTo>
                  <a:cubicBezTo>
                    <a:pt x="134234" y="1548955"/>
                    <a:pt x="167792" y="1781299"/>
                    <a:pt x="469817" y="1848420"/>
                  </a:cubicBezTo>
                  <a:cubicBezTo>
                    <a:pt x="771842" y="1915541"/>
                    <a:pt x="1347497" y="1752902"/>
                    <a:pt x="1879267" y="1770973"/>
                  </a:cubicBezTo>
                  <a:cubicBezTo>
                    <a:pt x="2411037" y="1789044"/>
                    <a:pt x="3146739" y="1954266"/>
                    <a:pt x="3660440" y="1956847"/>
                  </a:cubicBezTo>
                  <a:cubicBezTo>
                    <a:pt x="4174141" y="1959428"/>
                    <a:pt x="4615562" y="1812278"/>
                    <a:pt x="4961471" y="1786462"/>
                  </a:cubicBezTo>
                  <a:cubicBezTo>
                    <a:pt x="5307380" y="1760646"/>
                    <a:pt x="5593917" y="1843257"/>
                    <a:pt x="5735894" y="1801952"/>
                  </a:cubicBezTo>
                  <a:cubicBezTo>
                    <a:pt x="5877871" y="1760647"/>
                    <a:pt x="5777196" y="1641893"/>
                    <a:pt x="5813336" y="1538629"/>
                  </a:cubicBezTo>
                  <a:cubicBezTo>
                    <a:pt x="5849476" y="1435365"/>
                    <a:pt x="5921755" y="1293378"/>
                    <a:pt x="5952732" y="1182370"/>
                  </a:cubicBezTo>
                  <a:cubicBezTo>
                    <a:pt x="5983709" y="1071362"/>
                    <a:pt x="6019848" y="975843"/>
                    <a:pt x="5999197" y="872579"/>
                  </a:cubicBezTo>
                  <a:cubicBezTo>
                    <a:pt x="5978546" y="769315"/>
                    <a:pt x="6012104" y="694449"/>
                    <a:pt x="5828824" y="562788"/>
                  </a:cubicBezTo>
                  <a:cubicBezTo>
                    <a:pt x="5645544" y="431127"/>
                    <a:pt x="5219612" y="165222"/>
                    <a:pt x="4899517" y="82611"/>
                  </a:cubicBezTo>
                  <a:cubicBezTo>
                    <a:pt x="4579422" y="0"/>
                    <a:pt x="3908255" y="67122"/>
                    <a:pt x="3908255" y="67122"/>
                  </a:cubicBezTo>
                  <a:cubicBezTo>
                    <a:pt x="3510718" y="64541"/>
                    <a:pt x="2991855" y="51633"/>
                    <a:pt x="2514294" y="67122"/>
                  </a:cubicBezTo>
                  <a:cubicBezTo>
                    <a:pt x="2036733" y="82611"/>
                    <a:pt x="1391381" y="126498"/>
                    <a:pt x="1027402" y="191038"/>
                  </a:cubicBezTo>
                  <a:close/>
                </a:path>
              </a:pathLst>
            </a:custGeom>
            <a:gradFill rotWithShape="1">
              <a:gsLst>
                <a:gs pos="0">
                  <a:srgbClr val="DBDCFF">
                    <a:alpha val="25000"/>
                  </a:srgbClr>
                </a:gs>
                <a:gs pos="64999">
                  <a:srgbClr val="A9ABFF">
                    <a:alpha val="25000"/>
                  </a:srgbClr>
                </a:gs>
                <a:gs pos="100000">
                  <a:srgbClr val="8387FF">
                    <a:alpha val="25000"/>
                  </a:srgbClr>
                </a:gs>
              </a:gsLst>
              <a:lin ang="5400000" scaled="1"/>
            </a:gradFill>
            <a:ln w="9525" cap="flat" cmpd="sng">
              <a:solidFill>
                <a:srgbClr val="FFFFFF"/>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sz="1350"/>
            </a:p>
          </p:txBody>
        </p:sp>
        <p:grpSp>
          <p:nvGrpSpPr>
            <p:cNvPr id="65544" name="Group 6"/>
            <p:cNvGrpSpPr>
              <a:grpSpLocks/>
            </p:cNvGrpSpPr>
            <p:nvPr/>
          </p:nvGrpSpPr>
          <p:grpSpPr bwMode="auto">
            <a:xfrm>
              <a:off x="4302919" y="1485740"/>
              <a:ext cx="1708547" cy="895351"/>
              <a:chOff x="2058" y="919"/>
              <a:chExt cx="1435" cy="752"/>
            </a:xfrm>
          </p:grpSpPr>
          <p:sp>
            <p:nvSpPr>
              <p:cNvPr id="65604" name="Freeform 7"/>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6"/>
                  <a:gd name="T109" fmla="*/ 0 h 214"/>
                  <a:gd name="T110" fmla="*/ 626 w 62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5" name="Freeform 8"/>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6" name="Freeform 9"/>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7" name="Freeform 10"/>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 name="T10" fmla="*/ 0 60000 65536"/>
                  <a:gd name="T11" fmla="*/ 0 60000 65536"/>
                  <a:gd name="T12" fmla="*/ 0 60000 65536"/>
                  <a:gd name="T13" fmla="*/ 0 60000 65536"/>
                  <a:gd name="T14" fmla="*/ 0 60000 65536"/>
                  <a:gd name="T15" fmla="*/ 0 w 742"/>
                  <a:gd name="T16" fmla="*/ 0 h 201"/>
                  <a:gd name="T17" fmla="*/ 742 w 742"/>
                  <a:gd name="T18" fmla="*/ 201 h 201"/>
                </a:gdLst>
                <a:ahLst/>
                <a:cxnLst>
                  <a:cxn ang="T10">
                    <a:pos x="T0" y="T1"/>
                  </a:cxn>
                  <a:cxn ang="T11">
                    <a:pos x="T2" y="T3"/>
                  </a:cxn>
                  <a:cxn ang="T12">
                    <a:pos x="T4" y="T5"/>
                  </a:cxn>
                  <a:cxn ang="T13">
                    <a:pos x="T6" y="T7"/>
                  </a:cxn>
                  <a:cxn ang="T14">
                    <a:pos x="T8" y="T9"/>
                  </a:cxn>
                </a:cxnLst>
                <a:rect l="T15" t="T16" r="T17" b="T18"/>
                <a:pathLst>
                  <a:path w="742" h="201">
                    <a:moveTo>
                      <a:pt x="741" y="200"/>
                    </a:moveTo>
                    <a:lnTo>
                      <a:pt x="741" y="0"/>
                    </a:lnTo>
                    <a:lnTo>
                      <a:pt x="0" y="0"/>
                    </a:lnTo>
                    <a:lnTo>
                      <a:pt x="0" y="200"/>
                    </a:lnTo>
                    <a:lnTo>
                      <a:pt x="741" y="20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8" name="Rectangle 11"/>
              <p:cNvSpPr>
                <a:spLocks noChangeArrowheads="1"/>
              </p:cNvSpPr>
              <p:nvPr/>
            </p:nvSpPr>
            <p:spPr bwMode="auto">
              <a:xfrm>
                <a:off x="2619" y="9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65609" name="Rectangle 12"/>
              <p:cNvSpPr>
                <a:spLocks noChangeArrowheads="1"/>
              </p:cNvSpPr>
              <p:nvPr/>
            </p:nvSpPr>
            <p:spPr bwMode="auto">
              <a:xfrm>
                <a:off x="2393" y="145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65610" name="Rectangle 13"/>
              <p:cNvSpPr>
                <a:spLocks noChangeArrowheads="1"/>
              </p:cNvSpPr>
              <p:nvPr/>
            </p:nvSpPr>
            <p:spPr bwMode="auto">
              <a:xfrm>
                <a:off x="2177" y="1095"/>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65611" name="Rectangle 14"/>
              <p:cNvSpPr>
                <a:spLocks noChangeArrowheads="1"/>
              </p:cNvSpPr>
              <p:nvPr/>
            </p:nvSpPr>
            <p:spPr bwMode="auto">
              <a:xfrm>
                <a:off x="3131" y="110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65612" name="Line 15"/>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613" name="Line 16"/>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614" name="Line 17"/>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615" name="Line 18"/>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65545" name="Freeform 19"/>
            <p:cNvSpPr>
              <a:spLocks/>
            </p:cNvSpPr>
            <p:nvPr/>
          </p:nvSpPr>
          <p:spPr bwMode="auto">
            <a:xfrm>
              <a:off x="5879306" y="2034617"/>
              <a:ext cx="1175147" cy="427435"/>
            </a:xfrm>
            <a:custGeom>
              <a:avLst/>
              <a:gdLst>
                <a:gd name="T0" fmla="*/ 0 w 987"/>
                <a:gd name="T1" fmla="*/ 2147483647 h 359"/>
                <a:gd name="T2" fmla="*/ 2147483647 w 987"/>
                <a:gd name="T3" fmla="*/ 0 h 359"/>
                <a:gd name="T4" fmla="*/ 2147483647 w 987"/>
                <a:gd name="T5" fmla="*/ 2147483647 h 359"/>
                <a:gd name="T6" fmla="*/ 2147483647 w 987"/>
                <a:gd name="T7" fmla="*/ 2147483647 h 359"/>
                <a:gd name="T8" fmla="*/ 0 w 987"/>
                <a:gd name="T9" fmla="*/ 2147483647 h 359"/>
                <a:gd name="T10" fmla="*/ 0 60000 65536"/>
                <a:gd name="T11" fmla="*/ 0 60000 65536"/>
                <a:gd name="T12" fmla="*/ 0 60000 65536"/>
                <a:gd name="T13" fmla="*/ 0 60000 65536"/>
                <a:gd name="T14" fmla="*/ 0 60000 65536"/>
                <a:gd name="T15" fmla="*/ 0 w 987"/>
                <a:gd name="T16" fmla="*/ 0 h 359"/>
                <a:gd name="T17" fmla="*/ 987 w 987"/>
                <a:gd name="T18" fmla="*/ 359 h 359"/>
              </a:gdLst>
              <a:ahLst/>
              <a:cxnLst>
                <a:cxn ang="T10">
                  <a:pos x="T0" y="T1"/>
                </a:cxn>
                <a:cxn ang="T11">
                  <a:pos x="T2" y="T3"/>
                </a:cxn>
                <a:cxn ang="T12">
                  <a:pos x="T4" y="T5"/>
                </a:cxn>
                <a:cxn ang="T13">
                  <a:pos x="T6" y="T7"/>
                </a:cxn>
                <a:cxn ang="T14">
                  <a:pos x="T8" y="T9"/>
                </a:cxn>
              </a:cxnLst>
              <a:rect l="T15" t="T16" r="T17" b="T18"/>
              <a:pathLst>
                <a:path w="987" h="359">
                  <a:moveTo>
                    <a:pt x="0" y="179"/>
                  </a:moveTo>
                  <a:lnTo>
                    <a:pt x="487" y="0"/>
                  </a:lnTo>
                  <a:lnTo>
                    <a:pt x="986" y="185"/>
                  </a:lnTo>
                  <a:lnTo>
                    <a:pt x="487" y="358"/>
                  </a:lnTo>
                  <a:lnTo>
                    <a:pt x="0" y="17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46" name="Rectangle 20"/>
            <p:cNvSpPr>
              <a:spLocks noChangeArrowheads="1"/>
            </p:cNvSpPr>
            <p:nvPr/>
          </p:nvSpPr>
          <p:spPr bwMode="auto">
            <a:xfrm>
              <a:off x="5988844" y="2126295"/>
              <a:ext cx="91175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Works_In2</a:t>
              </a:r>
            </a:p>
          </p:txBody>
        </p:sp>
        <p:sp>
          <p:nvSpPr>
            <p:cNvPr id="65547" name="Freeform 21"/>
            <p:cNvSpPr>
              <a:spLocks/>
            </p:cNvSpPr>
            <p:nvPr/>
          </p:nvSpPr>
          <p:spPr bwMode="auto">
            <a:xfrm>
              <a:off x="5823347" y="1394061"/>
              <a:ext cx="603647" cy="254794"/>
            </a:xfrm>
            <a:custGeom>
              <a:avLst/>
              <a:gdLst>
                <a:gd name="T0" fmla="*/ 2147483647 w 507"/>
                <a:gd name="T1" fmla="*/ 2147483647 h 214"/>
                <a:gd name="T2" fmla="*/ 2147483647 w 507"/>
                <a:gd name="T3" fmla="*/ 2147483647 h 214"/>
                <a:gd name="T4" fmla="*/ 2147483647 w 507"/>
                <a:gd name="T5" fmla="*/ 2147483647 h 214"/>
                <a:gd name="T6" fmla="*/ 2147483647 w 507"/>
                <a:gd name="T7" fmla="*/ 2147483647 h 214"/>
                <a:gd name="T8" fmla="*/ 2147483647 w 507"/>
                <a:gd name="T9" fmla="*/ 2147483647 h 214"/>
                <a:gd name="T10" fmla="*/ 2147483647 w 507"/>
                <a:gd name="T11" fmla="*/ 2147483647 h 214"/>
                <a:gd name="T12" fmla="*/ 2147483647 w 507"/>
                <a:gd name="T13" fmla="*/ 2147483647 h 214"/>
                <a:gd name="T14" fmla="*/ 2147483647 w 507"/>
                <a:gd name="T15" fmla="*/ 2147483647 h 214"/>
                <a:gd name="T16" fmla="*/ 2147483647 w 507"/>
                <a:gd name="T17" fmla="*/ 2147483647 h 214"/>
                <a:gd name="T18" fmla="*/ 2147483647 w 507"/>
                <a:gd name="T19" fmla="*/ 2147483647 h 214"/>
                <a:gd name="T20" fmla="*/ 2147483647 w 507"/>
                <a:gd name="T21" fmla="*/ 2147483647 h 214"/>
                <a:gd name="T22" fmla="*/ 2147483647 w 507"/>
                <a:gd name="T23" fmla="*/ 2147483647 h 214"/>
                <a:gd name="T24" fmla="*/ 2147483647 w 507"/>
                <a:gd name="T25" fmla="*/ 2147483647 h 214"/>
                <a:gd name="T26" fmla="*/ 2147483647 w 507"/>
                <a:gd name="T27" fmla="*/ 2147483647 h 214"/>
                <a:gd name="T28" fmla="*/ 2147483647 w 507"/>
                <a:gd name="T29" fmla="*/ 2147483647 h 214"/>
                <a:gd name="T30" fmla="*/ 2147483647 w 507"/>
                <a:gd name="T31" fmla="*/ 2147483647 h 214"/>
                <a:gd name="T32" fmla="*/ 2147483647 w 507"/>
                <a:gd name="T33" fmla="*/ 2147483647 h 214"/>
                <a:gd name="T34" fmla="*/ 2147483647 w 507"/>
                <a:gd name="T35" fmla="*/ 2147483647 h 214"/>
                <a:gd name="T36" fmla="*/ 2147483647 w 507"/>
                <a:gd name="T37" fmla="*/ 2147483647 h 214"/>
                <a:gd name="T38" fmla="*/ 2147483647 w 507"/>
                <a:gd name="T39" fmla="*/ 2147483647 h 214"/>
                <a:gd name="T40" fmla="*/ 2147483647 w 507"/>
                <a:gd name="T41" fmla="*/ 2147483647 h 214"/>
                <a:gd name="T42" fmla="*/ 2147483647 w 507"/>
                <a:gd name="T43" fmla="*/ 2147483647 h 214"/>
                <a:gd name="T44" fmla="*/ 2147483647 w 507"/>
                <a:gd name="T45" fmla="*/ 2147483647 h 214"/>
                <a:gd name="T46" fmla="*/ 2147483647 w 507"/>
                <a:gd name="T47" fmla="*/ 2147483647 h 214"/>
                <a:gd name="T48" fmla="*/ 2147483647 w 507"/>
                <a:gd name="T49" fmla="*/ 2147483647 h 214"/>
                <a:gd name="T50" fmla="*/ 2147483647 w 507"/>
                <a:gd name="T51" fmla="*/ 2147483647 h 214"/>
                <a:gd name="T52" fmla="*/ 2147483647 w 507"/>
                <a:gd name="T53" fmla="*/ 0 h 214"/>
                <a:gd name="T54" fmla="*/ 2147483647 w 507"/>
                <a:gd name="T55" fmla="*/ 0 h 214"/>
                <a:gd name="T56" fmla="*/ 2147483647 w 507"/>
                <a:gd name="T57" fmla="*/ 2147483647 h 214"/>
                <a:gd name="T58" fmla="*/ 2147483647 w 507"/>
                <a:gd name="T59" fmla="*/ 2147483647 h 214"/>
                <a:gd name="T60" fmla="*/ 2147483647 w 507"/>
                <a:gd name="T61" fmla="*/ 2147483647 h 214"/>
                <a:gd name="T62" fmla="*/ 2147483647 w 507"/>
                <a:gd name="T63" fmla="*/ 2147483647 h 214"/>
                <a:gd name="T64" fmla="*/ 2147483647 w 507"/>
                <a:gd name="T65" fmla="*/ 2147483647 h 214"/>
                <a:gd name="T66" fmla="*/ 2147483647 w 507"/>
                <a:gd name="T67" fmla="*/ 2147483647 h 214"/>
                <a:gd name="T68" fmla="*/ 2147483647 w 507"/>
                <a:gd name="T69" fmla="*/ 2147483647 h 214"/>
                <a:gd name="T70" fmla="*/ 2147483647 w 507"/>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48" name="Freeform 22"/>
            <p:cNvSpPr>
              <a:spLocks/>
            </p:cNvSpPr>
            <p:nvPr/>
          </p:nvSpPr>
          <p:spPr bwMode="auto">
            <a:xfrm>
              <a:off x="6500813" y="1394061"/>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49" name="Rectangle 23"/>
            <p:cNvSpPr>
              <a:spLocks noChangeArrowheads="1"/>
            </p:cNvSpPr>
            <p:nvPr/>
          </p:nvSpPr>
          <p:spPr bwMode="auto">
            <a:xfrm>
              <a:off x="5901929" y="1372629"/>
              <a:ext cx="4784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from</a:t>
              </a:r>
            </a:p>
          </p:txBody>
        </p:sp>
        <p:sp>
          <p:nvSpPr>
            <p:cNvPr id="65550" name="Rectangle 24"/>
            <p:cNvSpPr>
              <a:spLocks noChangeArrowheads="1"/>
            </p:cNvSpPr>
            <p:nvPr/>
          </p:nvSpPr>
          <p:spPr bwMode="auto">
            <a:xfrm>
              <a:off x="6679406" y="1357151"/>
              <a:ext cx="28293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to</a:t>
              </a:r>
            </a:p>
          </p:txBody>
        </p:sp>
        <p:sp>
          <p:nvSpPr>
            <p:cNvPr id="65551" name="Line 25"/>
            <p:cNvSpPr>
              <a:spLocks noChangeShapeType="1"/>
            </p:cNvSpPr>
            <p:nvPr/>
          </p:nvSpPr>
          <p:spPr bwMode="auto">
            <a:xfrm flipH="1">
              <a:off x="6671072" y="1665523"/>
              <a:ext cx="55959" cy="45839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52" name="Freeform 26"/>
            <p:cNvSpPr>
              <a:spLocks/>
            </p:cNvSpPr>
            <p:nvPr/>
          </p:nvSpPr>
          <p:spPr bwMode="auto">
            <a:xfrm>
              <a:off x="7986713" y="1728627"/>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53" name="Freeform 27"/>
            <p:cNvSpPr>
              <a:spLocks/>
            </p:cNvSpPr>
            <p:nvPr/>
          </p:nvSpPr>
          <p:spPr bwMode="auto">
            <a:xfrm>
              <a:off x="7308056" y="2139392"/>
              <a:ext cx="1058466" cy="276225"/>
            </a:xfrm>
            <a:custGeom>
              <a:avLst/>
              <a:gdLst>
                <a:gd name="T0" fmla="*/ 2147483647 w 889"/>
                <a:gd name="T1" fmla="*/ 2147483647 h 232"/>
                <a:gd name="T2" fmla="*/ 2147483647 w 889"/>
                <a:gd name="T3" fmla="*/ 0 h 232"/>
                <a:gd name="T4" fmla="*/ 0 w 889"/>
                <a:gd name="T5" fmla="*/ 0 h 232"/>
                <a:gd name="T6" fmla="*/ 0 w 889"/>
                <a:gd name="T7" fmla="*/ 2147483647 h 232"/>
                <a:gd name="T8" fmla="*/ 2147483647 w 889"/>
                <a:gd name="T9" fmla="*/ 2147483647 h 232"/>
                <a:gd name="T10" fmla="*/ 0 60000 65536"/>
                <a:gd name="T11" fmla="*/ 0 60000 65536"/>
                <a:gd name="T12" fmla="*/ 0 60000 65536"/>
                <a:gd name="T13" fmla="*/ 0 60000 65536"/>
                <a:gd name="T14" fmla="*/ 0 60000 65536"/>
                <a:gd name="T15" fmla="*/ 0 w 889"/>
                <a:gd name="T16" fmla="*/ 0 h 232"/>
                <a:gd name="T17" fmla="*/ 889 w 889"/>
                <a:gd name="T18" fmla="*/ 232 h 232"/>
              </a:gdLst>
              <a:ahLst/>
              <a:cxnLst>
                <a:cxn ang="T10">
                  <a:pos x="T0" y="T1"/>
                </a:cxn>
                <a:cxn ang="T11">
                  <a:pos x="T2" y="T3"/>
                </a:cxn>
                <a:cxn ang="T12">
                  <a:pos x="T4" y="T5"/>
                </a:cxn>
                <a:cxn ang="T13">
                  <a:pos x="T6" y="T7"/>
                </a:cxn>
                <a:cxn ang="T14">
                  <a:pos x="T8" y="T9"/>
                </a:cxn>
              </a:cxnLst>
              <a:rect l="T15" t="T16" r="T17" b="T18"/>
              <a:pathLst>
                <a:path w="889" h="232">
                  <a:moveTo>
                    <a:pt x="888" y="231"/>
                  </a:moveTo>
                  <a:lnTo>
                    <a:pt x="888" y="0"/>
                  </a:lnTo>
                  <a:lnTo>
                    <a:pt x="0" y="0"/>
                  </a:lnTo>
                  <a:lnTo>
                    <a:pt x="0" y="231"/>
                  </a:lnTo>
                  <a:lnTo>
                    <a:pt x="888" y="2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65554" name="Group 28"/>
            <p:cNvGrpSpPr>
              <a:grpSpLocks/>
            </p:cNvGrpSpPr>
            <p:nvPr/>
          </p:nvGrpSpPr>
          <p:grpSpPr bwMode="auto">
            <a:xfrm>
              <a:off x="7365206" y="1541701"/>
              <a:ext cx="734616" cy="259557"/>
              <a:chOff x="4630" y="966"/>
              <a:chExt cx="617" cy="218"/>
            </a:xfrm>
          </p:grpSpPr>
          <p:sp>
            <p:nvSpPr>
              <p:cNvPr id="65602" name="Freeform 29"/>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7"/>
                  <a:gd name="T109" fmla="*/ 0 h 215"/>
                  <a:gd name="T110" fmla="*/ 617 w 617"/>
                  <a:gd name="T111" fmla="*/ 215 h 2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3" name="Rectangle 30"/>
              <p:cNvSpPr>
                <a:spLocks noChangeArrowheads="1"/>
              </p:cNvSpPr>
              <p:nvPr/>
            </p:nvSpPr>
            <p:spPr bwMode="auto">
              <a:xfrm>
                <a:off x="4665" y="972"/>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65555" name="Rectangle 31"/>
            <p:cNvSpPr>
              <a:spLocks noChangeArrowheads="1"/>
            </p:cNvSpPr>
            <p:nvPr/>
          </p:nvSpPr>
          <p:spPr bwMode="auto">
            <a:xfrm>
              <a:off x="7968853" y="1744104"/>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grpSp>
          <p:nvGrpSpPr>
            <p:cNvPr id="65556" name="Group 32"/>
            <p:cNvGrpSpPr>
              <a:grpSpLocks/>
            </p:cNvGrpSpPr>
            <p:nvPr/>
          </p:nvGrpSpPr>
          <p:grpSpPr bwMode="auto">
            <a:xfrm>
              <a:off x="6880622" y="1701241"/>
              <a:ext cx="602456" cy="282179"/>
              <a:chOff x="4223" y="1100"/>
              <a:chExt cx="506" cy="237"/>
            </a:xfrm>
          </p:grpSpPr>
          <p:sp>
            <p:nvSpPr>
              <p:cNvPr id="65600" name="Freeform 33"/>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1" name="Rectangle 34"/>
              <p:cNvSpPr>
                <a:spLocks noChangeArrowheads="1"/>
              </p:cNvSpPr>
              <p:nvPr/>
            </p:nvSpPr>
            <p:spPr bwMode="auto">
              <a:xfrm>
                <a:off x="4355" y="110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sp>
          <p:nvSpPr>
            <p:cNvPr id="65557" name="Rectangle 35"/>
            <p:cNvSpPr>
              <a:spLocks noChangeArrowheads="1"/>
            </p:cNvSpPr>
            <p:nvPr/>
          </p:nvSpPr>
          <p:spPr bwMode="auto">
            <a:xfrm>
              <a:off x="7344966" y="2112007"/>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dirty="0"/>
                <a:t>Departments</a:t>
              </a:r>
            </a:p>
          </p:txBody>
        </p:sp>
        <p:sp>
          <p:nvSpPr>
            <p:cNvPr id="65558" name="Line 36"/>
            <p:cNvSpPr>
              <a:spLocks noChangeShapeType="1"/>
            </p:cNvSpPr>
            <p:nvPr/>
          </p:nvSpPr>
          <p:spPr bwMode="auto">
            <a:xfrm>
              <a:off x="7084218" y="2254883"/>
              <a:ext cx="21550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59" name="Line 37"/>
            <p:cNvSpPr>
              <a:spLocks noChangeShapeType="1"/>
            </p:cNvSpPr>
            <p:nvPr/>
          </p:nvSpPr>
          <p:spPr bwMode="auto">
            <a:xfrm flipH="1">
              <a:off x="7985522" y="1973895"/>
              <a:ext cx="18097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9" name="Line 71"/>
            <p:cNvSpPr>
              <a:spLocks noChangeShapeType="1"/>
            </p:cNvSpPr>
            <p:nvPr/>
          </p:nvSpPr>
          <p:spPr bwMode="auto">
            <a:xfrm>
              <a:off x="6200775" y="1653617"/>
              <a:ext cx="47625" cy="447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0" name="Line 72"/>
            <p:cNvSpPr>
              <a:spLocks noChangeShapeType="1"/>
            </p:cNvSpPr>
            <p:nvPr/>
          </p:nvSpPr>
          <p:spPr bwMode="auto">
            <a:xfrm>
              <a:off x="7739062" y="1825067"/>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1" name="Line 73"/>
            <p:cNvSpPr>
              <a:spLocks noChangeShapeType="1"/>
            </p:cNvSpPr>
            <p:nvPr/>
          </p:nvSpPr>
          <p:spPr bwMode="auto">
            <a:xfrm>
              <a:off x="7343775" y="1996517"/>
              <a:ext cx="104775" cy="1047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 name="Group 3" descr="Employees has attributes ssn(underlined), name, and lot and is connected to the Works In Diamond. Departments has attributes did (underlined), dname. ,and budget and is connected to the Works In Diamond. Duration has attributes from (underlined) and to (underlined) and is connected to the works in Diamond " title="Group 2">
            <a:extLst>
              <a:ext uri="{FF2B5EF4-FFF2-40B4-BE49-F238E27FC236}">
                <a16:creationId xmlns:a16="http://schemas.microsoft.com/office/drawing/2014/main" id="{0BAA8A32-F2B1-8442-B588-0A71D89BB860}"/>
              </a:ext>
            </a:extLst>
          </p:cNvPr>
          <p:cNvGrpSpPr/>
          <p:nvPr/>
        </p:nvGrpSpPr>
        <p:grpSpPr>
          <a:xfrm>
            <a:off x="1657350" y="3133729"/>
            <a:ext cx="4533639" cy="2150269"/>
            <a:chOff x="1657350" y="3133729"/>
            <a:chExt cx="4533639" cy="2150269"/>
          </a:xfrm>
        </p:grpSpPr>
        <p:sp>
          <p:nvSpPr>
            <p:cNvPr id="80" name="Freeform 79"/>
            <p:cNvSpPr>
              <a:spLocks/>
            </p:cNvSpPr>
            <p:nvPr/>
          </p:nvSpPr>
          <p:spPr bwMode="auto">
            <a:xfrm>
              <a:off x="1972605" y="3133729"/>
              <a:ext cx="4218384" cy="1914525"/>
            </a:xfrm>
            <a:custGeom>
              <a:avLst/>
              <a:gdLst>
                <a:gd name="T0" fmla="*/ 2730947 w 5624893"/>
                <a:gd name="T1" fmla="*/ 95501 h 2553195"/>
                <a:gd name="T2" fmla="*/ 1677803 w 5624893"/>
                <a:gd name="T3" fmla="*/ 2581 h 2553195"/>
                <a:gd name="T4" fmla="*/ 547222 w 5624893"/>
                <a:gd name="T5" fmla="*/ 80014 h 2553195"/>
                <a:gd name="T6" fmla="*/ 113574 w 5624893"/>
                <a:gd name="T7" fmla="*/ 374259 h 2553195"/>
                <a:gd name="T8" fmla="*/ 36138 w 5624893"/>
                <a:gd name="T9" fmla="*/ 622044 h 2553195"/>
                <a:gd name="T10" fmla="*/ 36138 w 5624893"/>
                <a:gd name="T11" fmla="*/ 978234 h 2553195"/>
                <a:gd name="T12" fmla="*/ 252961 w 5624893"/>
                <a:gd name="T13" fmla="*/ 1473804 h 2553195"/>
                <a:gd name="T14" fmla="*/ 624659 w 5624893"/>
                <a:gd name="T15" fmla="*/ 1768049 h 2553195"/>
                <a:gd name="T16" fmla="*/ 1120256 w 5624893"/>
                <a:gd name="T17" fmla="*/ 2248132 h 2553195"/>
                <a:gd name="T18" fmla="*/ 1832677 w 5624893"/>
                <a:gd name="T19" fmla="*/ 2464943 h 2553195"/>
                <a:gd name="T20" fmla="*/ 2854847 w 5624893"/>
                <a:gd name="T21" fmla="*/ 2418484 h 2553195"/>
                <a:gd name="T22" fmla="*/ 3969940 w 5624893"/>
                <a:gd name="T23" fmla="*/ 2372024 h 2553195"/>
                <a:gd name="T24" fmla="*/ 4481024 w 5624893"/>
                <a:gd name="T25" fmla="*/ 2464943 h 2553195"/>
                <a:gd name="T26" fmla="*/ 5023084 w 5624893"/>
                <a:gd name="T27" fmla="*/ 1845481 h 2553195"/>
                <a:gd name="T28" fmla="*/ 5301858 w 5624893"/>
                <a:gd name="T29" fmla="*/ 1597696 h 2553195"/>
                <a:gd name="T30" fmla="*/ 5549656 w 5624893"/>
                <a:gd name="T31" fmla="*/ 1318938 h 2553195"/>
                <a:gd name="T32" fmla="*/ 5518681 w 5624893"/>
                <a:gd name="T33" fmla="*/ 931775 h 2553195"/>
                <a:gd name="T34" fmla="*/ 5611606 w 5624893"/>
                <a:gd name="T35" fmla="*/ 622044 h 2553195"/>
                <a:gd name="T36" fmla="*/ 5441244 w 5624893"/>
                <a:gd name="T37" fmla="*/ 343286 h 2553195"/>
                <a:gd name="T38" fmla="*/ 4775286 w 5624893"/>
                <a:gd name="T39" fmla="*/ 327799 h 2553195"/>
                <a:gd name="T40" fmla="*/ 4527487 w 5624893"/>
                <a:gd name="T41" fmla="*/ 188420 h 2553195"/>
                <a:gd name="T42" fmla="*/ 3938965 w 5624893"/>
                <a:gd name="T43" fmla="*/ 141960 h 2553195"/>
                <a:gd name="T44" fmla="*/ 2730947 w 5624893"/>
                <a:gd name="T45" fmla="*/ 95501 h 2553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24893" h="2553195">
                  <a:moveTo>
                    <a:pt x="2731132" y="95520"/>
                  </a:moveTo>
                  <a:cubicBezTo>
                    <a:pt x="2354246" y="72286"/>
                    <a:pt x="2041896" y="5164"/>
                    <a:pt x="1677917" y="2582"/>
                  </a:cubicBezTo>
                  <a:cubicBezTo>
                    <a:pt x="1313938" y="0"/>
                    <a:pt x="807981" y="18072"/>
                    <a:pt x="547259" y="80030"/>
                  </a:cubicBezTo>
                  <a:cubicBezTo>
                    <a:pt x="286537" y="141988"/>
                    <a:pt x="198769" y="283976"/>
                    <a:pt x="113582" y="374332"/>
                  </a:cubicBezTo>
                  <a:cubicBezTo>
                    <a:pt x="28396" y="464688"/>
                    <a:pt x="49047" y="521483"/>
                    <a:pt x="36140" y="622165"/>
                  </a:cubicBezTo>
                  <a:cubicBezTo>
                    <a:pt x="23233" y="722847"/>
                    <a:pt x="0" y="836437"/>
                    <a:pt x="36140" y="978424"/>
                  </a:cubicBezTo>
                  <a:cubicBezTo>
                    <a:pt x="72280" y="1120412"/>
                    <a:pt x="154885" y="1342429"/>
                    <a:pt x="252978" y="1474090"/>
                  </a:cubicBezTo>
                  <a:cubicBezTo>
                    <a:pt x="351071" y="1605751"/>
                    <a:pt x="480142" y="1639312"/>
                    <a:pt x="624701" y="1768392"/>
                  </a:cubicBezTo>
                  <a:cubicBezTo>
                    <a:pt x="769260" y="1897472"/>
                    <a:pt x="918982" y="2132397"/>
                    <a:pt x="1120332" y="2248568"/>
                  </a:cubicBezTo>
                  <a:cubicBezTo>
                    <a:pt x="1321682" y="2364740"/>
                    <a:pt x="1543683" y="2437024"/>
                    <a:pt x="1832801" y="2465421"/>
                  </a:cubicBezTo>
                  <a:cubicBezTo>
                    <a:pt x="2121919" y="2493818"/>
                    <a:pt x="2855040" y="2418953"/>
                    <a:pt x="2855040" y="2418953"/>
                  </a:cubicBezTo>
                  <a:cubicBezTo>
                    <a:pt x="3211275" y="2403464"/>
                    <a:pt x="3699161" y="2364739"/>
                    <a:pt x="3970209" y="2372484"/>
                  </a:cubicBezTo>
                  <a:cubicBezTo>
                    <a:pt x="4241257" y="2380229"/>
                    <a:pt x="4305792" y="2553195"/>
                    <a:pt x="4481328" y="2465421"/>
                  </a:cubicBezTo>
                  <a:cubicBezTo>
                    <a:pt x="4656864" y="2377647"/>
                    <a:pt x="4886609" y="1990408"/>
                    <a:pt x="5023424" y="1845839"/>
                  </a:cubicBezTo>
                  <a:cubicBezTo>
                    <a:pt x="5160239" y="1701270"/>
                    <a:pt x="5214449" y="1685780"/>
                    <a:pt x="5302217" y="1598006"/>
                  </a:cubicBezTo>
                  <a:cubicBezTo>
                    <a:pt x="5389985" y="1510232"/>
                    <a:pt x="5513892" y="1430202"/>
                    <a:pt x="5550032" y="1319194"/>
                  </a:cubicBezTo>
                  <a:cubicBezTo>
                    <a:pt x="5586172" y="1208186"/>
                    <a:pt x="5508729" y="1048127"/>
                    <a:pt x="5519055" y="931956"/>
                  </a:cubicBezTo>
                  <a:cubicBezTo>
                    <a:pt x="5529381" y="815785"/>
                    <a:pt x="5624893" y="720266"/>
                    <a:pt x="5611986" y="622165"/>
                  </a:cubicBezTo>
                  <a:cubicBezTo>
                    <a:pt x="5599079" y="524064"/>
                    <a:pt x="5581009" y="392403"/>
                    <a:pt x="5441613" y="343353"/>
                  </a:cubicBezTo>
                  <a:cubicBezTo>
                    <a:pt x="5302217" y="294303"/>
                    <a:pt x="4927912" y="353679"/>
                    <a:pt x="4775609" y="327863"/>
                  </a:cubicBezTo>
                  <a:cubicBezTo>
                    <a:pt x="4623306" y="302047"/>
                    <a:pt x="4667190" y="219436"/>
                    <a:pt x="4527794" y="188457"/>
                  </a:cubicBezTo>
                  <a:cubicBezTo>
                    <a:pt x="4388398" y="157478"/>
                    <a:pt x="4233513" y="157477"/>
                    <a:pt x="3939232" y="141988"/>
                  </a:cubicBezTo>
                  <a:cubicBezTo>
                    <a:pt x="3644951" y="126499"/>
                    <a:pt x="3108018" y="118754"/>
                    <a:pt x="2731132" y="95520"/>
                  </a:cubicBezTo>
                  <a:close/>
                </a:path>
              </a:pathLst>
            </a:custGeom>
            <a:solidFill>
              <a:srgbClr val="800000">
                <a:alpha val="25098"/>
              </a:srgbClr>
            </a:solidFill>
            <a:ln w="9525" cap="flat" cmpd="sng">
              <a:solidFill>
                <a:srgbClr val="FFFFFF"/>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sz="1350"/>
            </a:p>
          </p:txBody>
        </p:sp>
        <p:sp>
          <p:nvSpPr>
            <p:cNvPr id="65540" name="Rectangle 2"/>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65541" name="Rectangle 3"/>
            <p:cNvSpPr>
              <a:spLocks noChangeArrowheads="1"/>
            </p:cNvSpPr>
            <p:nvPr/>
          </p:nvSpPr>
          <p:spPr bwMode="auto">
            <a:xfrm>
              <a:off x="1671376" y="4941098"/>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65560" name="Freeform 38"/>
            <p:cNvSpPr>
              <a:spLocks/>
            </p:cNvSpPr>
            <p:nvPr/>
          </p:nvSpPr>
          <p:spPr bwMode="auto">
            <a:xfrm>
              <a:off x="2602445" y="3345661"/>
              <a:ext cx="586979" cy="248841"/>
            </a:xfrm>
            <a:custGeom>
              <a:avLst/>
              <a:gdLst>
                <a:gd name="T0" fmla="*/ 2147483647 w 493"/>
                <a:gd name="T1" fmla="*/ 2147483647 h 209"/>
                <a:gd name="T2" fmla="*/ 2147483647 w 493"/>
                <a:gd name="T3" fmla="*/ 2147483647 h 209"/>
                <a:gd name="T4" fmla="*/ 2147483647 w 493"/>
                <a:gd name="T5" fmla="*/ 2147483647 h 209"/>
                <a:gd name="T6" fmla="*/ 2147483647 w 493"/>
                <a:gd name="T7" fmla="*/ 2147483647 h 209"/>
                <a:gd name="T8" fmla="*/ 2147483647 w 493"/>
                <a:gd name="T9" fmla="*/ 2147483647 h 209"/>
                <a:gd name="T10" fmla="*/ 2147483647 w 493"/>
                <a:gd name="T11" fmla="*/ 2147483647 h 209"/>
                <a:gd name="T12" fmla="*/ 2147483647 w 493"/>
                <a:gd name="T13" fmla="*/ 2147483647 h 209"/>
                <a:gd name="T14" fmla="*/ 2147483647 w 493"/>
                <a:gd name="T15" fmla="*/ 2147483647 h 209"/>
                <a:gd name="T16" fmla="*/ 2147483647 w 493"/>
                <a:gd name="T17" fmla="*/ 0 h 209"/>
                <a:gd name="T18" fmla="*/ 2147483647 w 493"/>
                <a:gd name="T19" fmla="*/ 0 h 209"/>
                <a:gd name="T20" fmla="*/ 2147483647 w 493"/>
                <a:gd name="T21" fmla="*/ 2147483647 h 209"/>
                <a:gd name="T22" fmla="*/ 2147483647 w 493"/>
                <a:gd name="T23" fmla="*/ 2147483647 h 209"/>
                <a:gd name="T24" fmla="*/ 2147483647 w 493"/>
                <a:gd name="T25" fmla="*/ 2147483647 h 209"/>
                <a:gd name="T26" fmla="*/ 2147483647 w 493"/>
                <a:gd name="T27" fmla="*/ 2147483647 h 209"/>
                <a:gd name="T28" fmla="*/ 2147483647 w 493"/>
                <a:gd name="T29" fmla="*/ 2147483647 h 209"/>
                <a:gd name="T30" fmla="*/ 2147483647 w 493"/>
                <a:gd name="T31" fmla="*/ 2147483647 h 209"/>
                <a:gd name="T32" fmla="*/ 2147483647 w 493"/>
                <a:gd name="T33" fmla="*/ 2147483647 h 209"/>
                <a:gd name="T34" fmla="*/ 2147483647 w 493"/>
                <a:gd name="T35" fmla="*/ 2147483647 h 209"/>
                <a:gd name="T36" fmla="*/ 2147483647 w 493"/>
                <a:gd name="T37" fmla="*/ 2147483647 h 209"/>
                <a:gd name="T38" fmla="*/ 2147483647 w 493"/>
                <a:gd name="T39" fmla="*/ 2147483647 h 209"/>
                <a:gd name="T40" fmla="*/ 2147483647 w 493"/>
                <a:gd name="T41" fmla="*/ 2147483647 h 209"/>
                <a:gd name="T42" fmla="*/ 2147483647 w 493"/>
                <a:gd name="T43" fmla="*/ 2147483647 h 209"/>
                <a:gd name="T44" fmla="*/ 2147483647 w 493"/>
                <a:gd name="T45" fmla="*/ 2147483647 h 209"/>
                <a:gd name="T46" fmla="*/ 2147483647 w 493"/>
                <a:gd name="T47" fmla="*/ 2147483647 h 209"/>
                <a:gd name="T48" fmla="*/ 2147483647 w 493"/>
                <a:gd name="T49" fmla="*/ 2147483647 h 209"/>
                <a:gd name="T50" fmla="*/ 2147483647 w 493"/>
                <a:gd name="T51" fmla="*/ 2147483647 h 209"/>
                <a:gd name="T52" fmla="*/ 2147483647 w 493"/>
                <a:gd name="T53" fmla="*/ 2147483647 h 209"/>
                <a:gd name="T54" fmla="*/ 2147483647 w 493"/>
                <a:gd name="T55" fmla="*/ 2147483647 h 209"/>
                <a:gd name="T56" fmla="*/ 2147483647 w 493"/>
                <a:gd name="T57" fmla="*/ 2147483647 h 209"/>
                <a:gd name="T58" fmla="*/ 2147483647 w 493"/>
                <a:gd name="T59" fmla="*/ 2147483647 h 209"/>
                <a:gd name="T60" fmla="*/ 2147483647 w 493"/>
                <a:gd name="T61" fmla="*/ 2147483647 h 209"/>
                <a:gd name="T62" fmla="*/ 2147483647 w 493"/>
                <a:gd name="T63" fmla="*/ 2147483647 h 209"/>
                <a:gd name="T64" fmla="*/ 2147483647 w 493"/>
                <a:gd name="T65" fmla="*/ 2147483647 h 209"/>
                <a:gd name="T66" fmla="*/ 2147483647 w 493"/>
                <a:gd name="T67" fmla="*/ 2147483647 h 209"/>
                <a:gd name="T68" fmla="*/ 2147483647 w 493"/>
                <a:gd name="T69" fmla="*/ 2147483647 h 209"/>
                <a:gd name="T70" fmla="*/ 2147483647 w 493"/>
                <a:gd name="T71" fmla="*/ 2147483647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3"/>
                <a:gd name="T109" fmla="*/ 0 h 209"/>
                <a:gd name="T110" fmla="*/ 493 w 49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3" h="209">
                  <a:moveTo>
                    <a:pt x="492" y="104"/>
                  </a:moveTo>
                  <a:lnTo>
                    <a:pt x="491" y="95"/>
                  </a:lnTo>
                  <a:lnTo>
                    <a:pt x="488" y="86"/>
                  </a:lnTo>
                  <a:lnTo>
                    <a:pt x="483" y="77"/>
                  </a:lnTo>
                  <a:lnTo>
                    <a:pt x="477" y="68"/>
                  </a:lnTo>
                  <a:lnTo>
                    <a:pt x="469" y="60"/>
                  </a:lnTo>
                  <a:lnTo>
                    <a:pt x="458" y="52"/>
                  </a:lnTo>
                  <a:lnTo>
                    <a:pt x="447" y="44"/>
                  </a:lnTo>
                  <a:lnTo>
                    <a:pt x="434" y="37"/>
                  </a:lnTo>
                  <a:lnTo>
                    <a:pt x="420" y="30"/>
                  </a:lnTo>
                  <a:lnTo>
                    <a:pt x="404" y="24"/>
                  </a:lnTo>
                  <a:lnTo>
                    <a:pt x="387" y="18"/>
                  </a:lnTo>
                  <a:lnTo>
                    <a:pt x="369" y="14"/>
                  </a:lnTo>
                  <a:lnTo>
                    <a:pt x="350" y="10"/>
                  </a:lnTo>
                  <a:lnTo>
                    <a:pt x="330" y="6"/>
                  </a:lnTo>
                  <a:lnTo>
                    <a:pt x="309" y="4"/>
                  </a:lnTo>
                  <a:lnTo>
                    <a:pt x="289" y="2"/>
                  </a:lnTo>
                  <a:lnTo>
                    <a:pt x="267" y="0"/>
                  </a:lnTo>
                  <a:lnTo>
                    <a:pt x="246" y="0"/>
                  </a:lnTo>
                  <a:lnTo>
                    <a:pt x="224" y="0"/>
                  </a:lnTo>
                  <a:lnTo>
                    <a:pt x="203" y="2"/>
                  </a:lnTo>
                  <a:lnTo>
                    <a:pt x="182" y="4"/>
                  </a:lnTo>
                  <a:lnTo>
                    <a:pt x="162" y="6"/>
                  </a:lnTo>
                  <a:lnTo>
                    <a:pt x="142" y="10"/>
                  </a:lnTo>
                  <a:lnTo>
                    <a:pt x="123" y="14"/>
                  </a:lnTo>
                  <a:lnTo>
                    <a:pt x="105" y="18"/>
                  </a:lnTo>
                  <a:lnTo>
                    <a:pt x="88" y="24"/>
                  </a:lnTo>
                  <a:lnTo>
                    <a:pt x="72" y="30"/>
                  </a:lnTo>
                  <a:lnTo>
                    <a:pt x="57" y="37"/>
                  </a:lnTo>
                  <a:lnTo>
                    <a:pt x="44" y="44"/>
                  </a:lnTo>
                  <a:lnTo>
                    <a:pt x="33" y="52"/>
                  </a:lnTo>
                  <a:lnTo>
                    <a:pt x="23" y="60"/>
                  </a:lnTo>
                  <a:lnTo>
                    <a:pt x="15" y="68"/>
                  </a:lnTo>
                  <a:lnTo>
                    <a:pt x="9" y="77"/>
                  </a:lnTo>
                  <a:lnTo>
                    <a:pt x="4" y="86"/>
                  </a:lnTo>
                  <a:lnTo>
                    <a:pt x="1" y="95"/>
                  </a:lnTo>
                  <a:lnTo>
                    <a:pt x="0" y="104"/>
                  </a:lnTo>
                  <a:lnTo>
                    <a:pt x="1" y="113"/>
                  </a:lnTo>
                  <a:lnTo>
                    <a:pt x="4" y="122"/>
                  </a:lnTo>
                  <a:lnTo>
                    <a:pt x="9" y="131"/>
                  </a:lnTo>
                  <a:lnTo>
                    <a:pt x="15" y="139"/>
                  </a:lnTo>
                  <a:lnTo>
                    <a:pt x="23" y="147"/>
                  </a:lnTo>
                  <a:lnTo>
                    <a:pt x="33" y="156"/>
                  </a:lnTo>
                  <a:lnTo>
                    <a:pt x="44" y="163"/>
                  </a:lnTo>
                  <a:lnTo>
                    <a:pt x="57" y="171"/>
                  </a:lnTo>
                  <a:lnTo>
                    <a:pt x="72" y="177"/>
                  </a:lnTo>
                  <a:lnTo>
                    <a:pt x="88" y="184"/>
                  </a:lnTo>
                  <a:lnTo>
                    <a:pt x="105" y="189"/>
                  </a:lnTo>
                  <a:lnTo>
                    <a:pt x="123" y="194"/>
                  </a:lnTo>
                  <a:lnTo>
                    <a:pt x="142" y="198"/>
                  </a:lnTo>
                  <a:lnTo>
                    <a:pt x="162" y="201"/>
                  </a:lnTo>
                  <a:lnTo>
                    <a:pt x="182" y="204"/>
                  </a:lnTo>
                  <a:lnTo>
                    <a:pt x="203" y="206"/>
                  </a:lnTo>
                  <a:lnTo>
                    <a:pt x="224" y="207"/>
                  </a:lnTo>
                  <a:lnTo>
                    <a:pt x="246" y="208"/>
                  </a:lnTo>
                  <a:lnTo>
                    <a:pt x="267" y="207"/>
                  </a:lnTo>
                  <a:lnTo>
                    <a:pt x="289" y="206"/>
                  </a:lnTo>
                  <a:lnTo>
                    <a:pt x="309" y="204"/>
                  </a:lnTo>
                  <a:lnTo>
                    <a:pt x="330" y="201"/>
                  </a:lnTo>
                  <a:lnTo>
                    <a:pt x="350" y="198"/>
                  </a:lnTo>
                  <a:lnTo>
                    <a:pt x="369" y="194"/>
                  </a:lnTo>
                  <a:lnTo>
                    <a:pt x="387" y="189"/>
                  </a:lnTo>
                  <a:lnTo>
                    <a:pt x="404" y="184"/>
                  </a:lnTo>
                  <a:lnTo>
                    <a:pt x="420" y="177"/>
                  </a:lnTo>
                  <a:lnTo>
                    <a:pt x="434" y="171"/>
                  </a:lnTo>
                  <a:lnTo>
                    <a:pt x="447" y="163"/>
                  </a:lnTo>
                  <a:lnTo>
                    <a:pt x="458" y="156"/>
                  </a:lnTo>
                  <a:lnTo>
                    <a:pt x="469" y="147"/>
                  </a:lnTo>
                  <a:lnTo>
                    <a:pt x="477" y="139"/>
                  </a:lnTo>
                  <a:lnTo>
                    <a:pt x="483" y="131"/>
                  </a:lnTo>
                  <a:lnTo>
                    <a:pt x="488" y="122"/>
                  </a:lnTo>
                  <a:lnTo>
                    <a:pt x="491" y="113"/>
                  </a:lnTo>
                  <a:lnTo>
                    <a:pt x="49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1" name="Freeform 39"/>
            <p:cNvSpPr>
              <a:spLocks/>
            </p:cNvSpPr>
            <p:nvPr/>
          </p:nvSpPr>
          <p:spPr bwMode="auto">
            <a:xfrm>
              <a:off x="2076188" y="3527827"/>
              <a:ext cx="585788" cy="248840"/>
            </a:xfrm>
            <a:custGeom>
              <a:avLst/>
              <a:gdLst>
                <a:gd name="T0" fmla="*/ 2147483647 w 492"/>
                <a:gd name="T1" fmla="*/ 2147483647 h 209"/>
                <a:gd name="T2" fmla="*/ 2147483647 w 492"/>
                <a:gd name="T3" fmla="*/ 2147483647 h 209"/>
                <a:gd name="T4" fmla="*/ 2147483647 w 492"/>
                <a:gd name="T5" fmla="*/ 2147483647 h 209"/>
                <a:gd name="T6" fmla="*/ 2147483647 w 492"/>
                <a:gd name="T7" fmla="*/ 2147483647 h 209"/>
                <a:gd name="T8" fmla="*/ 2147483647 w 492"/>
                <a:gd name="T9" fmla="*/ 2147483647 h 209"/>
                <a:gd name="T10" fmla="*/ 2147483647 w 492"/>
                <a:gd name="T11" fmla="*/ 2147483647 h 209"/>
                <a:gd name="T12" fmla="*/ 2147483647 w 492"/>
                <a:gd name="T13" fmla="*/ 2147483647 h 209"/>
                <a:gd name="T14" fmla="*/ 2147483647 w 492"/>
                <a:gd name="T15" fmla="*/ 2147483647 h 209"/>
                <a:gd name="T16" fmla="*/ 2147483647 w 492"/>
                <a:gd name="T17" fmla="*/ 0 h 209"/>
                <a:gd name="T18" fmla="*/ 2147483647 w 492"/>
                <a:gd name="T19" fmla="*/ 0 h 209"/>
                <a:gd name="T20" fmla="*/ 2147483647 w 492"/>
                <a:gd name="T21" fmla="*/ 2147483647 h 209"/>
                <a:gd name="T22" fmla="*/ 2147483647 w 492"/>
                <a:gd name="T23" fmla="*/ 2147483647 h 209"/>
                <a:gd name="T24" fmla="*/ 2147483647 w 492"/>
                <a:gd name="T25" fmla="*/ 2147483647 h 209"/>
                <a:gd name="T26" fmla="*/ 2147483647 w 492"/>
                <a:gd name="T27" fmla="*/ 2147483647 h 209"/>
                <a:gd name="T28" fmla="*/ 2147483647 w 492"/>
                <a:gd name="T29" fmla="*/ 2147483647 h 209"/>
                <a:gd name="T30" fmla="*/ 2147483647 w 492"/>
                <a:gd name="T31" fmla="*/ 2147483647 h 209"/>
                <a:gd name="T32" fmla="*/ 2147483647 w 492"/>
                <a:gd name="T33" fmla="*/ 2147483647 h 209"/>
                <a:gd name="T34" fmla="*/ 2147483647 w 492"/>
                <a:gd name="T35" fmla="*/ 2147483647 h 209"/>
                <a:gd name="T36" fmla="*/ 2147483647 w 492"/>
                <a:gd name="T37" fmla="*/ 2147483647 h 209"/>
                <a:gd name="T38" fmla="*/ 2147483647 w 492"/>
                <a:gd name="T39" fmla="*/ 2147483647 h 209"/>
                <a:gd name="T40" fmla="*/ 2147483647 w 492"/>
                <a:gd name="T41" fmla="*/ 2147483647 h 209"/>
                <a:gd name="T42" fmla="*/ 2147483647 w 492"/>
                <a:gd name="T43" fmla="*/ 2147483647 h 209"/>
                <a:gd name="T44" fmla="*/ 2147483647 w 492"/>
                <a:gd name="T45" fmla="*/ 2147483647 h 209"/>
                <a:gd name="T46" fmla="*/ 2147483647 w 492"/>
                <a:gd name="T47" fmla="*/ 2147483647 h 209"/>
                <a:gd name="T48" fmla="*/ 2147483647 w 492"/>
                <a:gd name="T49" fmla="*/ 2147483647 h 209"/>
                <a:gd name="T50" fmla="*/ 2147483647 w 492"/>
                <a:gd name="T51" fmla="*/ 2147483647 h 209"/>
                <a:gd name="T52" fmla="*/ 2147483647 w 492"/>
                <a:gd name="T53" fmla="*/ 2147483647 h 209"/>
                <a:gd name="T54" fmla="*/ 2147483647 w 492"/>
                <a:gd name="T55" fmla="*/ 2147483647 h 209"/>
                <a:gd name="T56" fmla="*/ 2147483647 w 492"/>
                <a:gd name="T57" fmla="*/ 2147483647 h 209"/>
                <a:gd name="T58" fmla="*/ 2147483647 w 492"/>
                <a:gd name="T59" fmla="*/ 2147483647 h 209"/>
                <a:gd name="T60" fmla="*/ 2147483647 w 492"/>
                <a:gd name="T61" fmla="*/ 2147483647 h 209"/>
                <a:gd name="T62" fmla="*/ 2147483647 w 492"/>
                <a:gd name="T63" fmla="*/ 2147483647 h 209"/>
                <a:gd name="T64" fmla="*/ 2147483647 w 492"/>
                <a:gd name="T65" fmla="*/ 2147483647 h 209"/>
                <a:gd name="T66" fmla="*/ 2147483647 w 492"/>
                <a:gd name="T67" fmla="*/ 2147483647 h 209"/>
                <a:gd name="T68" fmla="*/ 2147483647 w 492"/>
                <a:gd name="T69" fmla="*/ 2147483647 h 209"/>
                <a:gd name="T70" fmla="*/ 2147483647 w 492"/>
                <a:gd name="T71" fmla="*/ 2147483647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491" y="104"/>
                  </a:moveTo>
                  <a:lnTo>
                    <a:pt x="490" y="95"/>
                  </a:lnTo>
                  <a:lnTo>
                    <a:pt x="487" y="85"/>
                  </a:lnTo>
                  <a:lnTo>
                    <a:pt x="483" y="77"/>
                  </a:lnTo>
                  <a:lnTo>
                    <a:pt x="476" y="68"/>
                  </a:lnTo>
                  <a:lnTo>
                    <a:pt x="468" y="59"/>
                  </a:lnTo>
                  <a:lnTo>
                    <a:pt x="458" y="52"/>
                  </a:lnTo>
                  <a:lnTo>
                    <a:pt x="447" y="44"/>
                  </a:lnTo>
                  <a:lnTo>
                    <a:pt x="434" y="37"/>
                  </a:lnTo>
                  <a:lnTo>
                    <a:pt x="419" y="30"/>
                  </a:lnTo>
                  <a:lnTo>
                    <a:pt x="404" y="24"/>
                  </a:lnTo>
                  <a:lnTo>
                    <a:pt x="386" y="19"/>
                  </a:lnTo>
                  <a:lnTo>
                    <a:pt x="368" y="14"/>
                  </a:lnTo>
                  <a:lnTo>
                    <a:pt x="349" y="9"/>
                  </a:lnTo>
                  <a:lnTo>
                    <a:pt x="330" y="6"/>
                  </a:lnTo>
                  <a:lnTo>
                    <a:pt x="309" y="3"/>
                  </a:lnTo>
                  <a:lnTo>
                    <a:pt x="288" y="1"/>
                  </a:lnTo>
                  <a:lnTo>
                    <a:pt x="267" y="0"/>
                  </a:lnTo>
                  <a:lnTo>
                    <a:pt x="245" y="0"/>
                  </a:lnTo>
                  <a:lnTo>
                    <a:pt x="224" y="0"/>
                  </a:lnTo>
                  <a:lnTo>
                    <a:pt x="203" y="1"/>
                  </a:lnTo>
                  <a:lnTo>
                    <a:pt x="182" y="3"/>
                  </a:lnTo>
                  <a:lnTo>
                    <a:pt x="161" y="6"/>
                  </a:lnTo>
                  <a:lnTo>
                    <a:pt x="141" y="9"/>
                  </a:lnTo>
                  <a:lnTo>
                    <a:pt x="123" y="14"/>
                  </a:lnTo>
                  <a:lnTo>
                    <a:pt x="105" y="19"/>
                  </a:lnTo>
                  <a:lnTo>
                    <a:pt x="88" y="24"/>
                  </a:lnTo>
                  <a:lnTo>
                    <a:pt x="72" y="30"/>
                  </a:lnTo>
                  <a:lnTo>
                    <a:pt x="57" y="37"/>
                  </a:lnTo>
                  <a:lnTo>
                    <a:pt x="44" y="44"/>
                  </a:lnTo>
                  <a:lnTo>
                    <a:pt x="33" y="52"/>
                  </a:lnTo>
                  <a:lnTo>
                    <a:pt x="23" y="59"/>
                  </a:lnTo>
                  <a:lnTo>
                    <a:pt x="15" y="68"/>
                  </a:lnTo>
                  <a:lnTo>
                    <a:pt x="8" y="77"/>
                  </a:lnTo>
                  <a:lnTo>
                    <a:pt x="4" y="85"/>
                  </a:lnTo>
                  <a:lnTo>
                    <a:pt x="1" y="95"/>
                  </a:lnTo>
                  <a:lnTo>
                    <a:pt x="0" y="104"/>
                  </a:lnTo>
                  <a:lnTo>
                    <a:pt x="1" y="112"/>
                  </a:lnTo>
                  <a:lnTo>
                    <a:pt x="4" y="122"/>
                  </a:lnTo>
                  <a:lnTo>
                    <a:pt x="8" y="131"/>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6" y="189"/>
                  </a:lnTo>
                  <a:lnTo>
                    <a:pt x="404" y="183"/>
                  </a:lnTo>
                  <a:lnTo>
                    <a:pt x="419" y="177"/>
                  </a:lnTo>
                  <a:lnTo>
                    <a:pt x="434" y="170"/>
                  </a:lnTo>
                  <a:lnTo>
                    <a:pt x="447" y="163"/>
                  </a:lnTo>
                  <a:lnTo>
                    <a:pt x="458" y="156"/>
                  </a:lnTo>
                  <a:lnTo>
                    <a:pt x="468" y="148"/>
                  </a:lnTo>
                  <a:lnTo>
                    <a:pt x="476" y="139"/>
                  </a:lnTo>
                  <a:lnTo>
                    <a:pt x="483" y="131"/>
                  </a:lnTo>
                  <a:lnTo>
                    <a:pt x="487" y="122"/>
                  </a:lnTo>
                  <a:lnTo>
                    <a:pt x="490" y="112"/>
                  </a:lnTo>
                  <a:lnTo>
                    <a:pt x="49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2" name="Freeform 40"/>
            <p:cNvSpPr>
              <a:spLocks/>
            </p:cNvSpPr>
            <p:nvPr/>
          </p:nvSpPr>
          <p:spPr bwMode="auto">
            <a:xfrm>
              <a:off x="3151323" y="3527827"/>
              <a:ext cx="585788" cy="248840"/>
            </a:xfrm>
            <a:custGeom>
              <a:avLst/>
              <a:gdLst>
                <a:gd name="T0" fmla="*/ 2147483647 w 492"/>
                <a:gd name="T1" fmla="*/ 2147483647 h 209"/>
                <a:gd name="T2" fmla="*/ 2147483647 w 492"/>
                <a:gd name="T3" fmla="*/ 2147483647 h 209"/>
                <a:gd name="T4" fmla="*/ 2147483647 w 492"/>
                <a:gd name="T5" fmla="*/ 2147483647 h 209"/>
                <a:gd name="T6" fmla="*/ 2147483647 w 492"/>
                <a:gd name="T7" fmla="*/ 2147483647 h 209"/>
                <a:gd name="T8" fmla="*/ 2147483647 w 492"/>
                <a:gd name="T9" fmla="*/ 2147483647 h 209"/>
                <a:gd name="T10" fmla="*/ 2147483647 w 492"/>
                <a:gd name="T11" fmla="*/ 2147483647 h 209"/>
                <a:gd name="T12" fmla="*/ 2147483647 w 492"/>
                <a:gd name="T13" fmla="*/ 2147483647 h 209"/>
                <a:gd name="T14" fmla="*/ 2147483647 w 492"/>
                <a:gd name="T15" fmla="*/ 2147483647 h 209"/>
                <a:gd name="T16" fmla="*/ 2147483647 w 492"/>
                <a:gd name="T17" fmla="*/ 2147483647 h 209"/>
                <a:gd name="T18" fmla="*/ 2147483647 w 492"/>
                <a:gd name="T19" fmla="*/ 2147483647 h 209"/>
                <a:gd name="T20" fmla="*/ 2147483647 w 492"/>
                <a:gd name="T21" fmla="*/ 2147483647 h 209"/>
                <a:gd name="T22" fmla="*/ 2147483647 w 492"/>
                <a:gd name="T23" fmla="*/ 2147483647 h 209"/>
                <a:gd name="T24" fmla="*/ 2147483647 w 492"/>
                <a:gd name="T25" fmla="*/ 2147483647 h 209"/>
                <a:gd name="T26" fmla="*/ 2147483647 w 492"/>
                <a:gd name="T27" fmla="*/ 2147483647 h 209"/>
                <a:gd name="T28" fmla="*/ 2147483647 w 492"/>
                <a:gd name="T29" fmla="*/ 2147483647 h 209"/>
                <a:gd name="T30" fmla="*/ 2147483647 w 492"/>
                <a:gd name="T31" fmla="*/ 2147483647 h 209"/>
                <a:gd name="T32" fmla="*/ 2147483647 w 492"/>
                <a:gd name="T33" fmla="*/ 2147483647 h 209"/>
                <a:gd name="T34" fmla="*/ 2147483647 w 492"/>
                <a:gd name="T35" fmla="*/ 2147483647 h 209"/>
                <a:gd name="T36" fmla="*/ 2147483647 w 492"/>
                <a:gd name="T37" fmla="*/ 2147483647 h 209"/>
                <a:gd name="T38" fmla="*/ 2147483647 w 492"/>
                <a:gd name="T39" fmla="*/ 2147483647 h 209"/>
                <a:gd name="T40" fmla="*/ 2147483647 w 492"/>
                <a:gd name="T41" fmla="*/ 2147483647 h 209"/>
                <a:gd name="T42" fmla="*/ 2147483647 w 492"/>
                <a:gd name="T43" fmla="*/ 2147483647 h 209"/>
                <a:gd name="T44" fmla="*/ 2147483647 w 492"/>
                <a:gd name="T45" fmla="*/ 2147483647 h 209"/>
                <a:gd name="T46" fmla="*/ 2147483647 w 492"/>
                <a:gd name="T47" fmla="*/ 2147483647 h 209"/>
                <a:gd name="T48" fmla="*/ 2147483647 w 492"/>
                <a:gd name="T49" fmla="*/ 2147483647 h 209"/>
                <a:gd name="T50" fmla="*/ 2147483647 w 492"/>
                <a:gd name="T51" fmla="*/ 2147483647 h 209"/>
                <a:gd name="T52" fmla="*/ 2147483647 w 492"/>
                <a:gd name="T53" fmla="*/ 0 h 209"/>
                <a:gd name="T54" fmla="*/ 2147483647 w 492"/>
                <a:gd name="T55" fmla="*/ 0 h 209"/>
                <a:gd name="T56" fmla="*/ 2147483647 w 492"/>
                <a:gd name="T57" fmla="*/ 2147483647 h 209"/>
                <a:gd name="T58" fmla="*/ 2147483647 w 492"/>
                <a:gd name="T59" fmla="*/ 2147483647 h 209"/>
                <a:gd name="T60" fmla="*/ 2147483647 w 492"/>
                <a:gd name="T61" fmla="*/ 2147483647 h 209"/>
                <a:gd name="T62" fmla="*/ 2147483647 w 492"/>
                <a:gd name="T63" fmla="*/ 2147483647 h 209"/>
                <a:gd name="T64" fmla="*/ 2147483647 w 492"/>
                <a:gd name="T65" fmla="*/ 2147483647 h 209"/>
                <a:gd name="T66" fmla="*/ 2147483647 w 492"/>
                <a:gd name="T67" fmla="*/ 2147483647 h 209"/>
                <a:gd name="T68" fmla="*/ 2147483647 w 492"/>
                <a:gd name="T69" fmla="*/ 2147483647 h 209"/>
                <a:gd name="T70" fmla="*/ 2147483647 w 492"/>
                <a:gd name="T71" fmla="*/ 2147483647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4" y="122"/>
                  </a:lnTo>
                  <a:lnTo>
                    <a:pt x="8" y="131"/>
                  </a:lnTo>
                  <a:lnTo>
                    <a:pt x="15" y="139"/>
                  </a:lnTo>
                  <a:lnTo>
                    <a:pt x="23" y="148"/>
                  </a:lnTo>
                  <a:lnTo>
                    <a:pt x="33" y="156"/>
                  </a:lnTo>
                  <a:lnTo>
                    <a:pt x="44" y="163"/>
                  </a:lnTo>
                  <a:lnTo>
                    <a:pt x="57" y="171"/>
                  </a:lnTo>
                  <a:lnTo>
                    <a:pt x="72" y="177"/>
                  </a:lnTo>
                  <a:lnTo>
                    <a:pt x="88" y="183"/>
                  </a:lnTo>
                  <a:lnTo>
                    <a:pt x="105" y="189"/>
                  </a:lnTo>
                  <a:lnTo>
                    <a:pt x="123" y="194"/>
                  </a:lnTo>
                  <a:lnTo>
                    <a:pt x="142" y="198"/>
                  </a:lnTo>
                  <a:lnTo>
                    <a:pt x="161" y="201"/>
                  </a:lnTo>
                  <a:lnTo>
                    <a:pt x="182" y="204"/>
                  </a:lnTo>
                  <a:lnTo>
                    <a:pt x="203" y="206"/>
                  </a:lnTo>
                  <a:lnTo>
                    <a:pt x="224" y="207"/>
                  </a:lnTo>
                  <a:lnTo>
                    <a:pt x="246" y="208"/>
                  </a:lnTo>
                  <a:lnTo>
                    <a:pt x="267" y="207"/>
                  </a:lnTo>
                  <a:lnTo>
                    <a:pt x="288" y="206"/>
                  </a:lnTo>
                  <a:lnTo>
                    <a:pt x="309" y="204"/>
                  </a:lnTo>
                  <a:lnTo>
                    <a:pt x="330" y="201"/>
                  </a:lnTo>
                  <a:lnTo>
                    <a:pt x="350" y="198"/>
                  </a:lnTo>
                  <a:lnTo>
                    <a:pt x="368" y="194"/>
                  </a:lnTo>
                  <a:lnTo>
                    <a:pt x="387" y="188"/>
                  </a:lnTo>
                  <a:lnTo>
                    <a:pt x="404" y="183"/>
                  </a:lnTo>
                  <a:lnTo>
                    <a:pt x="419" y="177"/>
                  </a:lnTo>
                  <a:lnTo>
                    <a:pt x="434" y="170"/>
                  </a:lnTo>
                  <a:lnTo>
                    <a:pt x="447" y="163"/>
                  </a:lnTo>
                  <a:lnTo>
                    <a:pt x="458" y="155"/>
                  </a:lnTo>
                  <a:lnTo>
                    <a:pt x="468" y="148"/>
                  </a:lnTo>
                  <a:lnTo>
                    <a:pt x="476" y="139"/>
                  </a:lnTo>
                  <a:lnTo>
                    <a:pt x="483" y="130"/>
                  </a:lnTo>
                  <a:lnTo>
                    <a:pt x="487" y="122"/>
                  </a:lnTo>
                  <a:lnTo>
                    <a:pt x="490" y="112"/>
                  </a:lnTo>
                  <a:lnTo>
                    <a:pt x="491" y="103"/>
                  </a:lnTo>
                  <a:lnTo>
                    <a:pt x="490" y="95"/>
                  </a:lnTo>
                  <a:lnTo>
                    <a:pt x="487" y="85"/>
                  </a:lnTo>
                  <a:lnTo>
                    <a:pt x="483" y="77"/>
                  </a:lnTo>
                  <a:lnTo>
                    <a:pt x="476" y="68"/>
                  </a:lnTo>
                  <a:lnTo>
                    <a:pt x="468" y="59"/>
                  </a:lnTo>
                  <a:lnTo>
                    <a:pt x="458" y="52"/>
                  </a:lnTo>
                  <a:lnTo>
                    <a:pt x="447" y="44"/>
                  </a:lnTo>
                  <a:lnTo>
                    <a:pt x="434" y="37"/>
                  </a:lnTo>
                  <a:lnTo>
                    <a:pt x="419" y="30"/>
                  </a:lnTo>
                  <a:lnTo>
                    <a:pt x="403" y="24"/>
                  </a:lnTo>
                  <a:lnTo>
                    <a:pt x="386" y="19"/>
                  </a:lnTo>
                  <a:lnTo>
                    <a:pt x="368" y="14"/>
                  </a:lnTo>
                  <a:lnTo>
                    <a:pt x="350" y="9"/>
                  </a:lnTo>
                  <a:lnTo>
                    <a:pt x="330" y="6"/>
                  </a:lnTo>
                  <a:lnTo>
                    <a:pt x="309" y="3"/>
                  </a:lnTo>
                  <a:lnTo>
                    <a:pt x="288" y="1"/>
                  </a:lnTo>
                  <a:lnTo>
                    <a:pt x="267" y="0"/>
                  </a:lnTo>
                  <a:lnTo>
                    <a:pt x="246" y="0"/>
                  </a:lnTo>
                  <a:lnTo>
                    <a:pt x="224" y="0"/>
                  </a:lnTo>
                  <a:lnTo>
                    <a:pt x="203" y="1"/>
                  </a:lnTo>
                  <a:lnTo>
                    <a:pt x="182" y="3"/>
                  </a:lnTo>
                  <a:lnTo>
                    <a:pt x="161" y="6"/>
                  </a:lnTo>
                  <a:lnTo>
                    <a:pt x="142" y="9"/>
                  </a:lnTo>
                  <a:lnTo>
                    <a:pt x="123" y="14"/>
                  </a:lnTo>
                  <a:lnTo>
                    <a:pt x="105" y="19"/>
                  </a:lnTo>
                  <a:lnTo>
                    <a:pt x="87" y="24"/>
                  </a:lnTo>
                  <a:lnTo>
                    <a:pt x="72" y="30"/>
                  </a:lnTo>
                  <a:lnTo>
                    <a:pt x="57" y="37"/>
                  </a:lnTo>
                  <a:lnTo>
                    <a:pt x="44" y="44"/>
                  </a:lnTo>
                  <a:lnTo>
                    <a:pt x="33" y="52"/>
                  </a:lnTo>
                  <a:lnTo>
                    <a:pt x="23" y="60"/>
                  </a:lnTo>
                  <a:lnTo>
                    <a:pt x="15" y="68"/>
                  </a:lnTo>
                  <a:lnTo>
                    <a:pt x="8" y="77"/>
                  </a:lnTo>
                  <a:lnTo>
                    <a:pt x="4" y="85"/>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3" name="Freeform 41"/>
            <p:cNvSpPr>
              <a:spLocks/>
            </p:cNvSpPr>
            <p:nvPr/>
          </p:nvSpPr>
          <p:spPr bwMode="auto">
            <a:xfrm>
              <a:off x="3619239" y="3740948"/>
              <a:ext cx="1107281" cy="538163"/>
            </a:xfrm>
            <a:custGeom>
              <a:avLst/>
              <a:gdLst>
                <a:gd name="T0" fmla="*/ 0 w 930"/>
                <a:gd name="T1" fmla="*/ 2147483647 h 452"/>
                <a:gd name="T2" fmla="*/ 2147483647 w 930"/>
                <a:gd name="T3" fmla="*/ 0 h 452"/>
                <a:gd name="T4" fmla="*/ 2147483647 w 930"/>
                <a:gd name="T5" fmla="*/ 2147483647 h 452"/>
                <a:gd name="T6" fmla="*/ 2147483647 w 930"/>
                <a:gd name="T7" fmla="*/ 2147483647 h 452"/>
                <a:gd name="T8" fmla="*/ 0 w 930"/>
                <a:gd name="T9" fmla="*/ 2147483647 h 452"/>
                <a:gd name="T10" fmla="*/ 0 60000 65536"/>
                <a:gd name="T11" fmla="*/ 0 60000 65536"/>
                <a:gd name="T12" fmla="*/ 0 60000 65536"/>
                <a:gd name="T13" fmla="*/ 0 60000 65536"/>
                <a:gd name="T14" fmla="*/ 0 60000 65536"/>
                <a:gd name="T15" fmla="*/ 0 w 930"/>
                <a:gd name="T16" fmla="*/ 0 h 452"/>
                <a:gd name="T17" fmla="*/ 930 w 930"/>
                <a:gd name="T18" fmla="*/ 452 h 452"/>
              </a:gdLst>
              <a:ahLst/>
              <a:cxnLst>
                <a:cxn ang="T10">
                  <a:pos x="T0" y="T1"/>
                </a:cxn>
                <a:cxn ang="T11">
                  <a:pos x="T2" y="T3"/>
                </a:cxn>
                <a:cxn ang="T12">
                  <a:pos x="T4" y="T5"/>
                </a:cxn>
                <a:cxn ang="T13">
                  <a:pos x="T6" y="T7"/>
                </a:cxn>
                <a:cxn ang="T14">
                  <a:pos x="T8" y="T9"/>
                </a:cxn>
              </a:cxnLst>
              <a:rect l="T15" t="T16" r="T17" b="T18"/>
              <a:pathLst>
                <a:path w="930" h="452">
                  <a:moveTo>
                    <a:pt x="0" y="226"/>
                  </a:moveTo>
                  <a:lnTo>
                    <a:pt x="459" y="0"/>
                  </a:lnTo>
                  <a:lnTo>
                    <a:pt x="929" y="234"/>
                  </a:lnTo>
                  <a:lnTo>
                    <a:pt x="459" y="451"/>
                  </a:lnTo>
                  <a:lnTo>
                    <a:pt x="0" y="22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4" name="Freeform 42"/>
            <p:cNvSpPr>
              <a:spLocks/>
            </p:cNvSpPr>
            <p:nvPr/>
          </p:nvSpPr>
          <p:spPr bwMode="auto">
            <a:xfrm>
              <a:off x="4943213" y="3935020"/>
              <a:ext cx="1062038" cy="252413"/>
            </a:xfrm>
            <a:custGeom>
              <a:avLst/>
              <a:gdLst>
                <a:gd name="T0" fmla="*/ 2147483647 w 892"/>
                <a:gd name="T1" fmla="*/ 2147483647 h 212"/>
                <a:gd name="T2" fmla="*/ 2147483647 w 892"/>
                <a:gd name="T3" fmla="*/ 0 h 212"/>
                <a:gd name="T4" fmla="*/ 0 w 892"/>
                <a:gd name="T5" fmla="*/ 0 h 212"/>
                <a:gd name="T6" fmla="*/ 0 w 892"/>
                <a:gd name="T7" fmla="*/ 2147483647 h 212"/>
                <a:gd name="T8" fmla="*/ 2147483647 w 892"/>
                <a:gd name="T9" fmla="*/ 2147483647 h 212"/>
                <a:gd name="T10" fmla="*/ 0 60000 65536"/>
                <a:gd name="T11" fmla="*/ 0 60000 65536"/>
                <a:gd name="T12" fmla="*/ 0 60000 65536"/>
                <a:gd name="T13" fmla="*/ 0 60000 65536"/>
                <a:gd name="T14" fmla="*/ 0 60000 65536"/>
                <a:gd name="T15" fmla="*/ 0 w 892"/>
                <a:gd name="T16" fmla="*/ 0 h 212"/>
                <a:gd name="T17" fmla="*/ 892 w 892"/>
                <a:gd name="T18" fmla="*/ 212 h 212"/>
              </a:gdLst>
              <a:ahLst/>
              <a:cxnLst>
                <a:cxn ang="T10">
                  <a:pos x="T0" y="T1"/>
                </a:cxn>
                <a:cxn ang="T11">
                  <a:pos x="T2" y="T3"/>
                </a:cxn>
                <a:cxn ang="T12">
                  <a:pos x="T4" y="T5"/>
                </a:cxn>
                <a:cxn ang="T13">
                  <a:pos x="T6" y="T7"/>
                </a:cxn>
                <a:cxn ang="T14">
                  <a:pos x="T8" y="T9"/>
                </a:cxn>
              </a:cxnLst>
              <a:rect l="T15" t="T16" r="T17" b="T18"/>
              <a:pathLst>
                <a:path w="892" h="212">
                  <a:moveTo>
                    <a:pt x="891" y="211"/>
                  </a:moveTo>
                  <a:lnTo>
                    <a:pt x="891" y="0"/>
                  </a:lnTo>
                  <a:lnTo>
                    <a:pt x="0" y="0"/>
                  </a:lnTo>
                  <a:lnTo>
                    <a:pt x="0" y="211"/>
                  </a:lnTo>
                  <a:lnTo>
                    <a:pt x="891" y="21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5" name="Freeform 43"/>
            <p:cNvSpPr>
              <a:spLocks/>
            </p:cNvSpPr>
            <p:nvPr/>
          </p:nvSpPr>
          <p:spPr bwMode="auto">
            <a:xfrm>
              <a:off x="2433377" y="3927877"/>
              <a:ext cx="965597" cy="259556"/>
            </a:xfrm>
            <a:custGeom>
              <a:avLst/>
              <a:gdLst>
                <a:gd name="T0" fmla="*/ 2147483647 w 811"/>
                <a:gd name="T1" fmla="*/ 2147483647 h 218"/>
                <a:gd name="T2" fmla="*/ 2147483647 w 811"/>
                <a:gd name="T3" fmla="*/ 0 h 218"/>
                <a:gd name="T4" fmla="*/ 0 w 811"/>
                <a:gd name="T5" fmla="*/ 0 h 218"/>
                <a:gd name="T6" fmla="*/ 0 w 811"/>
                <a:gd name="T7" fmla="*/ 2147483647 h 218"/>
                <a:gd name="T8" fmla="*/ 2147483647 w 811"/>
                <a:gd name="T9" fmla="*/ 2147483647 h 218"/>
                <a:gd name="T10" fmla="*/ 0 60000 65536"/>
                <a:gd name="T11" fmla="*/ 0 60000 65536"/>
                <a:gd name="T12" fmla="*/ 0 60000 65536"/>
                <a:gd name="T13" fmla="*/ 0 60000 65536"/>
                <a:gd name="T14" fmla="*/ 0 60000 65536"/>
                <a:gd name="T15" fmla="*/ 0 w 811"/>
                <a:gd name="T16" fmla="*/ 0 h 218"/>
                <a:gd name="T17" fmla="*/ 811 w 811"/>
                <a:gd name="T18" fmla="*/ 218 h 218"/>
              </a:gdLst>
              <a:ahLst/>
              <a:cxnLst>
                <a:cxn ang="T10">
                  <a:pos x="T0" y="T1"/>
                </a:cxn>
                <a:cxn ang="T11">
                  <a:pos x="T2" y="T3"/>
                </a:cxn>
                <a:cxn ang="T12">
                  <a:pos x="T4" y="T5"/>
                </a:cxn>
                <a:cxn ang="T13">
                  <a:pos x="T6" y="T7"/>
                </a:cxn>
                <a:cxn ang="T14">
                  <a:pos x="T8" y="T9"/>
                </a:cxn>
              </a:cxnLst>
              <a:rect l="T15" t="T16" r="T17" b="T18"/>
              <a:pathLst>
                <a:path w="811" h="218">
                  <a:moveTo>
                    <a:pt x="810" y="217"/>
                  </a:moveTo>
                  <a:lnTo>
                    <a:pt x="810" y="0"/>
                  </a:lnTo>
                  <a:lnTo>
                    <a:pt x="0" y="0"/>
                  </a:lnTo>
                  <a:lnTo>
                    <a:pt x="0" y="217"/>
                  </a:lnTo>
                  <a:lnTo>
                    <a:pt x="81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65566" name="Group 44"/>
            <p:cNvGrpSpPr>
              <a:grpSpLocks/>
            </p:cNvGrpSpPr>
            <p:nvPr/>
          </p:nvGrpSpPr>
          <p:grpSpPr bwMode="auto">
            <a:xfrm>
              <a:off x="4474108" y="3352803"/>
              <a:ext cx="1679972" cy="444103"/>
              <a:chOff x="4322" y="2602"/>
              <a:chExt cx="1411" cy="373"/>
            </a:xfrm>
          </p:grpSpPr>
          <p:sp>
            <p:nvSpPr>
              <p:cNvPr id="65594" name="Freeform 45"/>
              <p:cNvSpPr>
                <a:spLocks/>
              </p:cNvSpPr>
              <p:nvPr/>
            </p:nvSpPr>
            <p:spPr bwMode="auto">
              <a:xfrm>
                <a:off x="4322" y="2755"/>
                <a:ext cx="492" cy="209"/>
              </a:xfrm>
              <a:custGeom>
                <a:avLst/>
                <a:gdLst>
                  <a:gd name="T0" fmla="*/ 490 w 492"/>
                  <a:gd name="T1" fmla="*/ 95 h 209"/>
                  <a:gd name="T2" fmla="*/ 483 w 492"/>
                  <a:gd name="T3" fmla="*/ 77 h 209"/>
                  <a:gd name="T4" fmla="*/ 468 w 492"/>
                  <a:gd name="T5" fmla="*/ 60 h 209"/>
                  <a:gd name="T6" fmla="*/ 447 w 492"/>
                  <a:gd name="T7" fmla="*/ 44 h 209"/>
                  <a:gd name="T8" fmla="*/ 419 w 492"/>
                  <a:gd name="T9" fmla="*/ 30 h 209"/>
                  <a:gd name="T10" fmla="*/ 387 w 492"/>
                  <a:gd name="T11" fmla="*/ 19 h 209"/>
                  <a:gd name="T12" fmla="*/ 349 w 492"/>
                  <a:gd name="T13" fmla="*/ 10 h 209"/>
                  <a:gd name="T14" fmla="*/ 309 w 492"/>
                  <a:gd name="T15" fmla="*/ 3 h 209"/>
                  <a:gd name="T16" fmla="*/ 267 w 492"/>
                  <a:gd name="T17" fmla="*/ 0 h 209"/>
                  <a:gd name="T18" fmla="*/ 224 w 492"/>
                  <a:gd name="T19" fmla="*/ 0 h 209"/>
                  <a:gd name="T20" fmla="*/ 182 w 492"/>
                  <a:gd name="T21" fmla="*/ 3 h 209"/>
                  <a:gd name="T22" fmla="*/ 141 w 492"/>
                  <a:gd name="T23" fmla="*/ 10 h 209"/>
                  <a:gd name="T24" fmla="*/ 105 w 492"/>
                  <a:gd name="T25" fmla="*/ 19 h 209"/>
                  <a:gd name="T26" fmla="*/ 72 w 492"/>
                  <a:gd name="T27" fmla="*/ 30 h 209"/>
                  <a:gd name="T28" fmla="*/ 44 w 492"/>
                  <a:gd name="T29" fmla="*/ 44 h 209"/>
                  <a:gd name="T30" fmla="*/ 23 w 492"/>
                  <a:gd name="T31" fmla="*/ 60 h 209"/>
                  <a:gd name="T32" fmla="*/ 8 w 492"/>
                  <a:gd name="T33" fmla="*/ 77 h 209"/>
                  <a:gd name="T34" fmla="*/ 1 w 492"/>
                  <a:gd name="T35" fmla="*/ 95 h 209"/>
                  <a:gd name="T36" fmla="*/ 1 w 492"/>
                  <a:gd name="T37" fmla="*/ 113 h 209"/>
                  <a:gd name="T38" fmla="*/ 8 w 492"/>
                  <a:gd name="T39" fmla="*/ 130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7 w 492"/>
                  <a:gd name="T61" fmla="*/ 189 h 209"/>
                  <a:gd name="T62" fmla="*/ 419 w 492"/>
                  <a:gd name="T63" fmla="*/ 177 h 209"/>
                  <a:gd name="T64" fmla="*/ 447 w 492"/>
                  <a:gd name="T65" fmla="*/ 163 h 209"/>
                  <a:gd name="T66" fmla="*/ 468 w 492"/>
                  <a:gd name="T67" fmla="*/ 148 h 209"/>
                  <a:gd name="T68" fmla="*/ 483 w 492"/>
                  <a:gd name="T69" fmla="*/ 130 h 209"/>
                  <a:gd name="T70" fmla="*/ 490 w 492"/>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491" y="104"/>
                    </a:moveTo>
                    <a:lnTo>
                      <a:pt x="490" y="95"/>
                    </a:lnTo>
                    <a:lnTo>
                      <a:pt x="487" y="86"/>
                    </a:lnTo>
                    <a:lnTo>
                      <a:pt x="483" y="77"/>
                    </a:lnTo>
                    <a:lnTo>
                      <a:pt x="476" y="68"/>
                    </a:lnTo>
                    <a:lnTo>
                      <a:pt x="468" y="60"/>
                    </a:lnTo>
                    <a:lnTo>
                      <a:pt x="458" y="52"/>
                    </a:lnTo>
                    <a:lnTo>
                      <a:pt x="447" y="44"/>
                    </a:lnTo>
                    <a:lnTo>
                      <a:pt x="433" y="37"/>
                    </a:lnTo>
                    <a:lnTo>
                      <a:pt x="419" y="30"/>
                    </a:lnTo>
                    <a:lnTo>
                      <a:pt x="403" y="24"/>
                    </a:lnTo>
                    <a:lnTo>
                      <a:pt x="387" y="19"/>
                    </a:lnTo>
                    <a:lnTo>
                      <a:pt x="368" y="13"/>
                    </a:lnTo>
                    <a:lnTo>
                      <a:pt x="349" y="10"/>
                    </a:lnTo>
                    <a:lnTo>
                      <a:pt x="329" y="6"/>
                    </a:lnTo>
                    <a:lnTo>
                      <a:pt x="309" y="3"/>
                    </a:lnTo>
                    <a:lnTo>
                      <a:pt x="288" y="1"/>
                    </a:lnTo>
                    <a:lnTo>
                      <a:pt x="267" y="0"/>
                    </a:lnTo>
                    <a:lnTo>
                      <a:pt x="245" y="0"/>
                    </a:lnTo>
                    <a:lnTo>
                      <a:pt x="224" y="0"/>
                    </a:lnTo>
                    <a:lnTo>
                      <a:pt x="203" y="1"/>
                    </a:lnTo>
                    <a:lnTo>
                      <a:pt x="182" y="3"/>
                    </a:lnTo>
                    <a:lnTo>
                      <a:pt x="161" y="6"/>
                    </a:lnTo>
                    <a:lnTo>
                      <a:pt x="141" y="10"/>
                    </a:lnTo>
                    <a:lnTo>
                      <a:pt x="122" y="13"/>
                    </a:lnTo>
                    <a:lnTo>
                      <a:pt x="105" y="19"/>
                    </a:lnTo>
                    <a:lnTo>
                      <a:pt x="88" y="24"/>
                    </a:lnTo>
                    <a:lnTo>
                      <a:pt x="72" y="30"/>
                    </a:lnTo>
                    <a:lnTo>
                      <a:pt x="57" y="37"/>
                    </a:lnTo>
                    <a:lnTo>
                      <a:pt x="44" y="44"/>
                    </a:lnTo>
                    <a:lnTo>
                      <a:pt x="32" y="52"/>
                    </a:lnTo>
                    <a:lnTo>
                      <a:pt x="23" y="60"/>
                    </a:lnTo>
                    <a:lnTo>
                      <a:pt x="15" y="68"/>
                    </a:lnTo>
                    <a:lnTo>
                      <a:pt x="8" y="77"/>
                    </a:lnTo>
                    <a:lnTo>
                      <a:pt x="3" y="86"/>
                    </a:lnTo>
                    <a:lnTo>
                      <a:pt x="1" y="95"/>
                    </a:lnTo>
                    <a:lnTo>
                      <a:pt x="0" y="104"/>
                    </a:lnTo>
                    <a:lnTo>
                      <a:pt x="1" y="113"/>
                    </a:lnTo>
                    <a:lnTo>
                      <a:pt x="3" y="122"/>
                    </a:lnTo>
                    <a:lnTo>
                      <a:pt x="8" y="130"/>
                    </a:lnTo>
                    <a:lnTo>
                      <a:pt x="15" y="139"/>
                    </a:lnTo>
                    <a:lnTo>
                      <a:pt x="23" y="148"/>
                    </a:lnTo>
                    <a:lnTo>
                      <a:pt x="32" y="156"/>
                    </a:lnTo>
                    <a:lnTo>
                      <a:pt x="44" y="163"/>
                    </a:lnTo>
                    <a:lnTo>
                      <a:pt x="57" y="170"/>
                    </a:lnTo>
                    <a:lnTo>
                      <a:pt x="72" y="177"/>
                    </a:lnTo>
                    <a:lnTo>
                      <a:pt x="88" y="183"/>
                    </a:lnTo>
                    <a:lnTo>
                      <a:pt x="105" y="189"/>
                    </a:lnTo>
                    <a:lnTo>
                      <a:pt x="122" y="194"/>
                    </a:lnTo>
                    <a:lnTo>
                      <a:pt x="141" y="198"/>
                    </a:lnTo>
                    <a:lnTo>
                      <a:pt x="161" y="201"/>
                    </a:lnTo>
                    <a:lnTo>
                      <a:pt x="182" y="204"/>
                    </a:lnTo>
                    <a:lnTo>
                      <a:pt x="203" y="206"/>
                    </a:lnTo>
                    <a:lnTo>
                      <a:pt x="224" y="207"/>
                    </a:lnTo>
                    <a:lnTo>
                      <a:pt x="245" y="208"/>
                    </a:lnTo>
                    <a:lnTo>
                      <a:pt x="267" y="207"/>
                    </a:lnTo>
                    <a:lnTo>
                      <a:pt x="288" y="206"/>
                    </a:lnTo>
                    <a:lnTo>
                      <a:pt x="309" y="204"/>
                    </a:lnTo>
                    <a:lnTo>
                      <a:pt x="329" y="201"/>
                    </a:lnTo>
                    <a:lnTo>
                      <a:pt x="349" y="198"/>
                    </a:lnTo>
                    <a:lnTo>
                      <a:pt x="368" y="194"/>
                    </a:lnTo>
                    <a:lnTo>
                      <a:pt x="387" y="189"/>
                    </a:lnTo>
                    <a:lnTo>
                      <a:pt x="403" y="183"/>
                    </a:lnTo>
                    <a:lnTo>
                      <a:pt x="419" y="177"/>
                    </a:lnTo>
                    <a:lnTo>
                      <a:pt x="433" y="170"/>
                    </a:lnTo>
                    <a:lnTo>
                      <a:pt x="447" y="163"/>
                    </a:lnTo>
                    <a:lnTo>
                      <a:pt x="458" y="156"/>
                    </a:lnTo>
                    <a:lnTo>
                      <a:pt x="468" y="148"/>
                    </a:lnTo>
                    <a:lnTo>
                      <a:pt x="476" y="139"/>
                    </a:lnTo>
                    <a:lnTo>
                      <a:pt x="483" y="130"/>
                    </a:lnTo>
                    <a:lnTo>
                      <a:pt x="487" y="122"/>
                    </a:lnTo>
                    <a:lnTo>
                      <a:pt x="490" y="113"/>
                    </a:lnTo>
                    <a:lnTo>
                      <a:pt x="49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5" name="Freeform 46"/>
              <p:cNvSpPr>
                <a:spLocks/>
              </p:cNvSpPr>
              <p:nvPr/>
            </p:nvSpPr>
            <p:spPr bwMode="auto">
              <a:xfrm>
                <a:off x="5225" y="2755"/>
                <a:ext cx="492" cy="209"/>
              </a:xfrm>
              <a:custGeom>
                <a:avLst/>
                <a:gdLst>
                  <a:gd name="T0" fmla="*/ 1 w 492"/>
                  <a:gd name="T1" fmla="*/ 113 h 209"/>
                  <a:gd name="T2" fmla="*/ 8 w 492"/>
                  <a:gd name="T3" fmla="*/ 130 h 209"/>
                  <a:gd name="T4" fmla="*/ 23 w 492"/>
                  <a:gd name="T5" fmla="*/ 148 h 209"/>
                  <a:gd name="T6" fmla="*/ 44 w 492"/>
                  <a:gd name="T7" fmla="*/ 163 h 209"/>
                  <a:gd name="T8" fmla="*/ 72 w 492"/>
                  <a:gd name="T9" fmla="*/ 177 h 209"/>
                  <a:gd name="T10" fmla="*/ 105 w 492"/>
                  <a:gd name="T11" fmla="*/ 189 h 209"/>
                  <a:gd name="T12" fmla="*/ 141 w 492"/>
                  <a:gd name="T13" fmla="*/ 198 h 209"/>
                  <a:gd name="T14" fmla="*/ 182 w 492"/>
                  <a:gd name="T15" fmla="*/ 204 h 209"/>
                  <a:gd name="T16" fmla="*/ 224 w 492"/>
                  <a:gd name="T17" fmla="*/ 207 h 209"/>
                  <a:gd name="T18" fmla="*/ 267 w 492"/>
                  <a:gd name="T19" fmla="*/ 207 h 209"/>
                  <a:gd name="T20" fmla="*/ 309 w 492"/>
                  <a:gd name="T21" fmla="*/ 204 h 209"/>
                  <a:gd name="T22" fmla="*/ 349 w 492"/>
                  <a:gd name="T23" fmla="*/ 198 h 209"/>
                  <a:gd name="T24" fmla="*/ 387 w 492"/>
                  <a:gd name="T25" fmla="*/ 189 h 209"/>
                  <a:gd name="T26" fmla="*/ 419 w 492"/>
                  <a:gd name="T27" fmla="*/ 177 h 209"/>
                  <a:gd name="T28" fmla="*/ 447 w 492"/>
                  <a:gd name="T29" fmla="*/ 163 h 209"/>
                  <a:gd name="T30" fmla="*/ 468 w 492"/>
                  <a:gd name="T31" fmla="*/ 147 h 209"/>
                  <a:gd name="T32" fmla="*/ 483 w 492"/>
                  <a:gd name="T33" fmla="*/ 130 h 209"/>
                  <a:gd name="T34" fmla="*/ 490 w 492"/>
                  <a:gd name="T35" fmla="*/ 113 h 209"/>
                  <a:gd name="T36" fmla="*/ 490 w 492"/>
                  <a:gd name="T37" fmla="*/ 94 h 209"/>
                  <a:gd name="T38" fmla="*/ 483 w 492"/>
                  <a:gd name="T39" fmla="*/ 77 h 209"/>
                  <a:gd name="T40" fmla="*/ 468 w 492"/>
                  <a:gd name="T41" fmla="*/ 60 h 209"/>
                  <a:gd name="T42" fmla="*/ 447 w 492"/>
                  <a:gd name="T43" fmla="*/ 44 h 209"/>
                  <a:gd name="T44" fmla="*/ 419 w 492"/>
                  <a:gd name="T45" fmla="*/ 30 h 209"/>
                  <a:gd name="T46" fmla="*/ 386 w 492"/>
                  <a:gd name="T47" fmla="*/ 18 h 209"/>
                  <a:gd name="T48" fmla="*/ 349 w 492"/>
                  <a:gd name="T49" fmla="*/ 10 h 209"/>
                  <a:gd name="T50" fmla="*/ 309 w 492"/>
                  <a:gd name="T51" fmla="*/ 3 h 209"/>
                  <a:gd name="T52" fmla="*/ 267 w 492"/>
                  <a:gd name="T53" fmla="*/ 0 h 209"/>
                  <a:gd name="T54" fmla="*/ 224 w 492"/>
                  <a:gd name="T55" fmla="*/ 0 h 209"/>
                  <a:gd name="T56" fmla="*/ 182 w 492"/>
                  <a:gd name="T57" fmla="*/ 3 h 209"/>
                  <a:gd name="T58" fmla="*/ 141 w 492"/>
                  <a:gd name="T59" fmla="*/ 10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4" y="122"/>
                    </a:lnTo>
                    <a:lnTo>
                      <a:pt x="8" y="130"/>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7" y="189"/>
                    </a:lnTo>
                    <a:lnTo>
                      <a:pt x="404" y="183"/>
                    </a:lnTo>
                    <a:lnTo>
                      <a:pt x="419" y="177"/>
                    </a:lnTo>
                    <a:lnTo>
                      <a:pt x="434" y="170"/>
                    </a:lnTo>
                    <a:lnTo>
                      <a:pt x="447" y="163"/>
                    </a:lnTo>
                    <a:lnTo>
                      <a:pt x="458" y="156"/>
                    </a:lnTo>
                    <a:lnTo>
                      <a:pt x="468" y="147"/>
                    </a:lnTo>
                    <a:lnTo>
                      <a:pt x="476" y="139"/>
                    </a:lnTo>
                    <a:lnTo>
                      <a:pt x="483" y="130"/>
                    </a:lnTo>
                    <a:lnTo>
                      <a:pt x="487" y="122"/>
                    </a:lnTo>
                    <a:lnTo>
                      <a:pt x="490" y="113"/>
                    </a:lnTo>
                    <a:lnTo>
                      <a:pt x="491" y="104"/>
                    </a:lnTo>
                    <a:lnTo>
                      <a:pt x="490" y="94"/>
                    </a:lnTo>
                    <a:lnTo>
                      <a:pt x="487" y="86"/>
                    </a:lnTo>
                    <a:lnTo>
                      <a:pt x="483" y="77"/>
                    </a:lnTo>
                    <a:lnTo>
                      <a:pt x="476" y="68"/>
                    </a:lnTo>
                    <a:lnTo>
                      <a:pt x="468" y="60"/>
                    </a:lnTo>
                    <a:lnTo>
                      <a:pt x="458" y="52"/>
                    </a:lnTo>
                    <a:lnTo>
                      <a:pt x="447" y="44"/>
                    </a:lnTo>
                    <a:lnTo>
                      <a:pt x="434" y="37"/>
                    </a:lnTo>
                    <a:lnTo>
                      <a:pt x="419" y="30"/>
                    </a:lnTo>
                    <a:lnTo>
                      <a:pt x="403" y="24"/>
                    </a:lnTo>
                    <a:lnTo>
                      <a:pt x="386" y="18"/>
                    </a:lnTo>
                    <a:lnTo>
                      <a:pt x="368" y="13"/>
                    </a:lnTo>
                    <a:lnTo>
                      <a:pt x="349" y="10"/>
                    </a:lnTo>
                    <a:lnTo>
                      <a:pt x="330" y="6"/>
                    </a:lnTo>
                    <a:lnTo>
                      <a:pt x="309" y="3"/>
                    </a:lnTo>
                    <a:lnTo>
                      <a:pt x="288" y="1"/>
                    </a:lnTo>
                    <a:lnTo>
                      <a:pt x="267" y="0"/>
                    </a:lnTo>
                    <a:lnTo>
                      <a:pt x="245" y="0"/>
                    </a:lnTo>
                    <a:lnTo>
                      <a:pt x="224" y="0"/>
                    </a:lnTo>
                    <a:lnTo>
                      <a:pt x="203" y="1"/>
                    </a:lnTo>
                    <a:lnTo>
                      <a:pt x="182" y="3"/>
                    </a:lnTo>
                    <a:lnTo>
                      <a:pt x="161" y="6"/>
                    </a:lnTo>
                    <a:lnTo>
                      <a:pt x="141" y="10"/>
                    </a:lnTo>
                    <a:lnTo>
                      <a:pt x="123" y="14"/>
                    </a:lnTo>
                    <a:lnTo>
                      <a:pt x="105" y="19"/>
                    </a:lnTo>
                    <a:lnTo>
                      <a:pt x="87" y="24"/>
                    </a:lnTo>
                    <a:lnTo>
                      <a:pt x="72" y="30"/>
                    </a:lnTo>
                    <a:lnTo>
                      <a:pt x="57" y="37"/>
                    </a:lnTo>
                    <a:lnTo>
                      <a:pt x="44" y="44"/>
                    </a:lnTo>
                    <a:lnTo>
                      <a:pt x="33" y="52"/>
                    </a:lnTo>
                    <a:lnTo>
                      <a:pt x="23" y="60"/>
                    </a:lnTo>
                    <a:lnTo>
                      <a:pt x="15" y="68"/>
                    </a:lnTo>
                    <a:lnTo>
                      <a:pt x="8" y="77"/>
                    </a:lnTo>
                    <a:lnTo>
                      <a:pt x="4" y="86"/>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6" name="Freeform 47"/>
              <p:cNvSpPr>
                <a:spLocks/>
              </p:cNvSpPr>
              <p:nvPr/>
            </p:nvSpPr>
            <p:spPr bwMode="auto">
              <a:xfrm>
                <a:off x="4764" y="2602"/>
                <a:ext cx="493" cy="209"/>
              </a:xfrm>
              <a:custGeom>
                <a:avLst/>
                <a:gdLst>
                  <a:gd name="T0" fmla="*/ 491 w 493"/>
                  <a:gd name="T1" fmla="*/ 95 h 209"/>
                  <a:gd name="T2" fmla="*/ 483 w 493"/>
                  <a:gd name="T3" fmla="*/ 77 h 209"/>
                  <a:gd name="T4" fmla="*/ 468 w 493"/>
                  <a:gd name="T5" fmla="*/ 60 h 209"/>
                  <a:gd name="T6" fmla="*/ 447 w 493"/>
                  <a:gd name="T7" fmla="*/ 44 h 209"/>
                  <a:gd name="T8" fmla="*/ 420 w 493"/>
                  <a:gd name="T9" fmla="*/ 30 h 209"/>
                  <a:gd name="T10" fmla="*/ 387 w 493"/>
                  <a:gd name="T11" fmla="*/ 19 h 209"/>
                  <a:gd name="T12" fmla="*/ 349 w 493"/>
                  <a:gd name="T13" fmla="*/ 10 h 209"/>
                  <a:gd name="T14" fmla="*/ 309 w 493"/>
                  <a:gd name="T15" fmla="*/ 3 h 209"/>
                  <a:gd name="T16" fmla="*/ 267 w 493"/>
                  <a:gd name="T17" fmla="*/ 0 h 209"/>
                  <a:gd name="T18" fmla="*/ 224 w 493"/>
                  <a:gd name="T19" fmla="*/ 0 h 209"/>
                  <a:gd name="T20" fmla="*/ 182 w 493"/>
                  <a:gd name="T21" fmla="*/ 3 h 209"/>
                  <a:gd name="T22" fmla="*/ 142 w 493"/>
                  <a:gd name="T23" fmla="*/ 10 h 209"/>
                  <a:gd name="T24" fmla="*/ 105 w 493"/>
                  <a:gd name="T25" fmla="*/ 19 h 209"/>
                  <a:gd name="T26" fmla="*/ 72 w 493"/>
                  <a:gd name="T27" fmla="*/ 30 h 209"/>
                  <a:gd name="T28" fmla="*/ 44 w 493"/>
                  <a:gd name="T29" fmla="*/ 44 h 209"/>
                  <a:gd name="T30" fmla="*/ 23 w 493"/>
                  <a:gd name="T31" fmla="*/ 60 h 209"/>
                  <a:gd name="T32" fmla="*/ 8 w 493"/>
                  <a:gd name="T33" fmla="*/ 77 h 209"/>
                  <a:gd name="T34" fmla="*/ 1 w 493"/>
                  <a:gd name="T35" fmla="*/ 95 h 209"/>
                  <a:gd name="T36" fmla="*/ 1 w 493"/>
                  <a:gd name="T37" fmla="*/ 113 h 209"/>
                  <a:gd name="T38" fmla="*/ 8 w 493"/>
                  <a:gd name="T39" fmla="*/ 131 h 209"/>
                  <a:gd name="T40" fmla="*/ 23 w 493"/>
                  <a:gd name="T41" fmla="*/ 148 h 209"/>
                  <a:gd name="T42" fmla="*/ 44 w 493"/>
                  <a:gd name="T43" fmla="*/ 164 h 209"/>
                  <a:gd name="T44" fmla="*/ 72 w 493"/>
                  <a:gd name="T45" fmla="*/ 178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49 w 493"/>
                  <a:gd name="T59" fmla="*/ 198 h 209"/>
                  <a:gd name="T60" fmla="*/ 387 w 493"/>
                  <a:gd name="T61" fmla="*/ 189 h 209"/>
                  <a:gd name="T62" fmla="*/ 420 w 493"/>
                  <a:gd name="T63" fmla="*/ 178 h 209"/>
                  <a:gd name="T64" fmla="*/ 447 w 493"/>
                  <a:gd name="T65" fmla="*/ 164 h 209"/>
                  <a:gd name="T66" fmla="*/ 468 w 493"/>
                  <a:gd name="T67" fmla="*/ 148 h 209"/>
                  <a:gd name="T68" fmla="*/ 483 w 493"/>
                  <a:gd name="T69" fmla="*/ 131 h 209"/>
                  <a:gd name="T70" fmla="*/ 491 w 493"/>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3"/>
                  <a:gd name="T109" fmla="*/ 0 h 209"/>
                  <a:gd name="T110" fmla="*/ 493 w 49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3" h="209">
                    <a:moveTo>
                      <a:pt x="492" y="104"/>
                    </a:moveTo>
                    <a:lnTo>
                      <a:pt x="491" y="95"/>
                    </a:lnTo>
                    <a:lnTo>
                      <a:pt x="488" y="86"/>
                    </a:lnTo>
                    <a:lnTo>
                      <a:pt x="483" y="77"/>
                    </a:lnTo>
                    <a:lnTo>
                      <a:pt x="477" y="68"/>
                    </a:lnTo>
                    <a:lnTo>
                      <a:pt x="468" y="60"/>
                    </a:lnTo>
                    <a:lnTo>
                      <a:pt x="458" y="52"/>
                    </a:lnTo>
                    <a:lnTo>
                      <a:pt x="447" y="44"/>
                    </a:lnTo>
                    <a:lnTo>
                      <a:pt x="434" y="37"/>
                    </a:lnTo>
                    <a:lnTo>
                      <a:pt x="420" y="30"/>
                    </a:lnTo>
                    <a:lnTo>
                      <a:pt x="404" y="24"/>
                    </a:lnTo>
                    <a:lnTo>
                      <a:pt x="387" y="19"/>
                    </a:lnTo>
                    <a:lnTo>
                      <a:pt x="369" y="14"/>
                    </a:lnTo>
                    <a:lnTo>
                      <a:pt x="349" y="10"/>
                    </a:lnTo>
                    <a:lnTo>
                      <a:pt x="330" y="6"/>
                    </a:lnTo>
                    <a:lnTo>
                      <a:pt x="309" y="3"/>
                    </a:lnTo>
                    <a:lnTo>
                      <a:pt x="288" y="1"/>
                    </a:lnTo>
                    <a:lnTo>
                      <a:pt x="267" y="0"/>
                    </a:lnTo>
                    <a:lnTo>
                      <a:pt x="246" y="0"/>
                    </a:lnTo>
                    <a:lnTo>
                      <a:pt x="224" y="0"/>
                    </a:lnTo>
                    <a:lnTo>
                      <a:pt x="203" y="1"/>
                    </a:lnTo>
                    <a:lnTo>
                      <a:pt x="182" y="3"/>
                    </a:lnTo>
                    <a:lnTo>
                      <a:pt x="162" y="6"/>
                    </a:lnTo>
                    <a:lnTo>
                      <a:pt x="142" y="10"/>
                    </a:lnTo>
                    <a:lnTo>
                      <a:pt x="123" y="14"/>
                    </a:lnTo>
                    <a:lnTo>
                      <a:pt x="105" y="19"/>
                    </a:lnTo>
                    <a:lnTo>
                      <a:pt x="88" y="24"/>
                    </a:lnTo>
                    <a:lnTo>
                      <a:pt x="72" y="30"/>
                    </a:lnTo>
                    <a:lnTo>
                      <a:pt x="57" y="37"/>
                    </a:lnTo>
                    <a:lnTo>
                      <a:pt x="44" y="44"/>
                    </a:lnTo>
                    <a:lnTo>
                      <a:pt x="33" y="52"/>
                    </a:lnTo>
                    <a:lnTo>
                      <a:pt x="23" y="60"/>
                    </a:lnTo>
                    <a:lnTo>
                      <a:pt x="15" y="68"/>
                    </a:lnTo>
                    <a:lnTo>
                      <a:pt x="8" y="77"/>
                    </a:lnTo>
                    <a:lnTo>
                      <a:pt x="4" y="86"/>
                    </a:lnTo>
                    <a:lnTo>
                      <a:pt x="1" y="95"/>
                    </a:lnTo>
                    <a:lnTo>
                      <a:pt x="0" y="104"/>
                    </a:lnTo>
                    <a:lnTo>
                      <a:pt x="1" y="113"/>
                    </a:lnTo>
                    <a:lnTo>
                      <a:pt x="4" y="122"/>
                    </a:lnTo>
                    <a:lnTo>
                      <a:pt x="8" y="131"/>
                    </a:lnTo>
                    <a:lnTo>
                      <a:pt x="15" y="140"/>
                    </a:lnTo>
                    <a:lnTo>
                      <a:pt x="23" y="148"/>
                    </a:lnTo>
                    <a:lnTo>
                      <a:pt x="33" y="156"/>
                    </a:lnTo>
                    <a:lnTo>
                      <a:pt x="44" y="164"/>
                    </a:lnTo>
                    <a:lnTo>
                      <a:pt x="57" y="171"/>
                    </a:lnTo>
                    <a:lnTo>
                      <a:pt x="72" y="178"/>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2"/>
                    </a:lnTo>
                    <a:lnTo>
                      <a:pt x="349" y="198"/>
                    </a:lnTo>
                    <a:lnTo>
                      <a:pt x="369" y="194"/>
                    </a:lnTo>
                    <a:lnTo>
                      <a:pt x="387" y="189"/>
                    </a:lnTo>
                    <a:lnTo>
                      <a:pt x="404" y="183"/>
                    </a:lnTo>
                    <a:lnTo>
                      <a:pt x="420" y="178"/>
                    </a:lnTo>
                    <a:lnTo>
                      <a:pt x="434" y="171"/>
                    </a:lnTo>
                    <a:lnTo>
                      <a:pt x="447" y="164"/>
                    </a:lnTo>
                    <a:lnTo>
                      <a:pt x="458" y="156"/>
                    </a:lnTo>
                    <a:lnTo>
                      <a:pt x="468" y="148"/>
                    </a:lnTo>
                    <a:lnTo>
                      <a:pt x="477" y="140"/>
                    </a:lnTo>
                    <a:lnTo>
                      <a:pt x="483" y="131"/>
                    </a:lnTo>
                    <a:lnTo>
                      <a:pt x="488" y="122"/>
                    </a:lnTo>
                    <a:lnTo>
                      <a:pt x="491" y="113"/>
                    </a:lnTo>
                    <a:lnTo>
                      <a:pt x="49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7" name="Rectangle 48"/>
              <p:cNvSpPr>
                <a:spLocks noChangeArrowheads="1"/>
              </p:cNvSpPr>
              <p:nvPr/>
            </p:nvSpPr>
            <p:spPr bwMode="auto">
              <a:xfrm>
                <a:off x="4770" y="2605"/>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sp>
            <p:nvSpPr>
              <p:cNvPr id="65598" name="Rectangle 49"/>
              <p:cNvSpPr>
                <a:spLocks noChangeArrowheads="1"/>
              </p:cNvSpPr>
              <p:nvPr/>
            </p:nvSpPr>
            <p:spPr bwMode="auto">
              <a:xfrm>
                <a:off x="5186" y="2763"/>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65599" name="Rectangle 50"/>
              <p:cNvSpPr>
                <a:spLocks noChangeArrowheads="1"/>
              </p:cNvSpPr>
              <p:nvPr/>
            </p:nvSpPr>
            <p:spPr bwMode="auto">
              <a:xfrm>
                <a:off x="4449" y="2728"/>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sp>
          <p:nvSpPr>
            <p:cNvPr id="65567" name="Rectangle 51"/>
            <p:cNvSpPr>
              <a:spLocks noChangeArrowheads="1"/>
            </p:cNvSpPr>
            <p:nvPr/>
          </p:nvSpPr>
          <p:spPr bwMode="auto">
            <a:xfrm>
              <a:off x="2636973" y="3342089"/>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65568" name="Rectangle 52"/>
            <p:cNvSpPr>
              <a:spLocks noChangeArrowheads="1"/>
            </p:cNvSpPr>
            <p:nvPr/>
          </p:nvSpPr>
          <p:spPr bwMode="auto">
            <a:xfrm>
              <a:off x="4977742" y="3904064"/>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65569" name="Rectangle 53"/>
            <p:cNvSpPr>
              <a:spLocks noChangeArrowheads="1"/>
            </p:cNvSpPr>
            <p:nvPr/>
          </p:nvSpPr>
          <p:spPr bwMode="auto">
            <a:xfrm>
              <a:off x="2213111" y="3496870"/>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65570" name="Rectangle 54"/>
            <p:cNvSpPr>
              <a:spLocks noChangeArrowheads="1"/>
            </p:cNvSpPr>
            <p:nvPr/>
          </p:nvSpPr>
          <p:spPr bwMode="auto">
            <a:xfrm>
              <a:off x="3318011" y="3502823"/>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65571" name="Rectangle 55"/>
            <p:cNvSpPr>
              <a:spLocks noChangeArrowheads="1"/>
            </p:cNvSpPr>
            <p:nvPr/>
          </p:nvSpPr>
          <p:spPr bwMode="auto">
            <a:xfrm>
              <a:off x="2451236" y="3944545"/>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65572" name="Rectangle 56"/>
            <p:cNvSpPr>
              <a:spLocks noChangeArrowheads="1"/>
            </p:cNvSpPr>
            <p:nvPr/>
          </p:nvSpPr>
          <p:spPr bwMode="auto">
            <a:xfrm>
              <a:off x="3726395" y="3900492"/>
              <a:ext cx="91175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Works_In3</a:t>
              </a:r>
            </a:p>
          </p:txBody>
        </p:sp>
        <p:sp>
          <p:nvSpPr>
            <p:cNvPr id="65573" name="Line 57"/>
            <p:cNvSpPr>
              <a:spLocks noChangeShapeType="1"/>
            </p:cNvSpPr>
            <p:nvPr/>
          </p:nvSpPr>
          <p:spPr bwMode="auto">
            <a:xfrm flipH="1">
              <a:off x="3381113" y="4038604"/>
              <a:ext cx="24288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4" name="Line 58"/>
            <p:cNvSpPr>
              <a:spLocks noChangeShapeType="1"/>
            </p:cNvSpPr>
            <p:nvPr/>
          </p:nvSpPr>
          <p:spPr bwMode="auto">
            <a:xfrm>
              <a:off x="4711042" y="4026698"/>
              <a:ext cx="22502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5" name="Line 59"/>
            <p:cNvSpPr>
              <a:spLocks noChangeShapeType="1"/>
            </p:cNvSpPr>
            <p:nvPr/>
          </p:nvSpPr>
          <p:spPr bwMode="auto">
            <a:xfrm>
              <a:off x="2373845" y="3780239"/>
              <a:ext cx="333375" cy="1273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6" name="Line 60"/>
            <p:cNvSpPr>
              <a:spLocks noChangeShapeType="1"/>
            </p:cNvSpPr>
            <p:nvPr/>
          </p:nvSpPr>
          <p:spPr bwMode="auto">
            <a:xfrm>
              <a:off x="2894148" y="3596883"/>
              <a:ext cx="0" cy="31075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7" name="Line 61"/>
            <p:cNvSpPr>
              <a:spLocks noChangeShapeType="1"/>
            </p:cNvSpPr>
            <p:nvPr/>
          </p:nvSpPr>
          <p:spPr bwMode="auto">
            <a:xfrm flipH="1">
              <a:off x="3221570" y="3780239"/>
              <a:ext cx="238125" cy="1393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65578" name="Group 62"/>
            <p:cNvGrpSpPr>
              <a:grpSpLocks/>
            </p:cNvGrpSpPr>
            <p:nvPr/>
          </p:nvGrpSpPr>
          <p:grpSpPr bwMode="auto">
            <a:xfrm>
              <a:off x="3063217" y="4505330"/>
              <a:ext cx="2245519" cy="288131"/>
              <a:chOff x="3137" y="3570"/>
              <a:chExt cx="1886" cy="242"/>
            </a:xfrm>
          </p:grpSpPr>
          <p:sp>
            <p:nvSpPr>
              <p:cNvPr id="65586" name="Freeform 63"/>
              <p:cNvSpPr>
                <a:spLocks/>
              </p:cNvSpPr>
              <p:nvPr/>
            </p:nvSpPr>
            <p:spPr bwMode="auto">
              <a:xfrm>
                <a:off x="3137" y="3603"/>
                <a:ext cx="492" cy="209"/>
              </a:xfrm>
              <a:custGeom>
                <a:avLst/>
                <a:gdLst>
                  <a:gd name="T0" fmla="*/ 1 w 492"/>
                  <a:gd name="T1" fmla="*/ 113 h 209"/>
                  <a:gd name="T2" fmla="*/ 8 w 492"/>
                  <a:gd name="T3" fmla="*/ 131 h 209"/>
                  <a:gd name="T4" fmla="*/ 23 w 492"/>
                  <a:gd name="T5" fmla="*/ 148 h 209"/>
                  <a:gd name="T6" fmla="*/ 44 w 492"/>
                  <a:gd name="T7" fmla="*/ 164 h 209"/>
                  <a:gd name="T8" fmla="*/ 72 w 492"/>
                  <a:gd name="T9" fmla="*/ 177 h 209"/>
                  <a:gd name="T10" fmla="*/ 104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6 w 492"/>
                  <a:gd name="T25" fmla="*/ 189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60 h 209"/>
                  <a:gd name="T42" fmla="*/ 447 w 492"/>
                  <a:gd name="T43" fmla="*/ 44 h 209"/>
                  <a:gd name="T44" fmla="*/ 419 w 492"/>
                  <a:gd name="T45" fmla="*/ 30 h 209"/>
                  <a:gd name="T46" fmla="*/ 386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4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3" y="122"/>
                    </a:lnTo>
                    <a:lnTo>
                      <a:pt x="8" y="131"/>
                    </a:lnTo>
                    <a:lnTo>
                      <a:pt x="14" y="139"/>
                    </a:lnTo>
                    <a:lnTo>
                      <a:pt x="23" y="148"/>
                    </a:lnTo>
                    <a:lnTo>
                      <a:pt x="33" y="156"/>
                    </a:lnTo>
                    <a:lnTo>
                      <a:pt x="44" y="164"/>
                    </a:lnTo>
                    <a:lnTo>
                      <a:pt x="58" y="171"/>
                    </a:lnTo>
                    <a:lnTo>
                      <a:pt x="72" y="177"/>
                    </a:lnTo>
                    <a:lnTo>
                      <a:pt x="88" y="183"/>
                    </a:lnTo>
                    <a:lnTo>
                      <a:pt x="104"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6" y="189"/>
                    </a:lnTo>
                    <a:lnTo>
                      <a:pt x="403" y="183"/>
                    </a:lnTo>
                    <a:lnTo>
                      <a:pt x="419" y="177"/>
                    </a:lnTo>
                    <a:lnTo>
                      <a:pt x="434" y="170"/>
                    </a:lnTo>
                    <a:lnTo>
                      <a:pt x="447" y="163"/>
                    </a:lnTo>
                    <a:lnTo>
                      <a:pt x="459" y="155"/>
                    </a:lnTo>
                    <a:lnTo>
                      <a:pt x="468" y="148"/>
                    </a:lnTo>
                    <a:lnTo>
                      <a:pt x="476" y="139"/>
                    </a:lnTo>
                    <a:lnTo>
                      <a:pt x="483" y="130"/>
                    </a:lnTo>
                    <a:lnTo>
                      <a:pt x="488" y="122"/>
                    </a:lnTo>
                    <a:lnTo>
                      <a:pt x="490" y="112"/>
                    </a:lnTo>
                    <a:lnTo>
                      <a:pt x="491" y="103"/>
                    </a:lnTo>
                    <a:lnTo>
                      <a:pt x="490" y="95"/>
                    </a:lnTo>
                    <a:lnTo>
                      <a:pt x="488" y="86"/>
                    </a:lnTo>
                    <a:lnTo>
                      <a:pt x="483" y="77"/>
                    </a:lnTo>
                    <a:lnTo>
                      <a:pt x="476" y="68"/>
                    </a:lnTo>
                    <a:lnTo>
                      <a:pt x="468" y="60"/>
                    </a:lnTo>
                    <a:lnTo>
                      <a:pt x="459" y="51"/>
                    </a:lnTo>
                    <a:lnTo>
                      <a:pt x="447" y="44"/>
                    </a:lnTo>
                    <a:lnTo>
                      <a:pt x="434" y="37"/>
                    </a:lnTo>
                    <a:lnTo>
                      <a:pt x="419" y="30"/>
                    </a:lnTo>
                    <a:lnTo>
                      <a:pt x="403" y="24"/>
                    </a:lnTo>
                    <a:lnTo>
                      <a:pt x="386"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4" y="19"/>
                    </a:lnTo>
                    <a:lnTo>
                      <a:pt x="88" y="24"/>
                    </a:lnTo>
                    <a:lnTo>
                      <a:pt x="72" y="30"/>
                    </a:lnTo>
                    <a:lnTo>
                      <a:pt x="58" y="37"/>
                    </a:lnTo>
                    <a:lnTo>
                      <a:pt x="44" y="44"/>
                    </a:lnTo>
                    <a:lnTo>
                      <a:pt x="33" y="52"/>
                    </a:lnTo>
                    <a:lnTo>
                      <a:pt x="23" y="60"/>
                    </a:lnTo>
                    <a:lnTo>
                      <a:pt x="14" y="68"/>
                    </a:lnTo>
                    <a:lnTo>
                      <a:pt x="8" y="77"/>
                    </a:lnTo>
                    <a:lnTo>
                      <a:pt x="3" y="86"/>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87" name="Freeform 64"/>
              <p:cNvSpPr>
                <a:spLocks/>
              </p:cNvSpPr>
              <p:nvPr/>
            </p:nvSpPr>
            <p:spPr bwMode="auto">
              <a:xfrm>
                <a:off x="4531" y="3603"/>
                <a:ext cx="492" cy="209"/>
              </a:xfrm>
              <a:custGeom>
                <a:avLst/>
                <a:gdLst>
                  <a:gd name="T0" fmla="*/ 1 w 492"/>
                  <a:gd name="T1" fmla="*/ 113 h 209"/>
                  <a:gd name="T2" fmla="*/ 8 w 492"/>
                  <a:gd name="T3" fmla="*/ 131 h 209"/>
                  <a:gd name="T4" fmla="*/ 23 w 492"/>
                  <a:gd name="T5" fmla="*/ 148 h 209"/>
                  <a:gd name="T6" fmla="*/ 45 w 492"/>
                  <a:gd name="T7" fmla="*/ 164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9 h 209"/>
                  <a:gd name="T26" fmla="*/ 419 w 492"/>
                  <a:gd name="T27" fmla="*/ 177 h 209"/>
                  <a:gd name="T28" fmla="*/ 447 w 492"/>
                  <a:gd name="T29" fmla="*/ 163 h 209"/>
                  <a:gd name="T30" fmla="*/ 468 w 492"/>
                  <a:gd name="T31" fmla="*/ 148 h 209"/>
                  <a:gd name="T32" fmla="*/ 483 w 492"/>
                  <a:gd name="T33" fmla="*/ 130 h 209"/>
                  <a:gd name="T34" fmla="*/ 491 w 492"/>
                  <a:gd name="T35" fmla="*/ 112 h 209"/>
                  <a:gd name="T36" fmla="*/ 491 w 492"/>
                  <a:gd name="T37" fmla="*/ 95 h 209"/>
                  <a:gd name="T38" fmla="*/ 483 w 492"/>
                  <a:gd name="T39" fmla="*/ 77 h 209"/>
                  <a:gd name="T40" fmla="*/ 468 w 492"/>
                  <a:gd name="T41" fmla="*/ 60 h 209"/>
                  <a:gd name="T42" fmla="*/ 447 w 492"/>
                  <a:gd name="T43" fmla="*/ 44 h 209"/>
                  <a:gd name="T44" fmla="*/ 419 w 492"/>
                  <a:gd name="T45" fmla="*/ 30 h 209"/>
                  <a:gd name="T46" fmla="*/ 387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3" y="122"/>
                    </a:lnTo>
                    <a:lnTo>
                      <a:pt x="8" y="131"/>
                    </a:lnTo>
                    <a:lnTo>
                      <a:pt x="15" y="139"/>
                    </a:lnTo>
                    <a:lnTo>
                      <a:pt x="23" y="148"/>
                    </a:lnTo>
                    <a:lnTo>
                      <a:pt x="33" y="156"/>
                    </a:lnTo>
                    <a:lnTo>
                      <a:pt x="45" y="164"/>
                    </a:lnTo>
                    <a:lnTo>
                      <a:pt x="58" y="171"/>
                    </a:lnTo>
                    <a:lnTo>
                      <a:pt x="72" y="177"/>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7" y="189"/>
                    </a:lnTo>
                    <a:lnTo>
                      <a:pt x="403" y="183"/>
                    </a:lnTo>
                    <a:lnTo>
                      <a:pt x="419" y="177"/>
                    </a:lnTo>
                    <a:lnTo>
                      <a:pt x="434" y="170"/>
                    </a:lnTo>
                    <a:lnTo>
                      <a:pt x="447" y="163"/>
                    </a:lnTo>
                    <a:lnTo>
                      <a:pt x="459" y="155"/>
                    </a:lnTo>
                    <a:lnTo>
                      <a:pt x="468" y="148"/>
                    </a:lnTo>
                    <a:lnTo>
                      <a:pt x="476" y="139"/>
                    </a:lnTo>
                    <a:lnTo>
                      <a:pt x="483" y="130"/>
                    </a:lnTo>
                    <a:lnTo>
                      <a:pt x="488" y="122"/>
                    </a:lnTo>
                    <a:lnTo>
                      <a:pt x="491" y="112"/>
                    </a:lnTo>
                    <a:lnTo>
                      <a:pt x="491" y="103"/>
                    </a:lnTo>
                    <a:lnTo>
                      <a:pt x="491" y="95"/>
                    </a:lnTo>
                    <a:lnTo>
                      <a:pt x="488" y="86"/>
                    </a:lnTo>
                    <a:lnTo>
                      <a:pt x="483" y="77"/>
                    </a:lnTo>
                    <a:lnTo>
                      <a:pt x="476" y="68"/>
                    </a:lnTo>
                    <a:lnTo>
                      <a:pt x="468" y="60"/>
                    </a:lnTo>
                    <a:lnTo>
                      <a:pt x="459" y="51"/>
                    </a:lnTo>
                    <a:lnTo>
                      <a:pt x="447" y="44"/>
                    </a:lnTo>
                    <a:lnTo>
                      <a:pt x="434" y="37"/>
                    </a:lnTo>
                    <a:lnTo>
                      <a:pt x="419" y="30"/>
                    </a:lnTo>
                    <a:lnTo>
                      <a:pt x="403" y="24"/>
                    </a:lnTo>
                    <a:lnTo>
                      <a:pt x="387"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5" y="19"/>
                    </a:lnTo>
                    <a:lnTo>
                      <a:pt x="88" y="24"/>
                    </a:lnTo>
                    <a:lnTo>
                      <a:pt x="72" y="30"/>
                    </a:lnTo>
                    <a:lnTo>
                      <a:pt x="58" y="37"/>
                    </a:lnTo>
                    <a:lnTo>
                      <a:pt x="44" y="44"/>
                    </a:lnTo>
                    <a:lnTo>
                      <a:pt x="33" y="52"/>
                    </a:lnTo>
                    <a:lnTo>
                      <a:pt x="23" y="60"/>
                    </a:lnTo>
                    <a:lnTo>
                      <a:pt x="15" y="68"/>
                    </a:lnTo>
                    <a:lnTo>
                      <a:pt x="8" y="77"/>
                    </a:lnTo>
                    <a:lnTo>
                      <a:pt x="3" y="86"/>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88" name="Rectangle 65"/>
              <p:cNvSpPr>
                <a:spLocks noChangeArrowheads="1"/>
              </p:cNvSpPr>
              <p:nvPr/>
            </p:nvSpPr>
            <p:spPr bwMode="auto">
              <a:xfrm>
                <a:off x="3759" y="3570"/>
                <a:ext cx="6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Duration</a:t>
                </a:r>
              </a:p>
            </p:txBody>
          </p:sp>
          <p:sp>
            <p:nvSpPr>
              <p:cNvPr id="65589" name="Freeform 66"/>
              <p:cNvSpPr>
                <a:spLocks/>
              </p:cNvSpPr>
              <p:nvPr/>
            </p:nvSpPr>
            <p:spPr bwMode="auto">
              <a:xfrm>
                <a:off x="3781" y="3596"/>
                <a:ext cx="592" cy="215"/>
              </a:xfrm>
              <a:custGeom>
                <a:avLst/>
                <a:gdLst>
                  <a:gd name="T0" fmla="*/ 591 w 592"/>
                  <a:gd name="T1" fmla="*/ 214 h 215"/>
                  <a:gd name="T2" fmla="*/ 591 w 592"/>
                  <a:gd name="T3" fmla="*/ 0 h 215"/>
                  <a:gd name="T4" fmla="*/ 0 w 592"/>
                  <a:gd name="T5" fmla="*/ 0 h 215"/>
                  <a:gd name="T6" fmla="*/ 0 w 592"/>
                  <a:gd name="T7" fmla="*/ 214 h 215"/>
                  <a:gd name="T8" fmla="*/ 591 w 592"/>
                  <a:gd name="T9" fmla="*/ 214 h 215"/>
                  <a:gd name="T10" fmla="*/ 0 60000 65536"/>
                  <a:gd name="T11" fmla="*/ 0 60000 65536"/>
                  <a:gd name="T12" fmla="*/ 0 60000 65536"/>
                  <a:gd name="T13" fmla="*/ 0 60000 65536"/>
                  <a:gd name="T14" fmla="*/ 0 60000 65536"/>
                  <a:gd name="T15" fmla="*/ 0 w 592"/>
                  <a:gd name="T16" fmla="*/ 0 h 215"/>
                  <a:gd name="T17" fmla="*/ 592 w 592"/>
                  <a:gd name="T18" fmla="*/ 215 h 215"/>
                </a:gdLst>
                <a:ahLst/>
                <a:cxnLst>
                  <a:cxn ang="T10">
                    <a:pos x="T0" y="T1"/>
                  </a:cxn>
                  <a:cxn ang="T11">
                    <a:pos x="T2" y="T3"/>
                  </a:cxn>
                  <a:cxn ang="T12">
                    <a:pos x="T4" y="T5"/>
                  </a:cxn>
                  <a:cxn ang="T13">
                    <a:pos x="T6" y="T7"/>
                  </a:cxn>
                  <a:cxn ang="T14">
                    <a:pos x="T8" y="T9"/>
                  </a:cxn>
                </a:cxnLst>
                <a:rect l="T15" t="T16" r="T17" b="T18"/>
                <a:pathLst>
                  <a:path w="592" h="215">
                    <a:moveTo>
                      <a:pt x="591" y="214"/>
                    </a:moveTo>
                    <a:lnTo>
                      <a:pt x="591" y="0"/>
                    </a:lnTo>
                    <a:lnTo>
                      <a:pt x="0" y="0"/>
                    </a:lnTo>
                    <a:lnTo>
                      <a:pt x="0" y="214"/>
                    </a:lnTo>
                    <a:lnTo>
                      <a:pt x="591" y="2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0" name="Rectangle 67"/>
              <p:cNvSpPr>
                <a:spLocks noChangeArrowheads="1"/>
              </p:cNvSpPr>
              <p:nvPr/>
            </p:nvSpPr>
            <p:spPr bwMode="auto">
              <a:xfrm>
                <a:off x="3183" y="3591"/>
                <a:ext cx="4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from</a:t>
                </a:r>
              </a:p>
            </p:txBody>
          </p:sp>
          <p:sp>
            <p:nvSpPr>
              <p:cNvPr id="65591" name="Rectangle 68"/>
              <p:cNvSpPr>
                <a:spLocks noChangeArrowheads="1"/>
              </p:cNvSpPr>
              <p:nvPr/>
            </p:nvSpPr>
            <p:spPr bwMode="auto">
              <a:xfrm>
                <a:off x="4675" y="3579"/>
                <a:ext cx="2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to</a:t>
                </a:r>
              </a:p>
            </p:txBody>
          </p:sp>
          <p:sp>
            <p:nvSpPr>
              <p:cNvPr id="65592" name="Line 69"/>
              <p:cNvSpPr>
                <a:spLocks noChangeShapeType="1"/>
              </p:cNvSpPr>
              <p:nvPr/>
            </p:nvSpPr>
            <p:spPr bwMode="auto">
              <a:xfrm>
                <a:off x="3623" y="3706"/>
                <a:ext cx="14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93" name="Line 70"/>
              <p:cNvSpPr>
                <a:spLocks noChangeShapeType="1"/>
              </p:cNvSpPr>
              <p:nvPr/>
            </p:nvSpPr>
            <p:spPr bwMode="auto">
              <a:xfrm>
                <a:off x="4380" y="3706"/>
                <a:ext cx="10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65582" name="Line 74"/>
            <p:cNvSpPr>
              <a:spLocks noChangeShapeType="1"/>
            </p:cNvSpPr>
            <p:nvPr/>
          </p:nvSpPr>
          <p:spPr bwMode="auto">
            <a:xfrm>
              <a:off x="4990839" y="3745711"/>
              <a:ext cx="16192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3" name="Line 75"/>
            <p:cNvSpPr>
              <a:spLocks noChangeShapeType="1"/>
            </p:cNvSpPr>
            <p:nvPr/>
          </p:nvSpPr>
          <p:spPr bwMode="auto">
            <a:xfrm flipH="1">
              <a:off x="5552814" y="3745711"/>
              <a:ext cx="12382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4" name="Line 76"/>
            <p:cNvSpPr>
              <a:spLocks noChangeShapeType="1"/>
            </p:cNvSpPr>
            <p:nvPr/>
          </p:nvSpPr>
          <p:spPr bwMode="auto">
            <a:xfrm>
              <a:off x="5328976" y="3631411"/>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5" name="Line 77"/>
            <p:cNvSpPr>
              <a:spLocks noChangeShapeType="1"/>
            </p:cNvSpPr>
            <p:nvPr/>
          </p:nvSpPr>
          <p:spPr bwMode="auto">
            <a:xfrm>
              <a:off x="4185976" y="4260061"/>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379015039"/>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x-none" dirty="0"/>
              <a:t>Entity vs. Relationship</a:t>
            </a:r>
          </a:p>
        </p:txBody>
      </p:sp>
      <p:sp>
        <p:nvSpPr>
          <p:cNvPr id="98307" name="Rectangle 3"/>
          <p:cNvSpPr>
            <a:spLocks noGrp="1" noChangeArrowheads="1"/>
          </p:cNvSpPr>
          <p:nvPr>
            <p:ph idx="1"/>
          </p:nvPr>
        </p:nvSpPr>
        <p:spPr>
          <a:xfrm>
            <a:off x="80763" y="989960"/>
            <a:ext cx="4084462" cy="3394472"/>
          </a:xfrm>
        </p:spPr>
        <p:txBody>
          <a:bodyPr>
            <a:normAutofit/>
          </a:bodyPr>
          <a:lstStyle/>
          <a:p>
            <a:r>
              <a:rPr lang="en-US" altLang="x-none" dirty="0"/>
              <a:t>Separate discretionary budget (</a:t>
            </a:r>
            <a:r>
              <a:rPr lang="en-US" altLang="x-none" dirty="0" err="1"/>
              <a:t>dbudget</a:t>
            </a:r>
            <a:r>
              <a:rPr lang="en-US" altLang="x-none" dirty="0"/>
              <a:t>) for each dept.</a:t>
            </a:r>
          </a:p>
          <a:p>
            <a:r>
              <a:rPr lang="en-US" altLang="x-none" dirty="0"/>
              <a:t>What if manager’</a:t>
            </a:r>
            <a:r>
              <a:rPr lang="en-US" altLang="ja-JP" dirty="0"/>
              <a:t>s </a:t>
            </a:r>
            <a:r>
              <a:rPr lang="en-US" altLang="ja-JP" dirty="0" err="1"/>
              <a:t>dbudget</a:t>
            </a:r>
            <a:r>
              <a:rPr lang="en-US" altLang="ja-JP" dirty="0"/>
              <a:t> covers all managed depts</a:t>
            </a:r>
          </a:p>
          <a:p>
            <a:pPr lvl="1"/>
            <a:r>
              <a:rPr lang="en-US" altLang="x-none" dirty="0"/>
              <a:t>Could repeat value</a:t>
            </a:r>
          </a:p>
          <a:p>
            <a:pPr lvl="1"/>
            <a:r>
              <a:rPr lang="en-US" altLang="x-none" dirty="0"/>
              <a:t>But redundancy = problems</a:t>
            </a:r>
          </a:p>
          <a:p>
            <a:r>
              <a:rPr lang="en-US" altLang="x-none" dirty="0"/>
              <a:t>Better design:</a:t>
            </a:r>
          </a:p>
        </p:txBody>
      </p:sp>
      <p:grpSp>
        <p:nvGrpSpPr>
          <p:cNvPr id="2" name="Group 82" descr="Employees has attributes ssn(underlined), name, and lot and is has an arrow pointing to the Is Manager Diamond. Departments has attributes did (underlined), dname. ,and budget and has an arrow pointing  to the Manged By Diamond.  The  Managed By Diamond has attribute since. The Mgr_Appts rectangle has attributes apptnum (underlined) and dbudget. Mgr_Appts is conected to the Managed By Diamond and has an arrow pointing to the is_manager Diamond" title="Group 2"/>
          <p:cNvGrpSpPr>
            <a:grpSpLocks/>
          </p:cNvGrpSpPr>
          <p:nvPr/>
        </p:nvGrpSpPr>
        <p:grpSpPr bwMode="auto">
          <a:xfrm>
            <a:off x="4091356" y="946663"/>
            <a:ext cx="4310063" cy="2455069"/>
            <a:chOff x="3113181" y="3343162"/>
            <a:chExt cx="6086965" cy="3415447"/>
          </a:xfrm>
        </p:grpSpPr>
        <p:sp>
          <p:nvSpPr>
            <p:cNvPr id="67624" name="Freeform 81"/>
            <p:cNvSpPr>
              <a:spLocks noChangeArrowheads="1"/>
            </p:cNvSpPr>
            <p:nvPr/>
          </p:nvSpPr>
          <p:spPr bwMode="auto">
            <a:xfrm>
              <a:off x="3113181" y="3343162"/>
              <a:ext cx="6086965" cy="3415447"/>
            </a:xfrm>
            <a:custGeom>
              <a:avLst/>
              <a:gdLst>
                <a:gd name="T0" fmla="*/ 2725969 w 6086965"/>
                <a:gd name="T1" fmla="*/ 993913 h 3415447"/>
                <a:gd name="T2" fmla="*/ 2725969 w 6086965"/>
                <a:gd name="T3" fmla="*/ 358841 h 3415447"/>
                <a:gd name="T4" fmla="*/ 2493642 w 6086965"/>
                <a:gd name="T5" fmla="*/ 172967 h 3415447"/>
                <a:gd name="T6" fmla="*/ 2106430 w 6086965"/>
                <a:gd name="T7" fmla="*/ 141988 h 3415447"/>
                <a:gd name="T8" fmla="*/ 1672753 w 6086965"/>
                <a:gd name="T9" fmla="*/ 49050 h 3415447"/>
                <a:gd name="T10" fmla="*/ 1301030 w 6086965"/>
                <a:gd name="T11" fmla="*/ 18071 h 3415447"/>
                <a:gd name="T12" fmla="*/ 836376 w 6086965"/>
                <a:gd name="T13" fmla="*/ 33561 h 3415447"/>
                <a:gd name="T14" fmla="*/ 418188 w 6086965"/>
                <a:gd name="T15" fmla="*/ 219435 h 3415447"/>
                <a:gd name="T16" fmla="*/ 108419 w 6086965"/>
                <a:gd name="T17" fmla="*/ 358841 h 3415447"/>
                <a:gd name="T18" fmla="*/ 15488 w 6086965"/>
                <a:gd name="T19" fmla="*/ 653143 h 3415447"/>
                <a:gd name="T20" fmla="*/ 201350 w 6086965"/>
                <a:gd name="T21" fmla="*/ 854507 h 3415447"/>
                <a:gd name="T22" fmla="*/ 402700 w 6086965"/>
                <a:gd name="T23" fmla="*/ 947444 h 3415447"/>
                <a:gd name="T24" fmla="*/ 526607 w 6086965"/>
                <a:gd name="T25" fmla="*/ 1133319 h 3415447"/>
                <a:gd name="T26" fmla="*/ 557584 w 6086965"/>
                <a:gd name="T27" fmla="*/ 1226256 h 3415447"/>
                <a:gd name="T28" fmla="*/ 666003 w 6086965"/>
                <a:gd name="T29" fmla="*/ 1721922 h 3415447"/>
                <a:gd name="T30" fmla="*/ 913819 w 6086965"/>
                <a:gd name="T31" fmla="*/ 2155630 h 3415447"/>
                <a:gd name="T32" fmla="*/ 1161634 w 6086965"/>
                <a:gd name="T33" fmla="*/ 2806191 h 3415447"/>
                <a:gd name="T34" fmla="*/ 1502380 w 6086965"/>
                <a:gd name="T35" fmla="*/ 3115982 h 3415447"/>
                <a:gd name="T36" fmla="*/ 1936057 w 6086965"/>
                <a:gd name="T37" fmla="*/ 3208919 h 3415447"/>
                <a:gd name="T38" fmla="*/ 3190623 w 6086965"/>
                <a:gd name="T39" fmla="*/ 3239898 h 3415447"/>
                <a:gd name="T40" fmla="*/ 3779184 w 6086965"/>
                <a:gd name="T41" fmla="*/ 3286367 h 3415447"/>
                <a:gd name="T42" fmla="*/ 4491653 w 6086965"/>
                <a:gd name="T43" fmla="*/ 3332836 h 3415447"/>
                <a:gd name="T44" fmla="*/ 5420961 w 6086965"/>
                <a:gd name="T45" fmla="*/ 3332836 h 3415447"/>
                <a:gd name="T46" fmla="*/ 5436449 w 6086965"/>
                <a:gd name="T47" fmla="*/ 2837170 h 3415447"/>
                <a:gd name="T48" fmla="*/ 5544869 w 6086965"/>
                <a:gd name="T49" fmla="*/ 2589337 h 3415447"/>
                <a:gd name="T50" fmla="*/ 5777195 w 6086965"/>
                <a:gd name="T51" fmla="*/ 2326015 h 3415447"/>
                <a:gd name="T52" fmla="*/ 5963057 w 6086965"/>
                <a:gd name="T53" fmla="*/ 1752901 h 3415447"/>
                <a:gd name="T54" fmla="*/ 5947569 w 6086965"/>
                <a:gd name="T55" fmla="*/ 1288215 h 3415447"/>
                <a:gd name="T56" fmla="*/ 6086965 w 6086965"/>
                <a:gd name="T57" fmla="*/ 1024892 h 3415447"/>
                <a:gd name="T58" fmla="*/ 5947569 w 6086965"/>
                <a:gd name="T59" fmla="*/ 839018 h 3415447"/>
                <a:gd name="T60" fmla="*/ 5792684 w 6086965"/>
                <a:gd name="T61" fmla="*/ 684122 h 3415447"/>
                <a:gd name="T62" fmla="*/ 5420961 w 6086965"/>
                <a:gd name="T63" fmla="*/ 591185 h 3415447"/>
                <a:gd name="T64" fmla="*/ 5002772 w 6086965"/>
                <a:gd name="T65" fmla="*/ 529226 h 3415447"/>
                <a:gd name="T66" fmla="*/ 4476165 w 6086965"/>
                <a:gd name="T67" fmla="*/ 451779 h 3415447"/>
                <a:gd name="T68" fmla="*/ 3872115 w 6086965"/>
                <a:gd name="T69" fmla="*/ 637653 h 3415447"/>
                <a:gd name="T70" fmla="*/ 3515880 w 6086965"/>
                <a:gd name="T71" fmla="*/ 900976 h 3415447"/>
                <a:gd name="T72" fmla="*/ 3128669 w 6086965"/>
                <a:gd name="T73" fmla="*/ 1520558 h 3415447"/>
                <a:gd name="T74" fmla="*/ 2849876 w 6086965"/>
                <a:gd name="T75" fmla="*/ 1613495 h 3415447"/>
                <a:gd name="T76" fmla="*/ 2725969 w 6086965"/>
                <a:gd name="T77" fmla="*/ 993913 h 34154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086965"/>
                <a:gd name="T118" fmla="*/ 0 h 3415447"/>
                <a:gd name="T119" fmla="*/ 6086965 w 6086965"/>
                <a:gd name="T120" fmla="*/ 3415447 h 34154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086965" h="3415447">
                  <a:moveTo>
                    <a:pt x="2725969" y="993913"/>
                  </a:moveTo>
                  <a:cubicBezTo>
                    <a:pt x="2705318" y="784804"/>
                    <a:pt x="2764690" y="495665"/>
                    <a:pt x="2725969" y="358841"/>
                  </a:cubicBezTo>
                  <a:cubicBezTo>
                    <a:pt x="2687248" y="222017"/>
                    <a:pt x="2596899" y="209109"/>
                    <a:pt x="2493642" y="172967"/>
                  </a:cubicBezTo>
                  <a:cubicBezTo>
                    <a:pt x="2390386" y="136825"/>
                    <a:pt x="2243245" y="162641"/>
                    <a:pt x="2106430" y="141988"/>
                  </a:cubicBezTo>
                  <a:cubicBezTo>
                    <a:pt x="1969615" y="121335"/>
                    <a:pt x="1806986" y="69703"/>
                    <a:pt x="1672753" y="49050"/>
                  </a:cubicBezTo>
                  <a:cubicBezTo>
                    <a:pt x="1538520" y="28397"/>
                    <a:pt x="1440426" y="20652"/>
                    <a:pt x="1301030" y="18071"/>
                  </a:cubicBezTo>
                  <a:cubicBezTo>
                    <a:pt x="1161634" y="15490"/>
                    <a:pt x="983516" y="0"/>
                    <a:pt x="836376" y="33561"/>
                  </a:cubicBezTo>
                  <a:cubicBezTo>
                    <a:pt x="689236" y="67122"/>
                    <a:pt x="418188" y="219435"/>
                    <a:pt x="418188" y="219435"/>
                  </a:cubicBezTo>
                  <a:cubicBezTo>
                    <a:pt x="296862" y="273648"/>
                    <a:pt x="175536" y="286556"/>
                    <a:pt x="108419" y="358841"/>
                  </a:cubicBezTo>
                  <a:cubicBezTo>
                    <a:pt x="41302" y="431126"/>
                    <a:pt x="0" y="570532"/>
                    <a:pt x="15488" y="653143"/>
                  </a:cubicBezTo>
                  <a:cubicBezTo>
                    <a:pt x="30976" y="735754"/>
                    <a:pt x="136815" y="805457"/>
                    <a:pt x="201350" y="854507"/>
                  </a:cubicBezTo>
                  <a:cubicBezTo>
                    <a:pt x="265885" y="903557"/>
                    <a:pt x="348491" y="900975"/>
                    <a:pt x="402700" y="947444"/>
                  </a:cubicBezTo>
                  <a:cubicBezTo>
                    <a:pt x="456910" y="993913"/>
                    <a:pt x="500793" y="1086850"/>
                    <a:pt x="526607" y="1133319"/>
                  </a:cubicBezTo>
                  <a:cubicBezTo>
                    <a:pt x="552421" y="1179788"/>
                    <a:pt x="534351" y="1128156"/>
                    <a:pt x="557584" y="1226256"/>
                  </a:cubicBezTo>
                  <a:cubicBezTo>
                    <a:pt x="580817" y="1324357"/>
                    <a:pt x="606631" y="1567026"/>
                    <a:pt x="666003" y="1721922"/>
                  </a:cubicBezTo>
                  <a:cubicBezTo>
                    <a:pt x="725375" y="1876818"/>
                    <a:pt x="831214" y="1974919"/>
                    <a:pt x="913819" y="2155630"/>
                  </a:cubicBezTo>
                  <a:cubicBezTo>
                    <a:pt x="996424" y="2336342"/>
                    <a:pt x="1063540" y="2646132"/>
                    <a:pt x="1161634" y="2806191"/>
                  </a:cubicBezTo>
                  <a:cubicBezTo>
                    <a:pt x="1259728" y="2966250"/>
                    <a:pt x="1373310" y="3048861"/>
                    <a:pt x="1502380" y="3115982"/>
                  </a:cubicBezTo>
                  <a:cubicBezTo>
                    <a:pt x="1631450" y="3183103"/>
                    <a:pt x="1654683" y="3188266"/>
                    <a:pt x="1936057" y="3208919"/>
                  </a:cubicBezTo>
                  <a:cubicBezTo>
                    <a:pt x="2217431" y="3229572"/>
                    <a:pt x="2883435" y="3226990"/>
                    <a:pt x="3190623" y="3239898"/>
                  </a:cubicBezTo>
                  <a:cubicBezTo>
                    <a:pt x="3497811" y="3252806"/>
                    <a:pt x="3779184" y="3286367"/>
                    <a:pt x="3779184" y="3286367"/>
                  </a:cubicBezTo>
                  <a:cubicBezTo>
                    <a:pt x="3996022" y="3301857"/>
                    <a:pt x="4218024" y="3325091"/>
                    <a:pt x="4491653" y="3332836"/>
                  </a:cubicBezTo>
                  <a:cubicBezTo>
                    <a:pt x="4765282" y="3340581"/>
                    <a:pt x="5263495" y="3415447"/>
                    <a:pt x="5420961" y="3332836"/>
                  </a:cubicBezTo>
                  <a:cubicBezTo>
                    <a:pt x="5578427" y="3250225"/>
                    <a:pt x="5415798" y="2961086"/>
                    <a:pt x="5436449" y="2837170"/>
                  </a:cubicBezTo>
                  <a:cubicBezTo>
                    <a:pt x="5457100" y="2713254"/>
                    <a:pt x="5488078" y="2674529"/>
                    <a:pt x="5544869" y="2589337"/>
                  </a:cubicBezTo>
                  <a:cubicBezTo>
                    <a:pt x="5601660" y="2504145"/>
                    <a:pt x="5707497" y="2465421"/>
                    <a:pt x="5777195" y="2326015"/>
                  </a:cubicBezTo>
                  <a:cubicBezTo>
                    <a:pt x="5846893" y="2186609"/>
                    <a:pt x="5934661" y="1925868"/>
                    <a:pt x="5963057" y="1752901"/>
                  </a:cubicBezTo>
                  <a:cubicBezTo>
                    <a:pt x="5991453" y="1579934"/>
                    <a:pt x="5926918" y="1409550"/>
                    <a:pt x="5947569" y="1288215"/>
                  </a:cubicBezTo>
                  <a:cubicBezTo>
                    <a:pt x="5968220" y="1166880"/>
                    <a:pt x="6086965" y="1099758"/>
                    <a:pt x="6086965" y="1024892"/>
                  </a:cubicBezTo>
                  <a:cubicBezTo>
                    <a:pt x="6086965" y="950026"/>
                    <a:pt x="5996616" y="895813"/>
                    <a:pt x="5947569" y="839018"/>
                  </a:cubicBezTo>
                  <a:cubicBezTo>
                    <a:pt x="5898522" y="782223"/>
                    <a:pt x="5880452" y="725427"/>
                    <a:pt x="5792684" y="684122"/>
                  </a:cubicBezTo>
                  <a:cubicBezTo>
                    <a:pt x="5704916" y="642817"/>
                    <a:pt x="5552613" y="617001"/>
                    <a:pt x="5420961" y="591185"/>
                  </a:cubicBezTo>
                  <a:cubicBezTo>
                    <a:pt x="5289309" y="565369"/>
                    <a:pt x="5002772" y="529226"/>
                    <a:pt x="5002772" y="529226"/>
                  </a:cubicBezTo>
                  <a:cubicBezTo>
                    <a:pt x="4845306" y="505992"/>
                    <a:pt x="4664608" y="433708"/>
                    <a:pt x="4476165" y="451779"/>
                  </a:cubicBezTo>
                  <a:cubicBezTo>
                    <a:pt x="4287722" y="469850"/>
                    <a:pt x="4032163" y="562787"/>
                    <a:pt x="3872115" y="637653"/>
                  </a:cubicBezTo>
                  <a:cubicBezTo>
                    <a:pt x="3712067" y="712519"/>
                    <a:pt x="3639788" y="753825"/>
                    <a:pt x="3515880" y="900976"/>
                  </a:cubicBezTo>
                  <a:cubicBezTo>
                    <a:pt x="3391972" y="1048127"/>
                    <a:pt x="3239670" y="1401805"/>
                    <a:pt x="3128669" y="1520558"/>
                  </a:cubicBezTo>
                  <a:cubicBezTo>
                    <a:pt x="3017668" y="1639311"/>
                    <a:pt x="2919574" y="1703851"/>
                    <a:pt x="2849876" y="1613495"/>
                  </a:cubicBezTo>
                  <a:cubicBezTo>
                    <a:pt x="2780178" y="1523139"/>
                    <a:pt x="2746620" y="1203022"/>
                    <a:pt x="2725969" y="993913"/>
                  </a:cubicBezTo>
                  <a:close/>
                </a:path>
              </a:pathLst>
            </a:custGeom>
            <a:solidFill>
              <a:srgbClr val="800000">
                <a:alpha val="21960"/>
              </a:srgbClr>
            </a:solidFill>
            <a:ln w="12700">
              <a:solidFill>
                <a:srgbClr val="FFFFFF"/>
              </a:solidFill>
              <a:round/>
              <a:headEnd/>
              <a:tailEnd/>
            </a:ln>
          </p:spPr>
          <p:txBody>
            <a:bodyPr/>
            <a:lstStyle/>
            <a:p>
              <a:endParaRPr lang="en-US" sz="1350"/>
            </a:p>
          </p:txBody>
        </p:sp>
        <p:grpSp>
          <p:nvGrpSpPr>
            <p:cNvPr id="67625" name="Group 38"/>
            <p:cNvGrpSpPr>
              <a:grpSpLocks/>
            </p:cNvGrpSpPr>
            <p:nvPr/>
          </p:nvGrpSpPr>
          <p:grpSpPr bwMode="auto">
            <a:xfrm>
              <a:off x="3294063" y="3427413"/>
              <a:ext cx="5875337" cy="3101975"/>
              <a:chOff x="2075" y="2159"/>
              <a:chExt cx="3701" cy="1954"/>
            </a:xfrm>
          </p:grpSpPr>
          <p:sp>
            <p:nvSpPr>
              <p:cNvPr id="67626" name="Rectangle 39"/>
              <p:cNvSpPr>
                <a:spLocks noChangeArrowheads="1"/>
              </p:cNvSpPr>
              <p:nvPr/>
            </p:nvSpPr>
            <p:spPr bwMode="auto">
              <a:xfrm>
                <a:off x="2421" y="2695"/>
                <a:ext cx="84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67627" name="Freeform 40"/>
              <p:cNvSpPr>
                <a:spLocks/>
              </p:cNvSpPr>
              <p:nvPr/>
            </p:nvSpPr>
            <p:spPr bwMode="auto">
              <a:xfrm>
                <a:off x="4715" y="2474"/>
                <a:ext cx="540" cy="229"/>
              </a:xfrm>
              <a:custGeom>
                <a:avLst/>
                <a:gdLst>
                  <a:gd name="T0" fmla="*/ 538 w 540"/>
                  <a:gd name="T1" fmla="*/ 104 h 229"/>
                  <a:gd name="T2" fmla="*/ 529 w 540"/>
                  <a:gd name="T3" fmla="*/ 84 h 229"/>
                  <a:gd name="T4" fmla="*/ 513 w 540"/>
                  <a:gd name="T5" fmla="*/ 66 h 229"/>
                  <a:gd name="T6" fmla="*/ 490 w 540"/>
                  <a:gd name="T7" fmla="*/ 48 h 229"/>
                  <a:gd name="T8" fmla="*/ 460 w 540"/>
                  <a:gd name="T9" fmla="*/ 33 h 229"/>
                  <a:gd name="T10" fmla="*/ 424 w 540"/>
                  <a:gd name="T11" fmla="*/ 20 h 229"/>
                  <a:gd name="T12" fmla="*/ 383 w 540"/>
                  <a:gd name="T13" fmla="*/ 10 h 229"/>
                  <a:gd name="T14" fmla="*/ 339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8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8 w 540"/>
                  <a:gd name="T43" fmla="*/ 179 h 229"/>
                  <a:gd name="T44" fmla="*/ 79 w 540"/>
                  <a:gd name="T45" fmla="*/ 194 h 229"/>
                  <a:gd name="T46" fmla="*/ 115 w 540"/>
                  <a:gd name="T47" fmla="*/ 207 h 229"/>
                  <a:gd name="T48" fmla="*/ 156 w 540"/>
                  <a:gd name="T49" fmla="*/ 217 h 229"/>
                  <a:gd name="T50" fmla="*/ 200 w 540"/>
                  <a:gd name="T51" fmla="*/ 223 h 229"/>
                  <a:gd name="T52" fmla="*/ 246 w 540"/>
                  <a:gd name="T53" fmla="*/ 227 h 229"/>
                  <a:gd name="T54" fmla="*/ 293 w 540"/>
                  <a:gd name="T55" fmla="*/ 227 h 229"/>
                  <a:gd name="T56" fmla="*/ 339 w 540"/>
                  <a:gd name="T57" fmla="*/ 223 h 229"/>
                  <a:gd name="T58" fmla="*/ 383 w 540"/>
                  <a:gd name="T59" fmla="*/ 217 h 229"/>
                  <a:gd name="T60" fmla="*/ 424 w 540"/>
                  <a:gd name="T61" fmla="*/ 207 h 229"/>
                  <a:gd name="T62" fmla="*/ 460 w 540"/>
                  <a:gd name="T63" fmla="*/ 194 h 229"/>
                  <a:gd name="T64" fmla="*/ 490 w 540"/>
                  <a:gd name="T65" fmla="*/ 179 h 229"/>
                  <a:gd name="T66" fmla="*/ 513 w 540"/>
                  <a:gd name="T67" fmla="*/ 162 h 229"/>
                  <a:gd name="T68" fmla="*/ 529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29" y="84"/>
                    </a:lnTo>
                    <a:lnTo>
                      <a:pt x="522" y="75"/>
                    </a:lnTo>
                    <a:lnTo>
                      <a:pt x="513" y="66"/>
                    </a:lnTo>
                    <a:lnTo>
                      <a:pt x="502" y="57"/>
                    </a:lnTo>
                    <a:lnTo>
                      <a:pt x="490" y="48"/>
                    </a:lnTo>
                    <a:lnTo>
                      <a:pt x="476" y="40"/>
                    </a:lnTo>
                    <a:lnTo>
                      <a:pt x="460" y="33"/>
                    </a:lnTo>
                    <a:lnTo>
                      <a:pt x="442" y="26"/>
                    </a:lnTo>
                    <a:lnTo>
                      <a:pt x="424" y="20"/>
                    </a:lnTo>
                    <a:lnTo>
                      <a:pt x="404" y="15"/>
                    </a:lnTo>
                    <a:lnTo>
                      <a:pt x="383" y="10"/>
                    </a:lnTo>
                    <a:lnTo>
                      <a:pt x="361" y="7"/>
                    </a:lnTo>
                    <a:lnTo>
                      <a:pt x="339" y="3"/>
                    </a:lnTo>
                    <a:lnTo>
                      <a:pt x="316" y="1"/>
                    </a:lnTo>
                    <a:lnTo>
                      <a:pt x="293" y="0"/>
                    </a:lnTo>
                    <a:lnTo>
                      <a:pt x="270" y="0"/>
                    </a:lnTo>
                    <a:lnTo>
                      <a:pt x="246" y="0"/>
                    </a:lnTo>
                    <a:lnTo>
                      <a:pt x="222" y="1"/>
                    </a:lnTo>
                    <a:lnTo>
                      <a:pt x="200" y="3"/>
                    </a:lnTo>
                    <a:lnTo>
                      <a:pt x="177" y="7"/>
                    </a:lnTo>
                    <a:lnTo>
                      <a:pt x="156" y="10"/>
                    </a:lnTo>
                    <a:lnTo>
                      <a:pt x="135" y="15"/>
                    </a:lnTo>
                    <a:lnTo>
                      <a:pt x="115" y="20"/>
                    </a:lnTo>
                    <a:lnTo>
                      <a:pt x="96" y="26"/>
                    </a:lnTo>
                    <a:lnTo>
                      <a:pt x="79" y="33"/>
                    </a:lnTo>
                    <a:lnTo>
                      <a:pt x="63" y="40"/>
                    </a:lnTo>
                    <a:lnTo>
                      <a:pt x="48" y="48"/>
                    </a:lnTo>
                    <a:lnTo>
                      <a:pt x="36" y="57"/>
                    </a:lnTo>
                    <a:lnTo>
                      <a:pt x="25" y="66"/>
                    </a:lnTo>
                    <a:lnTo>
                      <a:pt x="16" y="75"/>
                    </a:lnTo>
                    <a:lnTo>
                      <a:pt x="9" y="84"/>
                    </a:lnTo>
                    <a:lnTo>
                      <a:pt x="4" y="94"/>
                    </a:lnTo>
                    <a:lnTo>
                      <a:pt x="1" y="104"/>
                    </a:lnTo>
                    <a:lnTo>
                      <a:pt x="0" y="114"/>
                    </a:lnTo>
                    <a:lnTo>
                      <a:pt x="1" y="124"/>
                    </a:lnTo>
                    <a:lnTo>
                      <a:pt x="4" y="133"/>
                    </a:lnTo>
                    <a:lnTo>
                      <a:pt x="9" y="143"/>
                    </a:lnTo>
                    <a:lnTo>
                      <a:pt x="16" y="153"/>
                    </a:lnTo>
                    <a:lnTo>
                      <a:pt x="25" y="162"/>
                    </a:lnTo>
                    <a:lnTo>
                      <a:pt x="36" y="171"/>
                    </a:lnTo>
                    <a:lnTo>
                      <a:pt x="48" y="179"/>
                    </a:lnTo>
                    <a:lnTo>
                      <a:pt x="63" y="187"/>
                    </a:lnTo>
                    <a:lnTo>
                      <a:pt x="79" y="194"/>
                    </a:lnTo>
                    <a:lnTo>
                      <a:pt x="96" y="201"/>
                    </a:lnTo>
                    <a:lnTo>
                      <a:pt x="115" y="207"/>
                    </a:lnTo>
                    <a:lnTo>
                      <a:pt x="135" y="212"/>
                    </a:lnTo>
                    <a:lnTo>
                      <a:pt x="156" y="217"/>
                    </a:lnTo>
                    <a:lnTo>
                      <a:pt x="177" y="221"/>
                    </a:lnTo>
                    <a:lnTo>
                      <a:pt x="200" y="223"/>
                    </a:lnTo>
                    <a:lnTo>
                      <a:pt x="222" y="226"/>
                    </a:lnTo>
                    <a:lnTo>
                      <a:pt x="246" y="227"/>
                    </a:lnTo>
                    <a:lnTo>
                      <a:pt x="270" y="228"/>
                    </a:lnTo>
                    <a:lnTo>
                      <a:pt x="293" y="227"/>
                    </a:lnTo>
                    <a:lnTo>
                      <a:pt x="316" y="226"/>
                    </a:lnTo>
                    <a:lnTo>
                      <a:pt x="339" y="223"/>
                    </a:lnTo>
                    <a:lnTo>
                      <a:pt x="361" y="221"/>
                    </a:lnTo>
                    <a:lnTo>
                      <a:pt x="383" y="217"/>
                    </a:lnTo>
                    <a:lnTo>
                      <a:pt x="404" y="212"/>
                    </a:lnTo>
                    <a:lnTo>
                      <a:pt x="424" y="207"/>
                    </a:lnTo>
                    <a:lnTo>
                      <a:pt x="442" y="201"/>
                    </a:lnTo>
                    <a:lnTo>
                      <a:pt x="460" y="194"/>
                    </a:lnTo>
                    <a:lnTo>
                      <a:pt x="476" y="187"/>
                    </a:lnTo>
                    <a:lnTo>
                      <a:pt x="490" y="179"/>
                    </a:lnTo>
                    <a:lnTo>
                      <a:pt x="502" y="171"/>
                    </a:lnTo>
                    <a:lnTo>
                      <a:pt x="513" y="162"/>
                    </a:lnTo>
                    <a:lnTo>
                      <a:pt x="522" y="153"/>
                    </a:lnTo>
                    <a:lnTo>
                      <a:pt x="529" y="143"/>
                    </a:lnTo>
                    <a:lnTo>
                      <a:pt x="535" y="133"/>
                    </a:lnTo>
                    <a:lnTo>
                      <a:pt x="538" y="124"/>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28" name="Freeform 41"/>
              <p:cNvSpPr>
                <a:spLocks/>
              </p:cNvSpPr>
              <p:nvPr/>
            </p:nvSpPr>
            <p:spPr bwMode="auto">
              <a:xfrm>
                <a:off x="2560" y="2159"/>
                <a:ext cx="540" cy="229"/>
              </a:xfrm>
              <a:custGeom>
                <a:avLst/>
                <a:gdLst>
                  <a:gd name="T0" fmla="*/ 538 w 540"/>
                  <a:gd name="T1" fmla="*/ 104 h 229"/>
                  <a:gd name="T2" fmla="*/ 530 w 540"/>
                  <a:gd name="T3" fmla="*/ 84 h 229"/>
                  <a:gd name="T4" fmla="*/ 514 w 540"/>
                  <a:gd name="T5" fmla="*/ 66 h 229"/>
                  <a:gd name="T6" fmla="*/ 490 w 540"/>
                  <a:gd name="T7" fmla="*/ 48 h 229"/>
                  <a:gd name="T8" fmla="*/ 460 w 540"/>
                  <a:gd name="T9" fmla="*/ 33 h 229"/>
                  <a:gd name="T10" fmla="*/ 424 w 540"/>
                  <a:gd name="T11" fmla="*/ 20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6 w 540"/>
                  <a:gd name="T23" fmla="*/ 11 h 229"/>
                  <a:gd name="T24" fmla="*/ 115 w 540"/>
                  <a:gd name="T25" fmla="*/ 20 h 229"/>
                  <a:gd name="T26" fmla="*/ 79 w 540"/>
                  <a:gd name="T27" fmla="*/ 33 h 229"/>
                  <a:gd name="T28" fmla="*/ 49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9 w 540"/>
                  <a:gd name="T43" fmla="*/ 179 h 229"/>
                  <a:gd name="T44" fmla="*/ 79 w 540"/>
                  <a:gd name="T45" fmla="*/ 195 h 229"/>
                  <a:gd name="T46" fmla="*/ 115 w 540"/>
                  <a:gd name="T47" fmla="*/ 207 h 229"/>
                  <a:gd name="T48" fmla="*/ 156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4"/>
                    </a:lnTo>
                    <a:lnTo>
                      <a:pt x="523" y="75"/>
                    </a:lnTo>
                    <a:lnTo>
                      <a:pt x="514" y="66"/>
                    </a:lnTo>
                    <a:lnTo>
                      <a:pt x="503" y="57"/>
                    </a:lnTo>
                    <a:lnTo>
                      <a:pt x="490" y="48"/>
                    </a:lnTo>
                    <a:lnTo>
                      <a:pt x="476" y="41"/>
                    </a:lnTo>
                    <a:lnTo>
                      <a:pt x="460" y="33"/>
                    </a:lnTo>
                    <a:lnTo>
                      <a:pt x="443" y="27"/>
                    </a:lnTo>
                    <a:lnTo>
                      <a:pt x="424" y="20"/>
                    </a:lnTo>
                    <a:lnTo>
                      <a:pt x="404" y="15"/>
                    </a:lnTo>
                    <a:lnTo>
                      <a:pt x="383" y="11"/>
                    </a:lnTo>
                    <a:lnTo>
                      <a:pt x="361" y="7"/>
                    </a:lnTo>
                    <a:lnTo>
                      <a:pt x="339" y="4"/>
                    </a:lnTo>
                    <a:lnTo>
                      <a:pt x="316" y="2"/>
                    </a:lnTo>
                    <a:lnTo>
                      <a:pt x="293" y="0"/>
                    </a:lnTo>
                    <a:lnTo>
                      <a:pt x="270" y="0"/>
                    </a:lnTo>
                    <a:lnTo>
                      <a:pt x="246" y="0"/>
                    </a:lnTo>
                    <a:lnTo>
                      <a:pt x="223" y="2"/>
                    </a:lnTo>
                    <a:lnTo>
                      <a:pt x="200" y="4"/>
                    </a:lnTo>
                    <a:lnTo>
                      <a:pt x="178" y="7"/>
                    </a:lnTo>
                    <a:lnTo>
                      <a:pt x="156" y="11"/>
                    </a:lnTo>
                    <a:lnTo>
                      <a:pt x="135" y="15"/>
                    </a:lnTo>
                    <a:lnTo>
                      <a:pt x="115" y="20"/>
                    </a:lnTo>
                    <a:lnTo>
                      <a:pt x="96" y="27"/>
                    </a:lnTo>
                    <a:lnTo>
                      <a:pt x="79" y="33"/>
                    </a:lnTo>
                    <a:lnTo>
                      <a:pt x="63" y="41"/>
                    </a:lnTo>
                    <a:lnTo>
                      <a:pt x="49" y="48"/>
                    </a:lnTo>
                    <a:lnTo>
                      <a:pt x="36" y="57"/>
                    </a:lnTo>
                    <a:lnTo>
                      <a:pt x="25" y="66"/>
                    </a:lnTo>
                    <a:lnTo>
                      <a:pt x="16" y="75"/>
                    </a:lnTo>
                    <a:lnTo>
                      <a:pt x="9" y="84"/>
                    </a:lnTo>
                    <a:lnTo>
                      <a:pt x="4" y="94"/>
                    </a:lnTo>
                    <a:lnTo>
                      <a:pt x="1" y="104"/>
                    </a:lnTo>
                    <a:lnTo>
                      <a:pt x="0" y="114"/>
                    </a:ln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2"/>
                    </a:lnTo>
                    <a:lnTo>
                      <a:pt x="156" y="217"/>
                    </a:lnTo>
                    <a:lnTo>
                      <a:pt x="178" y="221"/>
                    </a:lnTo>
                    <a:lnTo>
                      <a:pt x="200" y="224"/>
                    </a:lnTo>
                    <a:lnTo>
                      <a:pt x="223" y="226"/>
                    </a:lnTo>
                    <a:lnTo>
                      <a:pt x="246" y="227"/>
                    </a:lnTo>
                    <a:lnTo>
                      <a:pt x="270" y="228"/>
                    </a:lnTo>
                    <a:lnTo>
                      <a:pt x="293" y="227"/>
                    </a:lnTo>
                    <a:lnTo>
                      <a:pt x="316" y="226"/>
                    </a:lnTo>
                    <a:lnTo>
                      <a:pt x="339" y="224"/>
                    </a:lnTo>
                    <a:lnTo>
                      <a:pt x="361" y="221"/>
                    </a:lnTo>
                    <a:lnTo>
                      <a:pt x="383" y="217"/>
                    </a:lnTo>
                    <a:lnTo>
                      <a:pt x="404" y="212"/>
                    </a:lnTo>
                    <a:lnTo>
                      <a:pt x="424" y="207"/>
                    </a:lnTo>
                    <a:lnTo>
                      <a:pt x="443" y="201"/>
                    </a:lnTo>
                    <a:lnTo>
                      <a:pt x="460" y="195"/>
                    </a:lnTo>
                    <a:lnTo>
                      <a:pt x="476" y="187"/>
                    </a:lnTo>
                    <a:lnTo>
                      <a:pt x="490" y="179"/>
                    </a:lnTo>
                    <a:lnTo>
                      <a:pt x="503" y="171"/>
                    </a:lnTo>
                    <a:lnTo>
                      <a:pt x="514" y="162"/>
                    </a:lnTo>
                    <a:lnTo>
                      <a:pt x="523" y="153"/>
                    </a:lnTo>
                    <a:lnTo>
                      <a:pt x="530" y="143"/>
                    </a:lnTo>
                    <a:lnTo>
                      <a:pt x="535" y="134"/>
                    </a:lnTo>
                    <a:lnTo>
                      <a:pt x="538" y="124"/>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29" name="Freeform 42"/>
              <p:cNvSpPr>
                <a:spLocks/>
              </p:cNvSpPr>
              <p:nvPr/>
            </p:nvSpPr>
            <p:spPr bwMode="auto">
              <a:xfrm>
                <a:off x="4230" y="2641"/>
                <a:ext cx="540" cy="229"/>
              </a:xfrm>
              <a:custGeom>
                <a:avLst/>
                <a:gdLst>
                  <a:gd name="T0" fmla="*/ 538 w 540"/>
                  <a:gd name="T1" fmla="*/ 104 h 229"/>
                  <a:gd name="T2" fmla="*/ 530 w 540"/>
                  <a:gd name="T3" fmla="*/ 85 h 229"/>
                  <a:gd name="T4" fmla="*/ 514 w 540"/>
                  <a:gd name="T5" fmla="*/ 66 h 229"/>
                  <a:gd name="T6" fmla="*/ 490 w 540"/>
                  <a:gd name="T7" fmla="*/ 49 h 229"/>
                  <a:gd name="T8" fmla="*/ 460 w 540"/>
                  <a:gd name="T9" fmla="*/ 34 h 229"/>
                  <a:gd name="T10" fmla="*/ 424 w 540"/>
                  <a:gd name="T11" fmla="*/ 21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5 w 540"/>
                  <a:gd name="T23" fmla="*/ 11 h 229"/>
                  <a:gd name="T24" fmla="*/ 115 w 540"/>
                  <a:gd name="T25" fmla="*/ 21 h 229"/>
                  <a:gd name="T26" fmla="*/ 79 w 540"/>
                  <a:gd name="T27" fmla="*/ 34 h 229"/>
                  <a:gd name="T28" fmla="*/ 49 w 540"/>
                  <a:gd name="T29" fmla="*/ 49 h 229"/>
                  <a:gd name="T30" fmla="*/ 26 w 540"/>
                  <a:gd name="T31" fmla="*/ 66 h 229"/>
                  <a:gd name="T32" fmla="*/ 9 w 540"/>
                  <a:gd name="T33" fmla="*/ 85 h 229"/>
                  <a:gd name="T34" fmla="*/ 1 w 540"/>
                  <a:gd name="T35" fmla="*/ 104 h 229"/>
                  <a:gd name="T36" fmla="*/ 1 w 540"/>
                  <a:gd name="T37" fmla="*/ 124 h 229"/>
                  <a:gd name="T38" fmla="*/ 9 w 540"/>
                  <a:gd name="T39" fmla="*/ 143 h 229"/>
                  <a:gd name="T40" fmla="*/ 26 w 540"/>
                  <a:gd name="T41" fmla="*/ 162 h 229"/>
                  <a:gd name="T42" fmla="*/ 49 w 540"/>
                  <a:gd name="T43" fmla="*/ 179 h 229"/>
                  <a:gd name="T44" fmla="*/ 79 w 540"/>
                  <a:gd name="T45" fmla="*/ 195 h 229"/>
                  <a:gd name="T46" fmla="*/ 115 w 540"/>
                  <a:gd name="T47" fmla="*/ 207 h 229"/>
                  <a:gd name="T48" fmla="*/ 155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5"/>
                    </a:lnTo>
                    <a:lnTo>
                      <a:pt x="522" y="75"/>
                    </a:lnTo>
                    <a:lnTo>
                      <a:pt x="514" y="66"/>
                    </a:lnTo>
                    <a:lnTo>
                      <a:pt x="503" y="57"/>
                    </a:lnTo>
                    <a:lnTo>
                      <a:pt x="490" y="49"/>
                    </a:lnTo>
                    <a:lnTo>
                      <a:pt x="476" y="41"/>
                    </a:lnTo>
                    <a:lnTo>
                      <a:pt x="460" y="34"/>
                    </a:lnTo>
                    <a:lnTo>
                      <a:pt x="443" y="27"/>
                    </a:lnTo>
                    <a:lnTo>
                      <a:pt x="424" y="21"/>
                    </a:lnTo>
                    <a:lnTo>
                      <a:pt x="404" y="15"/>
                    </a:lnTo>
                    <a:lnTo>
                      <a:pt x="383" y="11"/>
                    </a:lnTo>
                    <a:lnTo>
                      <a:pt x="362" y="7"/>
                    </a:lnTo>
                    <a:lnTo>
                      <a:pt x="339" y="4"/>
                    </a:lnTo>
                    <a:lnTo>
                      <a:pt x="316" y="2"/>
                    </a:lnTo>
                    <a:lnTo>
                      <a:pt x="293" y="0"/>
                    </a:lnTo>
                    <a:lnTo>
                      <a:pt x="269" y="0"/>
                    </a:lnTo>
                    <a:lnTo>
                      <a:pt x="246" y="0"/>
                    </a:lnTo>
                    <a:lnTo>
                      <a:pt x="223" y="2"/>
                    </a:lnTo>
                    <a:lnTo>
                      <a:pt x="200" y="4"/>
                    </a:lnTo>
                    <a:lnTo>
                      <a:pt x="177" y="7"/>
                    </a:lnTo>
                    <a:lnTo>
                      <a:pt x="155" y="11"/>
                    </a:lnTo>
                    <a:lnTo>
                      <a:pt x="135" y="15"/>
                    </a:lnTo>
                    <a:lnTo>
                      <a:pt x="115" y="21"/>
                    </a:lnTo>
                    <a:lnTo>
                      <a:pt x="97" y="27"/>
                    </a:lnTo>
                    <a:lnTo>
                      <a:pt x="79" y="34"/>
                    </a:lnTo>
                    <a:lnTo>
                      <a:pt x="63" y="41"/>
                    </a:lnTo>
                    <a:lnTo>
                      <a:pt x="49" y="49"/>
                    </a:lnTo>
                    <a:lnTo>
                      <a:pt x="36" y="57"/>
                    </a:lnTo>
                    <a:lnTo>
                      <a:pt x="26" y="66"/>
                    </a:lnTo>
                    <a:lnTo>
                      <a:pt x="16" y="75"/>
                    </a:lnTo>
                    <a:lnTo>
                      <a:pt x="9" y="85"/>
                    </a:lnTo>
                    <a:lnTo>
                      <a:pt x="4" y="94"/>
                    </a:lnTo>
                    <a:lnTo>
                      <a:pt x="1" y="104"/>
                    </a:lnTo>
                    <a:lnTo>
                      <a:pt x="0" y="114"/>
                    </a:lnTo>
                    <a:lnTo>
                      <a:pt x="1" y="124"/>
                    </a:lnTo>
                    <a:lnTo>
                      <a:pt x="4" y="134"/>
                    </a:lnTo>
                    <a:lnTo>
                      <a:pt x="9" y="143"/>
                    </a:lnTo>
                    <a:lnTo>
                      <a:pt x="16" y="153"/>
                    </a:lnTo>
                    <a:lnTo>
                      <a:pt x="26" y="162"/>
                    </a:lnTo>
                    <a:lnTo>
                      <a:pt x="36" y="171"/>
                    </a:lnTo>
                    <a:lnTo>
                      <a:pt x="49" y="179"/>
                    </a:lnTo>
                    <a:lnTo>
                      <a:pt x="63" y="187"/>
                    </a:lnTo>
                    <a:lnTo>
                      <a:pt x="79" y="195"/>
                    </a:lnTo>
                    <a:lnTo>
                      <a:pt x="97"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4" y="162"/>
                    </a:lnTo>
                    <a:lnTo>
                      <a:pt x="522" y="153"/>
                    </a:lnTo>
                    <a:lnTo>
                      <a:pt x="530" y="143"/>
                    </a:lnTo>
                    <a:lnTo>
                      <a:pt x="535" y="134"/>
                    </a:lnTo>
                    <a:lnTo>
                      <a:pt x="538" y="124"/>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0" name="Freeform 43"/>
              <p:cNvSpPr>
                <a:spLocks/>
              </p:cNvSpPr>
              <p:nvPr/>
            </p:nvSpPr>
            <p:spPr bwMode="auto">
              <a:xfrm>
                <a:off x="5220" y="2641"/>
                <a:ext cx="540" cy="229"/>
              </a:xfrm>
              <a:custGeom>
                <a:avLst/>
                <a:gdLst>
                  <a:gd name="T0" fmla="*/ 1 w 540"/>
                  <a:gd name="T1" fmla="*/ 124 h 229"/>
                  <a:gd name="T2" fmla="*/ 9 w 540"/>
                  <a:gd name="T3" fmla="*/ 143 h 229"/>
                  <a:gd name="T4" fmla="*/ 25 w 540"/>
                  <a:gd name="T5" fmla="*/ 162 h 229"/>
                  <a:gd name="T6" fmla="*/ 49 w 540"/>
                  <a:gd name="T7" fmla="*/ 179 h 229"/>
                  <a:gd name="T8" fmla="*/ 79 w 540"/>
                  <a:gd name="T9" fmla="*/ 195 h 229"/>
                  <a:gd name="T10" fmla="*/ 115 w 540"/>
                  <a:gd name="T11" fmla="*/ 207 h 229"/>
                  <a:gd name="T12" fmla="*/ 155 w 540"/>
                  <a:gd name="T13" fmla="*/ 217 h 229"/>
                  <a:gd name="T14" fmla="*/ 200 w 540"/>
                  <a:gd name="T15" fmla="*/ 224 h 229"/>
                  <a:gd name="T16" fmla="*/ 246 w 540"/>
                  <a:gd name="T17" fmla="*/ 227 h 229"/>
                  <a:gd name="T18" fmla="*/ 293 w 540"/>
                  <a:gd name="T19" fmla="*/ 227 h 229"/>
                  <a:gd name="T20" fmla="*/ 339 w 540"/>
                  <a:gd name="T21" fmla="*/ 224 h 229"/>
                  <a:gd name="T22" fmla="*/ 383 w 540"/>
                  <a:gd name="T23" fmla="*/ 217 h 229"/>
                  <a:gd name="T24" fmla="*/ 424 w 540"/>
                  <a:gd name="T25" fmla="*/ 207 h 229"/>
                  <a:gd name="T26" fmla="*/ 460 w 540"/>
                  <a:gd name="T27" fmla="*/ 195 h 229"/>
                  <a:gd name="T28" fmla="*/ 490 w 540"/>
                  <a:gd name="T29" fmla="*/ 179 h 229"/>
                  <a:gd name="T30" fmla="*/ 513 w 540"/>
                  <a:gd name="T31" fmla="*/ 162 h 229"/>
                  <a:gd name="T32" fmla="*/ 530 w 540"/>
                  <a:gd name="T33" fmla="*/ 143 h 229"/>
                  <a:gd name="T34" fmla="*/ 538 w 540"/>
                  <a:gd name="T35" fmla="*/ 124 h 229"/>
                  <a:gd name="T36" fmla="*/ 538 w 540"/>
                  <a:gd name="T37" fmla="*/ 104 h 229"/>
                  <a:gd name="T38" fmla="*/ 530 w 540"/>
                  <a:gd name="T39" fmla="*/ 84 h 229"/>
                  <a:gd name="T40" fmla="*/ 513 w 540"/>
                  <a:gd name="T41" fmla="*/ 66 h 229"/>
                  <a:gd name="T42" fmla="*/ 490 w 540"/>
                  <a:gd name="T43" fmla="*/ 48 h 229"/>
                  <a:gd name="T44" fmla="*/ 460 w 540"/>
                  <a:gd name="T45" fmla="*/ 34 h 229"/>
                  <a:gd name="T46" fmla="*/ 424 w 540"/>
                  <a:gd name="T47" fmla="*/ 21 h 229"/>
                  <a:gd name="T48" fmla="*/ 383 w 540"/>
                  <a:gd name="T49" fmla="*/ 11 h 229"/>
                  <a:gd name="T50" fmla="*/ 339 w 540"/>
                  <a:gd name="T51" fmla="*/ 4 h 229"/>
                  <a:gd name="T52" fmla="*/ 293 w 540"/>
                  <a:gd name="T53" fmla="*/ 0 h 229"/>
                  <a:gd name="T54" fmla="*/ 246 w 540"/>
                  <a:gd name="T55" fmla="*/ 0 h 229"/>
                  <a:gd name="T56" fmla="*/ 199 w 540"/>
                  <a:gd name="T57" fmla="*/ 4 h 229"/>
                  <a:gd name="T58" fmla="*/ 155 w 540"/>
                  <a:gd name="T59" fmla="*/ 11 h 229"/>
                  <a:gd name="T60" fmla="*/ 115 w 540"/>
                  <a:gd name="T61" fmla="*/ 21 h 229"/>
                  <a:gd name="T62" fmla="*/ 79 w 540"/>
                  <a:gd name="T63" fmla="*/ 34 h 229"/>
                  <a:gd name="T64" fmla="*/ 49 w 540"/>
                  <a:gd name="T65" fmla="*/ 49 h 229"/>
                  <a:gd name="T66" fmla="*/ 25 w 540"/>
                  <a:gd name="T67" fmla="*/ 66 h 229"/>
                  <a:gd name="T68" fmla="*/ 9 w 540"/>
                  <a:gd name="T69" fmla="*/ 85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3" y="162"/>
                    </a:lnTo>
                    <a:lnTo>
                      <a:pt x="522" y="153"/>
                    </a:lnTo>
                    <a:lnTo>
                      <a:pt x="530" y="143"/>
                    </a:lnTo>
                    <a:lnTo>
                      <a:pt x="534" y="134"/>
                    </a:lnTo>
                    <a:lnTo>
                      <a:pt x="538" y="124"/>
                    </a:lnTo>
                    <a:lnTo>
                      <a:pt x="539" y="114"/>
                    </a:lnTo>
                    <a:lnTo>
                      <a:pt x="538" y="104"/>
                    </a:lnTo>
                    <a:lnTo>
                      <a:pt x="534" y="94"/>
                    </a:lnTo>
                    <a:lnTo>
                      <a:pt x="530" y="84"/>
                    </a:lnTo>
                    <a:lnTo>
                      <a:pt x="522" y="75"/>
                    </a:lnTo>
                    <a:lnTo>
                      <a:pt x="513" y="66"/>
                    </a:lnTo>
                    <a:lnTo>
                      <a:pt x="503" y="57"/>
                    </a:lnTo>
                    <a:lnTo>
                      <a:pt x="490" y="48"/>
                    </a:lnTo>
                    <a:lnTo>
                      <a:pt x="476" y="41"/>
                    </a:lnTo>
                    <a:lnTo>
                      <a:pt x="460" y="34"/>
                    </a:lnTo>
                    <a:lnTo>
                      <a:pt x="442" y="27"/>
                    </a:lnTo>
                    <a:lnTo>
                      <a:pt x="424" y="21"/>
                    </a:lnTo>
                    <a:lnTo>
                      <a:pt x="404" y="15"/>
                    </a:lnTo>
                    <a:lnTo>
                      <a:pt x="383" y="11"/>
                    </a:lnTo>
                    <a:lnTo>
                      <a:pt x="362" y="7"/>
                    </a:lnTo>
                    <a:lnTo>
                      <a:pt x="339" y="4"/>
                    </a:lnTo>
                    <a:lnTo>
                      <a:pt x="316" y="2"/>
                    </a:lnTo>
                    <a:lnTo>
                      <a:pt x="293" y="0"/>
                    </a:lnTo>
                    <a:lnTo>
                      <a:pt x="269" y="0"/>
                    </a:lnTo>
                    <a:lnTo>
                      <a:pt x="246" y="0"/>
                    </a:lnTo>
                    <a:lnTo>
                      <a:pt x="223" y="2"/>
                    </a:lnTo>
                    <a:lnTo>
                      <a:pt x="199" y="4"/>
                    </a:lnTo>
                    <a:lnTo>
                      <a:pt x="177" y="7"/>
                    </a:lnTo>
                    <a:lnTo>
                      <a:pt x="155" y="11"/>
                    </a:lnTo>
                    <a:lnTo>
                      <a:pt x="135" y="16"/>
                    </a:lnTo>
                    <a:lnTo>
                      <a:pt x="115" y="21"/>
                    </a:lnTo>
                    <a:lnTo>
                      <a:pt x="96" y="27"/>
                    </a:lnTo>
                    <a:lnTo>
                      <a:pt x="79" y="34"/>
                    </a:lnTo>
                    <a:lnTo>
                      <a:pt x="63" y="41"/>
                    </a:lnTo>
                    <a:lnTo>
                      <a:pt x="49" y="49"/>
                    </a:lnTo>
                    <a:lnTo>
                      <a:pt x="36" y="57"/>
                    </a:lnTo>
                    <a:lnTo>
                      <a:pt x="25" y="66"/>
                    </a:lnTo>
                    <a:lnTo>
                      <a:pt x="16" y="75"/>
                    </a:lnTo>
                    <a:lnTo>
                      <a:pt x="9" y="85"/>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1" name="Freeform 44"/>
              <p:cNvSpPr>
                <a:spLocks/>
              </p:cNvSpPr>
              <p:nvPr/>
            </p:nvSpPr>
            <p:spPr bwMode="auto">
              <a:xfrm>
                <a:off x="2075" y="2327"/>
                <a:ext cx="540" cy="229"/>
              </a:xfrm>
              <a:custGeom>
                <a:avLst/>
                <a:gdLst>
                  <a:gd name="T0" fmla="*/ 538 w 540"/>
                  <a:gd name="T1" fmla="*/ 104 h 229"/>
                  <a:gd name="T2" fmla="*/ 530 w 540"/>
                  <a:gd name="T3" fmla="*/ 84 h 229"/>
                  <a:gd name="T4" fmla="*/ 514 w 540"/>
                  <a:gd name="T5" fmla="*/ 65 h 229"/>
                  <a:gd name="T6" fmla="*/ 490 w 540"/>
                  <a:gd name="T7" fmla="*/ 48 h 229"/>
                  <a:gd name="T8" fmla="*/ 460 w 540"/>
                  <a:gd name="T9" fmla="*/ 33 h 229"/>
                  <a:gd name="T10" fmla="*/ 424 w 540"/>
                  <a:gd name="T11" fmla="*/ 20 h 229"/>
                  <a:gd name="T12" fmla="*/ 384 w 540"/>
                  <a:gd name="T13" fmla="*/ 10 h 229"/>
                  <a:gd name="T14" fmla="*/ 340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9 w 540"/>
                  <a:gd name="T29" fmla="*/ 48 h 229"/>
                  <a:gd name="T30" fmla="*/ 26 w 540"/>
                  <a:gd name="T31" fmla="*/ 65 h 229"/>
                  <a:gd name="T32" fmla="*/ 9 w 540"/>
                  <a:gd name="T33" fmla="*/ 84 h 229"/>
                  <a:gd name="T34" fmla="*/ 1 w 540"/>
                  <a:gd name="T35" fmla="*/ 104 h 229"/>
                  <a:gd name="T36" fmla="*/ 1 w 540"/>
                  <a:gd name="T37" fmla="*/ 123 h 229"/>
                  <a:gd name="T38" fmla="*/ 9 w 540"/>
                  <a:gd name="T39" fmla="*/ 143 h 229"/>
                  <a:gd name="T40" fmla="*/ 26 w 540"/>
                  <a:gd name="T41" fmla="*/ 162 h 229"/>
                  <a:gd name="T42" fmla="*/ 49 w 540"/>
                  <a:gd name="T43" fmla="*/ 179 h 229"/>
                  <a:gd name="T44" fmla="*/ 79 w 540"/>
                  <a:gd name="T45" fmla="*/ 194 h 229"/>
                  <a:gd name="T46" fmla="*/ 115 w 540"/>
                  <a:gd name="T47" fmla="*/ 207 h 229"/>
                  <a:gd name="T48" fmla="*/ 156 w 540"/>
                  <a:gd name="T49" fmla="*/ 216 h 229"/>
                  <a:gd name="T50" fmla="*/ 200 w 540"/>
                  <a:gd name="T51" fmla="*/ 223 h 229"/>
                  <a:gd name="T52" fmla="*/ 246 w 540"/>
                  <a:gd name="T53" fmla="*/ 227 h 229"/>
                  <a:gd name="T54" fmla="*/ 293 w 540"/>
                  <a:gd name="T55" fmla="*/ 227 h 229"/>
                  <a:gd name="T56" fmla="*/ 340 w 540"/>
                  <a:gd name="T57" fmla="*/ 223 h 229"/>
                  <a:gd name="T58" fmla="*/ 384 w 540"/>
                  <a:gd name="T59" fmla="*/ 216 h 229"/>
                  <a:gd name="T60" fmla="*/ 424 w 540"/>
                  <a:gd name="T61" fmla="*/ 207 h 229"/>
                  <a:gd name="T62" fmla="*/ 460 w 540"/>
                  <a:gd name="T63" fmla="*/ 194 h 229"/>
                  <a:gd name="T64" fmla="*/ 490 w 540"/>
                  <a:gd name="T65" fmla="*/ 179 h 229"/>
                  <a:gd name="T66" fmla="*/ 514 w 540"/>
                  <a:gd name="T67" fmla="*/ 162 h 229"/>
                  <a:gd name="T68" fmla="*/ 530 w 540"/>
                  <a:gd name="T69" fmla="*/ 143 h 229"/>
                  <a:gd name="T70" fmla="*/ 538 w 540"/>
                  <a:gd name="T71" fmla="*/ 123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4" y="10"/>
                    </a:lnTo>
                    <a:lnTo>
                      <a:pt x="362" y="6"/>
                    </a:lnTo>
                    <a:lnTo>
                      <a:pt x="340" y="3"/>
                    </a:lnTo>
                    <a:lnTo>
                      <a:pt x="316" y="1"/>
                    </a:lnTo>
                    <a:lnTo>
                      <a:pt x="293" y="0"/>
                    </a:lnTo>
                    <a:lnTo>
                      <a:pt x="270" y="0"/>
                    </a:lnTo>
                    <a:lnTo>
                      <a:pt x="246" y="0"/>
                    </a:lnTo>
                    <a:lnTo>
                      <a:pt x="223" y="1"/>
                    </a:lnTo>
                    <a:lnTo>
                      <a:pt x="200" y="3"/>
                    </a:lnTo>
                    <a:lnTo>
                      <a:pt x="177" y="6"/>
                    </a:lnTo>
                    <a:lnTo>
                      <a:pt x="156" y="10"/>
                    </a:lnTo>
                    <a:lnTo>
                      <a:pt x="135" y="15"/>
                    </a:lnTo>
                    <a:lnTo>
                      <a:pt x="115" y="20"/>
                    </a:lnTo>
                    <a:lnTo>
                      <a:pt x="97" y="26"/>
                    </a:lnTo>
                    <a:lnTo>
                      <a:pt x="79" y="33"/>
                    </a:lnTo>
                    <a:lnTo>
                      <a:pt x="63" y="40"/>
                    </a:lnTo>
                    <a:lnTo>
                      <a:pt x="49" y="48"/>
                    </a:lnTo>
                    <a:lnTo>
                      <a:pt x="36" y="57"/>
                    </a:lnTo>
                    <a:lnTo>
                      <a:pt x="26" y="65"/>
                    </a:lnTo>
                    <a:lnTo>
                      <a:pt x="17" y="75"/>
                    </a:lnTo>
                    <a:lnTo>
                      <a:pt x="9" y="84"/>
                    </a:lnTo>
                    <a:lnTo>
                      <a:pt x="5" y="94"/>
                    </a:lnTo>
                    <a:lnTo>
                      <a:pt x="1" y="104"/>
                    </a:lnTo>
                    <a:lnTo>
                      <a:pt x="0" y="114"/>
                    </a:lnTo>
                    <a:lnTo>
                      <a:pt x="1" y="123"/>
                    </a:lnTo>
                    <a:lnTo>
                      <a:pt x="5" y="133"/>
                    </a:lnTo>
                    <a:lnTo>
                      <a:pt x="9" y="143"/>
                    </a:lnTo>
                    <a:lnTo>
                      <a:pt x="17" y="153"/>
                    </a:lnTo>
                    <a:lnTo>
                      <a:pt x="26" y="162"/>
                    </a:lnTo>
                    <a:lnTo>
                      <a:pt x="36" y="171"/>
                    </a:lnTo>
                    <a:lnTo>
                      <a:pt x="49" y="179"/>
                    </a:lnTo>
                    <a:lnTo>
                      <a:pt x="63" y="186"/>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1"/>
                    </a:lnTo>
                    <a:lnTo>
                      <a:pt x="384" y="216"/>
                    </a:lnTo>
                    <a:lnTo>
                      <a:pt x="404" y="212"/>
                    </a:lnTo>
                    <a:lnTo>
                      <a:pt x="424" y="207"/>
                    </a:lnTo>
                    <a:lnTo>
                      <a:pt x="443" y="201"/>
                    </a:lnTo>
                    <a:lnTo>
                      <a:pt x="460" y="194"/>
                    </a:lnTo>
                    <a:lnTo>
                      <a:pt x="476" y="186"/>
                    </a:lnTo>
                    <a:lnTo>
                      <a:pt x="490" y="179"/>
                    </a:lnTo>
                    <a:lnTo>
                      <a:pt x="503" y="171"/>
                    </a:lnTo>
                    <a:lnTo>
                      <a:pt x="514" y="162"/>
                    </a:lnTo>
                    <a:lnTo>
                      <a:pt x="523" y="153"/>
                    </a:lnTo>
                    <a:lnTo>
                      <a:pt x="530" y="143"/>
                    </a:lnTo>
                    <a:lnTo>
                      <a:pt x="535" y="133"/>
                    </a:lnTo>
                    <a:lnTo>
                      <a:pt x="538" y="123"/>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2" name="Freeform 45"/>
              <p:cNvSpPr>
                <a:spLocks/>
              </p:cNvSpPr>
              <p:nvPr/>
            </p:nvSpPr>
            <p:spPr bwMode="auto">
              <a:xfrm>
                <a:off x="3065" y="2327"/>
                <a:ext cx="540" cy="229"/>
              </a:xfrm>
              <a:custGeom>
                <a:avLst/>
                <a:gdLst>
                  <a:gd name="T0" fmla="*/ 1 w 540"/>
                  <a:gd name="T1" fmla="*/ 124 h 229"/>
                  <a:gd name="T2" fmla="*/ 9 w 540"/>
                  <a:gd name="T3" fmla="*/ 143 h 229"/>
                  <a:gd name="T4" fmla="*/ 26 w 540"/>
                  <a:gd name="T5" fmla="*/ 162 h 229"/>
                  <a:gd name="T6" fmla="*/ 49 w 540"/>
                  <a:gd name="T7" fmla="*/ 179 h 229"/>
                  <a:gd name="T8" fmla="*/ 79 w 540"/>
                  <a:gd name="T9" fmla="*/ 194 h 229"/>
                  <a:gd name="T10" fmla="*/ 115 w 540"/>
                  <a:gd name="T11" fmla="*/ 207 h 229"/>
                  <a:gd name="T12" fmla="*/ 156 w 540"/>
                  <a:gd name="T13" fmla="*/ 216 h 229"/>
                  <a:gd name="T14" fmla="*/ 200 w 540"/>
                  <a:gd name="T15" fmla="*/ 223 h 229"/>
                  <a:gd name="T16" fmla="*/ 246 w 540"/>
                  <a:gd name="T17" fmla="*/ 227 h 229"/>
                  <a:gd name="T18" fmla="*/ 293 w 540"/>
                  <a:gd name="T19" fmla="*/ 227 h 229"/>
                  <a:gd name="T20" fmla="*/ 340 w 540"/>
                  <a:gd name="T21" fmla="*/ 223 h 229"/>
                  <a:gd name="T22" fmla="*/ 384 w 540"/>
                  <a:gd name="T23" fmla="*/ 216 h 229"/>
                  <a:gd name="T24" fmla="*/ 424 w 540"/>
                  <a:gd name="T25" fmla="*/ 206 h 229"/>
                  <a:gd name="T26" fmla="*/ 460 w 540"/>
                  <a:gd name="T27" fmla="*/ 194 h 229"/>
                  <a:gd name="T28" fmla="*/ 490 w 540"/>
                  <a:gd name="T29" fmla="*/ 178 h 229"/>
                  <a:gd name="T30" fmla="*/ 513 w 540"/>
                  <a:gd name="T31" fmla="*/ 162 h 229"/>
                  <a:gd name="T32" fmla="*/ 530 w 540"/>
                  <a:gd name="T33" fmla="*/ 143 h 229"/>
                  <a:gd name="T34" fmla="*/ 538 w 540"/>
                  <a:gd name="T35" fmla="*/ 123 h 229"/>
                  <a:gd name="T36" fmla="*/ 538 w 540"/>
                  <a:gd name="T37" fmla="*/ 104 h 229"/>
                  <a:gd name="T38" fmla="*/ 530 w 540"/>
                  <a:gd name="T39" fmla="*/ 84 h 229"/>
                  <a:gd name="T40" fmla="*/ 513 w 540"/>
                  <a:gd name="T41" fmla="*/ 65 h 229"/>
                  <a:gd name="T42" fmla="*/ 490 w 540"/>
                  <a:gd name="T43" fmla="*/ 48 h 229"/>
                  <a:gd name="T44" fmla="*/ 460 w 540"/>
                  <a:gd name="T45" fmla="*/ 33 h 229"/>
                  <a:gd name="T46" fmla="*/ 424 w 540"/>
                  <a:gd name="T47" fmla="*/ 20 h 229"/>
                  <a:gd name="T48" fmla="*/ 384 w 540"/>
                  <a:gd name="T49" fmla="*/ 10 h 229"/>
                  <a:gd name="T50" fmla="*/ 339 w 540"/>
                  <a:gd name="T51" fmla="*/ 3 h 229"/>
                  <a:gd name="T52" fmla="*/ 293 w 540"/>
                  <a:gd name="T53" fmla="*/ 0 h 229"/>
                  <a:gd name="T54" fmla="*/ 246 w 540"/>
                  <a:gd name="T55" fmla="*/ 0 h 229"/>
                  <a:gd name="T56" fmla="*/ 200 w 540"/>
                  <a:gd name="T57" fmla="*/ 3 h 229"/>
                  <a:gd name="T58" fmla="*/ 156 w 540"/>
                  <a:gd name="T59" fmla="*/ 10 h 229"/>
                  <a:gd name="T60" fmla="*/ 115 w 540"/>
                  <a:gd name="T61" fmla="*/ 20 h 229"/>
                  <a:gd name="T62" fmla="*/ 79 w 540"/>
                  <a:gd name="T63" fmla="*/ 33 h 229"/>
                  <a:gd name="T64" fmla="*/ 49 w 540"/>
                  <a:gd name="T65" fmla="*/ 48 h 229"/>
                  <a:gd name="T66" fmla="*/ 26 w 540"/>
                  <a:gd name="T67" fmla="*/ 66 h 229"/>
                  <a:gd name="T68" fmla="*/ 9 w 540"/>
                  <a:gd name="T69" fmla="*/ 84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3"/>
                    </a:lnTo>
                    <a:lnTo>
                      <a:pt x="9" y="143"/>
                    </a:lnTo>
                    <a:lnTo>
                      <a:pt x="17" y="153"/>
                    </a:lnTo>
                    <a:lnTo>
                      <a:pt x="26" y="162"/>
                    </a:lnTo>
                    <a:lnTo>
                      <a:pt x="36" y="171"/>
                    </a:lnTo>
                    <a:lnTo>
                      <a:pt x="49" y="179"/>
                    </a:lnTo>
                    <a:lnTo>
                      <a:pt x="63" y="187"/>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0"/>
                    </a:lnTo>
                    <a:lnTo>
                      <a:pt x="384" y="216"/>
                    </a:lnTo>
                    <a:lnTo>
                      <a:pt x="404" y="212"/>
                    </a:lnTo>
                    <a:lnTo>
                      <a:pt x="424" y="206"/>
                    </a:lnTo>
                    <a:lnTo>
                      <a:pt x="443" y="201"/>
                    </a:lnTo>
                    <a:lnTo>
                      <a:pt x="460" y="194"/>
                    </a:lnTo>
                    <a:lnTo>
                      <a:pt x="476" y="186"/>
                    </a:lnTo>
                    <a:lnTo>
                      <a:pt x="490" y="178"/>
                    </a:lnTo>
                    <a:lnTo>
                      <a:pt x="503" y="170"/>
                    </a:lnTo>
                    <a:lnTo>
                      <a:pt x="513" y="162"/>
                    </a:lnTo>
                    <a:lnTo>
                      <a:pt x="522" y="152"/>
                    </a:lnTo>
                    <a:lnTo>
                      <a:pt x="530" y="143"/>
                    </a:lnTo>
                    <a:lnTo>
                      <a:pt x="535" y="133"/>
                    </a:lnTo>
                    <a:lnTo>
                      <a:pt x="538" y="123"/>
                    </a:lnTo>
                    <a:lnTo>
                      <a:pt x="539" y="113"/>
                    </a:lnTo>
                    <a:lnTo>
                      <a:pt x="538" y="104"/>
                    </a:lnTo>
                    <a:lnTo>
                      <a:pt x="535" y="94"/>
                    </a:lnTo>
                    <a:lnTo>
                      <a:pt x="530" y="84"/>
                    </a:lnTo>
                    <a:lnTo>
                      <a:pt x="522" y="75"/>
                    </a:lnTo>
                    <a:lnTo>
                      <a:pt x="513" y="65"/>
                    </a:lnTo>
                    <a:lnTo>
                      <a:pt x="503" y="57"/>
                    </a:lnTo>
                    <a:lnTo>
                      <a:pt x="490" y="48"/>
                    </a:lnTo>
                    <a:lnTo>
                      <a:pt x="476" y="40"/>
                    </a:lnTo>
                    <a:lnTo>
                      <a:pt x="460" y="33"/>
                    </a:lnTo>
                    <a:lnTo>
                      <a:pt x="442" y="26"/>
                    </a:lnTo>
                    <a:lnTo>
                      <a:pt x="424" y="20"/>
                    </a:lnTo>
                    <a:lnTo>
                      <a:pt x="404" y="15"/>
                    </a:lnTo>
                    <a:lnTo>
                      <a:pt x="384" y="10"/>
                    </a:lnTo>
                    <a:lnTo>
                      <a:pt x="362" y="6"/>
                    </a:lnTo>
                    <a:lnTo>
                      <a:pt x="339" y="3"/>
                    </a:lnTo>
                    <a:lnTo>
                      <a:pt x="316" y="1"/>
                    </a:lnTo>
                    <a:lnTo>
                      <a:pt x="293" y="0"/>
                    </a:lnTo>
                    <a:lnTo>
                      <a:pt x="270" y="0"/>
                    </a:lnTo>
                    <a:lnTo>
                      <a:pt x="246" y="0"/>
                    </a:lnTo>
                    <a:lnTo>
                      <a:pt x="223" y="1"/>
                    </a:lnTo>
                    <a:lnTo>
                      <a:pt x="200" y="3"/>
                    </a:lnTo>
                    <a:lnTo>
                      <a:pt x="177" y="6"/>
                    </a:lnTo>
                    <a:lnTo>
                      <a:pt x="156" y="10"/>
                    </a:lnTo>
                    <a:lnTo>
                      <a:pt x="135" y="15"/>
                    </a:lnTo>
                    <a:lnTo>
                      <a:pt x="115" y="20"/>
                    </a:lnTo>
                    <a:lnTo>
                      <a:pt x="96" y="26"/>
                    </a:lnTo>
                    <a:lnTo>
                      <a:pt x="79" y="33"/>
                    </a:lnTo>
                    <a:lnTo>
                      <a:pt x="63" y="40"/>
                    </a:lnTo>
                    <a:lnTo>
                      <a:pt x="49" y="48"/>
                    </a:lnTo>
                    <a:lnTo>
                      <a:pt x="36" y="57"/>
                    </a:lnTo>
                    <a:lnTo>
                      <a:pt x="26" y="66"/>
                    </a:lnTo>
                    <a:lnTo>
                      <a:pt x="17" y="75"/>
                    </a:lnTo>
                    <a:lnTo>
                      <a:pt x="9" y="84"/>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3" name="Freeform 46"/>
              <p:cNvSpPr>
                <a:spLocks/>
              </p:cNvSpPr>
              <p:nvPr/>
            </p:nvSpPr>
            <p:spPr bwMode="auto">
              <a:xfrm>
                <a:off x="4561" y="3874"/>
                <a:ext cx="646" cy="229"/>
              </a:xfrm>
              <a:custGeom>
                <a:avLst/>
                <a:gdLst>
                  <a:gd name="T0" fmla="*/ 1 w 646"/>
                  <a:gd name="T1" fmla="*/ 124 h 229"/>
                  <a:gd name="T2" fmla="*/ 11 w 646"/>
                  <a:gd name="T3" fmla="*/ 143 h 229"/>
                  <a:gd name="T4" fmla="*/ 29 w 646"/>
                  <a:gd name="T5" fmla="*/ 162 h 229"/>
                  <a:gd name="T6" fmla="*/ 58 w 646"/>
                  <a:gd name="T7" fmla="*/ 179 h 229"/>
                  <a:gd name="T8" fmla="*/ 94 w 646"/>
                  <a:gd name="T9" fmla="*/ 194 h 229"/>
                  <a:gd name="T10" fmla="*/ 137 w 646"/>
                  <a:gd name="T11" fmla="*/ 207 h 229"/>
                  <a:gd name="T12" fmla="*/ 186 w 646"/>
                  <a:gd name="T13" fmla="*/ 217 h 229"/>
                  <a:gd name="T14" fmla="*/ 239 w 646"/>
                  <a:gd name="T15" fmla="*/ 223 h 229"/>
                  <a:gd name="T16" fmla="*/ 294 w 646"/>
                  <a:gd name="T17" fmla="*/ 227 h 229"/>
                  <a:gd name="T18" fmla="*/ 350 w 646"/>
                  <a:gd name="T19" fmla="*/ 227 h 229"/>
                  <a:gd name="T20" fmla="*/ 405 w 646"/>
                  <a:gd name="T21" fmla="*/ 223 h 229"/>
                  <a:gd name="T22" fmla="*/ 458 w 646"/>
                  <a:gd name="T23" fmla="*/ 217 h 229"/>
                  <a:gd name="T24" fmla="*/ 507 w 646"/>
                  <a:gd name="T25" fmla="*/ 207 h 229"/>
                  <a:gd name="T26" fmla="*/ 550 w 646"/>
                  <a:gd name="T27" fmla="*/ 194 h 229"/>
                  <a:gd name="T28" fmla="*/ 586 w 646"/>
                  <a:gd name="T29" fmla="*/ 179 h 229"/>
                  <a:gd name="T30" fmla="*/ 615 w 646"/>
                  <a:gd name="T31" fmla="*/ 162 h 229"/>
                  <a:gd name="T32" fmla="*/ 634 w 646"/>
                  <a:gd name="T33" fmla="*/ 143 h 229"/>
                  <a:gd name="T34" fmla="*/ 643 w 646"/>
                  <a:gd name="T35" fmla="*/ 123 h 229"/>
                  <a:gd name="T36" fmla="*/ 643 w 646"/>
                  <a:gd name="T37" fmla="*/ 104 h 229"/>
                  <a:gd name="T38" fmla="*/ 634 w 646"/>
                  <a:gd name="T39" fmla="*/ 84 h 229"/>
                  <a:gd name="T40" fmla="*/ 615 w 646"/>
                  <a:gd name="T41" fmla="*/ 65 h 229"/>
                  <a:gd name="T42" fmla="*/ 586 w 646"/>
                  <a:gd name="T43" fmla="*/ 48 h 229"/>
                  <a:gd name="T44" fmla="*/ 550 w 646"/>
                  <a:gd name="T45" fmla="*/ 33 h 229"/>
                  <a:gd name="T46" fmla="*/ 507 w 646"/>
                  <a:gd name="T47" fmla="*/ 20 h 229"/>
                  <a:gd name="T48" fmla="*/ 458 w 646"/>
                  <a:gd name="T49" fmla="*/ 10 h 229"/>
                  <a:gd name="T50" fmla="*/ 405 w 646"/>
                  <a:gd name="T51" fmla="*/ 3 h 229"/>
                  <a:gd name="T52" fmla="*/ 350 w 646"/>
                  <a:gd name="T53" fmla="*/ 0 h 229"/>
                  <a:gd name="T54" fmla="*/ 294 w 646"/>
                  <a:gd name="T55" fmla="*/ 0 h 229"/>
                  <a:gd name="T56" fmla="*/ 239 w 646"/>
                  <a:gd name="T57" fmla="*/ 3 h 229"/>
                  <a:gd name="T58" fmla="*/ 185 w 646"/>
                  <a:gd name="T59" fmla="*/ 10 h 229"/>
                  <a:gd name="T60" fmla="*/ 137 w 646"/>
                  <a:gd name="T61" fmla="*/ 20 h 229"/>
                  <a:gd name="T62" fmla="*/ 94 w 646"/>
                  <a:gd name="T63" fmla="*/ 33 h 229"/>
                  <a:gd name="T64" fmla="*/ 58 w 646"/>
                  <a:gd name="T65" fmla="*/ 48 h 229"/>
                  <a:gd name="T66" fmla="*/ 29 w 646"/>
                  <a:gd name="T67" fmla="*/ 66 h 229"/>
                  <a:gd name="T68" fmla="*/ 11 w 646"/>
                  <a:gd name="T69" fmla="*/ 84 h 229"/>
                  <a:gd name="T70" fmla="*/ 1 w 646"/>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6"/>
                  <a:gd name="T109" fmla="*/ 0 h 229"/>
                  <a:gd name="T110" fmla="*/ 646 w 646"/>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6" h="229">
                    <a:moveTo>
                      <a:pt x="0" y="114"/>
                    </a:moveTo>
                    <a:lnTo>
                      <a:pt x="1" y="124"/>
                    </a:lnTo>
                    <a:lnTo>
                      <a:pt x="4" y="134"/>
                    </a:lnTo>
                    <a:lnTo>
                      <a:pt x="11" y="143"/>
                    </a:lnTo>
                    <a:lnTo>
                      <a:pt x="19" y="153"/>
                    </a:lnTo>
                    <a:lnTo>
                      <a:pt x="29" y="162"/>
                    </a:lnTo>
                    <a:lnTo>
                      <a:pt x="43" y="171"/>
                    </a:lnTo>
                    <a:lnTo>
                      <a:pt x="58" y="179"/>
                    </a:lnTo>
                    <a:lnTo>
                      <a:pt x="75" y="187"/>
                    </a:lnTo>
                    <a:lnTo>
                      <a:pt x="94" y="194"/>
                    </a:lnTo>
                    <a:lnTo>
                      <a:pt x="116" y="201"/>
                    </a:lnTo>
                    <a:lnTo>
                      <a:pt x="137" y="207"/>
                    </a:lnTo>
                    <a:lnTo>
                      <a:pt x="161" y="212"/>
                    </a:lnTo>
                    <a:lnTo>
                      <a:pt x="186" y="217"/>
                    </a:lnTo>
                    <a:lnTo>
                      <a:pt x="213" y="221"/>
                    </a:lnTo>
                    <a:lnTo>
                      <a:pt x="239" y="223"/>
                    </a:lnTo>
                    <a:lnTo>
                      <a:pt x="266" y="226"/>
                    </a:lnTo>
                    <a:lnTo>
                      <a:pt x="294" y="227"/>
                    </a:lnTo>
                    <a:lnTo>
                      <a:pt x="321" y="228"/>
                    </a:lnTo>
                    <a:lnTo>
                      <a:pt x="350" y="227"/>
                    </a:lnTo>
                    <a:lnTo>
                      <a:pt x="379" y="226"/>
                    </a:lnTo>
                    <a:lnTo>
                      <a:pt x="405" y="223"/>
                    </a:lnTo>
                    <a:lnTo>
                      <a:pt x="433" y="221"/>
                    </a:lnTo>
                    <a:lnTo>
                      <a:pt x="458" y="217"/>
                    </a:lnTo>
                    <a:lnTo>
                      <a:pt x="483" y="212"/>
                    </a:lnTo>
                    <a:lnTo>
                      <a:pt x="507" y="207"/>
                    </a:lnTo>
                    <a:lnTo>
                      <a:pt x="530" y="201"/>
                    </a:lnTo>
                    <a:lnTo>
                      <a:pt x="550" y="194"/>
                    </a:lnTo>
                    <a:lnTo>
                      <a:pt x="569" y="186"/>
                    </a:lnTo>
                    <a:lnTo>
                      <a:pt x="586" y="179"/>
                    </a:lnTo>
                    <a:lnTo>
                      <a:pt x="601" y="171"/>
                    </a:lnTo>
                    <a:lnTo>
                      <a:pt x="615" y="162"/>
                    </a:lnTo>
                    <a:lnTo>
                      <a:pt x="625" y="152"/>
                    </a:lnTo>
                    <a:lnTo>
                      <a:pt x="634" y="143"/>
                    </a:lnTo>
                    <a:lnTo>
                      <a:pt x="640" y="133"/>
                    </a:lnTo>
                    <a:lnTo>
                      <a:pt x="643" y="123"/>
                    </a:lnTo>
                    <a:lnTo>
                      <a:pt x="645" y="114"/>
                    </a:lnTo>
                    <a:lnTo>
                      <a:pt x="643" y="104"/>
                    </a:lnTo>
                    <a:lnTo>
                      <a:pt x="640" y="94"/>
                    </a:lnTo>
                    <a:lnTo>
                      <a:pt x="634" y="84"/>
                    </a:lnTo>
                    <a:lnTo>
                      <a:pt x="625" y="75"/>
                    </a:lnTo>
                    <a:lnTo>
                      <a:pt x="615" y="65"/>
                    </a:lnTo>
                    <a:lnTo>
                      <a:pt x="601" y="57"/>
                    </a:lnTo>
                    <a:lnTo>
                      <a:pt x="586" y="48"/>
                    </a:lnTo>
                    <a:lnTo>
                      <a:pt x="569" y="40"/>
                    </a:lnTo>
                    <a:lnTo>
                      <a:pt x="550" y="33"/>
                    </a:lnTo>
                    <a:lnTo>
                      <a:pt x="530" y="26"/>
                    </a:lnTo>
                    <a:lnTo>
                      <a:pt x="507" y="20"/>
                    </a:lnTo>
                    <a:lnTo>
                      <a:pt x="483" y="15"/>
                    </a:lnTo>
                    <a:lnTo>
                      <a:pt x="458" y="10"/>
                    </a:lnTo>
                    <a:lnTo>
                      <a:pt x="433" y="7"/>
                    </a:lnTo>
                    <a:lnTo>
                      <a:pt x="405" y="3"/>
                    </a:lnTo>
                    <a:lnTo>
                      <a:pt x="378" y="1"/>
                    </a:lnTo>
                    <a:lnTo>
                      <a:pt x="350" y="0"/>
                    </a:lnTo>
                    <a:lnTo>
                      <a:pt x="321" y="0"/>
                    </a:lnTo>
                    <a:lnTo>
                      <a:pt x="294" y="0"/>
                    </a:lnTo>
                    <a:lnTo>
                      <a:pt x="266" y="1"/>
                    </a:lnTo>
                    <a:lnTo>
                      <a:pt x="239" y="3"/>
                    </a:lnTo>
                    <a:lnTo>
                      <a:pt x="211" y="7"/>
                    </a:lnTo>
                    <a:lnTo>
                      <a:pt x="185" y="10"/>
                    </a:lnTo>
                    <a:lnTo>
                      <a:pt x="161" y="15"/>
                    </a:lnTo>
                    <a:lnTo>
                      <a:pt x="137" y="20"/>
                    </a:lnTo>
                    <a:lnTo>
                      <a:pt x="116" y="27"/>
                    </a:lnTo>
                    <a:lnTo>
                      <a:pt x="94" y="33"/>
                    </a:lnTo>
                    <a:lnTo>
                      <a:pt x="75" y="40"/>
                    </a:lnTo>
                    <a:lnTo>
                      <a:pt x="58" y="48"/>
                    </a:lnTo>
                    <a:lnTo>
                      <a:pt x="43" y="57"/>
                    </a:lnTo>
                    <a:lnTo>
                      <a:pt x="29" y="66"/>
                    </a:lnTo>
                    <a:lnTo>
                      <a:pt x="19" y="75"/>
                    </a:lnTo>
                    <a:lnTo>
                      <a:pt x="11" y="84"/>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4" name="Freeform 47"/>
              <p:cNvSpPr>
                <a:spLocks/>
              </p:cNvSpPr>
              <p:nvPr/>
            </p:nvSpPr>
            <p:spPr bwMode="auto">
              <a:xfrm>
                <a:off x="4980" y="3360"/>
                <a:ext cx="540" cy="229"/>
              </a:xfrm>
              <a:custGeom>
                <a:avLst/>
                <a:gdLst>
                  <a:gd name="T0" fmla="*/ 1 w 540"/>
                  <a:gd name="T1" fmla="*/ 124 h 229"/>
                  <a:gd name="T2" fmla="*/ 10 w 540"/>
                  <a:gd name="T3" fmla="*/ 143 h 229"/>
                  <a:gd name="T4" fmla="*/ 25 w 540"/>
                  <a:gd name="T5" fmla="*/ 162 h 229"/>
                  <a:gd name="T6" fmla="*/ 49 w 540"/>
                  <a:gd name="T7" fmla="*/ 179 h 229"/>
                  <a:gd name="T8" fmla="*/ 79 w 540"/>
                  <a:gd name="T9" fmla="*/ 194 h 229"/>
                  <a:gd name="T10" fmla="*/ 115 w 540"/>
                  <a:gd name="T11" fmla="*/ 207 h 229"/>
                  <a:gd name="T12" fmla="*/ 156 w 540"/>
                  <a:gd name="T13" fmla="*/ 217 h 229"/>
                  <a:gd name="T14" fmla="*/ 200 w 540"/>
                  <a:gd name="T15" fmla="*/ 223 h 229"/>
                  <a:gd name="T16" fmla="*/ 246 w 540"/>
                  <a:gd name="T17" fmla="*/ 227 h 229"/>
                  <a:gd name="T18" fmla="*/ 293 w 540"/>
                  <a:gd name="T19" fmla="*/ 227 h 229"/>
                  <a:gd name="T20" fmla="*/ 339 w 540"/>
                  <a:gd name="T21" fmla="*/ 223 h 229"/>
                  <a:gd name="T22" fmla="*/ 383 w 540"/>
                  <a:gd name="T23" fmla="*/ 217 h 229"/>
                  <a:gd name="T24" fmla="*/ 424 w 540"/>
                  <a:gd name="T25" fmla="*/ 207 h 229"/>
                  <a:gd name="T26" fmla="*/ 460 w 540"/>
                  <a:gd name="T27" fmla="*/ 194 h 229"/>
                  <a:gd name="T28" fmla="*/ 490 w 540"/>
                  <a:gd name="T29" fmla="*/ 179 h 229"/>
                  <a:gd name="T30" fmla="*/ 514 w 540"/>
                  <a:gd name="T31" fmla="*/ 162 h 229"/>
                  <a:gd name="T32" fmla="*/ 530 w 540"/>
                  <a:gd name="T33" fmla="*/ 143 h 229"/>
                  <a:gd name="T34" fmla="*/ 538 w 540"/>
                  <a:gd name="T35" fmla="*/ 123 h 229"/>
                  <a:gd name="T36" fmla="*/ 538 w 540"/>
                  <a:gd name="T37" fmla="*/ 104 h 229"/>
                  <a:gd name="T38" fmla="*/ 530 w 540"/>
                  <a:gd name="T39" fmla="*/ 84 h 229"/>
                  <a:gd name="T40" fmla="*/ 514 w 540"/>
                  <a:gd name="T41" fmla="*/ 65 h 229"/>
                  <a:gd name="T42" fmla="*/ 490 w 540"/>
                  <a:gd name="T43" fmla="*/ 48 h 229"/>
                  <a:gd name="T44" fmla="*/ 460 w 540"/>
                  <a:gd name="T45" fmla="*/ 33 h 229"/>
                  <a:gd name="T46" fmla="*/ 424 w 540"/>
                  <a:gd name="T47" fmla="*/ 20 h 229"/>
                  <a:gd name="T48" fmla="*/ 383 w 540"/>
                  <a:gd name="T49" fmla="*/ 10 h 229"/>
                  <a:gd name="T50" fmla="*/ 339 w 540"/>
                  <a:gd name="T51" fmla="*/ 3 h 229"/>
                  <a:gd name="T52" fmla="*/ 293 w 540"/>
                  <a:gd name="T53" fmla="*/ 0 h 229"/>
                  <a:gd name="T54" fmla="*/ 246 w 540"/>
                  <a:gd name="T55" fmla="*/ 0 h 229"/>
                  <a:gd name="T56" fmla="*/ 200 w 540"/>
                  <a:gd name="T57" fmla="*/ 3 h 229"/>
                  <a:gd name="T58" fmla="*/ 155 w 540"/>
                  <a:gd name="T59" fmla="*/ 10 h 229"/>
                  <a:gd name="T60" fmla="*/ 115 w 540"/>
                  <a:gd name="T61" fmla="*/ 20 h 229"/>
                  <a:gd name="T62" fmla="*/ 79 w 540"/>
                  <a:gd name="T63" fmla="*/ 33 h 229"/>
                  <a:gd name="T64" fmla="*/ 49 w 540"/>
                  <a:gd name="T65" fmla="*/ 48 h 229"/>
                  <a:gd name="T66" fmla="*/ 25 w 540"/>
                  <a:gd name="T67" fmla="*/ 66 h 229"/>
                  <a:gd name="T68" fmla="*/ 10 w 540"/>
                  <a:gd name="T69" fmla="*/ 84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4"/>
                    </a:lnTo>
                    <a:lnTo>
                      <a:pt x="10" y="143"/>
                    </a:lnTo>
                    <a:lnTo>
                      <a:pt x="16" y="153"/>
                    </a:lnTo>
                    <a:lnTo>
                      <a:pt x="25" y="162"/>
                    </a:lnTo>
                    <a:lnTo>
                      <a:pt x="36" y="171"/>
                    </a:lnTo>
                    <a:lnTo>
                      <a:pt x="49" y="179"/>
                    </a:lnTo>
                    <a:lnTo>
                      <a:pt x="63" y="187"/>
                    </a:lnTo>
                    <a:lnTo>
                      <a:pt x="79" y="194"/>
                    </a:lnTo>
                    <a:lnTo>
                      <a:pt x="97" y="201"/>
                    </a:lnTo>
                    <a:lnTo>
                      <a:pt x="115" y="207"/>
                    </a:lnTo>
                    <a:lnTo>
                      <a:pt x="135" y="212"/>
                    </a:lnTo>
                    <a:lnTo>
                      <a:pt x="156" y="217"/>
                    </a:lnTo>
                    <a:lnTo>
                      <a:pt x="178" y="221"/>
                    </a:lnTo>
                    <a:lnTo>
                      <a:pt x="200" y="223"/>
                    </a:lnTo>
                    <a:lnTo>
                      <a:pt x="223" y="226"/>
                    </a:lnTo>
                    <a:lnTo>
                      <a:pt x="246" y="227"/>
                    </a:lnTo>
                    <a:lnTo>
                      <a:pt x="269" y="228"/>
                    </a:lnTo>
                    <a:lnTo>
                      <a:pt x="293" y="227"/>
                    </a:lnTo>
                    <a:lnTo>
                      <a:pt x="317" y="226"/>
                    </a:lnTo>
                    <a:lnTo>
                      <a:pt x="339" y="223"/>
                    </a:lnTo>
                    <a:lnTo>
                      <a:pt x="362" y="221"/>
                    </a:lnTo>
                    <a:lnTo>
                      <a:pt x="383" y="217"/>
                    </a:lnTo>
                    <a:lnTo>
                      <a:pt x="404" y="212"/>
                    </a:lnTo>
                    <a:lnTo>
                      <a:pt x="424" y="207"/>
                    </a:lnTo>
                    <a:lnTo>
                      <a:pt x="443" y="201"/>
                    </a:lnTo>
                    <a:lnTo>
                      <a:pt x="460" y="194"/>
                    </a:lnTo>
                    <a:lnTo>
                      <a:pt x="476" y="187"/>
                    </a:lnTo>
                    <a:lnTo>
                      <a:pt x="490" y="179"/>
                    </a:lnTo>
                    <a:lnTo>
                      <a:pt x="503" y="171"/>
                    </a:lnTo>
                    <a:lnTo>
                      <a:pt x="514" y="162"/>
                    </a:lnTo>
                    <a:lnTo>
                      <a:pt x="523" y="152"/>
                    </a:lnTo>
                    <a:lnTo>
                      <a:pt x="530" y="143"/>
                    </a:lnTo>
                    <a:lnTo>
                      <a:pt x="535" y="133"/>
                    </a:lnTo>
                    <a:lnTo>
                      <a:pt x="538" y="123"/>
                    </a:lnTo>
                    <a:lnTo>
                      <a:pt x="539" y="114"/>
                    </a:ln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3" y="10"/>
                    </a:lnTo>
                    <a:lnTo>
                      <a:pt x="362" y="7"/>
                    </a:lnTo>
                    <a:lnTo>
                      <a:pt x="339" y="3"/>
                    </a:lnTo>
                    <a:lnTo>
                      <a:pt x="316" y="1"/>
                    </a:lnTo>
                    <a:lnTo>
                      <a:pt x="293" y="0"/>
                    </a:lnTo>
                    <a:lnTo>
                      <a:pt x="269" y="0"/>
                    </a:lnTo>
                    <a:lnTo>
                      <a:pt x="246" y="0"/>
                    </a:lnTo>
                    <a:lnTo>
                      <a:pt x="223" y="1"/>
                    </a:lnTo>
                    <a:lnTo>
                      <a:pt x="200" y="3"/>
                    </a:lnTo>
                    <a:lnTo>
                      <a:pt x="177" y="7"/>
                    </a:lnTo>
                    <a:lnTo>
                      <a:pt x="155" y="10"/>
                    </a:lnTo>
                    <a:lnTo>
                      <a:pt x="135" y="15"/>
                    </a:lnTo>
                    <a:lnTo>
                      <a:pt x="115" y="20"/>
                    </a:lnTo>
                    <a:lnTo>
                      <a:pt x="97" y="27"/>
                    </a:lnTo>
                    <a:lnTo>
                      <a:pt x="79" y="33"/>
                    </a:lnTo>
                    <a:lnTo>
                      <a:pt x="63" y="40"/>
                    </a:lnTo>
                    <a:lnTo>
                      <a:pt x="49" y="48"/>
                    </a:lnTo>
                    <a:lnTo>
                      <a:pt x="36" y="57"/>
                    </a:lnTo>
                    <a:lnTo>
                      <a:pt x="25" y="66"/>
                    </a:lnTo>
                    <a:lnTo>
                      <a:pt x="16" y="75"/>
                    </a:lnTo>
                    <a:lnTo>
                      <a:pt x="10" y="84"/>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5" name="Freeform 48"/>
              <p:cNvSpPr>
                <a:spLocks/>
              </p:cNvSpPr>
              <p:nvPr/>
            </p:nvSpPr>
            <p:spPr bwMode="auto">
              <a:xfrm>
                <a:off x="2885" y="3754"/>
                <a:ext cx="637" cy="229"/>
              </a:xfrm>
              <a:custGeom>
                <a:avLst/>
                <a:gdLst>
                  <a:gd name="T0" fmla="*/ 1 w 637"/>
                  <a:gd name="T1" fmla="*/ 124 h 229"/>
                  <a:gd name="T2" fmla="*/ 10 w 637"/>
                  <a:gd name="T3" fmla="*/ 144 h 229"/>
                  <a:gd name="T4" fmla="*/ 29 w 637"/>
                  <a:gd name="T5" fmla="*/ 162 h 229"/>
                  <a:gd name="T6" fmla="*/ 56 w 637"/>
                  <a:gd name="T7" fmla="*/ 180 h 229"/>
                  <a:gd name="T8" fmla="*/ 93 w 637"/>
                  <a:gd name="T9" fmla="*/ 195 h 229"/>
                  <a:gd name="T10" fmla="*/ 135 w 637"/>
                  <a:gd name="T11" fmla="*/ 208 h 229"/>
                  <a:gd name="T12" fmla="*/ 182 w 637"/>
                  <a:gd name="T13" fmla="*/ 218 h 229"/>
                  <a:gd name="T14" fmla="*/ 234 w 637"/>
                  <a:gd name="T15" fmla="*/ 225 h 229"/>
                  <a:gd name="T16" fmla="*/ 290 w 637"/>
                  <a:gd name="T17" fmla="*/ 228 h 229"/>
                  <a:gd name="T18" fmla="*/ 345 w 637"/>
                  <a:gd name="T19" fmla="*/ 228 h 229"/>
                  <a:gd name="T20" fmla="*/ 400 w 637"/>
                  <a:gd name="T21" fmla="*/ 224 h 229"/>
                  <a:gd name="T22" fmla="*/ 451 w 637"/>
                  <a:gd name="T23" fmla="*/ 218 h 229"/>
                  <a:gd name="T24" fmla="*/ 500 w 637"/>
                  <a:gd name="T25" fmla="*/ 208 h 229"/>
                  <a:gd name="T26" fmla="*/ 542 w 637"/>
                  <a:gd name="T27" fmla="*/ 195 h 229"/>
                  <a:gd name="T28" fmla="*/ 578 w 637"/>
                  <a:gd name="T29" fmla="*/ 180 h 229"/>
                  <a:gd name="T30" fmla="*/ 605 w 637"/>
                  <a:gd name="T31" fmla="*/ 162 h 229"/>
                  <a:gd name="T32" fmla="*/ 624 w 637"/>
                  <a:gd name="T33" fmla="*/ 144 h 229"/>
                  <a:gd name="T34" fmla="*/ 634 w 637"/>
                  <a:gd name="T35" fmla="*/ 124 h 229"/>
                  <a:gd name="T36" fmla="*/ 634 w 637"/>
                  <a:gd name="T37" fmla="*/ 104 h 229"/>
                  <a:gd name="T38" fmla="*/ 624 w 637"/>
                  <a:gd name="T39" fmla="*/ 85 h 229"/>
                  <a:gd name="T40" fmla="*/ 605 w 637"/>
                  <a:gd name="T41" fmla="*/ 66 h 229"/>
                  <a:gd name="T42" fmla="*/ 578 w 637"/>
                  <a:gd name="T43" fmla="*/ 49 h 229"/>
                  <a:gd name="T44" fmla="*/ 542 w 637"/>
                  <a:gd name="T45" fmla="*/ 34 h 229"/>
                  <a:gd name="T46" fmla="*/ 500 w 637"/>
                  <a:gd name="T47" fmla="*/ 21 h 229"/>
                  <a:gd name="T48" fmla="*/ 451 w 637"/>
                  <a:gd name="T49" fmla="*/ 11 h 229"/>
                  <a:gd name="T50" fmla="*/ 400 w 637"/>
                  <a:gd name="T51" fmla="*/ 4 h 229"/>
                  <a:gd name="T52" fmla="*/ 345 w 637"/>
                  <a:gd name="T53" fmla="*/ 1 h 229"/>
                  <a:gd name="T54" fmla="*/ 290 w 637"/>
                  <a:gd name="T55" fmla="*/ 1 h 229"/>
                  <a:gd name="T56" fmla="*/ 234 w 637"/>
                  <a:gd name="T57" fmla="*/ 4 h 229"/>
                  <a:gd name="T58" fmla="*/ 182 w 637"/>
                  <a:gd name="T59" fmla="*/ 11 h 229"/>
                  <a:gd name="T60" fmla="*/ 135 w 637"/>
                  <a:gd name="T61" fmla="*/ 21 h 229"/>
                  <a:gd name="T62" fmla="*/ 93 w 637"/>
                  <a:gd name="T63" fmla="*/ 34 h 229"/>
                  <a:gd name="T64" fmla="*/ 56 w 637"/>
                  <a:gd name="T65" fmla="*/ 49 h 229"/>
                  <a:gd name="T66" fmla="*/ 29 w 637"/>
                  <a:gd name="T67" fmla="*/ 66 h 229"/>
                  <a:gd name="T68" fmla="*/ 10 w 637"/>
                  <a:gd name="T69" fmla="*/ 85 h 229"/>
                  <a:gd name="T70" fmla="*/ 1 w 637"/>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7"/>
                  <a:gd name="T109" fmla="*/ 0 h 229"/>
                  <a:gd name="T110" fmla="*/ 637 w 637"/>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7" h="229">
                    <a:moveTo>
                      <a:pt x="0" y="114"/>
                    </a:moveTo>
                    <a:lnTo>
                      <a:pt x="1" y="124"/>
                    </a:lnTo>
                    <a:lnTo>
                      <a:pt x="4" y="134"/>
                    </a:lnTo>
                    <a:lnTo>
                      <a:pt x="10" y="144"/>
                    </a:lnTo>
                    <a:lnTo>
                      <a:pt x="18" y="153"/>
                    </a:lnTo>
                    <a:lnTo>
                      <a:pt x="29" y="162"/>
                    </a:lnTo>
                    <a:lnTo>
                      <a:pt x="42" y="171"/>
                    </a:lnTo>
                    <a:lnTo>
                      <a:pt x="56" y="180"/>
                    </a:lnTo>
                    <a:lnTo>
                      <a:pt x="74" y="188"/>
                    </a:lnTo>
                    <a:lnTo>
                      <a:pt x="93" y="195"/>
                    </a:lnTo>
                    <a:lnTo>
                      <a:pt x="113" y="201"/>
                    </a:lnTo>
                    <a:lnTo>
                      <a:pt x="135" y="208"/>
                    </a:lnTo>
                    <a:lnTo>
                      <a:pt x="159" y="213"/>
                    </a:lnTo>
                    <a:lnTo>
                      <a:pt x="182" y="218"/>
                    </a:lnTo>
                    <a:lnTo>
                      <a:pt x="208" y="221"/>
                    </a:lnTo>
                    <a:lnTo>
                      <a:pt x="234" y="225"/>
                    </a:lnTo>
                    <a:lnTo>
                      <a:pt x="261" y="227"/>
                    </a:lnTo>
                    <a:lnTo>
                      <a:pt x="290" y="228"/>
                    </a:lnTo>
                    <a:lnTo>
                      <a:pt x="317" y="228"/>
                    </a:lnTo>
                    <a:lnTo>
                      <a:pt x="345" y="228"/>
                    </a:lnTo>
                    <a:lnTo>
                      <a:pt x="372" y="226"/>
                    </a:lnTo>
                    <a:lnTo>
                      <a:pt x="400" y="224"/>
                    </a:lnTo>
                    <a:lnTo>
                      <a:pt x="425" y="221"/>
                    </a:lnTo>
                    <a:lnTo>
                      <a:pt x="451" y="218"/>
                    </a:lnTo>
                    <a:lnTo>
                      <a:pt x="476" y="213"/>
                    </a:lnTo>
                    <a:lnTo>
                      <a:pt x="500" y="208"/>
                    </a:lnTo>
                    <a:lnTo>
                      <a:pt x="521" y="201"/>
                    </a:lnTo>
                    <a:lnTo>
                      <a:pt x="542" y="195"/>
                    </a:lnTo>
                    <a:lnTo>
                      <a:pt x="561" y="188"/>
                    </a:lnTo>
                    <a:lnTo>
                      <a:pt x="578" y="180"/>
                    </a:lnTo>
                    <a:lnTo>
                      <a:pt x="593" y="171"/>
                    </a:lnTo>
                    <a:lnTo>
                      <a:pt x="605" y="162"/>
                    </a:lnTo>
                    <a:lnTo>
                      <a:pt x="615" y="153"/>
                    </a:lnTo>
                    <a:lnTo>
                      <a:pt x="624" y="144"/>
                    </a:lnTo>
                    <a:lnTo>
                      <a:pt x="631" y="134"/>
                    </a:lnTo>
                    <a:lnTo>
                      <a:pt x="634" y="124"/>
                    </a:lnTo>
                    <a:lnTo>
                      <a:pt x="636" y="114"/>
                    </a:lnTo>
                    <a:lnTo>
                      <a:pt x="634" y="104"/>
                    </a:lnTo>
                    <a:lnTo>
                      <a:pt x="631" y="94"/>
                    </a:lnTo>
                    <a:lnTo>
                      <a:pt x="624" y="85"/>
                    </a:lnTo>
                    <a:lnTo>
                      <a:pt x="615" y="75"/>
                    </a:lnTo>
                    <a:lnTo>
                      <a:pt x="605" y="66"/>
                    </a:lnTo>
                    <a:lnTo>
                      <a:pt x="592" y="57"/>
                    </a:lnTo>
                    <a:lnTo>
                      <a:pt x="578" y="49"/>
                    </a:lnTo>
                    <a:lnTo>
                      <a:pt x="561" y="41"/>
                    </a:lnTo>
                    <a:lnTo>
                      <a:pt x="542" y="34"/>
                    </a:lnTo>
                    <a:lnTo>
                      <a:pt x="521" y="27"/>
                    </a:lnTo>
                    <a:lnTo>
                      <a:pt x="500" y="21"/>
                    </a:lnTo>
                    <a:lnTo>
                      <a:pt x="476" y="16"/>
                    </a:lnTo>
                    <a:lnTo>
                      <a:pt x="451" y="11"/>
                    </a:lnTo>
                    <a:lnTo>
                      <a:pt x="425" y="7"/>
                    </a:lnTo>
                    <a:lnTo>
                      <a:pt x="400" y="4"/>
                    </a:lnTo>
                    <a:lnTo>
                      <a:pt x="372" y="2"/>
                    </a:lnTo>
                    <a:lnTo>
                      <a:pt x="345" y="1"/>
                    </a:lnTo>
                    <a:lnTo>
                      <a:pt x="317" y="0"/>
                    </a:lnTo>
                    <a:lnTo>
                      <a:pt x="290" y="1"/>
                    </a:lnTo>
                    <a:lnTo>
                      <a:pt x="261" y="2"/>
                    </a:lnTo>
                    <a:lnTo>
                      <a:pt x="234" y="4"/>
                    </a:lnTo>
                    <a:lnTo>
                      <a:pt x="208" y="7"/>
                    </a:lnTo>
                    <a:lnTo>
                      <a:pt x="182" y="11"/>
                    </a:lnTo>
                    <a:lnTo>
                      <a:pt x="158" y="16"/>
                    </a:lnTo>
                    <a:lnTo>
                      <a:pt x="135" y="21"/>
                    </a:lnTo>
                    <a:lnTo>
                      <a:pt x="113" y="27"/>
                    </a:lnTo>
                    <a:lnTo>
                      <a:pt x="93" y="34"/>
                    </a:lnTo>
                    <a:lnTo>
                      <a:pt x="74" y="41"/>
                    </a:lnTo>
                    <a:lnTo>
                      <a:pt x="56" y="49"/>
                    </a:lnTo>
                    <a:lnTo>
                      <a:pt x="42" y="57"/>
                    </a:lnTo>
                    <a:lnTo>
                      <a:pt x="29" y="66"/>
                    </a:lnTo>
                    <a:lnTo>
                      <a:pt x="18" y="75"/>
                    </a:lnTo>
                    <a:lnTo>
                      <a:pt x="10" y="85"/>
                    </a:lnTo>
                    <a:lnTo>
                      <a:pt x="4" y="95"/>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6" name="Freeform 49"/>
              <p:cNvSpPr>
                <a:spLocks/>
              </p:cNvSpPr>
              <p:nvPr/>
            </p:nvSpPr>
            <p:spPr bwMode="auto">
              <a:xfrm>
                <a:off x="3813" y="3234"/>
                <a:ext cx="967" cy="376"/>
              </a:xfrm>
              <a:custGeom>
                <a:avLst/>
                <a:gdLst>
                  <a:gd name="T0" fmla="*/ 0 w 967"/>
                  <a:gd name="T1" fmla="*/ 188 h 376"/>
                  <a:gd name="T2" fmla="*/ 477 w 967"/>
                  <a:gd name="T3" fmla="*/ 0 h 376"/>
                  <a:gd name="T4" fmla="*/ 966 w 967"/>
                  <a:gd name="T5" fmla="*/ 194 h 376"/>
                  <a:gd name="T6" fmla="*/ 477 w 967"/>
                  <a:gd name="T7" fmla="*/ 375 h 376"/>
                  <a:gd name="T8" fmla="*/ 0 w 967"/>
                  <a:gd name="T9" fmla="*/ 188 h 376"/>
                  <a:gd name="T10" fmla="*/ 0 60000 65536"/>
                  <a:gd name="T11" fmla="*/ 0 60000 65536"/>
                  <a:gd name="T12" fmla="*/ 0 60000 65536"/>
                  <a:gd name="T13" fmla="*/ 0 60000 65536"/>
                  <a:gd name="T14" fmla="*/ 0 60000 65536"/>
                  <a:gd name="T15" fmla="*/ 0 w 967"/>
                  <a:gd name="T16" fmla="*/ 0 h 376"/>
                  <a:gd name="T17" fmla="*/ 967 w 967"/>
                  <a:gd name="T18" fmla="*/ 376 h 376"/>
                </a:gdLst>
                <a:ahLst/>
                <a:cxnLst>
                  <a:cxn ang="T10">
                    <a:pos x="T0" y="T1"/>
                  </a:cxn>
                  <a:cxn ang="T11">
                    <a:pos x="T2" y="T3"/>
                  </a:cxn>
                  <a:cxn ang="T12">
                    <a:pos x="T4" y="T5"/>
                  </a:cxn>
                  <a:cxn ang="T13">
                    <a:pos x="T6" y="T7"/>
                  </a:cxn>
                  <a:cxn ang="T14">
                    <a:pos x="T8" y="T9"/>
                  </a:cxn>
                </a:cxnLst>
                <a:rect l="T15" t="T16" r="T17" b="T18"/>
                <a:pathLst>
                  <a:path w="967" h="376">
                    <a:moveTo>
                      <a:pt x="0" y="188"/>
                    </a:moveTo>
                    <a:lnTo>
                      <a:pt x="477" y="0"/>
                    </a:lnTo>
                    <a:lnTo>
                      <a:pt x="966" y="194"/>
                    </a:lnTo>
                    <a:lnTo>
                      <a:pt x="477" y="375"/>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7" name="Freeform 50"/>
              <p:cNvSpPr>
                <a:spLocks/>
              </p:cNvSpPr>
              <p:nvPr/>
            </p:nvSpPr>
            <p:spPr bwMode="auto">
              <a:xfrm>
                <a:off x="4715" y="3010"/>
                <a:ext cx="873" cy="265"/>
              </a:xfrm>
              <a:custGeom>
                <a:avLst/>
                <a:gdLst>
                  <a:gd name="T0" fmla="*/ 872 w 873"/>
                  <a:gd name="T1" fmla="*/ 264 h 265"/>
                  <a:gd name="T2" fmla="*/ 872 w 873"/>
                  <a:gd name="T3" fmla="*/ 0 h 265"/>
                  <a:gd name="T4" fmla="*/ 0 w 873"/>
                  <a:gd name="T5" fmla="*/ 0 h 265"/>
                  <a:gd name="T6" fmla="*/ 0 w 873"/>
                  <a:gd name="T7" fmla="*/ 264 h 265"/>
                  <a:gd name="T8" fmla="*/ 872 w 873"/>
                  <a:gd name="T9" fmla="*/ 264 h 265"/>
                  <a:gd name="T10" fmla="*/ 0 60000 65536"/>
                  <a:gd name="T11" fmla="*/ 0 60000 65536"/>
                  <a:gd name="T12" fmla="*/ 0 60000 65536"/>
                  <a:gd name="T13" fmla="*/ 0 60000 65536"/>
                  <a:gd name="T14" fmla="*/ 0 60000 65536"/>
                  <a:gd name="T15" fmla="*/ 0 w 873"/>
                  <a:gd name="T16" fmla="*/ 0 h 265"/>
                  <a:gd name="T17" fmla="*/ 873 w 873"/>
                  <a:gd name="T18" fmla="*/ 265 h 265"/>
                </a:gdLst>
                <a:ahLst/>
                <a:cxnLst>
                  <a:cxn ang="T10">
                    <a:pos x="T0" y="T1"/>
                  </a:cxn>
                  <a:cxn ang="T11">
                    <a:pos x="T2" y="T3"/>
                  </a:cxn>
                  <a:cxn ang="T12">
                    <a:pos x="T4" y="T5"/>
                  </a:cxn>
                  <a:cxn ang="T13">
                    <a:pos x="T6" y="T7"/>
                  </a:cxn>
                  <a:cxn ang="T14">
                    <a:pos x="T8" y="T9"/>
                  </a:cxn>
                </a:cxnLst>
                <a:rect l="T15" t="T16" r="T17" b="T18"/>
                <a:pathLst>
                  <a:path w="873" h="265">
                    <a:moveTo>
                      <a:pt x="872" y="264"/>
                    </a:moveTo>
                    <a:lnTo>
                      <a:pt x="872" y="0"/>
                    </a:lnTo>
                    <a:lnTo>
                      <a:pt x="0" y="0"/>
                    </a:lnTo>
                    <a:lnTo>
                      <a:pt x="0" y="264"/>
                    </a:lnTo>
                    <a:lnTo>
                      <a:pt x="872" y="26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8" name="Freeform 51"/>
              <p:cNvSpPr>
                <a:spLocks/>
              </p:cNvSpPr>
              <p:nvPr/>
            </p:nvSpPr>
            <p:spPr bwMode="auto">
              <a:xfrm>
                <a:off x="2447" y="2695"/>
                <a:ext cx="760" cy="233"/>
              </a:xfrm>
              <a:custGeom>
                <a:avLst/>
                <a:gdLst>
                  <a:gd name="T0" fmla="*/ 759 w 760"/>
                  <a:gd name="T1" fmla="*/ 232 h 233"/>
                  <a:gd name="T2" fmla="*/ 759 w 760"/>
                  <a:gd name="T3" fmla="*/ 0 h 233"/>
                  <a:gd name="T4" fmla="*/ 0 w 760"/>
                  <a:gd name="T5" fmla="*/ 0 h 233"/>
                  <a:gd name="T6" fmla="*/ 0 w 760"/>
                  <a:gd name="T7" fmla="*/ 232 h 233"/>
                  <a:gd name="T8" fmla="*/ 759 w 760"/>
                  <a:gd name="T9" fmla="*/ 232 h 233"/>
                  <a:gd name="T10" fmla="*/ 0 60000 65536"/>
                  <a:gd name="T11" fmla="*/ 0 60000 65536"/>
                  <a:gd name="T12" fmla="*/ 0 60000 65536"/>
                  <a:gd name="T13" fmla="*/ 0 60000 65536"/>
                  <a:gd name="T14" fmla="*/ 0 60000 65536"/>
                  <a:gd name="T15" fmla="*/ 0 w 760"/>
                  <a:gd name="T16" fmla="*/ 0 h 233"/>
                  <a:gd name="T17" fmla="*/ 760 w 760"/>
                  <a:gd name="T18" fmla="*/ 233 h 233"/>
                </a:gdLst>
                <a:ahLst/>
                <a:cxnLst>
                  <a:cxn ang="T10">
                    <a:pos x="T0" y="T1"/>
                  </a:cxn>
                  <a:cxn ang="T11">
                    <a:pos x="T2" y="T3"/>
                  </a:cxn>
                  <a:cxn ang="T12">
                    <a:pos x="T4" y="T5"/>
                  </a:cxn>
                  <a:cxn ang="T13">
                    <a:pos x="T6" y="T7"/>
                  </a:cxn>
                  <a:cxn ang="T14">
                    <a:pos x="T8" y="T9"/>
                  </a:cxn>
                </a:cxnLst>
                <a:rect l="T15" t="T16" r="T17" b="T18"/>
                <a:pathLst>
                  <a:path w="760" h="233">
                    <a:moveTo>
                      <a:pt x="759" y="232"/>
                    </a:moveTo>
                    <a:lnTo>
                      <a:pt x="759" y="0"/>
                    </a:lnTo>
                    <a:lnTo>
                      <a:pt x="0" y="0"/>
                    </a:lnTo>
                    <a:lnTo>
                      <a:pt x="0" y="232"/>
                    </a:lnTo>
                    <a:lnTo>
                      <a:pt x="759" y="2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9" name="Rectangle 52"/>
              <p:cNvSpPr>
                <a:spLocks noChangeArrowheads="1"/>
              </p:cNvSpPr>
              <p:nvPr/>
            </p:nvSpPr>
            <p:spPr bwMode="auto">
              <a:xfrm>
                <a:off x="5040" y="3360"/>
                <a:ext cx="47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sp>
            <p:nvSpPr>
              <p:cNvPr id="67640" name="Freeform 53"/>
              <p:cNvSpPr>
                <a:spLocks/>
              </p:cNvSpPr>
              <p:nvPr/>
            </p:nvSpPr>
            <p:spPr bwMode="auto">
              <a:xfrm>
                <a:off x="3683" y="3726"/>
                <a:ext cx="782" cy="258"/>
              </a:xfrm>
              <a:custGeom>
                <a:avLst/>
                <a:gdLst>
                  <a:gd name="T0" fmla="*/ 781 w 782"/>
                  <a:gd name="T1" fmla="*/ 257 h 258"/>
                  <a:gd name="T2" fmla="*/ 781 w 782"/>
                  <a:gd name="T3" fmla="*/ 0 h 258"/>
                  <a:gd name="T4" fmla="*/ 0 w 782"/>
                  <a:gd name="T5" fmla="*/ 0 h 258"/>
                  <a:gd name="T6" fmla="*/ 0 w 782"/>
                  <a:gd name="T7" fmla="*/ 257 h 258"/>
                  <a:gd name="T8" fmla="*/ 781 w 782"/>
                  <a:gd name="T9" fmla="*/ 257 h 258"/>
                  <a:gd name="T10" fmla="*/ 0 60000 65536"/>
                  <a:gd name="T11" fmla="*/ 0 60000 65536"/>
                  <a:gd name="T12" fmla="*/ 0 60000 65536"/>
                  <a:gd name="T13" fmla="*/ 0 60000 65536"/>
                  <a:gd name="T14" fmla="*/ 0 60000 65536"/>
                  <a:gd name="T15" fmla="*/ 0 w 782"/>
                  <a:gd name="T16" fmla="*/ 0 h 258"/>
                  <a:gd name="T17" fmla="*/ 782 w 782"/>
                  <a:gd name="T18" fmla="*/ 258 h 258"/>
                </a:gdLst>
                <a:ahLst/>
                <a:cxnLst>
                  <a:cxn ang="T10">
                    <a:pos x="T0" y="T1"/>
                  </a:cxn>
                  <a:cxn ang="T11">
                    <a:pos x="T2" y="T3"/>
                  </a:cxn>
                  <a:cxn ang="T12">
                    <a:pos x="T4" y="T5"/>
                  </a:cxn>
                  <a:cxn ang="T13">
                    <a:pos x="T6" y="T7"/>
                  </a:cxn>
                  <a:cxn ang="T14">
                    <a:pos x="T8" y="T9"/>
                  </a:cxn>
                </a:cxnLst>
                <a:rect l="T15" t="T16" r="T17" b="T18"/>
                <a:pathLst>
                  <a:path w="782" h="258">
                    <a:moveTo>
                      <a:pt x="781" y="257"/>
                    </a:moveTo>
                    <a:lnTo>
                      <a:pt x="781" y="0"/>
                    </a:lnTo>
                    <a:lnTo>
                      <a:pt x="0" y="0"/>
                    </a:lnTo>
                    <a:lnTo>
                      <a:pt x="0" y="257"/>
                    </a:lnTo>
                    <a:lnTo>
                      <a:pt x="781" y="25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41" name="Rectangle 54"/>
              <p:cNvSpPr>
                <a:spLocks noChangeArrowheads="1"/>
              </p:cNvSpPr>
              <p:nvPr/>
            </p:nvSpPr>
            <p:spPr bwMode="auto">
              <a:xfrm>
                <a:off x="2606" y="2164"/>
                <a:ext cx="47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67642" name="Rectangle 55"/>
              <p:cNvSpPr>
                <a:spLocks noChangeArrowheads="1"/>
              </p:cNvSpPr>
              <p:nvPr/>
            </p:nvSpPr>
            <p:spPr bwMode="auto">
              <a:xfrm>
                <a:off x="4725" y="2483"/>
                <a:ext cx="5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sp>
            <p:nvSpPr>
              <p:cNvPr id="67643" name="Rectangle 56"/>
              <p:cNvSpPr>
                <a:spLocks noChangeArrowheads="1"/>
              </p:cNvSpPr>
              <p:nvPr/>
            </p:nvSpPr>
            <p:spPr bwMode="auto">
              <a:xfrm>
                <a:off x="5196" y="2647"/>
                <a:ext cx="5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67644" name="Rectangle 57"/>
              <p:cNvSpPr>
                <a:spLocks noChangeArrowheads="1"/>
              </p:cNvSpPr>
              <p:nvPr/>
            </p:nvSpPr>
            <p:spPr bwMode="auto">
              <a:xfrm>
                <a:off x="4377" y="2627"/>
                <a:ext cx="32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sp>
            <p:nvSpPr>
              <p:cNvPr id="67645" name="Rectangle 58"/>
              <p:cNvSpPr>
                <a:spLocks noChangeArrowheads="1"/>
              </p:cNvSpPr>
              <p:nvPr/>
            </p:nvSpPr>
            <p:spPr bwMode="auto">
              <a:xfrm>
                <a:off x="4720" y="2989"/>
                <a:ext cx="9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67646" name="Rectangle 59"/>
              <p:cNvSpPr>
                <a:spLocks noChangeArrowheads="1"/>
              </p:cNvSpPr>
              <p:nvPr/>
            </p:nvSpPr>
            <p:spPr bwMode="auto">
              <a:xfrm>
                <a:off x="2208" y="2313"/>
                <a:ext cx="35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67647" name="Rectangle 60"/>
              <p:cNvSpPr>
                <a:spLocks noChangeArrowheads="1"/>
              </p:cNvSpPr>
              <p:nvPr/>
            </p:nvSpPr>
            <p:spPr bwMode="auto">
              <a:xfrm>
                <a:off x="3225" y="2319"/>
                <a:ext cx="2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67648" name="Rectangle 61"/>
              <p:cNvSpPr>
                <a:spLocks noChangeArrowheads="1"/>
              </p:cNvSpPr>
              <p:nvPr/>
            </p:nvSpPr>
            <p:spPr bwMode="auto">
              <a:xfrm>
                <a:off x="3652" y="3736"/>
                <a:ext cx="8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Mgr_Appts</a:t>
                </a:r>
              </a:p>
            </p:txBody>
          </p:sp>
          <p:sp>
            <p:nvSpPr>
              <p:cNvPr id="67649" name="Rectangle 62"/>
              <p:cNvSpPr>
                <a:spLocks noChangeArrowheads="1"/>
              </p:cNvSpPr>
              <p:nvPr/>
            </p:nvSpPr>
            <p:spPr bwMode="auto">
              <a:xfrm>
                <a:off x="2688" y="3264"/>
                <a:ext cx="88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is_manager</a:t>
                </a:r>
              </a:p>
            </p:txBody>
          </p:sp>
          <p:sp>
            <p:nvSpPr>
              <p:cNvPr id="67650" name="Rectangle 63"/>
              <p:cNvSpPr>
                <a:spLocks noChangeArrowheads="1"/>
              </p:cNvSpPr>
              <p:nvPr/>
            </p:nvSpPr>
            <p:spPr bwMode="auto">
              <a:xfrm>
                <a:off x="4542" y="3892"/>
                <a:ext cx="66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dbudget</a:t>
                </a:r>
              </a:p>
            </p:txBody>
          </p:sp>
          <p:sp>
            <p:nvSpPr>
              <p:cNvPr id="67651" name="Rectangle 64"/>
              <p:cNvSpPr>
                <a:spLocks noChangeArrowheads="1"/>
              </p:cNvSpPr>
              <p:nvPr/>
            </p:nvSpPr>
            <p:spPr bwMode="auto">
              <a:xfrm>
                <a:off x="2859" y="3742"/>
                <a:ext cx="7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apptnum</a:t>
                </a:r>
              </a:p>
            </p:txBody>
          </p:sp>
          <p:sp>
            <p:nvSpPr>
              <p:cNvPr id="67652" name="Line 65"/>
              <p:cNvSpPr>
                <a:spLocks noChangeShapeType="1"/>
              </p:cNvSpPr>
              <p:nvPr/>
            </p:nvSpPr>
            <p:spPr bwMode="auto">
              <a:xfrm>
                <a:off x="2327" y="2566"/>
                <a:ext cx="328" cy="12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3" name="Line 66"/>
              <p:cNvSpPr>
                <a:spLocks noChangeShapeType="1"/>
              </p:cNvSpPr>
              <p:nvPr/>
            </p:nvSpPr>
            <p:spPr bwMode="auto">
              <a:xfrm>
                <a:off x="2832" y="2403"/>
                <a:ext cx="0" cy="29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4" name="Line 67"/>
              <p:cNvSpPr>
                <a:spLocks noChangeShapeType="1"/>
              </p:cNvSpPr>
              <p:nvPr/>
            </p:nvSpPr>
            <p:spPr bwMode="auto">
              <a:xfrm flipH="1">
                <a:off x="3078" y="2566"/>
                <a:ext cx="257" cy="12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5" name="Line 68"/>
              <p:cNvSpPr>
                <a:spLocks noChangeShapeType="1"/>
              </p:cNvSpPr>
              <p:nvPr/>
            </p:nvSpPr>
            <p:spPr bwMode="auto">
              <a:xfrm flipH="1" flipV="1">
                <a:off x="2832" y="2928"/>
                <a:ext cx="288" cy="240"/>
              </a:xfrm>
              <a:prstGeom prst="line">
                <a:avLst/>
              </a:prstGeom>
              <a:noFill/>
              <a:ln w="12700">
                <a:solidFill>
                  <a:schemeClr val="tx2"/>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6" name="Line 69"/>
              <p:cNvSpPr>
                <a:spLocks noChangeShapeType="1"/>
              </p:cNvSpPr>
              <p:nvPr/>
            </p:nvSpPr>
            <p:spPr bwMode="auto">
              <a:xfrm flipV="1">
                <a:off x="4272" y="3120"/>
                <a:ext cx="447" cy="96"/>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7" name="Line 70"/>
              <p:cNvSpPr>
                <a:spLocks noChangeShapeType="1"/>
              </p:cNvSpPr>
              <p:nvPr/>
            </p:nvSpPr>
            <p:spPr bwMode="auto">
              <a:xfrm flipH="1">
                <a:off x="3507" y="3849"/>
                <a:ext cx="171"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8" name="Line 71"/>
              <p:cNvSpPr>
                <a:spLocks noChangeShapeType="1"/>
              </p:cNvSpPr>
              <p:nvPr/>
            </p:nvSpPr>
            <p:spPr bwMode="auto">
              <a:xfrm flipH="1" flipV="1">
                <a:off x="4800" y="3448"/>
                <a:ext cx="192" cy="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9" name="Line 72"/>
              <p:cNvSpPr>
                <a:spLocks noChangeShapeType="1"/>
              </p:cNvSpPr>
              <p:nvPr/>
            </p:nvSpPr>
            <p:spPr bwMode="auto">
              <a:xfrm flipH="1" flipV="1">
                <a:off x="4440" y="3902"/>
                <a:ext cx="124"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0" name="Line 73"/>
              <p:cNvSpPr>
                <a:spLocks noChangeShapeType="1"/>
              </p:cNvSpPr>
              <p:nvPr/>
            </p:nvSpPr>
            <p:spPr bwMode="auto">
              <a:xfrm>
                <a:off x="4497" y="2874"/>
                <a:ext cx="289" cy="12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1" name="Line 74"/>
              <p:cNvSpPr>
                <a:spLocks noChangeShapeType="1"/>
              </p:cNvSpPr>
              <p:nvPr/>
            </p:nvSpPr>
            <p:spPr bwMode="auto">
              <a:xfrm>
                <a:off x="4992" y="2711"/>
                <a:ext cx="0" cy="28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2" name="Line 75"/>
              <p:cNvSpPr>
                <a:spLocks noChangeShapeType="1"/>
              </p:cNvSpPr>
              <p:nvPr/>
            </p:nvSpPr>
            <p:spPr bwMode="auto">
              <a:xfrm flipH="1">
                <a:off x="5266" y="2884"/>
                <a:ext cx="220" cy="12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3" name="Line 76"/>
              <p:cNvSpPr>
                <a:spLocks noChangeShapeType="1"/>
              </p:cNvSpPr>
              <p:nvPr/>
            </p:nvSpPr>
            <p:spPr bwMode="auto">
              <a:xfrm flipH="1">
                <a:off x="3936" y="3600"/>
                <a:ext cx="336" cy="1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4" name="Freeform 77"/>
              <p:cNvSpPr>
                <a:spLocks/>
              </p:cNvSpPr>
              <p:nvPr/>
            </p:nvSpPr>
            <p:spPr bwMode="auto">
              <a:xfrm>
                <a:off x="2640" y="3168"/>
                <a:ext cx="967" cy="376"/>
              </a:xfrm>
              <a:custGeom>
                <a:avLst/>
                <a:gdLst>
                  <a:gd name="T0" fmla="*/ 0 w 967"/>
                  <a:gd name="T1" fmla="*/ 188 h 376"/>
                  <a:gd name="T2" fmla="*/ 477 w 967"/>
                  <a:gd name="T3" fmla="*/ 0 h 376"/>
                  <a:gd name="T4" fmla="*/ 966 w 967"/>
                  <a:gd name="T5" fmla="*/ 194 h 376"/>
                  <a:gd name="T6" fmla="*/ 477 w 967"/>
                  <a:gd name="T7" fmla="*/ 375 h 376"/>
                  <a:gd name="T8" fmla="*/ 0 w 967"/>
                  <a:gd name="T9" fmla="*/ 188 h 376"/>
                  <a:gd name="T10" fmla="*/ 0 60000 65536"/>
                  <a:gd name="T11" fmla="*/ 0 60000 65536"/>
                  <a:gd name="T12" fmla="*/ 0 60000 65536"/>
                  <a:gd name="T13" fmla="*/ 0 60000 65536"/>
                  <a:gd name="T14" fmla="*/ 0 60000 65536"/>
                  <a:gd name="T15" fmla="*/ 0 w 967"/>
                  <a:gd name="T16" fmla="*/ 0 h 376"/>
                  <a:gd name="T17" fmla="*/ 967 w 967"/>
                  <a:gd name="T18" fmla="*/ 376 h 376"/>
                </a:gdLst>
                <a:ahLst/>
                <a:cxnLst>
                  <a:cxn ang="T10">
                    <a:pos x="T0" y="T1"/>
                  </a:cxn>
                  <a:cxn ang="T11">
                    <a:pos x="T2" y="T3"/>
                  </a:cxn>
                  <a:cxn ang="T12">
                    <a:pos x="T4" y="T5"/>
                  </a:cxn>
                  <a:cxn ang="T13">
                    <a:pos x="T6" y="T7"/>
                  </a:cxn>
                  <a:cxn ang="T14">
                    <a:pos x="T8" y="T9"/>
                  </a:cxn>
                </a:cxnLst>
                <a:rect l="T15" t="T16" r="T17" b="T18"/>
                <a:pathLst>
                  <a:path w="967" h="376">
                    <a:moveTo>
                      <a:pt x="0" y="188"/>
                    </a:moveTo>
                    <a:lnTo>
                      <a:pt x="477" y="0"/>
                    </a:lnTo>
                    <a:lnTo>
                      <a:pt x="966" y="194"/>
                    </a:lnTo>
                    <a:lnTo>
                      <a:pt x="477" y="375"/>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65" name="Line 78"/>
              <p:cNvSpPr>
                <a:spLocks noChangeShapeType="1"/>
              </p:cNvSpPr>
              <p:nvPr/>
            </p:nvSpPr>
            <p:spPr bwMode="auto">
              <a:xfrm>
                <a:off x="3120" y="3552"/>
                <a:ext cx="768" cy="192"/>
              </a:xfrm>
              <a:prstGeom prst="line">
                <a:avLst/>
              </a:prstGeom>
              <a:noFill/>
              <a:ln w="12700">
                <a:solidFill>
                  <a:schemeClr val="tx1"/>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67666" name="Rectangle 79"/>
              <p:cNvSpPr>
                <a:spLocks noChangeArrowheads="1"/>
              </p:cNvSpPr>
              <p:nvPr/>
            </p:nvSpPr>
            <p:spPr bwMode="auto">
              <a:xfrm>
                <a:off x="3888" y="3312"/>
                <a:ext cx="95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managed_by</a:t>
                </a:r>
              </a:p>
            </p:txBody>
          </p:sp>
        </p:grpSp>
      </p:grpSp>
      <p:grpSp>
        <p:nvGrpSpPr>
          <p:cNvPr id="86" name="Group 85" descr="Employees has attributes ssn(underlined), name, and lot and is connected to the Works In Diamond. Departments has attributes did (underlined), dname. ,and budget and is connected to the Works In Diamond. The Works In Diamond has attributes from and to. " title="Group 1">
            <a:extLst>
              <a:ext uri="{FF2B5EF4-FFF2-40B4-BE49-F238E27FC236}">
                <a16:creationId xmlns:a16="http://schemas.microsoft.com/office/drawing/2014/main" id="{5B2488FD-AA1C-A047-978D-01FCAC4D6769}"/>
              </a:ext>
            </a:extLst>
          </p:cNvPr>
          <p:cNvGrpSpPr/>
          <p:nvPr/>
        </p:nvGrpSpPr>
        <p:grpSpPr>
          <a:xfrm>
            <a:off x="1800281" y="3555756"/>
            <a:ext cx="4514850" cy="1469231"/>
            <a:chOff x="4171950" y="1154746"/>
            <a:chExt cx="4514850" cy="1469231"/>
          </a:xfrm>
        </p:grpSpPr>
        <p:sp>
          <p:nvSpPr>
            <p:cNvPr id="87" name="Freeform 86">
              <a:extLst>
                <a:ext uri="{FF2B5EF4-FFF2-40B4-BE49-F238E27FC236}">
                  <a16:creationId xmlns:a16="http://schemas.microsoft.com/office/drawing/2014/main" id="{AF469CCB-D10F-CC4D-B73B-A854D497888B}"/>
                </a:ext>
              </a:extLst>
            </p:cNvPr>
            <p:cNvSpPr>
              <a:spLocks/>
            </p:cNvSpPr>
            <p:nvPr/>
          </p:nvSpPr>
          <p:spPr bwMode="auto">
            <a:xfrm>
              <a:off x="4171950" y="1154746"/>
              <a:ext cx="4514850" cy="1469231"/>
            </a:xfrm>
            <a:custGeom>
              <a:avLst/>
              <a:gdLst>
                <a:gd name="T0" fmla="*/ 1027394 w 6019848"/>
                <a:gd name="T1" fmla="*/ 190994 h 1959428"/>
                <a:gd name="T2" fmla="*/ 330418 w 6019848"/>
                <a:gd name="T3" fmla="*/ 454256 h 1959428"/>
                <a:gd name="T4" fmla="*/ 67116 w 6019848"/>
                <a:gd name="T5" fmla="*/ 763975 h 1959428"/>
                <a:gd name="T6" fmla="*/ 67116 w 6019848"/>
                <a:gd name="T7" fmla="*/ 1367928 h 1959428"/>
                <a:gd name="T8" fmla="*/ 469813 w 6019848"/>
                <a:gd name="T9" fmla="*/ 1847993 h 1959428"/>
                <a:gd name="T10" fmla="*/ 1879252 w 6019848"/>
                <a:gd name="T11" fmla="*/ 1770564 h 1959428"/>
                <a:gd name="T12" fmla="*/ 3660411 w 6019848"/>
                <a:gd name="T13" fmla="*/ 1956395 h 1959428"/>
                <a:gd name="T14" fmla="*/ 4961431 w 6019848"/>
                <a:gd name="T15" fmla="*/ 1786049 h 1959428"/>
                <a:gd name="T16" fmla="*/ 5735848 w 6019848"/>
                <a:gd name="T17" fmla="*/ 1801535 h 1959428"/>
                <a:gd name="T18" fmla="*/ 5813290 w 6019848"/>
                <a:gd name="T19" fmla="*/ 1538273 h 1959428"/>
                <a:gd name="T20" fmla="*/ 5952685 w 6019848"/>
                <a:gd name="T21" fmla="*/ 1182097 h 1959428"/>
                <a:gd name="T22" fmla="*/ 5999149 w 6019848"/>
                <a:gd name="T23" fmla="*/ 872377 h 1959428"/>
                <a:gd name="T24" fmla="*/ 5828778 w 6019848"/>
                <a:gd name="T25" fmla="*/ 562658 h 1959428"/>
                <a:gd name="T26" fmla="*/ 4899478 w 6019848"/>
                <a:gd name="T27" fmla="*/ 82592 h 1959428"/>
                <a:gd name="T28" fmla="*/ 3908224 w 6019848"/>
                <a:gd name="T29" fmla="*/ 67106 h 1959428"/>
                <a:gd name="T30" fmla="*/ 2514274 w 6019848"/>
                <a:gd name="T31" fmla="*/ 67106 h 1959428"/>
                <a:gd name="T32" fmla="*/ 1027394 w 6019848"/>
                <a:gd name="T33" fmla="*/ 190994 h 1959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19848" h="1959428">
                  <a:moveTo>
                    <a:pt x="1027402" y="191038"/>
                  </a:moveTo>
                  <a:cubicBezTo>
                    <a:pt x="663423" y="255578"/>
                    <a:pt x="490468" y="358842"/>
                    <a:pt x="330421" y="454361"/>
                  </a:cubicBezTo>
                  <a:cubicBezTo>
                    <a:pt x="170374" y="549880"/>
                    <a:pt x="111001" y="611838"/>
                    <a:pt x="67117" y="764152"/>
                  </a:cubicBezTo>
                  <a:cubicBezTo>
                    <a:pt x="23233" y="916466"/>
                    <a:pt x="0" y="1187533"/>
                    <a:pt x="67117" y="1368244"/>
                  </a:cubicBezTo>
                  <a:cubicBezTo>
                    <a:pt x="134234" y="1548955"/>
                    <a:pt x="167792" y="1781299"/>
                    <a:pt x="469817" y="1848420"/>
                  </a:cubicBezTo>
                  <a:cubicBezTo>
                    <a:pt x="771842" y="1915541"/>
                    <a:pt x="1347497" y="1752902"/>
                    <a:pt x="1879267" y="1770973"/>
                  </a:cubicBezTo>
                  <a:cubicBezTo>
                    <a:pt x="2411037" y="1789044"/>
                    <a:pt x="3146739" y="1954266"/>
                    <a:pt x="3660440" y="1956847"/>
                  </a:cubicBezTo>
                  <a:cubicBezTo>
                    <a:pt x="4174141" y="1959428"/>
                    <a:pt x="4615562" y="1812278"/>
                    <a:pt x="4961471" y="1786462"/>
                  </a:cubicBezTo>
                  <a:cubicBezTo>
                    <a:pt x="5307380" y="1760646"/>
                    <a:pt x="5593917" y="1843257"/>
                    <a:pt x="5735894" y="1801952"/>
                  </a:cubicBezTo>
                  <a:cubicBezTo>
                    <a:pt x="5877871" y="1760647"/>
                    <a:pt x="5777196" y="1641893"/>
                    <a:pt x="5813336" y="1538629"/>
                  </a:cubicBezTo>
                  <a:cubicBezTo>
                    <a:pt x="5849476" y="1435365"/>
                    <a:pt x="5921755" y="1293378"/>
                    <a:pt x="5952732" y="1182370"/>
                  </a:cubicBezTo>
                  <a:cubicBezTo>
                    <a:pt x="5983709" y="1071362"/>
                    <a:pt x="6019848" y="975843"/>
                    <a:pt x="5999197" y="872579"/>
                  </a:cubicBezTo>
                  <a:cubicBezTo>
                    <a:pt x="5978546" y="769315"/>
                    <a:pt x="6012104" y="694449"/>
                    <a:pt x="5828824" y="562788"/>
                  </a:cubicBezTo>
                  <a:cubicBezTo>
                    <a:pt x="5645544" y="431127"/>
                    <a:pt x="5219612" y="165222"/>
                    <a:pt x="4899517" y="82611"/>
                  </a:cubicBezTo>
                  <a:cubicBezTo>
                    <a:pt x="4579422" y="0"/>
                    <a:pt x="3908255" y="67122"/>
                    <a:pt x="3908255" y="67122"/>
                  </a:cubicBezTo>
                  <a:cubicBezTo>
                    <a:pt x="3510718" y="64541"/>
                    <a:pt x="2991855" y="51633"/>
                    <a:pt x="2514294" y="67122"/>
                  </a:cubicBezTo>
                  <a:cubicBezTo>
                    <a:pt x="2036733" y="82611"/>
                    <a:pt x="1391381" y="126498"/>
                    <a:pt x="1027402" y="191038"/>
                  </a:cubicBezTo>
                  <a:close/>
                </a:path>
              </a:pathLst>
            </a:custGeom>
            <a:gradFill rotWithShape="1">
              <a:gsLst>
                <a:gs pos="0">
                  <a:srgbClr val="DBDCFF">
                    <a:alpha val="25000"/>
                  </a:srgbClr>
                </a:gs>
                <a:gs pos="64999">
                  <a:srgbClr val="A9ABFF">
                    <a:alpha val="25000"/>
                  </a:srgbClr>
                </a:gs>
                <a:gs pos="100000">
                  <a:srgbClr val="8387FF">
                    <a:alpha val="25000"/>
                  </a:srgbClr>
                </a:gs>
              </a:gsLst>
              <a:lin ang="5400000" scaled="1"/>
            </a:gradFill>
            <a:ln w="9525" cap="flat" cmpd="sng">
              <a:solidFill>
                <a:srgbClr val="FFFFFF"/>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sz="1350"/>
            </a:p>
          </p:txBody>
        </p:sp>
        <p:grpSp>
          <p:nvGrpSpPr>
            <p:cNvPr id="88" name="Group 6">
              <a:extLst>
                <a:ext uri="{FF2B5EF4-FFF2-40B4-BE49-F238E27FC236}">
                  <a16:creationId xmlns:a16="http://schemas.microsoft.com/office/drawing/2014/main" id="{A2A335D4-CDA6-C645-BE5B-32D1D9A9A33C}"/>
                </a:ext>
              </a:extLst>
            </p:cNvPr>
            <p:cNvGrpSpPr>
              <a:grpSpLocks/>
            </p:cNvGrpSpPr>
            <p:nvPr/>
          </p:nvGrpSpPr>
          <p:grpSpPr bwMode="auto">
            <a:xfrm>
              <a:off x="4302919" y="1485740"/>
              <a:ext cx="1708547" cy="895351"/>
              <a:chOff x="2058" y="919"/>
              <a:chExt cx="1435" cy="752"/>
            </a:xfrm>
          </p:grpSpPr>
          <p:sp>
            <p:nvSpPr>
              <p:cNvPr id="111" name="Freeform 7">
                <a:extLst>
                  <a:ext uri="{FF2B5EF4-FFF2-40B4-BE49-F238E27FC236}">
                    <a16:creationId xmlns:a16="http://schemas.microsoft.com/office/drawing/2014/main" id="{2206684A-7030-5344-AF09-8A29AF27E31F}"/>
                  </a:ext>
                </a:extLst>
              </p:cNvPr>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6"/>
                  <a:gd name="T109" fmla="*/ 0 h 214"/>
                  <a:gd name="T110" fmla="*/ 626 w 62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2" name="Freeform 8">
                <a:extLst>
                  <a:ext uri="{FF2B5EF4-FFF2-40B4-BE49-F238E27FC236}">
                    <a16:creationId xmlns:a16="http://schemas.microsoft.com/office/drawing/2014/main" id="{025505FD-F843-314D-A83F-B173859BDCB6}"/>
                  </a:ext>
                </a:extLst>
              </p:cNvPr>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3" name="Freeform 9">
                <a:extLst>
                  <a:ext uri="{FF2B5EF4-FFF2-40B4-BE49-F238E27FC236}">
                    <a16:creationId xmlns:a16="http://schemas.microsoft.com/office/drawing/2014/main" id="{434BA919-6916-7347-ACB2-C18DCE6565F7}"/>
                  </a:ext>
                </a:extLst>
              </p:cNvPr>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4" name="Freeform 10">
                <a:extLst>
                  <a:ext uri="{FF2B5EF4-FFF2-40B4-BE49-F238E27FC236}">
                    <a16:creationId xmlns:a16="http://schemas.microsoft.com/office/drawing/2014/main" id="{3EC39119-9322-D440-8B0D-F5DAD735341D}"/>
                  </a:ext>
                </a:extLst>
              </p:cNvPr>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 name="T10" fmla="*/ 0 60000 65536"/>
                  <a:gd name="T11" fmla="*/ 0 60000 65536"/>
                  <a:gd name="T12" fmla="*/ 0 60000 65536"/>
                  <a:gd name="T13" fmla="*/ 0 60000 65536"/>
                  <a:gd name="T14" fmla="*/ 0 60000 65536"/>
                  <a:gd name="T15" fmla="*/ 0 w 742"/>
                  <a:gd name="T16" fmla="*/ 0 h 201"/>
                  <a:gd name="T17" fmla="*/ 742 w 742"/>
                  <a:gd name="T18" fmla="*/ 201 h 201"/>
                </a:gdLst>
                <a:ahLst/>
                <a:cxnLst>
                  <a:cxn ang="T10">
                    <a:pos x="T0" y="T1"/>
                  </a:cxn>
                  <a:cxn ang="T11">
                    <a:pos x="T2" y="T3"/>
                  </a:cxn>
                  <a:cxn ang="T12">
                    <a:pos x="T4" y="T5"/>
                  </a:cxn>
                  <a:cxn ang="T13">
                    <a:pos x="T6" y="T7"/>
                  </a:cxn>
                  <a:cxn ang="T14">
                    <a:pos x="T8" y="T9"/>
                  </a:cxn>
                </a:cxnLst>
                <a:rect l="T15" t="T16" r="T17" b="T18"/>
                <a:pathLst>
                  <a:path w="742" h="201">
                    <a:moveTo>
                      <a:pt x="741" y="200"/>
                    </a:moveTo>
                    <a:lnTo>
                      <a:pt x="741" y="0"/>
                    </a:lnTo>
                    <a:lnTo>
                      <a:pt x="0" y="0"/>
                    </a:lnTo>
                    <a:lnTo>
                      <a:pt x="0" y="200"/>
                    </a:lnTo>
                    <a:lnTo>
                      <a:pt x="741" y="20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5" name="Rectangle 11">
                <a:extLst>
                  <a:ext uri="{FF2B5EF4-FFF2-40B4-BE49-F238E27FC236}">
                    <a16:creationId xmlns:a16="http://schemas.microsoft.com/office/drawing/2014/main" id="{32C9DD44-67E9-664D-A656-F807F148C1FE}"/>
                  </a:ext>
                </a:extLst>
              </p:cNvPr>
              <p:cNvSpPr>
                <a:spLocks noChangeArrowheads="1"/>
              </p:cNvSpPr>
              <p:nvPr/>
            </p:nvSpPr>
            <p:spPr bwMode="auto">
              <a:xfrm>
                <a:off x="2619" y="9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116" name="Rectangle 12">
                <a:extLst>
                  <a:ext uri="{FF2B5EF4-FFF2-40B4-BE49-F238E27FC236}">
                    <a16:creationId xmlns:a16="http://schemas.microsoft.com/office/drawing/2014/main" id="{7EC93FF5-BF82-2E43-8781-98A666D74842}"/>
                  </a:ext>
                </a:extLst>
              </p:cNvPr>
              <p:cNvSpPr>
                <a:spLocks noChangeArrowheads="1"/>
              </p:cNvSpPr>
              <p:nvPr/>
            </p:nvSpPr>
            <p:spPr bwMode="auto">
              <a:xfrm>
                <a:off x="2393" y="145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117" name="Rectangle 13">
                <a:extLst>
                  <a:ext uri="{FF2B5EF4-FFF2-40B4-BE49-F238E27FC236}">
                    <a16:creationId xmlns:a16="http://schemas.microsoft.com/office/drawing/2014/main" id="{83CB9B05-3557-B048-BC75-48A5F48CFCA0}"/>
                  </a:ext>
                </a:extLst>
              </p:cNvPr>
              <p:cNvSpPr>
                <a:spLocks noChangeArrowheads="1"/>
              </p:cNvSpPr>
              <p:nvPr/>
            </p:nvSpPr>
            <p:spPr bwMode="auto">
              <a:xfrm>
                <a:off x="2177" y="1095"/>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118" name="Rectangle 14">
                <a:extLst>
                  <a:ext uri="{FF2B5EF4-FFF2-40B4-BE49-F238E27FC236}">
                    <a16:creationId xmlns:a16="http://schemas.microsoft.com/office/drawing/2014/main" id="{229D98FB-C578-5C41-8E55-ACA46DFD83F3}"/>
                  </a:ext>
                </a:extLst>
              </p:cNvPr>
              <p:cNvSpPr>
                <a:spLocks noChangeArrowheads="1"/>
              </p:cNvSpPr>
              <p:nvPr/>
            </p:nvSpPr>
            <p:spPr bwMode="auto">
              <a:xfrm>
                <a:off x="3131" y="110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119" name="Line 15">
                <a:extLst>
                  <a:ext uri="{FF2B5EF4-FFF2-40B4-BE49-F238E27FC236}">
                    <a16:creationId xmlns:a16="http://schemas.microsoft.com/office/drawing/2014/main" id="{FAEE976D-A9C8-6848-B42C-BDB0533B4CA0}"/>
                  </a:ext>
                </a:extLst>
              </p:cNvPr>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0" name="Line 16">
                <a:extLst>
                  <a:ext uri="{FF2B5EF4-FFF2-40B4-BE49-F238E27FC236}">
                    <a16:creationId xmlns:a16="http://schemas.microsoft.com/office/drawing/2014/main" id="{F933B5A2-BF15-4B45-8029-828FCF58C3F3}"/>
                  </a:ext>
                </a:extLst>
              </p:cNvPr>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1" name="Line 17">
                <a:extLst>
                  <a:ext uri="{FF2B5EF4-FFF2-40B4-BE49-F238E27FC236}">
                    <a16:creationId xmlns:a16="http://schemas.microsoft.com/office/drawing/2014/main" id="{9D3D2552-E659-EE45-A637-E0AF79AE2BBB}"/>
                  </a:ext>
                </a:extLst>
              </p:cNvPr>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2" name="Line 18">
                <a:extLst>
                  <a:ext uri="{FF2B5EF4-FFF2-40B4-BE49-F238E27FC236}">
                    <a16:creationId xmlns:a16="http://schemas.microsoft.com/office/drawing/2014/main" id="{42F7967C-4919-FB4B-BD3B-2AF0A2393664}"/>
                  </a:ext>
                </a:extLst>
              </p:cNvPr>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89" name="Freeform 19">
              <a:extLst>
                <a:ext uri="{FF2B5EF4-FFF2-40B4-BE49-F238E27FC236}">
                  <a16:creationId xmlns:a16="http://schemas.microsoft.com/office/drawing/2014/main" id="{84CF4C43-3D68-204B-AEE2-65F251D054A5}"/>
                </a:ext>
              </a:extLst>
            </p:cNvPr>
            <p:cNvSpPr>
              <a:spLocks/>
            </p:cNvSpPr>
            <p:nvPr/>
          </p:nvSpPr>
          <p:spPr bwMode="auto">
            <a:xfrm>
              <a:off x="5879306" y="2034617"/>
              <a:ext cx="1175147" cy="427435"/>
            </a:xfrm>
            <a:custGeom>
              <a:avLst/>
              <a:gdLst>
                <a:gd name="T0" fmla="*/ 0 w 987"/>
                <a:gd name="T1" fmla="*/ 2147483647 h 359"/>
                <a:gd name="T2" fmla="*/ 2147483647 w 987"/>
                <a:gd name="T3" fmla="*/ 0 h 359"/>
                <a:gd name="T4" fmla="*/ 2147483647 w 987"/>
                <a:gd name="T5" fmla="*/ 2147483647 h 359"/>
                <a:gd name="T6" fmla="*/ 2147483647 w 987"/>
                <a:gd name="T7" fmla="*/ 2147483647 h 359"/>
                <a:gd name="T8" fmla="*/ 0 w 987"/>
                <a:gd name="T9" fmla="*/ 2147483647 h 359"/>
                <a:gd name="T10" fmla="*/ 0 60000 65536"/>
                <a:gd name="T11" fmla="*/ 0 60000 65536"/>
                <a:gd name="T12" fmla="*/ 0 60000 65536"/>
                <a:gd name="T13" fmla="*/ 0 60000 65536"/>
                <a:gd name="T14" fmla="*/ 0 60000 65536"/>
                <a:gd name="T15" fmla="*/ 0 w 987"/>
                <a:gd name="T16" fmla="*/ 0 h 359"/>
                <a:gd name="T17" fmla="*/ 987 w 987"/>
                <a:gd name="T18" fmla="*/ 359 h 359"/>
              </a:gdLst>
              <a:ahLst/>
              <a:cxnLst>
                <a:cxn ang="T10">
                  <a:pos x="T0" y="T1"/>
                </a:cxn>
                <a:cxn ang="T11">
                  <a:pos x="T2" y="T3"/>
                </a:cxn>
                <a:cxn ang="T12">
                  <a:pos x="T4" y="T5"/>
                </a:cxn>
                <a:cxn ang="T13">
                  <a:pos x="T6" y="T7"/>
                </a:cxn>
                <a:cxn ang="T14">
                  <a:pos x="T8" y="T9"/>
                </a:cxn>
              </a:cxnLst>
              <a:rect l="T15" t="T16" r="T17" b="T18"/>
              <a:pathLst>
                <a:path w="987" h="359">
                  <a:moveTo>
                    <a:pt x="0" y="179"/>
                  </a:moveTo>
                  <a:lnTo>
                    <a:pt x="487" y="0"/>
                  </a:lnTo>
                  <a:lnTo>
                    <a:pt x="986" y="185"/>
                  </a:lnTo>
                  <a:lnTo>
                    <a:pt x="487" y="358"/>
                  </a:lnTo>
                  <a:lnTo>
                    <a:pt x="0" y="17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0" name="Rectangle 20">
              <a:extLst>
                <a:ext uri="{FF2B5EF4-FFF2-40B4-BE49-F238E27FC236}">
                  <a16:creationId xmlns:a16="http://schemas.microsoft.com/office/drawing/2014/main" id="{1C5A8B12-1E91-944E-9C99-5BC0D75768AA}"/>
                </a:ext>
              </a:extLst>
            </p:cNvPr>
            <p:cNvSpPr>
              <a:spLocks noChangeArrowheads="1"/>
            </p:cNvSpPr>
            <p:nvPr/>
          </p:nvSpPr>
          <p:spPr bwMode="auto">
            <a:xfrm>
              <a:off x="5988844" y="2126295"/>
              <a:ext cx="91175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Works_In2</a:t>
              </a:r>
            </a:p>
          </p:txBody>
        </p:sp>
        <p:sp>
          <p:nvSpPr>
            <p:cNvPr id="91" name="Freeform 21">
              <a:extLst>
                <a:ext uri="{FF2B5EF4-FFF2-40B4-BE49-F238E27FC236}">
                  <a16:creationId xmlns:a16="http://schemas.microsoft.com/office/drawing/2014/main" id="{FC8ECFA1-D92A-E042-9C63-060F808498E0}"/>
                </a:ext>
              </a:extLst>
            </p:cNvPr>
            <p:cNvSpPr>
              <a:spLocks/>
            </p:cNvSpPr>
            <p:nvPr/>
          </p:nvSpPr>
          <p:spPr bwMode="auto">
            <a:xfrm>
              <a:off x="5823347" y="1394061"/>
              <a:ext cx="603647" cy="254794"/>
            </a:xfrm>
            <a:custGeom>
              <a:avLst/>
              <a:gdLst>
                <a:gd name="T0" fmla="*/ 2147483647 w 507"/>
                <a:gd name="T1" fmla="*/ 2147483647 h 214"/>
                <a:gd name="T2" fmla="*/ 2147483647 w 507"/>
                <a:gd name="T3" fmla="*/ 2147483647 h 214"/>
                <a:gd name="T4" fmla="*/ 2147483647 w 507"/>
                <a:gd name="T5" fmla="*/ 2147483647 h 214"/>
                <a:gd name="T6" fmla="*/ 2147483647 w 507"/>
                <a:gd name="T7" fmla="*/ 2147483647 h 214"/>
                <a:gd name="T8" fmla="*/ 2147483647 w 507"/>
                <a:gd name="T9" fmla="*/ 2147483647 h 214"/>
                <a:gd name="T10" fmla="*/ 2147483647 w 507"/>
                <a:gd name="T11" fmla="*/ 2147483647 h 214"/>
                <a:gd name="T12" fmla="*/ 2147483647 w 507"/>
                <a:gd name="T13" fmla="*/ 2147483647 h 214"/>
                <a:gd name="T14" fmla="*/ 2147483647 w 507"/>
                <a:gd name="T15" fmla="*/ 2147483647 h 214"/>
                <a:gd name="T16" fmla="*/ 2147483647 w 507"/>
                <a:gd name="T17" fmla="*/ 2147483647 h 214"/>
                <a:gd name="T18" fmla="*/ 2147483647 w 507"/>
                <a:gd name="T19" fmla="*/ 2147483647 h 214"/>
                <a:gd name="T20" fmla="*/ 2147483647 w 507"/>
                <a:gd name="T21" fmla="*/ 2147483647 h 214"/>
                <a:gd name="T22" fmla="*/ 2147483647 w 507"/>
                <a:gd name="T23" fmla="*/ 2147483647 h 214"/>
                <a:gd name="T24" fmla="*/ 2147483647 w 507"/>
                <a:gd name="T25" fmla="*/ 2147483647 h 214"/>
                <a:gd name="T26" fmla="*/ 2147483647 w 507"/>
                <a:gd name="T27" fmla="*/ 2147483647 h 214"/>
                <a:gd name="T28" fmla="*/ 2147483647 w 507"/>
                <a:gd name="T29" fmla="*/ 2147483647 h 214"/>
                <a:gd name="T30" fmla="*/ 2147483647 w 507"/>
                <a:gd name="T31" fmla="*/ 2147483647 h 214"/>
                <a:gd name="T32" fmla="*/ 2147483647 w 507"/>
                <a:gd name="T33" fmla="*/ 2147483647 h 214"/>
                <a:gd name="T34" fmla="*/ 2147483647 w 507"/>
                <a:gd name="T35" fmla="*/ 2147483647 h 214"/>
                <a:gd name="T36" fmla="*/ 2147483647 w 507"/>
                <a:gd name="T37" fmla="*/ 2147483647 h 214"/>
                <a:gd name="T38" fmla="*/ 2147483647 w 507"/>
                <a:gd name="T39" fmla="*/ 2147483647 h 214"/>
                <a:gd name="T40" fmla="*/ 2147483647 w 507"/>
                <a:gd name="T41" fmla="*/ 2147483647 h 214"/>
                <a:gd name="T42" fmla="*/ 2147483647 w 507"/>
                <a:gd name="T43" fmla="*/ 2147483647 h 214"/>
                <a:gd name="T44" fmla="*/ 2147483647 w 507"/>
                <a:gd name="T45" fmla="*/ 2147483647 h 214"/>
                <a:gd name="T46" fmla="*/ 2147483647 w 507"/>
                <a:gd name="T47" fmla="*/ 2147483647 h 214"/>
                <a:gd name="T48" fmla="*/ 2147483647 w 507"/>
                <a:gd name="T49" fmla="*/ 2147483647 h 214"/>
                <a:gd name="T50" fmla="*/ 2147483647 w 507"/>
                <a:gd name="T51" fmla="*/ 2147483647 h 214"/>
                <a:gd name="T52" fmla="*/ 2147483647 w 507"/>
                <a:gd name="T53" fmla="*/ 0 h 214"/>
                <a:gd name="T54" fmla="*/ 2147483647 w 507"/>
                <a:gd name="T55" fmla="*/ 0 h 214"/>
                <a:gd name="T56" fmla="*/ 2147483647 w 507"/>
                <a:gd name="T57" fmla="*/ 2147483647 h 214"/>
                <a:gd name="T58" fmla="*/ 2147483647 w 507"/>
                <a:gd name="T59" fmla="*/ 2147483647 h 214"/>
                <a:gd name="T60" fmla="*/ 2147483647 w 507"/>
                <a:gd name="T61" fmla="*/ 2147483647 h 214"/>
                <a:gd name="T62" fmla="*/ 2147483647 w 507"/>
                <a:gd name="T63" fmla="*/ 2147483647 h 214"/>
                <a:gd name="T64" fmla="*/ 2147483647 w 507"/>
                <a:gd name="T65" fmla="*/ 2147483647 h 214"/>
                <a:gd name="T66" fmla="*/ 2147483647 w 507"/>
                <a:gd name="T67" fmla="*/ 2147483647 h 214"/>
                <a:gd name="T68" fmla="*/ 2147483647 w 507"/>
                <a:gd name="T69" fmla="*/ 2147483647 h 214"/>
                <a:gd name="T70" fmla="*/ 2147483647 w 507"/>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2" name="Freeform 22">
              <a:extLst>
                <a:ext uri="{FF2B5EF4-FFF2-40B4-BE49-F238E27FC236}">
                  <a16:creationId xmlns:a16="http://schemas.microsoft.com/office/drawing/2014/main" id="{464A6E29-265F-834F-89D1-2B26416E839C}"/>
                </a:ext>
              </a:extLst>
            </p:cNvPr>
            <p:cNvSpPr>
              <a:spLocks/>
            </p:cNvSpPr>
            <p:nvPr/>
          </p:nvSpPr>
          <p:spPr bwMode="auto">
            <a:xfrm>
              <a:off x="6500813" y="1394061"/>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3" name="Rectangle 23">
              <a:extLst>
                <a:ext uri="{FF2B5EF4-FFF2-40B4-BE49-F238E27FC236}">
                  <a16:creationId xmlns:a16="http://schemas.microsoft.com/office/drawing/2014/main" id="{6EC24366-88F3-C246-911B-E9DE857A4A95}"/>
                </a:ext>
              </a:extLst>
            </p:cNvPr>
            <p:cNvSpPr>
              <a:spLocks noChangeArrowheads="1"/>
            </p:cNvSpPr>
            <p:nvPr/>
          </p:nvSpPr>
          <p:spPr bwMode="auto">
            <a:xfrm>
              <a:off x="5901929" y="1372629"/>
              <a:ext cx="4784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from</a:t>
              </a:r>
            </a:p>
          </p:txBody>
        </p:sp>
        <p:sp>
          <p:nvSpPr>
            <p:cNvPr id="94" name="Rectangle 24">
              <a:extLst>
                <a:ext uri="{FF2B5EF4-FFF2-40B4-BE49-F238E27FC236}">
                  <a16:creationId xmlns:a16="http://schemas.microsoft.com/office/drawing/2014/main" id="{85834E27-C011-B743-87A0-993B1F2CD5F4}"/>
                </a:ext>
              </a:extLst>
            </p:cNvPr>
            <p:cNvSpPr>
              <a:spLocks noChangeArrowheads="1"/>
            </p:cNvSpPr>
            <p:nvPr/>
          </p:nvSpPr>
          <p:spPr bwMode="auto">
            <a:xfrm>
              <a:off x="6679406" y="1357151"/>
              <a:ext cx="28293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to</a:t>
              </a:r>
            </a:p>
          </p:txBody>
        </p:sp>
        <p:sp>
          <p:nvSpPr>
            <p:cNvPr id="95" name="Line 25">
              <a:extLst>
                <a:ext uri="{FF2B5EF4-FFF2-40B4-BE49-F238E27FC236}">
                  <a16:creationId xmlns:a16="http://schemas.microsoft.com/office/drawing/2014/main" id="{E2E914E8-923B-854F-8DFF-6A79B3D48479}"/>
                </a:ext>
              </a:extLst>
            </p:cNvPr>
            <p:cNvSpPr>
              <a:spLocks noChangeShapeType="1"/>
            </p:cNvSpPr>
            <p:nvPr/>
          </p:nvSpPr>
          <p:spPr bwMode="auto">
            <a:xfrm flipH="1">
              <a:off x="6671072" y="1665523"/>
              <a:ext cx="55959" cy="45839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6" name="Freeform 26">
              <a:extLst>
                <a:ext uri="{FF2B5EF4-FFF2-40B4-BE49-F238E27FC236}">
                  <a16:creationId xmlns:a16="http://schemas.microsoft.com/office/drawing/2014/main" id="{69D94433-4FC4-D84A-A1C4-007B1666535A}"/>
                </a:ext>
              </a:extLst>
            </p:cNvPr>
            <p:cNvSpPr>
              <a:spLocks/>
            </p:cNvSpPr>
            <p:nvPr/>
          </p:nvSpPr>
          <p:spPr bwMode="auto">
            <a:xfrm>
              <a:off x="7986713" y="1728627"/>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7" name="Freeform 27">
              <a:extLst>
                <a:ext uri="{FF2B5EF4-FFF2-40B4-BE49-F238E27FC236}">
                  <a16:creationId xmlns:a16="http://schemas.microsoft.com/office/drawing/2014/main" id="{759341D1-8E10-9C4C-9457-15C6A462BC0D}"/>
                </a:ext>
              </a:extLst>
            </p:cNvPr>
            <p:cNvSpPr>
              <a:spLocks/>
            </p:cNvSpPr>
            <p:nvPr/>
          </p:nvSpPr>
          <p:spPr bwMode="auto">
            <a:xfrm>
              <a:off x="7308056" y="2139392"/>
              <a:ext cx="1058466" cy="276225"/>
            </a:xfrm>
            <a:custGeom>
              <a:avLst/>
              <a:gdLst>
                <a:gd name="T0" fmla="*/ 2147483647 w 889"/>
                <a:gd name="T1" fmla="*/ 2147483647 h 232"/>
                <a:gd name="T2" fmla="*/ 2147483647 w 889"/>
                <a:gd name="T3" fmla="*/ 0 h 232"/>
                <a:gd name="T4" fmla="*/ 0 w 889"/>
                <a:gd name="T5" fmla="*/ 0 h 232"/>
                <a:gd name="T6" fmla="*/ 0 w 889"/>
                <a:gd name="T7" fmla="*/ 2147483647 h 232"/>
                <a:gd name="T8" fmla="*/ 2147483647 w 889"/>
                <a:gd name="T9" fmla="*/ 2147483647 h 232"/>
                <a:gd name="T10" fmla="*/ 0 60000 65536"/>
                <a:gd name="T11" fmla="*/ 0 60000 65536"/>
                <a:gd name="T12" fmla="*/ 0 60000 65536"/>
                <a:gd name="T13" fmla="*/ 0 60000 65536"/>
                <a:gd name="T14" fmla="*/ 0 60000 65536"/>
                <a:gd name="T15" fmla="*/ 0 w 889"/>
                <a:gd name="T16" fmla="*/ 0 h 232"/>
                <a:gd name="T17" fmla="*/ 889 w 889"/>
                <a:gd name="T18" fmla="*/ 232 h 232"/>
              </a:gdLst>
              <a:ahLst/>
              <a:cxnLst>
                <a:cxn ang="T10">
                  <a:pos x="T0" y="T1"/>
                </a:cxn>
                <a:cxn ang="T11">
                  <a:pos x="T2" y="T3"/>
                </a:cxn>
                <a:cxn ang="T12">
                  <a:pos x="T4" y="T5"/>
                </a:cxn>
                <a:cxn ang="T13">
                  <a:pos x="T6" y="T7"/>
                </a:cxn>
                <a:cxn ang="T14">
                  <a:pos x="T8" y="T9"/>
                </a:cxn>
              </a:cxnLst>
              <a:rect l="T15" t="T16" r="T17" b="T18"/>
              <a:pathLst>
                <a:path w="889" h="232">
                  <a:moveTo>
                    <a:pt x="888" y="231"/>
                  </a:moveTo>
                  <a:lnTo>
                    <a:pt x="888" y="0"/>
                  </a:lnTo>
                  <a:lnTo>
                    <a:pt x="0" y="0"/>
                  </a:lnTo>
                  <a:lnTo>
                    <a:pt x="0" y="231"/>
                  </a:lnTo>
                  <a:lnTo>
                    <a:pt x="888" y="2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98" name="Group 28">
              <a:extLst>
                <a:ext uri="{FF2B5EF4-FFF2-40B4-BE49-F238E27FC236}">
                  <a16:creationId xmlns:a16="http://schemas.microsoft.com/office/drawing/2014/main" id="{44AAB434-FC94-5F44-BA8C-DC964655A191}"/>
                </a:ext>
              </a:extLst>
            </p:cNvPr>
            <p:cNvGrpSpPr>
              <a:grpSpLocks/>
            </p:cNvGrpSpPr>
            <p:nvPr/>
          </p:nvGrpSpPr>
          <p:grpSpPr bwMode="auto">
            <a:xfrm>
              <a:off x="7365206" y="1541701"/>
              <a:ext cx="734616" cy="259557"/>
              <a:chOff x="4630" y="966"/>
              <a:chExt cx="617" cy="218"/>
            </a:xfrm>
          </p:grpSpPr>
          <p:sp>
            <p:nvSpPr>
              <p:cNvPr id="109" name="Freeform 29">
                <a:extLst>
                  <a:ext uri="{FF2B5EF4-FFF2-40B4-BE49-F238E27FC236}">
                    <a16:creationId xmlns:a16="http://schemas.microsoft.com/office/drawing/2014/main" id="{9729D885-CAA5-6A4F-A0D1-394FC73475DE}"/>
                  </a:ext>
                </a:extLst>
              </p:cNvPr>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7"/>
                  <a:gd name="T109" fmla="*/ 0 h 215"/>
                  <a:gd name="T110" fmla="*/ 617 w 617"/>
                  <a:gd name="T111" fmla="*/ 215 h 2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0" name="Rectangle 30">
                <a:extLst>
                  <a:ext uri="{FF2B5EF4-FFF2-40B4-BE49-F238E27FC236}">
                    <a16:creationId xmlns:a16="http://schemas.microsoft.com/office/drawing/2014/main" id="{6979AB30-9AC0-914D-B32C-137B13A52131}"/>
                  </a:ext>
                </a:extLst>
              </p:cNvPr>
              <p:cNvSpPr>
                <a:spLocks noChangeArrowheads="1"/>
              </p:cNvSpPr>
              <p:nvPr/>
            </p:nvSpPr>
            <p:spPr bwMode="auto">
              <a:xfrm>
                <a:off x="4665" y="972"/>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99" name="Rectangle 31">
              <a:extLst>
                <a:ext uri="{FF2B5EF4-FFF2-40B4-BE49-F238E27FC236}">
                  <a16:creationId xmlns:a16="http://schemas.microsoft.com/office/drawing/2014/main" id="{9B7C4577-95BE-BB45-B309-F036128D2EB2}"/>
                </a:ext>
              </a:extLst>
            </p:cNvPr>
            <p:cNvSpPr>
              <a:spLocks noChangeArrowheads="1"/>
            </p:cNvSpPr>
            <p:nvPr/>
          </p:nvSpPr>
          <p:spPr bwMode="auto">
            <a:xfrm>
              <a:off x="7968853" y="1744104"/>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dirty="0"/>
                <a:t>budget</a:t>
              </a:r>
            </a:p>
          </p:txBody>
        </p:sp>
        <p:grpSp>
          <p:nvGrpSpPr>
            <p:cNvPr id="100" name="Group 32">
              <a:extLst>
                <a:ext uri="{FF2B5EF4-FFF2-40B4-BE49-F238E27FC236}">
                  <a16:creationId xmlns:a16="http://schemas.microsoft.com/office/drawing/2014/main" id="{88F906AA-2F49-254A-8A66-FA75B037D6A6}"/>
                </a:ext>
              </a:extLst>
            </p:cNvPr>
            <p:cNvGrpSpPr>
              <a:grpSpLocks/>
            </p:cNvGrpSpPr>
            <p:nvPr/>
          </p:nvGrpSpPr>
          <p:grpSpPr bwMode="auto">
            <a:xfrm>
              <a:off x="6880622" y="1701241"/>
              <a:ext cx="602456" cy="282179"/>
              <a:chOff x="4223" y="1100"/>
              <a:chExt cx="506" cy="237"/>
            </a:xfrm>
          </p:grpSpPr>
          <p:sp>
            <p:nvSpPr>
              <p:cNvPr id="107" name="Freeform 33">
                <a:extLst>
                  <a:ext uri="{FF2B5EF4-FFF2-40B4-BE49-F238E27FC236}">
                    <a16:creationId xmlns:a16="http://schemas.microsoft.com/office/drawing/2014/main" id="{8DDC1EC0-DDCE-AD41-A3F9-A685D2C60D43}"/>
                  </a:ext>
                </a:extLst>
              </p:cNvPr>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8" name="Rectangle 34">
                <a:extLst>
                  <a:ext uri="{FF2B5EF4-FFF2-40B4-BE49-F238E27FC236}">
                    <a16:creationId xmlns:a16="http://schemas.microsoft.com/office/drawing/2014/main" id="{CBD0D7B9-4422-854A-845F-9ACACDFFC3E6}"/>
                  </a:ext>
                </a:extLst>
              </p:cNvPr>
              <p:cNvSpPr>
                <a:spLocks noChangeArrowheads="1"/>
              </p:cNvSpPr>
              <p:nvPr/>
            </p:nvSpPr>
            <p:spPr bwMode="auto">
              <a:xfrm>
                <a:off x="4355" y="110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sp>
          <p:nvSpPr>
            <p:cNvPr id="101" name="Rectangle 35">
              <a:extLst>
                <a:ext uri="{FF2B5EF4-FFF2-40B4-BE49-F238E27FC236}">
                  <a16:creationId xmlns:a16="http://schemas.microsoft.com/office/drawing/2014/main" id="{A1A8D67F-DFDD-6648-998E-CD57D8DC31D5}"/>
                </a:ext>
              </a:extLst>
            </p:cNvPr>
            <p:cNvSpPr>
              <a:spLocks noChangeArrowheads="1"/>
            </p:cNvSpPr>
            <p:nvPr/>
          </p:nvSpPr>
          <p:spPr bwMode="auto">
            <a:xfrm>
              <a:off x="7344966" y="2112007"/>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dirty="0"/>
                <a:t>Departments</a:t>
              </a:r>
            </a:p>
          </p:txBody>
        </p:sp>
        <p:sp>
          <p:nvSpPr>
            <p:cNvPr id="102" name="Line 36">
              <a:extLst>
                <a:ext uri="{FF2B5EF4-FFF2-40B4-BE49-F238E27FC236}">
                  <a16:creationId xmlns:a16="http://schemas.microsoft.com/office/drawing/2014/main" id="{2C379AAE-6960-BB4D-A335-213869F062DB}"/>
                </a:ext>
              </a:extLst>
            </p:cNvPr>
            <p:cNvSpPr>
              <a:spLocks noChangeShapeType="1"/>
            </p:cNvSpPr>
            <p:nvPr/>
          </p:nvSpPr>
          <p:spPr bwMode="auto">
            <a:xfrm>
              <a:off x="7084218" y="2254883"/>
              <a:ext cx="21550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3" name="Line 37">
              <a:extLst>
                <a:ext uri="{FF2B5EF4-FFF2-40B4-BE49-F238E27FC236}">
                  <a16:creationId xmlns:a16="http://schemas.microsoft.com/office/drawing/2014/main" id="{23770FD8-A756-1840-BF73-73D614BB4E87}"/>
                </a:ext>
              </a:extLst>
            </p:cNvPr>
            <p:cNvSpPr>
              <a:spLocks noChangeShapeType="1"/>
            </p:cNvSpPr>
            <p:nvPr/>
          </p:nvSpPr>
          <p:spPr bwMode="auto">
            <a:xfrm flipH="1">
              <a:off x="7985522" y="1973895"/>
              <a:ext cx="18097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4" name="Line 71">
              <a:extLst>
                <a:ext uri="{FF2B5EF4-FFF2-40B4-BE49-F238E27FC236}">
                  <a16:creationId xmlns:a16="http://schemas.microsoft.com/office/drawing/2014/main" id="{742D6FCC-B813-5E4E-A517-0F99CB34ABC9}"/>
                </a:ext>
              </a:extLst>
            </p:cNvPr>
            <p:cNvSpPr>
              <a:spLocks noChangeShapeType="1"/>
            </p:cNvSpPr>
            <p:nvPr/>
          </p:nvSpPr>
          <p:spPr bwMode="auto">
            <a:xfrm>
              <a:off x="6200775" y="1653617"/>
              <a:ext cx="47625" cy="447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5" name="Line 72">
              <a:extLst>
                <a:ext uri="{FF2B5EF4-FFF2-40B4-BE49-F238E27FC236}">
                  <a16:creationId xmlns:a16="http://schemas.microsoft.com/office/drawing/2014/main" id="{8A02F0BB-41A6-5349-BD2B-0BC619976392}"/>
                </a:ext>
              </a:extLst>
            </p:cNvPr>
            <p:cNvSpPr>
              <a:spLocks noChangeShapeType="1"/>
            </p:cNvSpPr>
            <p:nvPr/>
          </p:nvSpPr>
          <p:spPr bwMode="auto">
            <a:xfrm>
              <a:off x="7739062" y="1825067"/>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6" name="Line 73">
              <a:extLst>
                <a:ext uri="{FF2B5EF4-FFF2-40B4-BE49-F238E27FC236}">
                  <a16:creationId xmlns:a16="http://schemas.microsoft.com/office/drawing/2014/main" id="{057392DF-FAEF-8D47-8C23-80A51B14384F}"/>
                </a:ext>
              </a:extLst>
            </p:cNvPr>
            <p:cNvSpPr>
              <a:spLocks noChangeShapeType="1"/>
            </p:cNvSpPr>
            <p:nvPr/>
          </p:nvSpPr>
          <p:spPr bwMode="auto">
            <a:xfrm>
              <a:off x="7343775" y="1996517"/>
              <a:ext cx="104775" cy="1047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9926127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8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8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 DBMS, Pt 3</a:t>
            </a:r>
          </a:p>
        </p:txBody>
      </p:sp>
      <p:sp>
        <p:nvSpPr>
          <p:cNvPr id="3" name="Content Placeholder 2"/>
          <p:cNvSpPr>
            <a:spLocks noGrp="1"/>
          </p:cNvSpPr>
          <p:nvPr>
            <p:ph idx="1"/>
          </p:nvPr>
        </p:nvSpPr>
        <p:spPr/>
        <p:txBody>
          <a:bodyPr>
            <a:normAutofit/>
          </a:bodyPr>
          <a:lstStyle/>
          <a:p>
            <a:r>
              <a:rPr lang="en-US" sz="1800" dirty="0"/>
              <a:t>Gives us a good sense of how to build a DBMS</a:t>
            </a:r>
          </a:p>
          <a:p>
            <a:r>
              <a:rPr lang="en-US" sz="1800" dirty="0"/>
              <a:t>How about using one?</a:t>
            </a:r>
          </a:p>
          <a:p>
            <a:endParaRPr lang="en-US" sz="1800" dirty="0"/>
          </a:p>
        </p:txBody>
      </p:sp>
      <p:pic>
        <p:nvPicPr>
          <p:cNvPr id="15" name="Picture 14" descr="Woman replies. Her speech bubble is an indistinguishable mess" title="Women with speech bubble"/>
          <p:cNvPicPr>
            <a:picLocks noChangeAspect="1"/>
          </p:cNvPicPr>
          <p:nvPr/>
        </p:nvPicPr>
        <p:blipFill>
          <a:blip r:embed="rId2"/>
          <a:stretch>
            <a:fillRect/>
          </a:stretch>
        </p:blipFill>
        <p:spPr>
          <a:xfrm>
            <a:off x="4201896" y="2717023"/>
            <a:ext cx="636694" cy="1941916"/>
          </a:xfrm>
          <a:prstGeom prst="rect">
            <a:avLst/>
          </a:prstGeom>
        </p:spPr>
      </p:pic>
      <p:sp>
        <p:nvSpPr>
          <p:cNvPr id="17" name="Rounded Rectangular Callout 16" descr="Man says &quot;How hard could that be&quot;" title="With with speech bubble"/>
          <p:cNvSpPr/>
          <p:nvPr/>
        </p:nvSpPr>
        <p:spPr bwMode="auto">
          <a:xfrm>
            <a:off x="2230483" y="2370909"/>
            <a:ext cx="1381397" cy="794186"/>
          </a:xfrm>
          <a:prstGeom prst="wedgeRoundRectCallout">
            <a:avLst>
              <a:gd name="adj1" fmla="val -60059"/>
              <a:gd name="adj2" fmla="val 9343"/>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accent2"/>
                </a:solidFill>
                <a:latin typeface="Helvetica Neue" charset="0"/>
              </a:rPr>
              <a:t>How </a:t>
            </a:r>
            <a:r>
              <a:rPr lang="en-US" sz="1350">
                <a:solidFill>
                  <a:schemeClr val="accent2"/>
                </a:solidFill>
                <a:latin typeface="Helvetica Neue" charset="0"/>
              </a:rPr>
              <a:t>hard could that be?</a:t>
            </a:r>
            <a:endParaRPr lang="en-US" sz="1350" dirty="0">
              <a:solidFill>
                <a:schemeClr val="accent2"/>
              </a:solidFill>
              <a:latin typeface="Helvetica Neue" charset="0"/>
            </a:endParaRPr>
          </a:p>
        </p:txBody>
      </p:sp>
      <p:grpSp>
        <p:nvGrpSpPr>
          <p:cNvPr id="14" name="Group 13" descr="Woman replies. Her speech bubble is an indistinguishable mess" title="Women with speech bubble"/>
          <p:cNvGrpSpPr/>
          <p:nvPr/>
        </p:nvGrpSpPr>
        <p:grpSpPr>
          <a:xfrm>
            <a:off x="4316305" y="2177649"/>
            <a:ext cx="464009" cy="424595"/>
            <a:chOff x="4231074" y="2903532"/>
            <a:chExt cx="618678" cy="566126"/>
          </a:xfrm>
        </p:grpSpPr>
        <p:sp>
          <p:nvSpPr>
            <p:cNvPr id="20" name="Rounded Rectangular Callout 19"/>
            <p:cNvSpPr/>
            <p:nvPr/>
          </p:nvSpPr>
          <p:spPr bwMode="auto">
            <a:xfrm>
              <a:off x="4231074" y="2903532"/>
              <a:ext cx="618678" cy="566126"/>
            </a:xfrm>
            <a:prstGeom prst="wedgeRoundRectCallout">
              <a:avLst>
                <a:gd name="adj1" fmla="val 17595"/>
                <a:gd name="adj2" fmla="val 85761"/>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200" dirty="0">
                <a:solidFill>
                  <a:schemeClr val="accent2"/>
                </a:solidFill>
                <a:latin typeface="Helvetica Neue" charset="0"/>
              </a:endParaRPr>
            </a:p>
          </p:txBody>
        </p:sp>
        <p:sp>
          <p:nvSpPr>
            <p:cNvPr id="21" name="Freeform 20"/>
            <p:cNvSpPr/>
            <p:nvPr/>
          </p:nvSpPr>
          <p:spPr bwMode="auto">
            <a:xfrm>
              <a:off x="4298912" y="3034833"/>
              <a:ext cx="408155" cy="303523"/>
            </a:xfrm>
            <a:custGeom>
              <a:avLst/>
              <a:gdLst>
                <a:gd name="connsiteX0" fmla="*/ 195943 w 408155"/>
                <a:gd name="connsiteY0" fmla="*/ 52444 h 303523"/>
                <a:gd name="connsiteX1" fmla="*/ 156754 w 408155"/>
                <a:gd name="connsiteY1" fmla="*/ 104695 h 303523"/>
                <a:gd name="connsiteX2" fmla="*/ 130629 w 408155"/>
                <a:gd name="connsiteY2" fmla="*/ 143884 h 303523"/>
                <a:gd name="connsiteX3" fmla="*/ 195943 w 408155"/>
                <a:gd name="connsiteY3" fmla="*/ 130821 h 303523"/>
                <a:gd name="connsiteX4" fmla="*/ 235132 w 408155"/>
                <a:gd name="connsiteY4" fmla="*/ 104695 h 303523"/>
                <a:gd name="connsiteX5" fmla="*/ 326572 w 408155"/>
                <a:gd name="connsiteY5" fmla="*/ 130821 h 303523"/>
                <a:gd name="connsiteX6" fmla="*/ 91440 w 408155"/>
                <a:gd name="connsiteY6" fmla="*/ 143884 h 303523"/>
                <a:gd name="connsiteX7" fmla="*/ 52252 w 408155"/>
                <a:gd name="connsiteY7" fmla="*/ 156947 h 303523"/>
                <a:gd name="connsiteX8" fmla="*/ 169817 w 408155"/>
                <a:gd name="connsiteY8" fmla="*/ 78570 h 303523"/>
                <a:gd name="connsiteX9" fmla="*/ 209006 w 408155"/>
                <a:gd name="connsiteY9" fmla="*/ 52444 h 303523"/>
                <a:gd name="connsiteX10" fmla="*/ 222069 w 408155"/>
                <a:gd name="connsiteY10" fmla="*/ 170010 h 303523"/>
                <a:gd name="connsiteX11" fmla="*/ 261257 w 408155"/>
                <a:gd name="connsiteY11" fmla="*/ 130821 h 303523"/>
                <a:gd name="connsiteX12" fmla="*/ 300446 w 408155"/>
                <a:gd name="connsiteY12" fmla="*/ 78570 h 303523"/>
                <a:gd name="connsiteX13" fmla="*/ 313509 w 408155"/>
                <a:gd name="connsiteY13" fmla="*/ 26318 h 303523"/>
                <a:gd name="connsiteX14" fmla="*/ 300446 w 408155"/>
                <a:gd name="connsiteY14" fmla="*/ 91633 h 303523"/>
                <a:gd name="connsiteX15" fmla="*/ 287383 w 408155"/>
                <a:gd name="connsiteY15" fmla="*/ 130821 h 303523"/>
                <a:gd name="connsiteX16" fmla="*/ 248194 w 408155"/>
                <a:gd name="connsiteY16" fmla="*/ 117758 h 303523"/>
                <a:gd name="connsiteX17" fmla="*/ 182880 w 408155"/>
                <a:gd name="connsiteY17" fmla="*/ 209198 h 303523"/>
                <a:gd name="connsiteX18" fmla="*/ 169817 w 408155"/>
                <a:gd name="connsiteY18" fmla="*/ 261450 h 303523"/>
                <a:gd name="connsiteX19" fmla="*/ 156754 w 408155"/>
                <a:gd name="connsiteY19" fmla="*/ 300638 h 303523"/>
                <a:gd name="connsiteX20" fmla="*/ 209006 w 408155"/>
                <a:gd name="connsiteY20" fmla="*/ 287575 h 303523"/>
                <a:gd name="connsiteX21" fmla="*/ 326572 w 408155"/>
                <a:gd name="connsiteY21" fmla="*/ 170010 h 303523"/>
                <a:gd name="connsiteX22" fmla="*/ 352697 w 408155"/>
                <a:gd name="connsiteY22" fmla="*/ 78570 h 303523"/>
                <a:gd name="connsiteX23" fmla="*/ 300446 w 408155"/>
                <a:gd name="connsiteY23" fmla="*/ 52444 h 303523"/>
                <a:gd name="connsiteX24" fmla="*/ 195943 w 408155"/>
                <a:gd name="connsiteY24" fmla="*/ 78570 h 303523"/>
                <a:gd name="connsiteX25" fmla="*/ 169817 w 408155"/>
                <a:gd name="connsiteY25" fmla="*/ 117758 h 303523"/>
                <a:gd name="connsiteX26" fmla="*/ 222069 w 408155"/>
                <a:gd name="connsiteY26" fmla="*/ 104695 h 303523"/>
                <a:gd name="connsiteX27" fmla="*/ 209006 w 408155"/>
                <a:gd name="connsiteY27" fmla="*/ 65507 h 303523"/>
                <a:gd name="connsiteX28" fmla="*/ 222069 w 408155"/>
                <a:gd name="connsiteY28" fmla="*/ 156947 h 303523"/>
                <a:gd name="connsiteX29" fmla="*/ 274320 w 408155"/>
                <a:gd name="connsiteY29" fmla="*/ 143884 h 303523"/>
                <a:gd name="connsiteX30" fmla="*/ 261257 w 408155"/>
                <a:gd name="connsiteY30" fmla="*/ 78570 h 303523"/>
                <a:gd name="connsiteX31" fmla="*/ 156754 w 408155"/>
                <a:gd name="connsiteY31" fmla="*/ 130821 h 303523"/>
                <a:gd name="connsiteX32" fmla="*/ 78377 w 408155"/>
                <a:gd name="connsiteY32" fmla="*/ 91633 h 303523"/>
                <a:gd name="connsiteX33" fmla="*/ 0 w 408155"/>
                <a:gd name="connsiteY33" fmla="*/ 143884 h 303523"/>
                <a:gd name="connsiteX34" fmla="*/ 169817 w 408155"/>
                <a:gd name="connsiteY34" fmla="*/ 156947 h 303523"/>
                <a:gd name="connsiteX35" fmla="*/ 91440 w 408155"/>
                <a:gd name="connsiteY35" fmla="*/ 196135 h 303523"/>
                <a:gd name="connsiteX36" fmla="*/ 169817 w 408155"/>
                <a:gd name="connsiteY36" fmla="*/ 183073 h 303523"/>
                <a:gd name="connsiteX37" fmla="*/ 209006 w 408155"/>
                <a:gd name="connsiteY37" fmla="*/ 156947 h 303523"/>
                <a:gd name="connsiteX38" fmla="*/ 169817 w 408155"/>
                <a:gd name="connsiteY38" fmla="*/ 130821 h 303523"/>
                <a:gd name="connsiteX39" fmla="*/ 91440 w 408155"/>
                <a:gd name="connsiteY39" fmla="*/ 143884 h 303523"/>
                <a:gd name="connsiteX40" fmla="*/ 52252 w 408155"/>
                <a:gd name="connsiteY40" fmla="*/ 170010 h 303523"/>
                <a:gd name="connsiteX41" fmla="*/ 65314 w 408155"/>
                <a:gd name="connsiteY41" fmla="*/ 222261 h 303523"/>
                <a:gd name="connsiteX42" fmla="*/ 209006 w 408155"/>
                <a:gd name="connsiteY42" fmla="*/ 209198 h 303523"/>
                <a:gd name="connsiteX43" fmla="*/ 248194 w 408155"/>
                <a:gd name="connsiteY43" fmla="*/ 196135 h 303523"/>
                <a:gd name="connsiteX44" fmla="*/ 261257 w 408155"/>
                <a:gd name="connsiteY44" fmla="*/ 156947 h 303523"/>
                <a:gd name="connsiteX45" fmla="*/ 209006 w 408155"/>
                <a:gd name="connsiteY45" fmla="*/ 183073 h 303523"/>
                <a:gd name="connsiteX46" fmla="*/ 182880 w 408155"/>
                <a:gd name="connsiteY46" fmla="*/ 222261 h 303523"/>
                <a:gd name="connsiteX47" fmla="*/ 274320 w 408155"/>
                <a:gd name="connsiteY47" fmla="*/ 235324 h 303523"/>
                <a:gd name="connsiteX48" fmla="*/ 274320 w 408155"/>
                <a:gd name="connsiteY48" fmla="*/ 130821 h 303523"/>
                <a:gd name="connsiteX49" fmla="*/ 222069 w 408155"/>
                <a:gd name="connsiteY49" fmla="*/ 117758 h 303523"/>
                <a:gd name="connsiteX50" fmla="*/ 169817 w 408155"/>
                <a:gd name="connsiteY50" fmla="*/ 130821 h 303523"/>
                <a:gd name="connsiteX51" fmla="*/ 117566 w 408155"/>
                <a:gd name="connsiteY51" fmla="*/ 209198 h 303523"/>
                <a:gd name="connsiteX52" fmla="*/ 143692 w 408155"/>
                <a:gd name="connsiteY52" fmla="*/ 248387 h 303523"/>
                <a:gd name="connsiteX53" fmla="*/ 300446 w 408155"/>
                <a:gd name="connsiteY53" fmla="*/ 248387 h 303523"/>
                <a:gd name="connsiteX54" fmla="*/ 352697 w 408155"/>
                <a:gd name="connsiteY54" fmla="*/ 170010 h 303523"/>
                <a:gd name="connsiteX55" fmla="*/ 339634 w 408155"/>
                <a:gd name="connsiteY55" fmla="*/ 130821 h 303523"/>
                <a:gd name="connsiteX56" fmla="*/ 300446 w 408155"/>
                <a:gd name="connsiteY56" fmla="*/ 143884 h 303523"/>
                <a:gd name="connsiteX57" fmla="*/ 261257 w 408155"/>
                <a:gd name="connsiteY57" fmla="*/ 235324 h 303523"/>
                <a:gd name="connsiteX58" fmla="*/ 300446 w 408155"/>
                <a:gd name="connsiteY58" fmla="*/ 248387 h 303523"/>
                <a:gd name="connsiteX59" fmla="*/ 365760 w 408155"/>
                <a:gd name="connsiteY59" fmla="*/ 183073 h 303523"/>
                <a:gd name="connsiteX60" fmla="*/ 378823 w 408155"/>
                <a:gd name="connsiteY60" fmla="*/ 143884 h 303523"/>
                <a:gd name="connsiteX61" fmla="*/ 326572 w 408155"/>
                <a:gd name="connsiteY61" fmla="*/ 130821 h 303523"/>
                <a:gd name="connsiteX62" fmla="*/ 248194 w 408155"/>
                <a:gd name="connsiteY62" fmla="*/ 196135 h 303523"/>
                <a:gd name="connsiteX63" fmla="*/ 261257 w 408155"/>
                <a:gd name="connsiteY63" fmla="*/ 261450 h 303523"/>
                <a:gd name="connsiteX64" fmla="*/ 313509 w 408155"/>
                <a:gd name="connsiteY64" fmla="*/ 183073 h 303523"/>
                <a:gd name="connsiteX65" fmla="*/ 300446 w 408155"/>
                <a:gd name="connsiteY65" fmla="*/ 130821 h 303523"/>
                <a:gd name="connsiteX66" fmla="*/ 182880 w 408155"/>
                <a:gd name="connsiteY66" fmla="*/ 130821 h 303523"/>
                <a:gd name="connsiteX67" fmla="*/ 78377 w 408155"/>
                <a:gd name="connsiteY67" fmla="*/ 222261 h 303523"/>
                <a:gd name="connsiteX68" fmla="*/ 52252 w 408155"/>
                <a:gd name="connsiteY68" fmla="*/ 261450 h 303523"/>
                <a:gd name="connsiteX69" fmla="*/ 39189 w 408155"/>
                <a:gd name="connsiteY69" fmla="*/ 300638 h 303523"/>
                <a:gd name="connsiteX70" fmla="*/ 169817 w 408155"/>
                <a:gd name="connsiteY70" fmla="*/ 196135 h 303523"/>
                <a:gd name="connsiteX71" fmla="*/ 222069 w 408155"/>
                <a:gd name="connsiteY71" fmla="*/ 117758 h 303523"/>
                <a:gd name="connsiteX72" fmla="*/ 209006 w 408155"/>
                <a:gd name="connsiteY72" fmla="*/ 193 h 303523"/>
                <a:gd name="connsiteX73" fmla="*/ 130629 w 408155"/>
                <a:gd name="connsiteY73" fmla="*/ 52444 h 303523"/>
                <a:gd name="connsiteX74" fmla="*/ 65314 w 408155"/>
                <a:gd name="connsiteY74" fmla="*/ 143884 h 303523"/>
                <a:gd name="connsiteX75" fmla="*/ 39189 w 408155"/>
                <a:gd name="connsiteY75" fmla="*/ 183073 h 303523"/>
                <a:gd name="connsiteX76" fmla="*/ 235132 w 408155"/>
                <a:gd name="connsiteY76" fmla="*/ 196135 h 303523"/>
                <a:gd name="connsiteX77" fmla="*/ 352697 w 408155"/>
                <a:gd name="connsiteY77" fmla="*/ 143884 h 303523"/>
                <a:gd name="connsiteX78" fmla="*/ 378823 w 408155"/>
                <a:gd name="connsiteY78" fmla="*/ 91633 h 303523"/>
                <a:gd name="connsiteX79" fmla="*/ 339634 w 408155"/>
                <a:gd name="connsiteY79" fmla="*/ 52444 h 303523"/>
                <a:gd name="connsiteX80" fmla="*/ 130629 w 408155"/>
                <a:gd name="connsiteY80" fmla="*/ 65507 h 303523"/>
                <a:gd name="connsiteX81" fmla="*/ 117566 w 408155"/>
                <a:gd name="connsiteY81" fmla="*/ 170010 h 303523"/>
                <a:gd name="connsiteX82" fmla="*/ 156754 w 408155"/>
                <a:gd name="connsiteY82" fmla="*/ 183073 h 303523"/>
                <a:gd name="connsiteX83" fmla="*/ 248194 w 408155"/>
                <a:gd name="connsiteY83" fmla="*/ 156947 h 303523"/>
                <a:gd name="connsiteX84" fmla="*/ 287383 w 408155"/>
                <a:gd name="connsiteY84" fmla="*/ 13255 h 303523"/>
                <a:gd name="connsiteX85" fmla="*/ 222069 w 408155"/>
                <a:gd name="connsiteY85" fmla="*/ 193 h 303523"/>
                <a:gd name="connsiteX86" fmla="*/ 143692 w 408155"/>
                <a:gd name="connsiteY86" fmla="*/ 91633 h 303523"/>
                <a:gd name="connsiteX87" fmla="*/ 130629 w 408155"/>
                <a:gd name="connsiteY87" fmla="*/ 130821 h 303523"/>
                <a:gd name="connsiteX88" fmla="*/ 169817 w 408155"/>
                <a:gd name="connsiteY88" fmla="*/ 170010 h 303523"/>
                <a:gd name="connsiteX89" fmla="*/ 404949 w 408155"/>
                <a:gd name="connsiteY89" fmla="*/ 117758 h 303523"/>
                <a:gd name="connsiteX90" fmla="*/ 391886 w 408155"/>
                <a:gd name="connsiteY90" fmla="*/ 65507 h 303523"/>
                <a:gd name="connsiteX91" fmla="*/ 352697 w 408155"/>
                <a:gd name="connsiteY91" fmla="*/ 78570 h 303523"/>
                <a:gd name="connsiteX92" fmla="*/ 313509 w 408155"/>
                <a:gd name="connsiteY92" fmla="*/ 117758 h 303523"/>
                <a:gd name="connsiteX93" fmla="*/ 274320 w 408155"/>
                <a:gd name="connsiteY93" fmla="*/ 143884 h 303523"/>
                <a:gd name="connsiteX94" fmla="*/ 287383 w 408155"/>
                <a:gd name="connsiteY94" fmla="*/ 183073 h 303523"/>
                <a:gd name="connsiteX95" fmla="*/ 391886 w 408155"/>
                <a:gd name="connsiteY95" fmla="*/ 196135 h 303523"/>
                <a:gd name="connsiteX96" fmla="*/ 391886 w 408155"/>
                <a:gd name="connsiteY96" fmla="*/ 91633 h 303523"/>
                <a:gd name="connsiteX97" fmla="*/ 326572 w 408155"/>
                <a:gd name="connsiteY97" fmla="*/ 65507 h 303523"/>
                <a:gd name="connsiteX98" fmla="*/ 182880 w 408155"/>
                <a:gd name="connsiteY98" fmla="*/ 117758 h 303523"/>
                <a:gd name="connsiteX99" fmla="*/ 195943 w 408155"/>
                <a:gd name="connsiteY99" fmla="*/ 170010 h 303523"/>
                <a:gd name="connsiteX100" fmla="*/ 235132 w 408155"/>
                <a:gd name="connsiteY100" fmla="*/ 156947 h 303523"/>
                <a:gd name="connsiteX101" fmla="*/ 235132 w 408155"/>
                <a:gd name="connsiteY101" fmla="*/ 52444 h 303523"/>
                <a:gd name="connsiteX102" fmla="*/ 195943 w 408155"/>
                <a:gd name="connsiteY102" fmla="*/ 26318 h 303523"/>
                <a:gd name="connsiteX103" fmla="*/ 91440 w 408155"/>
                <a:gd name="connsiteY103" fmla="*/ 52444 h 303523"/>
                <a:gd name="connsiteX104" fmla="*/ 78377 w 408155"/>
                <a:gd name="connsiteY104" fmla="*/ 91633 h 303523"/>
                <a:gd name="connsiteX105" fmla="*/ 130629 w 408155"/>
                <a:gd name="connsiteY105" fmla="*/ 117758 h 303523"/>
                <a:gd name="connsiteX106" fmla="*/ 248194 w 408155"/>
                <a:gd name="connsiteY106" fmla="*/ 104695 h 303523"/>
                <a:gd name="connsiteX107" fmla="*/ 287383 w 408155"/>
                <a:gd name="connsiteY107" fmla="*/ 78570 h 303523"/>
                <a:gd name="connsiteX108" fmla="*/ 274320 w 408155"/>
                <a:gd name="connsiteY108" fmla="*/ 193 h 303523"/>
                <a:gd name="connsiteX109" fmla="*/ 156754 w 408155"/>
                <a:gd name="connsiteY109" fmla="*/ 26318 h 303523"/>
                <a:gd name="connsiteX110" fmla="*/ 130629 w 408155"/>
                <a:gd name="connsiteY110" fmla="*/ 78570 h 303523"/>
                <a:gd name="connsiteX111" fmla="*/ 117566 w 408155"/>
                <a:gd name="connsiteY111" fmla="*/ 117758 h 303523"/>
                <a:gd name="connsiteX112" fmla="*/ 182880 w 408155"/>
                <a:gd name="connsiteY112" fmla="*/ 91633 h 303523"/>
                <a:gd name="connsiteX113" fmla="*/ 195943 w 408155"/>
                <a:gd name="connsiteY113" fmla="*/ 52444 h 303523"/>
                <a:gd name="connsiteX114" fmla="*/ 91440 w 408155"/>
                <a:gd name="connsiteY114" fmla="*/ 78570 h 303523"/>
                <a:gd name="connsiteX115" fmla="*/ 26126 w 408155"/>
                <a:gd name="connsiteY115" fmla="*/ 156947 h 303523"/>
                <a:gd name="connsiteX116" fmla="*/ 65314 w 408155"/>
                <a:gd name="connsiteY116" fmla="*/ 183073 h 303523"/>
                <a:gd name="connsiteX117" fmla="*/ 222069 w 408155"/>
                <a:gd name="connsiteY117" fmla="*/ 130821 h 303523"/>
                <a:gd name="connsiteX118" fmla="*/ 235132 w 408155"/>
                <a:gd name="connsiteY118" fmla="*/ 91633 h 303523"/>
                <a:gd name="connsiteX119" fmla="*/ 222069 w 408155"/>
                <a:gd name="connsiteY119" fmla="*/ 26318 h 303523"/>
                <a:gd name="connsiteX120" fmla="*/ 182880 w 408155"/>
                <a:gd name="connsiteY120" fmla="*/ 78570 h 303523"/>
                <a:gd name="connsiteX121" fmla="*/ 169817 w 408155"/>
                <a:gd name="connsiteY121" fmla="*/ 117758 h 303523"/>
                <a:gd name="connsiteX122" fmla="*/ 248194 w 408155"/>
                <a:gd name="connsiteY122" fmla="*/ 104695 h 303523"/>
                <a:gd name="connsiteX123" fmla="*/ 300446 w 408155"/>
                <a:gd name="connsiteY123" fmla="*/ 65507 h 303523"/>
                <a:gd name="connsiteX124" fmla="*/ 352697 w 408155"/>
                <a:gd name="connsiteY124" fmla="*/ 52444 h 303523"/>
                <a:gd name="connsiteX125" fmla="*/ 365760 w 408155"/>
                <a:gd name="connsiteY125" fmla="*/ 13255 h 30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08155" h="303523">
                  <a:moveTo>
                    <a:pt x="195943" y="52444"/>
                  </a:moveTo>
                  <a:cubicBezTo>
                    <a:pt x="182880" y="69861"/>
                    <a:pt x="169408" y="86979"/>
                    <a:pt x="156754" y="104695"/>
                  </a:cubicBezTo>
                  <a:cubicBezTo>
                    <a:pt x="147629" y="117470"/>
                    <a:pt x="117566" y="135175"/>
                    <a:pt x="130629" y="143884"/>
                  </a:cubicBezTo>
                  <a:cubicBezTo>
                    <a:pt x="149103" y="156200"/>
                    <a:pt x="174172" y="135175"/>
                    <a:pt x="195943" y="130821"/>
                  </a:cubicBezTo>
                  <a:cubicBezTo>
                    <a:pt x="209006" y="122112"/>
                    <a:pt x="219590" y="106915"/>
                    <a:pt x="235132" y="104695"/>
                  </a:cubicBezTo>
                  <a:cubicBezTo>
                    <a:pt x="246613" y="103055"/>
                    <a:pt x="311867" y="125919"/>
                    <a:pt x="326572" y="130821"/>
                  </a:cubicBezTo>
                  <a:cubicBezTo>
                    <a:pt x="248195" y="135175"/>
                    <a:pt x="169585" y="136442"/>
                    <a:pt x="91440" y="143884"/>
                  </a:cubicBezTo>
                  <a:cubicBezTo>
                    <a:pt x="77733" y="145189"/>
                    <a:pt x="42516" y="166683"/>
                    <a:pt x="52252" y="156947"/>
                  </a:cubicBezTo>
                  <a:cubicBezTo>
                    <a:pt x="52257" y="156942"/>
                    <a:pt x="150219" y="91635"/>
                    <a:pt x="169817" y="78570"/>
                  </a:cubicBezTo>
                  <a:lnTo>
                    <a:pt x="209006" y="52444"/>
                  </a:lnTo>
                  <a:cubicBezTo>
                    <a:pt x="213360" y="91633"/>
                    <a:pt x="200197" y="137202"/>
                    <a:pt x="222069" y="170010"/>
                  </a:cubicBezTo>
                  <a:cubicBezTo>
                    <a:pt x="232316" y="185381"/>
                    <a:pt x="249235" y="144847"/>
                    <a:pt x="261257" y="130821"/>
                  </a:cubicBezTo>
                  <a:cubicBezTo>
                    <a:pt x="275426" y="114291"/>
                    <a:pt x="287383" y="95987"/>
                    <a:pt x="300446" y="78570"/>
                  </a:cubicBezTo>
                  <a:cubicBezTo>
                    <a:pt x="304800" y="61153"/>
                    <a:pt x="313509" y="8365"/>
                    <a:pt x="313509" y="26318"/>
                  </a:cubicBezTo>
                  <a:cubicBezTo>
                    <a:pt x="313509" y="48521"/>
                    <a:pt x="305831" y="70093"/>
                    <a:pt x="300446" y="91633"/>
                  </a:cubicBezTo>
                  <a:cubicBezTo>
                    <a:pt x="297106" y="104991"/>
                    <a:pt x="291737" y="117758"/>
                    <a:pt x="287383" y="130821"/>
                  </a:cubicBezTo>
                  <a:cubicBezTo>
                    <a:pt x="274320" y="126467"/>
                    <a:pt x="260510" y="111600"/>
                    <a:pt x="248194" y="117758"/>
                  </a:cubicBezTo>
                  <a:cubicBezTo>
                    <a:pt x="240096" y="121807"/>
                    <a:pt x="191871" y="195711"/>
                    <a:pt x="182880" y="209198"/>
                  </a:cubicBezTo>
                  <a:cubicBezTo>
                    <a:pt x="178526" y="226615"/>
                    <a:pt x="174749" y="244187"/>
                    <a:pt x="169817" y="261450"/>
                  </a:cubicBezTo>
                  <a:cubicBezTo>
                    <a:pt x="166034" y="274689"/>
                    <a:pt x="145297" y="293000"/>
                    <a:pt x="156754" y="300638"/>
                  </a:cubicBezTo>
                  <a:cubicBezTo>
                    <a:pt x="171692" y="310596"/>
                    <a:pt x="191589" y="291929"/>
                    <a:pt x="209006" y="287575"/>
                  </a:cubicBezTo>
                  <a:cubicBezTo>
                    <a:pt x="265609" y="242292"/>
                    <a:pt x="287385" y="232709"/>
                    <a:pt x="326572" y="170010"/>
                  </a:cubicBezTo>
                  <a:cubicBezTo>
                    <a:pt x="334378" y="157521"/>
                    <a:pt x="350549" y="87161"/>
                    <a:pt x="352697" y="78570"/>
                  </a:cubicBezTo>
                  <a:cubicBezTo>
                    <a:pt x="335280" y="69861"/>
                    <a:pt x="319919" y="52444"/>
                    <a:pt x="300446" y="52444"/>
                  </a:cubicBezTo>
                  <a:cubicBezTo>
                    <a:pt x="264540" y="52444"/>
                    <a:pt x="195943" y="78570"/>
                    <a:pt x="195943" y="78570"/>
                  </a:cubicBezTo>
                  <a:cubicBezTo>
                    <a:pt x="187234" y="91633"/>
                    <a:pt x="158716" y="106657"/>
                    <a:pt x="169817" y="117758"/>
                  </a:cubicBezTo>
                  <a:cubicBezTo>
                    <a:pt x="182512" y="130453"/>
                    <a:pt x="211297" y="119058"/>
                    <a:pt x="222069" y="104695"/>
                  </a:cubicBezTo>
                  <a:cubicBezTo>
                    <a:pt x="230331" y="93680"/>
                    <a:pt x="213360" y="78570"/>
                    <a:pt x="209006" y="65507"/>
                  </a:cubicBezTo>
                  <a:cubicBezTo>
                    <a:pt x="203245" y="88552"/>
                    <a:pt x="176269" y="141680"/>
                    <a:pt x="222069" y="156947"/>
                  </a:cubicBezTo>
                  <a:cubicBezTo>
                    <a:pt x="239101" y="162624"/>
                    <a:pt x="256903" y="148238"/>
                    <a:pt x="274320" y="143884"/>
                  </a:cubicBezTo>
                  <a:cubicBezTo>
                    <a:pt x="269966" y="122113"/>
                    <a:pt x="279731" y="90886"/>
                    <a:pt x="261257" y="78570"/>
                  </a:cubicBezTo>
                  <a:cubicBezTo>
                    <a:pt x="221212" y="51873"/>
                    <a:pt x="175545" y="112030"/>
                    <a:pt x="156754" y="130821"/>
                  </a:cubicBezTo>
                  <a:cubicBezTo>
                    <a:pt x="147216" y="124462"/>
                    <a:pt x="96407" y="85623"/>
                    <a:pt x="78377" y="91633"/>
                  </a:cubicBezTo>
                  <a:cubicBezTo>
                    <a:pt x="48589" y="101562"/>
                    <a:pt x="0" y="143884"/>
                    <a:pt x="0" y="143884"/>
                  </a:cubicBezTo>
                  <a:cubicBezTo>
                    <a:pt x="102546" y="195157"/>
                    <a:pt x="2471" y="156947"/>
                    <a:pt x="169817" y="156947"/>
                  </a:cubicBezTo>
                  <a:cubicBezTo>
                    <a:pt x="194904" y="156947"/>
                    <a:pt x="51818" y="182927"/>
                    <a:pt x="91440" y="196135"/>
                  </a:cubicBezTo>
                  <a:cubicBezTo>
                    <a:pt x="116567" y="204511"/>
                    <a:pt x="143691" y="187427"/>
                    <a:pt x="169817" y="183073"/>
                  </a:cubicBezTo>
                  <a:cubicBezTo>
                    <a:pt x="182880" y="174364"/>
                    <a:pt x="209006" y="172647"/>
                    <a:pt x="209006" y="156947"/>
                  </a:cubicBezTo>
                  <a:cubicBezTo>
                    <a:pt x="209006" y="141247"/>
                    <a:pt x="185421" y="132555"/>
                    <a:pt x="169817" y="130821"/>
                  </a:cubicBezTo>
                  <a:cubicBezTo>
                    <a:pt x="143493" y="127896"/>
                    <a:pt x="117566" y="139530"/>
                    <a:pt x="91440" y="143884"/>
                  </a:cubicBezTo>
                  <a:cubicBezTo>
                    <a:pt x="78377" y="152593"/>
                    <a:pt x="57217" y="155116"/>
                    <a:pt x="52252" y="170010"/>
                  </a:cubicBezTo>
                  <a:cubicBezTo>
                    <a:pt x="46575" y="187042"/>
                    <a:pt x="47897" y="217907"/>
                    <a:pt x="65314" y="222261"/>
                  </a:cubicBezTo>
                  <a:cubicBezTo>
                    <a:pt x="111973" y="233926"/>
                    <a:pt x="161109" y="213552"/>
                    <a:pt x="209006" y="209198"/>
                  </a:cubicBezTo>
                  <a:cubicBezTo>
                    <a:pt x="222069" y="204844"/>
                    <a:pt x="238458" y="205871"/>
                    <a:pt x="248194" y="196135"/>
                  </a:cubicBezTo>
                  <a:cubicBezTo>
                    <a:pt x="257930" y="186399"/>
                    <a:pt x="274320" y="161301"/>
                    <a:pt x="261257" y="156947"/>
                  </a:cubicBezTo>
                  <a:cubicBezTo>
                    <a:pt x="242783" y="150789"/>
                    <a:pt x="226423" y="174364"/>
                    <a:pt x="209006" y="183073"/>
                  </a:cubicBezTo>
                  <a:cubicBezTo>
                    <a:pt x="200297" y="196136"/>
                    <a:pt x="179801" y="206866"/>
                    <a:pt x="182880" y="222261"/>
                  </a:cubicBezTo>
                  <a:cubicBezTo>
                    <a:pt x="192331" y="269515"/>
                    <a:pt x="257926" y="239423"/>
                    <a:pt x="274320" y="235324"/>
                  </a:cubicBezTo>
                  <a:cubicBezTo>
                    <a:pt x="281287" y="207456"/>
                    <a:pt x="302188" y="158689"/>
                    <a:pt x="274320" y="130821"/>
                  </a:cubicBezTo>
                  <a:cubicBezTo>
                    <a:pt x="261625" y="118126"/>
                    <a:pt x="239486" y="122112"/>
                    <a:pt x="222069" y="117758"/>
                  </a:cubicBezTo>
                  <a:cubicBezTo>
                    <a:pt x="204652" y="122112"/>
                    <a:pt x="183328" y="118999"/>
                    <a:pt x="169817" y="130821"/>
                  </a:cubicBezTo>
                  <a:cubicBezTo>
                    <a:pt x="146187" y="151497"/>
                    <a:pt x="117566" y="209198"/>
                    <a:pt x="117566" y="209198"/>
                  </a:cubicBezTo>
                  <a:cubicBezTo>
                    <a:pt x="126275" y="222261"/>
                    <a:pt x="131433" y="238579"/>
                    <a:pt x="143692" y="248387"/>
                  </a:cubicBezTo>
                  <a:cubicBezTo>
                    <a:pt x="181055" y="278278"/>
                    <a:pt x="281537" y="250488"/>
                    <a:pt x="300446" y="248387"/>
                  </a:cubicBezTo>
                  <a:cubicBezTo>
                    <a:pt x="324006" y="224826"/>
                    <a:pt x="352697" y="207818"/>
                    <a:pt x="352697" y="170010"/>
                  </a:cubicBezTo>
                  <a:cubicBezTo>
                    <a:pt x="352697" y="156240"/>
                    <a:pt x="343988" y="143884"/>
                    <a:pt x="339634" y="130821"/>
                  </a:cubicBezTo>
                  <a:cubicBezTo>
                    <a:pt x="326571" y="135175"/>
                    <a:pt x="310182" y="134148"/>
                    <a:pt x="300446" y="143884"/>
                  </a:cubicBezTo>
                  <a:cubicBezTo>
                    <a:pt x="284303" y="160027"/>
                    <a:pt x="269064" y="211903"/>
                    <a:pt x="261257" y="235324"/>
                  </a:cubicBezTo>
                  <a:cubicBezTo>
                    <a:pt x="274320" y="239678"/>
                    <a:pt x="286864" y="250651"/>
                    <a:pt x="300446" y="248387"/>
                  </a:cubicBezTo>
                  <a:cubicBezTo>
                    <a:pt x="333101" y="242944"/>
                    <a:pt x="350521" y="205932"/>
                    <a:pt x="365760" y="183073"/>
                  </a:cubicBezTo>
                  <a:cubicBezTo>
                    <a:pt x="370114" y="170010"/>
                    <a:pt x="387085" y="154900"/>
                    <a:pt x="378823" y="143884"/>
                  </a:cubicBezTo>
                  <a:cubicBezTo>
                    <a:pt x="368051" y="129521"/>
                    <a:pt x="344345" y="128282"/>
                    <a:pt x="326572" y="130821"/>
                  </a:cubicBezTo>
                  <a:cubicBezTo>
                    <a:pt x="305355" y="133852"/>
                    <a:pt x="259250" y="185079"/>
                    <a:pt x="248194" y="196135"/>
                  </a:cubicBezTo>
                  <a:cubicBezTo>
                    <a:pt x="252548" y="217907"/>
                    <a:pt x="239485" y="265804"/>
                    <a:pt x="261257" y="261450"/>
                  </a:cubicBezTo>
                  <a:cubicBezTo>
                    <a:pt x="292047" y="255293"/>
                    <a:pt x="313509" y="183073"/>
                    <a:pt x="313509" y="183073"/>
                  </a:cubicBezTo>
                  <a:cubicBezTo>
                    <a:pt x="309155" y="165656"/>
                    <a:pt x="313141" y="143516"/>
                    <a:pt x="300446" y="130821"/>
                  </a:cubicBezTo>
                  <a:cubicBezTo>
                    <a:pt x="272774" y="103149"/>
                    <a:pt x="208764" y="125644"/>
                    <a:pt x="182880" y="130821"/>
                  </a:cubicBezTo>
                  <a:cubicBezTo>
                    <a:pt x="129765" y="166232"/>
                    <a:pt x="131865" y="161132"/>
                    <a:pt x="78377" y="222261"/>
                  </a:cubicBezTo>
                  <a:cubicBezTo>
                    <a:pt x="68039" y="234076"/>
                    <a:pt x="59273" y="247408"/>
                    <a:pt x="52252" y="261450"/>
                  </a:cubicBezTo>
                  <a:cubicBezTo>
                    <a:pt x="46094" y="273766"/>
                    <a:pt x="25687" y="303338"/>
                    <a:pt x="39189" y="300638"/>
                  </a:cubicBezTo>
                  <a:cubicBezTo>
                    <a:pt x="71522" y="294171"/>
                    <a:pt x="147561" y="223955"/>
                    <a:pt x="169817" y="196135"/>
                  </a:cubicBezTo>
                  <a:cubicBezTo>
                    <a:pt x="189432" y="171616"/>
                    <a:pt x="222069" y="117758"/>
                    <a:pt x="222069" y="117758"/>
                  </a:cubicBezTo>
                  <a:cubicBezTo>
                    <a:pt x="226363" y="100582"/>
                    <a:pt x="260681" y="6652"/>
                    <a:pt x="209006" y="193"/>
                  </a:cubicBezTo>
                  <a:cubicBezTo>
                    <a:pt x="177849" y="-3702"/>
                    <a:pt x="130629" y="52444"/>
                    <a:pt x="130629" y="52444"/>
                  </a:cubicBezTo>
                  <a:cubicBezTo>
                    <a:pt x="69045" y="144820"/>
                    <a:pt x="146346" y="30438"/>
                    <a:pt x="65314" y="143884"/>
                  </a:cubicBezTo>
                  <a:cubicBezTo>
                    <a:pt x="56189" y="156659"/>
                    <a:pt x="47897" y="170010"/>
                    <a:pt x="39189" y="183073"/>
                  </a:cubicBezTo>
                  <a:cubicBezTo>
                    <a:pt x="154973" y="221667"/>
                    <a:pt x="90196" y="212239"/>
                    <a:pt x="235132" y="196135"/>
                  </a:cubicBezTo>
                  <a:cubicBezTo>
                    <a:pt x="281579" y="184524"/>
                    <a:pt x="315031" y="181550"/>
                    <a:pt x="352697" y="143884"/>
                  </a:cubicBezTo>
                  <a:cubicBezTo>
                    <a:pt x="366466" y="130115"/>
                    <a:pt x="370114" y="109050"/>
                    <a:pt x="378823" y="91633"/>
                  </a:cubicBezTo>
                  <a:cubicBezTo>
                    <a:pt x="365760" y="78570"/>
                    <a:pt x="355005" y="62692"/>
                    <a:pt x="339634" y="52444"/>
                  </a:cubicBezTo>
                  <a:cubicBezTo>
                    <a:pt x="284106" y="15425"/>
                    <a:pt x="156031" y="61599"/>
                    <a:pt x="130629" y="65507"/>
                  </a:cubicBezTo>
                  <a:cubicBezTo>
                    <a:pt x="112797" y="101170"/>
                    <a:pt x="84731" y="128965"/>
                    <a:pt x="117566" y="170010"/>
                  </a:cubicBezTo>
                  <a:cubicBezTo>
                    <a:pt x="126168" y="180762"/>
                    <a:pt x="143691" y="178719"/>
                    <a:pt x="156754" y="183073"/>
                  </a:cubicBezTo>
                  <a:cubicBezTo>
                    <a:pt x="187234" y="174364"/>
                    <a:pt x="219336" y="170065"/>
                    <a:pt x="248194" y="156947"/>
                  </a:cubicBezTo>
                  <a:cubicBezTo>
                    <a:pt x="308163" y="129688"/>
                    <a:pt x="335988" y="86162"/>
                    <a:pt x="287383" y="13255"/>
                  </a:cubicBezTo>
                  <a:cubicBezTo>
                    <a:pt x="275067" y="-5219"/>
                    <a:pt x="243840" y="4547"/>
                    <a:pt x="222069" y="193"/>
                  </a:cubicBezTo>
                  <a:cubicBezTo>
                    <a:pt x="191181" y="31080"/>
                    <a:pt x="166038" y="52527"/>
                    <a:pt x="143692" y="91633"/>
                  </a:cubicBezTo>
                  <a:cubicBezTo>
                    <a:pt x="136861" y="103588"/>
                    <a:pt x="134983" y="117758"/>
                    <a:pt x="130629" y="130821"/>
                  </a:cubicBezTo>
                  <a:cubicBezTo>
                    <a:pt x="143692" y="143884"/>
                    <a:pt x="151445" y="168076"/>
                    <a:pt x="169817" y="170010"/>
                  </a:cubicBezTo>
                  <a:cubicBezTo>
                    <a:pt x="371012" y="191189"/>
                    <a:pt x="345383" y="207106"/>
                    <a:pt x="404949" y="117758"/>
                  </a:cubicBezTo>
                  <a:cubicBezTo>
                    <a:pt x="400595" y="100341"/>
                    <a:pt x="406249" y="76279"/>
                    <a:pt x="391886" y="65507"/>
                  </a:cubicBezTo>
                  <a:cubicBezTo>
                    <a:pt x="380870" y="57245"/>
                    <a:pt x="364154" y="70932"/>
                    <a:pt x="352697" y="78570"/>
                  </a:cubicBezTo>
                  <a:cubicBezTo>
                    <a:pt x="337326" y="88817"/>
                    <a:pt x="327701" y="105932"/>
                    <a:pt x="313509" y="117758"/>
                  </a:cubicBezTo>
                  <a:cubicBezTo>
                    <a:pt x="301448" y="127809"/>
                    <a:pt x="287383" y="135175"/>
                    <a:pt x="274320" y="143884"/>
                  </a:cubicBezTo>
                  <a:cubicBezTo>
                    <a:pt x="278674" y="156947"/>
                    <a:pt x="276805" y="174258"/>
                    <a:pt x="287383" y="183073"/>
                  </a:cubicBezTo>
                  <a:cubicBezTo>
                    <a:pt x="336473" y="223981"/>
                    <a:pt x="347487" y="210935"/>
                    <a:pt x="391886" y="196135"/>
                  </a:cubicBezTo>
                  <a:cubicBezTo>
                    <a:pt x="402976" y="162865"/>
                    <a:pt x="422152" y="126943"/>
                    <a:pt x="391886" y="91633"/>
                  </a:cubicBezTo>
                  <a:cubicBezTo>
                    <a:pt x="376626" y="73830"/>
                    <a:pt x="348343" y="74216"/>
                    <a:pt x="326572" y="65507"/>
                  </a:cubicBezTo>
                  <a:cubicBezTo>
                    <a:pt x="289648" y="69610"/>
                    <a:pt x="192557" y="50021"/>
                    <a:pt x="182880" y="117758"/>
                  </a:cubicBezTo>
                  <a:cubicBezTo>
                    <a:pt x="180341" y="135531"/>
                    <a:pt x="191589" y="152593"/>
                    <a:pt x="195943" y="170010"/>
                  </a:cubicBezTo>
                  <a:cubicBezTo>
                    <a:pt x="209006" y="165656"/>
                    <a:pt x="225396" y="166684"/>
                    <a:pt x="235132" y="156947"/>
                  </a:cubicBezTo>
                  <a:cubicBezTo>
                    <a:pt x="258268" y="133811"/>
                    <a:pt x="245971" y="71413"/>
                    <a:pt x="235132" y="52444"/>
                  </a:cubicBezTo>
                  <a:cubicBezTo>
                    <a:pt x="227343" y="38813"/>
                    <a:pt x="209006" y="35027"/>
                    <a:pt x="195943" y="26318"/>
                  </a:cubicBezTo>
                  <a:cubicBezTo>
                    <a:pt x="161109" y="35027"/>
                    <a:pt x="122828" y="35006"/>
                    <a:pt x="91440" y="52444"/>
                  </a:cubicBezTo>
                  <a:cubicBezTo>
                    <a:pt x="79403" y="59131"/>
                    <a:pt x="71293" y="79826"/>
                    <a:pt x="78377" y="91633"/>
                  </a:cubicBezTo>
                  <a:cubicBezTo>
                    <a:pt x="88396" y="108331"/>
                    <a:pt x="113212" y="109050"/>
                    <a:pt x="130629" y="117758"/>
                  </a:cubicBezTo>
                  <a:cubicBezTo>
                    <a:pt x="169817" y="113404"/>
                    <a:pt x="209942" y="114258"/>
                    <a:pt x="248194" y="104695"/>
                  </a:cubicBezTo>
                  <a:cubicBezTo>
                    <a:pt x="263425" y="100887"/>
                    <a:pt x="283575" y="93801"/>
                    <a:pt x="287383" y="78570"/>
                  </a:cubicBezTo>
                  <a:cubicBezTo>
                    <a:pt x="293807" y="52875"/>
                    <a:pt x="278674" y="26319"/>
                    <a:pt x="274320" y="193"/>
                  </a:cubicBezTo>
                  <a:cubicBezTo>
                    <a:pt x="235131" y="8901"/>
                    <a:pt x="191997" y="7095"/>
                    <a:pt x="156754" y="26318"/>
                  </a:cubicBezTo>
                  <a:cubicBezTo>
                    <a:pt x="139659" y="35643"/>
                    <a:pt x="138300" y="60671"/>
                    <a:pt x="130629" y="78570"/>
                  </a:cubicBezTo>
                  <a:cubicBezTo>
                    <a:pt x="125205" y="91226"/>
                    <a:pt x="104208" y="114418"/>
                    <a:pt x="117566" y="117758"/>
                  </a:cubicBezTo>
                  <a:cubicBezTo>
                    <a:pt x="140314" y="123445"/>
                    <a:pt x="161109" y="100341"/>
                    <a:pt x="182880" y="91633"/>
                  </a:cubicBezTo>
                  <a:cubicBezTo>
                    <a:pt x="187234" y="78570"/>
                    <a:pt x="209574" y="54391"/>
                    <a:pt x="195943" y="52444"/>
                  </a:cubicBezTo>
                  <a:cubicBezTo>
                    <a:pt x="160397" y="47366"/>
                    <a:pt x="91440" y="78570"/>
                    <a:pt x="91440" y="78570"/>
                  </a:cubicBezTo>
                  <a:cubicBezTo>
                    <a:pt x="68117" y="94119"/>
                    <a:pt x="19497" y="117170"/>
                    <a:pt x="26126" y="156947"/>
                  </a:cubicBezTo>
                  <a:cubicBezTo>
                    <a:pt x="28707" y="172433"/>
                    <a:pt x="52251" y="174364"/>
                    <a:pt x="65314" y="183073"/>
                  </a:cubicBezTo>
                  <a:cubicBezTo>
                    <a:pt x="137197" y="174088"/>
                    <a:pt x="175361" y="186870"/>
                    <a:pt x="222069" y="130821"/>
                  </a:cubicBezTo>
                  <a:cubicBezTo>
                    <a:pt x="230884" y="120243"/>
                    <a:pt x="230778" y="104696"/>
                    <a:pt x="235132" y="91633"/>
                  </a:cubicBezTo>
                  <a:cubicBezTo>
                    <a:pt x="230778" y="69861"/>
                    <a:pt x="243609" y="31703"/>
                    <a:pt x="222069" y="26318"/>
                  </a:cubicBezTo>
                  <a:cubicBezTo>
                    <a:pt x="200947" y="21038"/>
                    <a:pt x="193682" y="59667"/>
                    <a:pt x="182880" y="78570"/>
                  </a:cubicBezTo>
                  <a:cubicBezTo>
                    <a:pt x="176048" y="90525"/>
                    <a:pt x="157032" y="112644"/>
                    <a:pt x="169817" y="117758"/>
                  </a:cubicBezTo>
                  <a:cubicBezTo>
                    <a:pt x="194409" y="127594"/>
                    <a:pt x="222068" y="109049"/>
                    <a:pt x="248194" y="104695"/>
                  </a:cubicBezTo>
                  <a:cubicBezTo>
                    <a:pt x="265611" y="91632"/>
                    <a:pt x="280973" y="75243"/>
                    <a:pt x="300446" y="65507"/>
                  </a:cubicBezTo>
                  <a:cubicBezTo>
                    <a:pt x="316504" y="57478"/>
                    <a:pt x="338678" y="63659"/>
                    <a:pt x="352697" y="52444"/>
                  </a:cubicBezTo>
                  <a:cubicBezTo>
                    <a:pt x="363449" y="43842"/>
                    <a:pt x="365760" y="13255"/>
                    <a:pt x="365760" y="13255"/>
                  </a:cubicBezTo>
                </a:path>
              </a:pathLst>
            </a:custGeom>
            <a:noFill/>
            <a:ln w="1270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pic>
        <p:nvPicPr>
          <p:cNvPr id="22" name="Picture 21" descr="Man says &quot;How hard could that be&quot;" title="With with speech bubble"/>
          <p:cNvPicPr>
            <a:picLocks noChangeAspect="1"/>
          </p:cNvPicPr>
          <p:nvPr/>
        </p:nvPicPr>
        <p:blipFill>
          <a:blip r:embed="rId3"/>
          <a:stretch>
            <a:fillRect/>
          </a:stretch>
        </p:blipFill>
        <p:spPr>
          <a:xfrm>
            <a:off x="1508367" y="2939143"/>
            <a:ext cx="809399" cy="1557212"/>
          </a:xfrm>
          <a:prstGeom prst="parallelogram">
            <a:avLst>
              <a:gd name="adj" fmla="val 5994"/>
            </a:avLst>
          </a:prstGeom>
        </p:spPr>
      </p:pic>
      <p:pic>
        <p:nvPicPr>
          <p:cNvPr id="32" name="Picture 31"/>
          <p:cNvPicPr>
            <a:picLocks noChangeAspect="1"/>
          </p:cNvPicPr>
          <p:nvPr/>
        </p:nvPicPr>
        <p:blipFill>
          <a:blip r:embed="rId4"/>
          <a:stretch>
            <a:fillRect/>
          </a:stretch>
        </p:blipFill>
        <p:spPr>
          <a:xfrm>
            <a:off x="6685568" y="361950"/>
            <a:ext cx="2121129" cy="2927350"/>
          </a:xfrm>
          <a:prstGeom prst="rect">
            <a:avLst/>
          </a:prstGeom>
        </p:spPr>
      </p:pic>
    </p:spTree>
    <p:extLst>
      <p:ext uri="{BB962C8B-B14F-4D97-AF65-F5344CB8AC3E}">
        <p14:creationId xmlns:p14="http://schemas.microsoft.com/office/powerpoint/2010/main" val="21442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x-none"/>
              <a:t>E-R Diagram as Wallpaper</a:t>
            </a:r>
          </a:p>
        </p:txBody>
      </p:sp>
      <p:sp>
        <p:nvSpPr>
          <p:cNvPr id="69635" name="Rectangle 3"/>
          <p:cNvSpPr>
            <a:spLocks noGrp="1" noChangeArrowheads="1"/>
          </p:cNvSpPr>
          <p:nvPr>
            <p:ph type="body" idx="1"/>
          </p:nvPr>
        </p:nvSpPr>
        <p:spPr/>
        <p:txBody>
          <a:bodyPr/>
          <a:lstStyle/>
          <a:p>
            <a:r>
              <a:rPr lang="en-US" altLang="x-none"/>
              <a:t>Very common for them to be wall-sized</a:t>
            </a:r>
          </a:p>
        </p:txBody>
      </p:sp>
      <p:pic>
        <p:nvPicPr>
          <p:cNvPr id="69636" name="Picture 5" descr="dozens of pieces of paper on a wall outlining an ER Diagram" title="ER Diamong In Real Life">
            <a:hlinkClick r:id="rId3"/>
          </p:cNvPr>
          <p:cNvPicPr>
            <a:picLocks noChangeAspect="1"/>
          </p:cNvPicPr>
          <p:nvPr/>
        </p:nvPicPr>
        <p:blipFill>
          <a:blip r:embed="rId4">
            <a:extLst>
              <a:ext uri="{28A0092B-C50C-407E-A947-70E740481C1C}">
                <a14:useLocalDpi xmlns:a14="http://schemas.microsoft.com/office/drawing/2010/main" val="0"/>
              </a:ext>
            </a:extLst>
          </a:blip>
          <a:srcRect t="24533" b="8151"/>
          <a:stretch>
            <a:fillRect/>
          </a:stretch>
        </p:blipFill>
        <p:spPr bwMode="auto">
          <a:xfrm>
            <a:off x="304800" y="1815609"/>
            <a:ext cx="5725054" cy="28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393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A6E7-1C36-944D-8FBF-312FFBD3F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ED8923-14CF-624B-8E2D-B59658EAA1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724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x-none" dirty="0"/>
              <a:t>Steps in Database Design, Part 4</a:t>
            </a:r>
          </a:p>
        </p:txBody>
      </p:sp>
      <p:sp>
        <p:nvSpPr>
          <p:cNvPr id="32771" name="Rectangle 3"/>
          <p:cNvSpPr>
            <a:spLocks noGrp="1" noChangeArrowheads="1"/>
          </p:cNvSpPr>
          <p:nvPr>
            <p:ph type="body" idx="1"/>
          </p:nvPr>
        </p:nvSpPr>
        <p:spPr/>
        <p:txBody>
          <a:bodyPr>
            <a:normAutofit fontScale="92500" lnSpcReduction="20000"/>
          </a:bodyPr>
          <a:lstStyle/>
          <a:p>
            <a:r>
              <a:rPr lang="en-US" altLang="x-none" dirty="0"/>
              <a:t>Requirements Analysis</a:t>
            </a:r>
          </a:p>
          <a:p>
            <a:pPr lvl="1"/>
            <a:r>
              <a:rPr lang="en-US" altLang="x-none" dirty="0"/>
              <a:t> user needs; what must database do?</a:t>
            </a:r>
          </a:p>
          <a:p>
            <a:r>
              <a:rPr lang="en-US" altLang="x-none" dirty="0"/>
              <a:t>Conceptual Design</a:t>
            </a:r>
          </a:p>
          <a:p>
            <a:pPr lvl="1"/>
            <a:r>
              <a:rPr lang="en-US" altLang="x-none" i="1" dirty="0"/>
              <a:t> high level description (often done w/ER model)</a:t>
            </a:r>
          </a:p>
          <a:p>
            <a:pPr lvl="1"/>
            <a:r>
              <a:rPr lang="en-US" altLang="x-none" dirty="0"/>
              <a:t> ORM encourages you to program here</a:t>
            </a:r>
          </a:p>
          <a:p>
            <a:r>
              <a:rPr lang="en-US" altLang="x-none" b="1" dirty="0"/>
              <a:t>Logical Design</a:t>
            </a:r>
          </a:p>
          <a:p>
            <a:pPr lvl="1"/>
            <a:r>
              <a:rPr lang="en-US" altLang="x-none" b="1" dirty="0"/>
              <a:t> translate ER into DBMS data model</a:t>
            </a:r>
          </a:p>
          <a:p>
            <a:pPr lvl="1"/>
            <a:r>
              <a:rPr lang="en-US" altLang="x-none" b="1" dirty="0"/>
              <a:t> ORMs often require you to help here too</a:t>
            </a:r>
          </a:p>
          <a:p>
            <a:r>
              <a:rPr lang="en-US" altLang="x-none" dirty="0"/>
              <a:t>Schema Refinement </a:t>
            </a:r>
          </a:p>
          <a:p>
            <a:pPr lvl="1"/>
            <a:r>
              <a:rPr lang="en-US" altLang="x-none" dirty="0"/>
              <a:t> consistency, normalization</a:t>
            </a:r>
          </a:p>
          <a:p>
            <a:r>
              <a:rPr lang="en-US" altLang="x-none" dirty="0"/>
              <a:t>Physical Design - indexes, disk layout</a:t>
            </a:r>
          </a:p>
          <a:p>
            <a:r>
              <a:rPr lang="en-US" altLang="x-none" dirty="0"/>
              <a:t>Security Design - who accesses what, and how</a:t>
            </a:r>
          </a:p>
        </p:txBody>
      </p:sp>
      <p:sp>
        <p:nvSpPr>
          <p:cNvPr id="7" name="Left Arrow 6" descr="Arrow pointing to Logical design step in database design" title="You are here"/>
          <p:cNvSpPr/>
          <p:nvPr/>
        </p:nvSpPr>
        <p:spPr>
          <a:xfrm>
            <a:off x="6027043" y="28765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8" name="TextBox 7" descr="Arrow pointing to Logical design step in database design" title="You are here"/>
          <p:cNvSpPr txBox="1"/>
          <p:nvPr/>
        </p:nvSpPr>
        <p:spPr>
          <a:xfrm flipH="1">
            <a:off x="6326895" y="2876550"/>
            <a:ext cx="1454851" cy="323165"/>
          </a:xfrm>
          <a:prstGeom prst="rect">
            <a:avLst/>
          </a:prstGeom>
          <a:noFill/>
        </p:spPr>
        <p:txBody>
          <a:bodyPr wrap="square" rtlCol="0">
            <a:spAutoFit/>
          </a:bodyPr>
          <a:lstStyle/>
          <a:p>
            <a:r>
              <a:rPr lang="en-US" sz="1500" dirty="0">
                <a:solidFill>
                  <a:schemeClr val="tx2"/>
                </a:solidFill>
                <a:latin typeface="Helvetica Neue" charset="0"/>
                <a:ea typeface="Helvetica Neue" charset="0"/>
                <a:cs typeface="Helvetica Neue" charset="0"/>
              </a:rPr>
              <a:t>You are here</a:t>
            </a:r>
          </a:p>
        </p:txBody>
      </p:sp>
      <p:sp>
        <p:nvSpPr>
          <p:cNvPr id="10" name="Left Arrow 9" descr="Arrow pointing to Conceptual Design portion of the database design steps" title="You have Completed">
            <a:extLst>
              <a:ext uri="{FF2B5EF4-FFF2-40B4-BE49-F238E27FC236}">
                <a16:creationId xmlns:a16="http://schemas.microsoft.com/office/drawing/2014/main" id="{FC847EDC-370B-0A46-A0F6-948045F393B5}"/>
              </a:ext>
            </a:extLst>
          </p:cNvPr>
          <p:cNvSpPr/>
          <p:nvPr/>
        </p:nvSpPr>
        <p:spPr>
          <a:xfrm>
            <a:off x="6096000" y="2051126"/>
            <a:ext cx="299852" cy="297614"/>
          </a:xfrm>
          <a:prstGeom prst="leftArrow">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11" name="TextBox 10" descr="Arrow pointing to Conceptual Design portion of the database design steps" title="You have Completed">
            <a:extLst>
              <a:ext uri="{FF2B5EF4-FFF2-40B4-BE49-F238E27FC236}">
                <a16:creationId xmlns:a16="http://schemas.microsoft.com/office/drawing/2014/main" id="{302979CE-E712-6642-86C3-9B3476E59FDD}"/>
              </a:ext>
            </a:extLst>
          </p:cNvPr>
          <p:cNvSpPr txBox="1"/>
          <p:nvPr/>
        </p:nvSpPr>
        <p:spPr>
          <a:xfrm>
            <a:off x="6423284" y="2025575"/>
            <a:ext cx="1297695" cy="323165"/>
          </a:xfrm>
          <a:prstGeom prst="rect">
            <a:avLst/>
          </a:prstGeom>
          <a:noFill/>
        </p:spPr>
        <p:txBody>
          <a:bodyPr wrap="square" rtlCol="0">
            <a:spAutoFit/>
          </a:bodyPr>
          <a:lstStyle/>
          <a:p>
            <a:r>
              <a:rPr lang="en-US" sz="1500" dirty="0">
                <a:solidFill>
                  <a:schemeClr val="bg2">
                    <a:lumMod val="50000"/>
                  </a:schemeClr>
                </a:solidFill>
                <a:latin typeface="Helvetica Neue" charset="0"/>
                <a:ea typeface="Helvetica Neue" charset="0"/>
                <a:cs typeface="Helvetica Neue" charset="0"/>
              </a:rPr>
              <a:t>Completed</a:t>
            </a:r>
          </a:p>
        </p:txBody>
      </p:sp>
    </p:spTree>
    <p:extLst>
      <p:ext uri="{BB962C8B-B14F-4D97-AF65-F5344CB8AC3E}">
        <p14:creationId xmlns:p14="http://schemas.microsoft.com/office/powerpoint/2010/main" val="1400458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x-none"/>
              <a:t>Converting ER to Relational </a:t>
            </a:r>
          </a:p>
        </p:txBody>
      </p:sp>
      <p:sp>
        <p:nvSpPr>
          <p:cNvPr id="71683" name="Rectangle 3"/>
          <p:cNvSpPr>
            <a:spLocks noGrp="1" noChangeArrowheads="1"/>
          </p:cNvSpPr>
          <p:nvPr>
            <p:ph idx="1"/>
          </p:nvPr>
        </p:nvSpPr>
        <p:spPr/>
        <p:txBody>
          <a:bodyPr/>
          <a:lstStyle/>
          <a:p>
            <a:r>
              <a:rPr lang="en-US" altLang="x-none"/>
              <a:t>Fairly analogous structure</a:t>
            </a:r>
          </a:p>
          <a:p>
            <a:r>
              <a:rPr lang="en-US" altLang="x-none"/>
              <a:t>But many simple concepts in ER are subtle to specify in relations</a:t>
            </a:r>
          </a:p>
        </p:txBody>
      </p:sp>
    </p:spTree>
    <p:extLst>
      <p:ext uri="{BB962C8B-B14F-4D97-AF65-F5344CB8AC3E}">
        <p14:creationId xmlns:p14="http://schemas.microsoft.com/office/powerpoint/2010/main" val="187612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altLang="x-none"/>
              <a:t>Logical DB Design: ER to Relational</a:t>
            </a:r>
          </a:p>
        </p:txBody>
      </p:sp>
      <p:sp>
        <p:nvSpPr>
          <p:cNvPr id="72709" name="Rectangle 5"/>
          <p:cNvSpPr>
            <a:spLocks noGrp="1" noChangeArrowheads="1"/>
          </p:cNvSpPr>
          <p:nvPr>
            <p:ph type="body" sz="half" idx="4294967295"/>
          </p:nvPr>
        </p:nvSpPr>
        <p:spPr>
          <a:xfrm>
            <a:off x="0" y="914400"/>
            <a:ext cx="3143250" cy="685800"/>
          </a:xfrm>
        </p:spPr>
        <p:txBody>
          <a:bodyPr vert="horz" lIns="67866" tIns="33338" rIns="67866" bIns="33338" rtlCol="0">
            <a:normAutofit lnSpcReduction="10000"/>
          </a:bodyPr>
          <a:lstStyle/>
          <a:p>
            <a:r>
              <a:rPr lang="en-US" altLang="x-none" sz="2100" dirty="0"/>
              <a:t>Entity sets to tables. Easy.</a:t>
            </a:r>
          </a:p>
        </p:txBody>
      </p:sp>
      <p:sp>
        <p:nvSpPr>
          <p:cNvPr id="72710" name="Rectangle 6" descr=" CREATE TABLE Employees &#10;  (ssn CHAR(11),&#10;   name CHAR(20),&#10;   lot  INTEGER,&#10;   PRIMARY KEY  (ssn))&#10;" title="SQL Query"/>
          <p:cNvSpPr>
            <a:spLocks noChangeArrowheads="1"/>
          </p:cNvSpPr>
          <p:nvPr/>
        </p:nvSpPr>
        <p:spPr bwMode="auto">
          <a:xfrm>
            <a:off x="1995487" y="3165871"/>
            <a:ext cx="4114800" cy="1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chemeClr val="tx1"/>
                </a:solidFill>
              </a:rPr>
              <a:t> </a:t>
            </a:r>
            <a:r>
              <a:rPr lang="en-US" altLang="x-none" sz="2100" dirty="0">
                <a:solidFill>
                  <a:schemeClr val="tx1"/>
                </a:solidFill>
                <a:latin typeface="Lucida Console" charset="0"/>
              </a:rPr>
              <a:t>CREATE TABLE Employees </a:t>
            </a:r>
          </a:p>
          <a:p>
            <a:r>
              <a:rPr lang="en-US" altLang="x-none" sz="2100" dirty="0">
                <a:solidFill>
                  <a:schemeClr val="tx1"/>
                </a:solidFill>
                <a:latin typeface="Lucida Console" charset="0"/>
              </a:rPr>
              <a:t>  (</a:t>
            </a:r>
            <a:r>
              <a:rPr lang="en-US" altLang="x-none" sz="2100" dirty="0" err="1">
                <a:solidFill>
                  <a:schemeClr val="tx1"/>
                </a:solidFill>
                <a:latin typeface="Lucida Console" charset="0"/>
              </a:rPr>
              <a:t>ssn</a:t>
            </a:r>
            <a:r>
              <a:rPr lang="en-US" altLang="x-none" sz="2100" dirty="0">
                <a:solidFill>
                  <a:schemeClr val="tx1"/>
                </a:solidFill>
                <a:latin typeface="Lucida Console" charset="0"/>
              </a:rPr>
              <a:t> CHAR(11),</a:t>
            </a:r>
          </a:p>
          <a:p>
            <a:r>
              <a:rPr lang="en-US" altLang="x-none" sz="2100" dirty="0">
                <a:solidFill>
                  <a:schemeClr val="tx1"/>
                </a:solidFill>
                <a:latin typeface="Lucida Console" charset="0"/>
              </a:rPr>
              <a:t>   name CHAR(20),</a:t>
            </a:r>
          </a:p>
          <a:p>
            <a:r>
              <a:rPr lang="en-US" altLang="x-none" sz="2100" dirty="0">
                <a:solidFill>
                  <a:schemeClr val="tx1"/>
                </a:solidFill>
                <a:latin typeface="Lucida Console" charset="0"/>
              </a:rPr>
              <a:t>   lot  INTEGER,</a:t>
            </a:r>
          </a:p>
          <a:p>
            <a:r>
              <a:rPr lang="en-US" altLang="x-none" sz="2100" dirty="0">
                <a:solidFill>
                  <a:schemeClr val="tx1"/>
                </a:solidFill>
                <a:latin typeface="Lucida Console" charset="0"/>
              </a:rPr>
              <a:t>   </a:t>
            </a:r>
            <a:r>
              <a:rPr lang="en-US" altLang="x-none" sz="2100" dirty="0">
                <a:solidFill>
                  <a:schemeClr val="accent2"/>
                </a:solidFill>
                <a:latin typeface="Lucida Console" charset="0"/>
              </a:rPr>
              <a:t>PRIMARY KEY  (</a:t>
            </a:r>
            <a:r>
              <a:rPr lang="en-US" altLang="x-none" sz="2100" dirty="0" err="1">
                <a:solidFill>
                  <a:schemeClr val="accent2"/>
                </a:solidFill>
                <a:latin typeface="Lucida Console" charset="0"/>
              </a:rPr>
              <a:t>ssn</a:t>
            </a:r>
            <a:r>
              <a:rPr lang="en-US" altLang="x-none" sz="2100" dirty="0">
                <a:solidFill>
                  <a:schemeClr val="accent2"/>
                </a:solidFill>
                <a:latin typeface="Lucida Console" charset="0"/>
              </a:rPr>
              <a:t>)</a:t>
            </a:r>
            <a:r>
              <a:rPr lang="en-US" altLang="x-none" sz="2100" dirty="0">
                <a:solidFill>
                  <a:schemeClr val="tx1"/>
                </a:solidFill>
                <a:latin typeface="Lucida Console" charset="0"/>
              </a:rPr>
              <a:t>)</a:t>
            </a:r>
          </a:p>
        </p:txBody>
      </p:sp>
      <p:grpSp>
        <p:nvGrpSpPr>
          <p:cNvPr id="72711" name="Group 7" title="Employees"/>
          <p:cNvGrpSpPr>
            <a:grpSpLocks/>
          </p:cNvGrpSpPr>
          <p:nvPr/>
        </p:nvGrpSpPr>
        <p:grpSpPr bwMode="auto">
          <a:xfrm>
            <a:off x="1428750" y="1485900"/>
            <a:ext cx="3305175" cy="1247775"/>
            <a:chOff x="240" y="2112"/>
            <a:chExt cx="2776" cy="1048"/>
          </a:xfrm>
        </p:grpSpPr>
        <p:grpSp>
          <p:nvGrpSpPr>
            <p:cNvPr id="72766" name="Group 8"/>
            <p:cNvGrpSpPr>
              <a:grpSpLocks/>
            </p:cNvGrpSpPr>
            <p:nvPr/>
          </p:nvGrpSpPr>
          <p:grpSpPr bwMode="auto">
            <a:xfrm>
              <a:off x="1104" y="2832"/>
              <a:ext cx="1144" cy="328"/>
              <a:chOff x="1104" y="2832"/>
              <a:chExt cx="1144" cy="328"/>
            </a:xfrm>
          </p:grpSpPr>
          <p:sp>
            <p:nvSpPr>
              <p:cNvPr id="72776" name="Rectangle 9"/>
              <p:cNvSpPr>
                <a:spLocks noChangeArrowheads="1"/>
              </p:cNvSpPr>
              <p:nvPr/>
            </p:nvSpPr>
            <p:spPr bwMode="auto">
              <a:xfrm>
                <a:off x="1104" y="2832"/>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77" name="Rectangle 10"/>
              <p:cNvSpPr>
                <a:spLocks noChangeArrowheads="1"/>
              </p:cNvSpPr>
              <p:nvPr/>
            </p:nvSpPr>
            <p:spPr bwMode="auto">
              <a:xfrm>
                <a:off x="1187" y="2849"/>
                <a:ext cx="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a:solidFill>
                      <a:schemeClr val="tx2"/>
                    </a:solidFill>
                  </a:rPr>
                  <a:t>Employees</a:t>
                </a:r>
              </a:p>
            </p:txBody>
          </p:sp>
        </p:grpSp>
        <p:sp>
          <p:nvSpPr>
            <p:cNvPr id="72767" name="Oval 11"/>
            <p:cNvSpPr>
              <a:spLocks noChangeArrowheads="1"/>
            </p:cNvSpPr>
            <p:nvPr/>
          </p:nvSpPr>
          <p:spPr bwMode="auto">
            <a:xfrm>
              <a:off x="240"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8" name="Rectangle 12"/>
            <p:cNvSpPr>
              <a:spLocks noChangeArrowheads="1"/>
            </p:cNvSpPr>
            <p:nvPr/>
          </p:nvSpPr>
          <p:spPr bwMode="auto">
            <a:xfrm>
              <a:off x="418" y="2320"/>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u="sng">
                  <a:solidFill>
                    <a:schemeClr val="tx2"/>
                  </a:solidFill>
                </a:rPr>
                <a:t>ssn</a:t>
              </a:r>
            </a:p>
          </p:txBody>
        </p:sp>
        <p:sp>
          <p:nvSpPr>
            <p:cNvPr id="72769" name="Oval 13"/>
            <p:cNvSpPr>
              <a:spLocks noChangeArrowheads="1"/>
            </p:cNvSpPr>
            <p:nvPr/>
          </p:nvSpPr>
          <p:spPr bwMode="auto">
            <a:xfrm>
              <a:off x="1296" y="2112"/>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70" name="Oval 14"/>
            <p:cNvSpPr>
              <a:spLocks noChangeArrowheads="1"/>
            </p:cNvSpPr>
            <p:nvPr/>
          </p:nvSpPr>
          <p:spPr bwMode="auto">
            <a:xfrm>
              <a:off x="2304"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71" name="Rectangle 15"/>
            <p:cNvSpPr>
              <a:spLocks noChangeArrowheads="1"/>
            </p:cNvSpPr>
            <p:nvPr/>
          </p:nvSpPr>
          <p:spPr bwMode="auto">
            <a:xfrm>
              <a:off x="1331" y="2177"/>
              <a:ext cx="5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a:solidFill>
                    <a:schemeClr val="tx2"/>
                  </a:solidFill>
                </a:rPr>
                <a:t>name</a:t>
              </a:r>
            </a:p>
          </p:txBody>
        </p:sp>
        <p:sp>
          <p:nvSpPr>
            <p:cNvPr id="72772" name="Rectangle 16"/>
            <p:cNvSpPr>
              <a:spLocks noChangeArrowheads="1"/>
            </p:cNvSpPr>
            <p:nvPr/>
          </p:nvSpPr>
          <p:spPr bwMode="auto">
            <a:xfrm>
              <a:off x="2483" y="232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a:solidFill>
                    <a:schemeClr val="tx2"/>
                  </a:solidFill>
                </a:rPr>
                <a:t>lot</a:t>
              </a:r>
            </a:p>
          </p:txBody>
        </p:sp>
        <p:sp>
          <p:nvSpPr>
            <p:cNvPr id="72773" name="Line 17"/>
            <p:cNvSpPr>
              <a:spLocks noChangeShapeType="1"/>
            </p:cNvSpPr>
            <p:nvPr/>
          </p:nvSpPr>
          <p:spPr bwMode="auto">
            <a:xfrm>
              <a:off x="624" y="2592"/>
              <a:ext cx="472"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2774" name="Line 18"/>
            <p:cNvSpPr>
              <a:spLocks noChangeShapeType="1"/>
            </p:cNvSpPr>
            <p:nvPr/>
          </p:nvSpPr>
          <p:spPr bwMode="auto">
            <a:xfrm>
              <a:off x="1676" y="2448"/>
              <a:ext cx="0" cy="3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2775" name="Line 19"/>
            <p:cNvSpPr>
              <a:spLocks noChangeShapeType="1"/>
            </p:cNvSpPr>
            <p:nvPr/>
          </p:nvSpPr>
          <p:spPr bwMode="auto">
            <a:xfrm flipV="1">
              <a:off x="2256" y="2584"/>
              <a:ext cx="376" cy="2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 name="Group 3" descr="A table of ssn, name, and lot for 3 employees. &#10;(123-22-3666, Attishoo, 48), (231-31-5368, Smiley, 22), (131-24-3650&#10;, Smethurst, 35)" title="Employees Table">
            <a:extLst>
              <a:ext uri="{FF2B5EF4-FFF2-40B4-BE49-F238E27FC236}">
                <a16:creationId xmlns:a16="http://schemas.microsoft.com/office/drawing/2014/main" id="{FD32CB8D-6764-7546-8F55-DD1888E3C82B}"/>
              </a:ext>
            </a:extLst>
          </p:cNvPr>
          <p:cNvGrpSpPr/>
          <p:nvPr/>
        </p:nvGrpSpPr>
        <p:grpSpPr>
          <a:xfrm>
            <a:off x="5429250" y="1364922"/>
            <a:ext cx="2689621" cy="1582341"/>
            <a:chOff x="5429250" y="1364922"/>
            <a:chExt cx="2689621" cy="1582341"/>
          </a:xfrm>
        </p:grpSpPr>
        <p:sp>
          <p:nvSpPr>
            <p:cNvPr id="72712" name="Rectangle 20"/>
            <p:cNvSpPr>
              <a:spLocks noChangeArrowheads="1"/>
            </p:cNvSpPr>
            <p:nvPr/>
          </p:nvSpPr>
          <p:spPr bwMode="auto">
            <a:xfrm>
              <a:off x="5429250" y="1364922"/>
              <a:ext cx="1260872"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3" name="Rectangle 21"/>
            <p:cNvSpPr>
              <a:spLocks noChangeArrowheads="1"/>
            </p:cNvSpPr>
            <p:nvPr/>
          </p:nvSpPr>
          <p:spPr bwMode="auto">
            <a:xfrm>
              <a:off x="6691312" y="1364922"/>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4" name="Rectangle 22"/>
            <p:cNvSpPr>
              <a:spLocks noChangeArrowheads="1"/>
            </p:cNvSpPr>
            <p:nvPr/>
          </p:nvSpPr>
          <p:spPr bwMode="auto">
            <a:xfrm>
              <a:off x="6696075" y="1364922"/>
              <a:ext cx="101441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5" name="Rectangle 23"/>
            <p:cNvSpPr>
              <a:spLocks noChangeArrowheads="1"/>
            </p:cNvSpPr>
            <p:nvPr/>
          </p:nvSpPr>
          <p:spPr bwMode="auto">
            <a:xfrm>
              <a:off x="7711677" y="1364922"/>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6" name="Rectangle 24"/>
            <p:cNvSpPr>
              <a:spLocks noChangeArrowheads="1"/>
            </p:cNvSpPr>
            <p:nvPr/>
          </p:nvSpPr>
          <p:spPr bwMode="auto">
            <a:xfrm>
              <a:off x="7716441" y="1364922"/>
              <a:ext cx="392906"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7" name="Rectangle 25"/>
            <p:cNvSpPr>
              <a:spLocks noChangeArrowheads="1"/>
            </p:cNvSpPr>
            <p:nvPr/>
          </p:nvSpPr>
          <p:spPr bwMode="auto">
            <a:xfrm>
              <a:off x="8109346" y="1364922"/>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8" name="Rectangle 26"/>
            <p:cNvSpPr>
              <a:spLocks noChangeArrowheads="1"/>
            </p:cNvSpPr>
            <p:nvPr/>
          </p:nvSpPr>
          <p:spPr bwMode="auto">
            <a:xfrm>
              <a:off x="5429250" y="13696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9" name="Rectangle 27"/>
            <p:cNvSpPr>
              <a:spLocks noChangeArrowheads="1"/>
            </p:cNvSpPr>
            <p:nvPr/>
          </p:nvSpPr>
          <p:spPr bwMode="auto">
            <a:xfrm>
              <a:off x="6691312" y="13696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0" name="Rectangle 28"/>
            <p:cNvSpPr>
              <a:spLocks noChangeArrowheads="1"/>
            </p:cNvSpPr>
            <p:nvPr/>
          </p:nvSpPr>
          <p:spPr bwMode="auto">
            <a:xfrm>
              <a:off x="7711677" y="13696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1" name="Rectangle 29"/>
            <p:cNvSpPr>
              <a:spLocks noChangeArrowheads="1"/>
            </p:cNvSpPr>
            <p:nvPr/>
          </p:nvSpPr>
          <p:spPr bwMode="auto">
            <a:xfrm>
              <a:off x="8109346" y="13696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2" name="Rectangle 30"/>
            <p:cNvSpPr>
              <a:spLocks noChangeArrowheads="1"/>
            </p:cNvSpPr>
            <p:nvPr/>
          </p:nvSpPr>
          <p:spPr bwMode="auto">
            <a:xfrm>
              <a:off x="5439966" y="1369685"/>
              <a:ext cx="1251347" cy="24169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3" name="Rectangle 31"/>
            <p:cNvSpPr>
              <a:spLocks noChangeArrowheads="1"/>
            </p:cNvSpPr>
            <p:nvPr/>
          </p:nvSpPr>
          <p:spPr bwMode="auto">
            <a:xfrm>
              <a:off x="5473303" y="1378019"/>
              <a:ext cx="269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ssn</a:t>
              </a:r>
              <a:endParaRPr lang="en-US" altLang="x-none" sz="900"/>
            </a:p>
          </p:txBody>
        </p:sp>
        <p:sp>
          <p:nvSpPr>
            <p:cNvPr id="72724" name="Rectangle 32"/>
            <p:cNvSpPr>
              <a:spLocks noChangeArrowheads="1"/>
            </p:cNvSpPr>
            <p:nvPr/>
          </p:nvSpPr>
          <p:spPr bwMode="auto">
            <a:xfrm>
              <a:off x="5439966" y="1611382"/>
              <a:ext cx="1251347" cy="15001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5" name="Rectangle 33"/>
            <p:cNvSpPr>
              <a:spLocks noChangeArrowheads="1"/>
            </p:cNvSpPr>
            <p:nvPr/>
          </p:nvSpPr>
          <p:spPr bwMode="auto">
            <a:xfrm>
              <a:off x="6696075" y="1369685"/>
              <a:ext cx="1014413" cy="24169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6" name="Rectangle 34"/>
            <p:cNvSpPr>
              <a:spLocks noChangeArrowheads="1"/>
            </p:cNvSpPr>
            <p:nvPr/>
          </p:nvSpPr>
          <p:spPr bwMode="auto">
            <a:xfrm>
              <a:off x="6732984" y="1378019"/>
              <a:ext cx="46006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name</a:t>
              </a:r>
              <a:endParaRPr lang="en-US" altLang="x-none" sz="900"/>
            </a:p>
          </p:txBody>
        </p:sp>
        <p:sp>
          <p:nvSpPr>
            <p:cNvPr id="72727" name="Rectangle 35"/>
            <p:cNvSpPr>
              <a:spLocks noChangeArrowheads="1"/>
            </p:cNvSpPr>
            <p:nvPr/>
          </p:nvSpPr>
          <p:spPr bwMode="auto">
            <a:xfrm>
              <a:off x="6696075" y="1611382"/>
              <a:ext cx="1014413" cy="15001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8" name="Rectangle 36"/>
            <p:cNvSpPr>
              <a:spLocks noChangeArrowheads="1"/>
            </p:cNvSpPr>
            <p:nvPr/>
          </p:nvSpPr>
          <p:spPr bwMode="auto">
            <a:xfrm>
              <a:off x="7716441" y="1369685"/>
              <a:ext cx="392906" cy="24169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9" name="Rectangle 37"/>
            <p:cNvSpPr>
              <a:spLocks noChangeArrowheads="1"/>
            </p:cNvSpPr>
            <p:nvPr/>
          </p:nvSpPr>
          <p:spPr bwMode="auto">
            <a:xfrm>
              <a:off x="7753350" y="1378019"/>
              <a:ext cx="2244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lot</a:t>
              </a:r>
              <a:endParaRPr lang="en-US" altLang="x-none" sz="900"/>
            </a:p>
          </p:txBody>
        </p:sp>
        <p:sp>
          <p:nvSpPr>
            <p:cNvPr id="72730" name="Rectangle 38"/>
            <p:cNvSpPr>
              <a:spLocks noChangeArrowheads="1"/>
            </p:cNvSpPr>
            <p:nvPr/>
          </p:nvSpPr>
          <p:spPr bwMode="auto">
            <a:xfrm>
              <a:off x="7716441" y="1611382"/>
              <a:ext cx="392906" cy="15001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1" name="Rectangle 39"/>
            <p:cNvSpPr>
              <a:spLocks noChangeArrowheads="1"/>
            </p:cNvSpPr>
            <p:nvPr/>
          </p:nvSpPr>
          <p:spPr bwMode="auto">
            <a:xfrm>
              <a:off x="5429250" y="1761400"/>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2" name="Rectangle 40"/>
            <p:cNvSpPr>
              <a:spLocks noChangeArrowheads="1"/>
            </p:cNvSpPr>
            <p:nvPr/>
          </p:nvSpPr>
          <p:spPr bwMode="auto">
            <a:xfrm>
              <a:off x="5439966" y="1761400"/>
              <a:ext cx="1251347"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3" name="Rectangle 41"/>
            <p:cNvSpPr>
              <a:spLocks noChangeArrowheads="1"/>
            </p:cNvSpPr>
            <p:nvPr/>
          </p:nvSpPr>
          <p:spPr bwMode="auto">
            <a:xfrm>
              <a:off x="6691312" y="17614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4" name="Rectangle 42"/>
            <p:cNvSpPr>
              <a:spLocks noChangeArrowheads="1"/>
            </p:cNvSpPr>
            <p:nvPr/>
          </p:nvSpPr>
          <p:spPr bwMode="auto">
            <a:xfrm>
              <a:off x="6696075" y="1761400"/>
              <a:ext cx="101441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5" name="Rectangle 43"/>
            <p:cNvSpPr>
              <a:spLocks noChangeArrowheads="1"/>
            </p:cNvSpPr>
            <p:nvPr/>
          </p:nvSpPr>
          <p:spPr bwMode="auto">
            <a:xfrm>
              <a:off x="7711677" y="17614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6" name="Rectangle 44"/>
            <p:cNvSpPr>
              <a:spLocks noChangeArrowheads="1"/>
            </p:cNvSpPr>
            <p:nvPr/>
          </p:nvSpPr>
          <p:spPr bwMode="auto">
            <a:xfrm>
              <a:off x="7716441" y="1761400"/>
              <a:ext cx="392906"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7" name="Rectangle 45"/>
            <p:cNvSpPr>
              <a:spLocks noChangeArrowheads="1"/>
            </p:cNvSpPr>
            <p:nvPr/>
          </p:nvSpPr>
          <p:spPr bwMode="auto">
            <a:xfrm>
              <a:off x="8109346" y="1761400"/>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8" name="Rectangle 46"/>
            <p:cNvSpPr>
              <a:spLocks noChangeArrowheads="1"/>
            </p:cNvSpPr>
            <p:nvPr/>
          </p:nvSpPr>
          <p:spPr bwMode="auto">
            <a:xfrm>
              <a:off x="5429250" y="1767353"/>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9" name="Rectangle 47"/>
            <p:cNvSpPr>
              <a:spLocks noChangeArrowheads="1"/>
            </p:cNvSpPr>
            <p:nvPr/>
          </p:nvSpPr>
          <p:spPr bwMode="auto">
            <a:xfrm>
              <a:off x="6691312" y="1767353"/>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0" name="Rectangle 48"/>
            <p:cNvSpPr>
              <a:spLocks noChangeArrowheads="1"/>
            </p:cNvSpPr>
            <p:nvPr/>
          </p:nvSpPr>
          <p:spPr bwMode="auto">
            <a:xfrm>
              <a:off x="7711677" y="1767353"/>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1" name="Rectangle 49"/>
            <p:cNvSpPr>
              <a:spLocks noChangeArrowheads="1"/>
            </p:cNvSpPr>
            <p:nvPr/>
          </p:nvSpPr>
          <p:spPr bwMode="auto">
            <a:xfrm>
              <a:off x="8109346" y="1767353"/>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2" name="Rectangle 50"/>
            <p:cNvSpPr>
              <a:spLocks noChangeArrowheads="1"/>
            </p:cNvSpPr>
            <p:nvPr/>
          </p:nvSpPr>
          <p:spPr bwMode="auto">
            <a:xfrm>
              <a:off x="5473303" y="1775688"/>
              <a:ext cx="10932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dirty="0">
                  <a:solidFill>
                    <a:srgbClr val="005400"/>
                  </a:solidFill>
                  <a:latin typeface="Times New Roman" charset="0"/>
                </a:rPr>
                <a:t>123-22-3666</a:t>
              </a:r>
              <a:endParaRPr lang="en-US" altLang="x-none" sz="900" dirty="0"/>
            </a:p>
          </p:txBody>
        </p:sp>
        <p:sp>
          <p:nvSpPr>
            <p:cNvPr id="72743" name="Rectangle 51"/>
            <p:cNvSpPr>
              <a:spLocks noChangeArrowheads="1"/>
            </p:cNvSpPr>
            <p:nvPr/>
          </p:nvSpPr>
          <p:spPr bwMode="auto">
            <a:xfrm>
              <a:off x="6732984" y="1775688"/>
              <a:ext cx="72936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Attishoo</a:t>
              </a:r>
              <a:endParaRPr lang="en-US" altLang="x-none" sz="900"/>
            </a:p>
          </p:txBody>
        </p:sp>
        <p:sp>
          <p:nvSpPr>
            <p:cNvPr id="72744" name="Rectangle 52"/>
            <p:cNvSpPr>
              <a:spLocks noChangeArrowheads="1"/>
            </p:cNvSpPr>
            <p:nvPr/>
          </p:nvSpPr>
          <p:spPr bwMode="auto">
            <a:xfrm>
              <a:off x="7753350" y="1775688"/>
              <a:ext cx="211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48</a:t>
              </a:r>
              <a:endParaRPr lang="en-US" altLang="x-none" sz="900"/>
            </a:p>
          </p:txBody>
        </p:sp>
        <p:sp>
          <p:nvSpPr>
            <p:cNvPr id="72745" name="Rectangle 53"/>
            <p:cNvSpPr>
              <a:spLocks noChangeArrowheads="1"/>
            </p:cNvSpPr>
            <p:nvPr/>
          </p:nvSpPr>
          <p:spPr bwMode="auto">
            <a:xfrm>
              <a:off x="5429250" y="2159069"/>
              <a:ext cx="9525"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6" name="Rectangle 54"/>
            <p:cNvSpPr>
              <a:spLocks noChangeArrowheads="1"/>
            </p:cNvSpPr>
            <p:nvPr/>
          </p:nvSpPr>
          <p:spPr bwMode="auto">
            <a:xfrm>
              <a:off x="6691312" y="2159069"/>
              <a:ext cx="4763"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7" name="Rectangle 55"/>
            <p:cNvSpPr>
              <a:spLocks noChangeArrowheads="1"/>
            </p:cNvSpPr>
            <p:nvPr/>
          </p:nvSpPr>
          <p:spPr bwMode="auto">
            <a:xfrm>
              <a:off x="7711677" y="2159069"/>
              <a:ext cx="4763"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8" name="Rectangle 56"/>
            <p:cNvSpPr>
              <a:spLocks noChangeArrowheads="1"/>
            </p:cNvSpPr>
            <p:nvPr/>
          </p:nvSpPr>
          <p:spPr bwMode="auto">
            <a:xfrm>
              <a:off x="8109346" y="2159069"/>
              <a:ext cx="9525"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9" name="Rectangle 57"/>
            <p:cNvSpPr>
              <a:spLocks noChangeArrowheads="1"/>
            </p:cNvSpPr>
            <p:nvPr/>
          </p:nvSpPr>
          <p:spPr bwMode="auto">
            <a:xfrm>
              <a:off x="5473303" y="2167403"/>
              <a:ext cx="10932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dirty="0">
                  <a:solidFill>
                    <a:srgbClr val="005400"/>
                  </a:solidFill>
                  <a:latin typeface="Times New Roman" charset="0"/>
                </a:rPr>
                <a:t>231-31-5368</a:t>
              </a:r>
              <a:endParaRPr lang="en-US" altLang="x-none" sz="900" dirty="0"/>
            </a:p>
          </p:txBody>
        </p:sp>
        <p:sp>
          <p:nvSpPr>
            <p:cNvPr id="72750" name="Rectangle 58"/>
            <p:cNvSpPr>
              <a:spLocks noChangeArrowheads="1"/>
            </p:cNvSpPr>
            <p:nvPr/>
          </p:nvSpPr>
          <p:spPr bwMode="auto">
            <a:xfrm>
              <a:off x="6732984" y="2167403"/>
              <a:ext cx="60112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Smiley</a:t>
              </a:r>
              <a:endParaRPr lang="en-US" altLang="x-none" sz="900"/>
            </a:p>
          </p:txBody>
        </p:sp>
        <p:sp>
          <p:nvSpPr>
            <p:cNvPr id="72751" name="Rectangle 59"/>
            <p:cNvSpPr>
              <a:spLocks noChangeArrowheads="1"/>
            </p:cNvSpPr>
            <p:nvPr/>
          </p:nvSpPr>
          <p:spPr bwMode="auto">
            <a:xfrm>
              <a:off x="7753350" y="2167403"/>
              <a:ext cx="211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22</a:t>
              </a:r>
              <a:endParaRPr lang="en-US" altLang="x-none" sz="900"/>
            </a:p>
          </p:txBody>
        </p:sp>
        <p:sp>
          <p:nvSpPr>
            <p:cNvPr id="72752" name="Rectangle 60"/>
            <p:cNvSpPr>
              <a:spLocks noChangeArrowheads="1"/>
            </p:cNvSpPr>
            <p:nvPr/>
          </p:nvSpPr>
          <p:spPr bwMode="auto">
            <a:xfrm>
              <a:off x="5429250" y="25507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3" name="Rectangle 61"/>
            <p:cNvSpPr>
              <a:spLocks noChangeArrowheads="1"/>
            </p:cNvSpPr>
            <p:nvPr/>
          </p:nvSpPr>
          <p:spPr bwMode="auto">
            <a:xfrm>
              <a:off x="5429250" y="2942500"/>
              <a:ext cx="1260872"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4" name="Rectangle 62"/>
            <p:cNvSpPr>
              <a:spLocks noChangeArrowheads="1"/>
            </p:cNvSpPr>
            <p:nvPr/>
          </p:nvSpPr>
          <p:spPr bwMode="auto">
            <a:xfrm>
              <a:off x="6691312" y="25507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5" name="Rectangle 63"/>
            <p:cNvSpPr>
              <a:spLocks noChangeArrowheads="1"/>
            </p:cNvSpPr>
            <p:nvPr/>
          </p:nvSpPr>
          <p:spPr bwMode="auto">
            <a:xfrm>
              <a:off x="6691312" y="29425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6" name="Rectangle 64"/>
            <p:cNvSpPr>
              <a:spLocks noChangeArrowheads="1"/>
            </p:cNvSpPr>
            <p:nvPr/>
          </p:nvSpPr>
          <p:spPr bwMode="auto">
            <a:xfrm>
              <a:off x="6696075" y="2942500"/>
              <a:ext cx="101441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7" name="Rectangle 65"/>
            <p:cNvSpPr>
              <a:spLocks noChangeArrowheads="1"/>
            </p:cNvSpPr>
            <p:nvPr/>
          </p:nvSpPr>
          <p:spPr bwMode="auto">
            <a:xfrm>
              <a:off x="7711677" y="25507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8" name="Rectangle 66"/>
            <p:cNvSpPr>
              <a:spLocks noChangeArrowheads="1"/>
            </p:cNvSpPr>
            <p:nvPr/>
          </p:nvSpPr>
          <p:spPr bwMode="auto">
            <a:xfrm>
              <a:off x="7711677" y="29425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9" name="Rectangle 67"/>
            <p:cNvSpPr>
              <a:spLocks noChangeArrowheads="1"/>
            </p:cNvSpPr>
            <p:nvPr/>
          </p:nvSpPr>
          <p:spPr bwMode="auto">
            <a:xfrm>
              <a:off x="7716441" y="2942500"/>
              <a:ext cx="392906"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0" name="Rectangle 68"/>
            <p:cNvSpPr>
              <a:spLocks noChangeArrowheads="1"/>
            </p:cNvSpPr>
            <p:nvPr/>
          </p:nvSpPr>
          <p:spPr bwMode="auto">
            <a:xfrm>
              <a:off x="8109346" y="25507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1" name="Rectangle 69"/>
            <p:cNvSpPr>
              <a:spLocks noChangeArrowheads="1"/>
            </p:cNvSpPr>
            <p:nvPr/>
          </p:nvSpPr>
          <p:spPr bwMode="auto">
            <a:xfrm>
              <a:off x="8109346" y="2942500"/>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2" name="Rectangle 70"/>
            <p:cNvSpPr>
              <a:spLocks noChangeArrowheads="1"/>
            </p:cNvSpPr>
            <p:nvPr/>
          </p:nvSpPr>
          <p:spPr bwMode="auto">
            <a:xfrm>
              <a:off x="5473303" y="2559119"/>
              <a:ext cx="10932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dirty="0">
                  <a:solidFill>
                    <a:srgbClr val="005400"/>
                  </a:solidFill>
                  <a:latin typeface="Times New Roman" charset="0"/>
                </a:rPr>
                <a:t>131-24-3650</a:t>
              </a:r>
              <a:endParaRPr lang="en-US" altLang="x-none" sz="900" dirty="0"/>
            </a:p>
          </p:txBody>
        </p:sp>
        <p:sp>
          <p:nvSpPr>
            <p:cNvPr id="72763" name="Rectangle 71"/>
            <p:cNvSpPr>
              <a:spLocks noChangeArrowheads="1"/>
            </p:cNvSpPr>
            <p:nvPr/>
          </p:nvSpPr>
          <p:spPr bwMode="auto">
            <a:xfrm>
              <a:off x="6732984" y="2559119"/>
              <a:ext cx="85921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Smethurst</a:t>
              </a:r>
              <a:endParaRPr lang="en-US" altLang="x-none" sz="900"/>
            </a:p>
          </p:txBody>
        </p:sp>
        <p:sp>
          <p:nvSpPr>
            <p:cNvPr id="72764" name="Rectangle 72"/>
            <p:cNvSpPr>
              <a:spLocks noChangeArrowheads="1"/>
            </p:cNvSpPr>
            <p:nvPr/>
          </p:nvSpPr>
          <p:spPr bwMode="auto">
            <a:xfrm>
              <a:off x="7753350" y="2559119"/>
              <a:ext cx="211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35</a:t>
              </a:r>
              <a:endParaRPr lang="en-US" altLang="x-none" sz="900"/>
            </a:p>
          </p:txBody>
        </p:sp>
      </p:grpSp>
      <p:sp>
        <p:nvSpPr>
          <p:cNvPr id="183369" name="AutoShape 73" descr="Arrow pointing to the line of the SQL query PRIMARY KEY (snn)" title="Arrow"/>
          <p:cNvSpPr>
            <a:spLocks noChangeArrowheads="1"/>
          </p:cNvSpPr>
          <p:nvPr/>
        </p:nvSpPr>
        <p:spPr bwMode="auto">
          <a:xfrm>
            <a:off x="619125" y="4495838"/>
            <a:ext cx="1657350" cy="342900"/>
          </a:xfrm>
          <a:prstGeom prst="rightArrow">
            <a:avLst>
              <a:gd name="adj1" fmla="val 50000"/>
              <a:gd name="adj2" fmla="val 120833"/>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Tree>
    <p:extLst>
      <p:ext uri="{BB962C8B-B14F-4D97-AF65-F5344CB8AC3E}">
        <p14:creationId xmlns:p14="http://schemas.microsoft.com/office/powerpoint/2010/main" val="56641946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69"/>
                                        </p:tgtEl>
                                        <p:attrNameLst>
                                          <p:attrName>style.visibility</p:attrName>
                                        </p:attrNameLst>
                                      </p:cBhvr>
                                      <p:to>
                                        <p:strVal val="visible"/>
                                      </p:to>
                                    </p:set>
                                    <p:anim calcmode="lin" valueType="num">
                                      <p:cBhvr additive="base">
                                        <p:cTn id="7" dur="500" fill="hold"/>
                                        <p:tgtEl>
                                          <p:spTgt spid="183369"/>
                                        </p:tgtEl>
                                        <p:attrNameLst>
                                          <p:attrName>ppt_x</p:attrName>
                                        </p:attrNameLst>
                                      </p:cBhvr>
                                      <p:tavLst>
                                        <p:tav tm="0">
                                          <p:val>
                                            <p:strVal val="0-#ppt_w/2"/>
                                          </p:val>
                                        </p:tav>
                                        <p:tav tm="100000">
                                          <p:val>
                                            <p:strVal val="#ppt_x"/>
                                          </p:val>
                                        </p:tav>
                                      </p:tavLst>
                                    </p:anim>
                                    <p:anim calcmode="lin" valueType="num">
                                      <p:cBhvr additive="base">
                                        <p:cTn id="8" dur="500" fill="hold"/>
                                        <p:tgtEl>
                                          <p:spTgt spid="183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6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r>
              <a:rPr lang="en-US" altLang="x-none" dirty="0"/>
              <a:t>Relationship Sets to Tables</a:t>
            </a:r>
          </a:p>
        </p:txBody>
      </p:sp>
      <p:sp>
        <p:nvSpPr>
          <p:cNvPr id="74757" name="Rectangle 5"/>
          <p:cNvSpPr>
            <a:spLocks noGrp="1" noChangeArrowheads="1"/>
          </p:cNvSpPr>
          <p:nvPr>
            <p:ph type="body" sz="half" idx="4294967295"/>
          </p:nvPr>
        </p:nvSpPr>
        <p:spPr>
          <a:xfrm>
            <a:off x="191656" y="989662"/>
            <a:ext cx="4580548" cy="3552825"/>
          </a:xfrm>
        </p:spPr>
        <p:txBody>
          <a:bodyPr vert="horz" lIns="67866" tIns="33338" rIns="67866" bIns="33338" rtlCol="0">
            <a:normAutofit/>
          </a:bodyPr>
          <a:lstStyle/>
          <a:p>
            <a:pPr marL="0" indent="0">
              <a:buNone/>
            </a:pPr>
            <a:r>
              <a:rPr lang="en-US" altLang="x-none" sz="2100" dirty="0"/>
              <a:t>In translating a </a:t>
            </a:r>
            <a:r>
              <a:rPr lang="en-US" altLang="x-none" sz="2100" b="1" dirty="0"/>
              <a:t>many-to-many</a:t>
            </a:r>
            <a:r>
              <a:rPr lang="en-US" altLang="x-none" sz="2100" dirty="0"/>
              <a:t> relationship set to a relation, attributes of the relation must include:</a:t>
            </a:r>
          </a:p>
          <a:p>
            <a:pPr marL="457200" lvl="1" indent="0">
              <a:buNone/>
            </a:pPr>
            <a:r>
              <a:rPr lang="en-US" altLang="x-none" dirty="0"/>
              <a:t>1) Keys for each participating entity set  (as foreign keys). This set of attributes forms a </a:t>
            </a:r>
            <a:r>
              <a:rPr lang="en-US" altLang="x-none" b="1" i="1" dirty="0" err="1"/>
              <a:t>superkey</a:t>
            </a:r>
            <a:r>
              <a:rPr lang="en-US" altLang="x-none" dirty="0"/>
              <a:t> for the relation.</a:t>
            </a:r>
          </a:p>
          <a:p>
            <a:pPr marL="457200" lvl="1" indent="0">
              <a:buNone/>
            </a:pPr>
            <a:r>
              <a:rPr lang="en-US" altLang="x-none" dirty="0"/>
              <a:t>2) All descriptive attributes.</a:t>
            </a:r>
          </a:p>
        </p:txBody>
      </p:sp>
      <p:sp>
        <p:nvSpPr>
          <p:cNvPr id="74758" name="Rectangle 6" descr="CREATE TABLE Works_In(&#10;  ssn  CHAR(1),&#10;  did  INTEGER,&#10;  since  DATE,&#10;  PRIMARY KEY (ssn, did),&#10;  FOREIGN KEY (ssn) &#10;    REFERENCES Employees,&#10;  FOREIGN KEY (did) &#10;    REFERENCES Departments)&#10;" title="SQL"/>
          <p:cNvSpPr>
            <a:spLocks noChangeArrowheads="1"/>
          </p:cNvSpPr>
          <p:nvPr/>
        </p:nvSpPr>
        <p:spPr bwMode="auto">
          <a:xfrm>
            <a:off x="5244067" y="976494"/>
            <a:ext cx="3253295" cy="21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tx1"/>
                </a:solidFill>
                <a:latin typeface="Lucida Console" charset="0"/>
              </a:rPr>
              <a:t>CREATE TABLE </a:t>
            </a:r>
            <a:r>
              <a:rPr lang="en-US" altLang="x-none" sz="1500" dirty="0" err="1">
                <a:solidFill>
                  <a:schemeClr val="tx1"/>
                </a:solidFill>
                <a:latin typeface="Lucida Console" charset="0"/>
              </a:rPr>
              <a:t>Works_In</a:t>
            </a:r>
            <a:r>
              <a:rPr lang="en-US" altLang="x-none" sz="1500" dirty="0">
                <a:solidFill>
                  <a:schemeClr val="tx1"/>
                </a:solidFill>
                <a:latin typeface="Lucida Console" charset="0"/>
              </a:rPr>
              <a:t>(</a:t>
            </a:r>
          </a:p>
          <a:p>
            <a:r>
              <a:rPr lang="en-US" altLang="x-none" sz="1500" dirty="0">
                <a:solidFill>
                  <a:schemeClr val="tx1"/>
                </a:solidFill>
                <a:latin typeface="Lucida Console" charset="0"/>
              </a:rPr>
              <a:t>  </a:t>
            </a:r>
            <a:r>
              <a:rPr lang="en-US" altLang="x-none" sz="1500" dirty="0" err="1">
                <a:solidFill>
                  <a:schemeClr val="tx1"/>
                </a:solidFill>
                <a:latin typeface="Lucida Console" charset="0"/>
              </a:rPr>
              <a:t>ssn</a:t>
            </a:r>
            <a:r>
              <a:rPr lang="en-US" altLang="x-none" sz="1500" dirty="0">
                <a:solidFill>
                  <a:schemeClr val="tx1"/>
                </a:solidFill>
                <a:latin typeface="Lucida Console" charset="0"/>
              </a:rPr>
              <a:t>  CHAR(1),</a:t>
            </a:r>
          </a:p>
          <a:p>
            <a:r>
              <a:rPr lang="en-US" altLang="x-none" sz="1500" dirty="0">
                <a:solidFill>
                  <a:schemeClr val="tx1"/>
                </a:solidFill>
                <a:latin typeface="Lucida Console" charset="0"/>
              </a:rPr>
              <a:t>  did  INTEGER,</a:t>
            </a:r>
          </a:p>
          <a:p>
            <a:r>
              <a:rPr lang="en-US" altLang="x-none" sz="1500" dirty="0">
                <a:solidFill>
                  <a:schemeClr val="tx1"/>
                </a:solidFill>
                <a:latin typeface="Lucida Console" charset="0"/>
              </a:rPr>
              <a:t>  since  DATE,</a:t>
            </a:r>
          </a:p>
          <a:p>
            <a:r>
              <a:rPr lang="en-US" altLang="x-none" sz="1500" dirty="0">
                <a:solidFill>
                  <a:schemeClr val="tx1"/>
                </a:solidFill>
                <a:latin typeface="Lucida Console" charset="0"/>
              </a:rPr>
              <a:t>  </a:t>
            </a:r>
            <a:r>
              <a:rPr lang="en-US" altLang="x-none" sz="1500" dirty="0">
                <a:solidFill>
                  <a:schemeClr val="accent2"/>
                </a:solidFill>
                <a:latin typeface="Lucida Console" charset="0"/>
              </a:rPr>
              <a:t>PRIMARY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did),</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FOREIGN KEY (did) </a:t>
            </a:r>
          </a:p>
          <a:p>
            <a:r>
              <a:rPr lang="en-US" altLang="x-none" sz="1500" dirty="0">
                <a:solidFill>
                  <a:schemeClr val="accent2"/>
                </a:solidFill>
                <a:latin typeface="Lucida Console" charset="0"/>
              </a:rPr>
              <a:t>    REFERENCES Departments</a:t>
            </a:r>
            <a:r>
              <a:rPr lang="en-US" altLang="x-none" sz="1500" dirty="0">
                <a:solidFill>
                  <a:schemeClr val="tx1"/>
                </a:solidFill>
                <a:latin typeface="Lucida Console" charset="0"/>
              </a:rPr>
              <a:t>)</a:t>
            </a:r>
          </a:p>
        </p:txBody>
      </p:sp>
      <p:grpSp>
        <p:nvGrpSpPr>
          <p:cNvPr id="3" name="Group 2" descr="Table outlining 3 works in relationships of ssn, did, since: (123-22-3666, 31, 1/1/91), (123-22-3666, 56, 3/3/93), (231-31-5368, 51, 2/2/92)&#10;" title="Works In Table">
            <a:extLst>
              <a:ext uri="{FF2B5EF4-FFF2-40B4-BE49-F238E27FC236}">
                <a16:creationId xmlns:a16="http://schemas.microsoft.com/office/drawing/2014/main" id="{F48F739F-A15B-9441-BED7-06F7497B5C05}"/>
              </a:ext>
            </a:extLst>
          </p:cNvPr>
          <p:cNvGrpSpPr/>
          <p:nvPr/>
        </p:nvGrpSpPr>
        <p:grpSpPr>
          <a:xfrm>
            <a:off x="2895600" y="3658285"/>
            <a:ext cx="3164682" cy="1370915"/>
            <a:chOff x="4697016" y="3444479"/>
            <a:chExt cx="3164682" cy="1370915"/>
          </a:xfrm>
        </p:grpSpPr>
        <p:sp>
          <p:nvSpPr>
            <p:cNvPr id="74759" name="Rectangle 7"/>
            <p:cNvSpPr>
              <a:spLocks noChangeArrowheads="1"/>
            </p:cNvSpPr>
            <p:nvPr/>
          </p:nvSpPr>
          <p:spPr bwMode="auto">
            <a:xfrm>
              <a:off x="4697016" y="3444479"/>
              <a:ext cx="16430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0" name="Rectangle 8"/>
            <p:cNvSpPr>
              <a:spLocks noChangeArrowheads="1"/>
            </p:cNvSpPr>
            <p:nvPr/>
          </p:nvSpPr>
          <p:spPr bwMode="auto">
            <a:xfrm>
              <a:off x="6341269" y="3444479"/>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1" name="Rectangle 9"/>
            <p:cNvSpPr>
              <a:spLocks noChangeArrowheads="1"/>
            </p:cNvSpPr>
            <p:nvPr/>
          </p:nvSpPr>
          <p:spPr bwMode="auto">
            <a:xfrm>
              <a:off x="6347222" y="3444479"/>
              <a:ext cx="5762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2" name="Rectangle 10"/>
            <p:cNvSpPr>
              <a:spLocks noChangeArrowheads="1"/>
            </p:cNvSpPr>
            <p:nvPr/>
          </p:nvSpPr>
          <p:spPr bwMode="auto">
            <a:xfrm>
              <a:off x="6924675" y="3444479"/>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3" name="Rectangle 11"/>
            <p:cNvSpPr>
              <a:spLocks noChangeArrowheads="1"/>
            </p:cNvSpPr>
            <p:nvPr/>
          </p:nvSpPr>
          <p:spPr bwMode="auto">
            <a:xfrm>
              <a:off x="6930629" y="3444479"/>
              <a:ext cx="916781"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4" name="Rectangle 12"/>
            <p:cNvSpPr>
              <a:spLocks noChangeArrowheads="1"/>
            </p:cNvSpPr>
            <p:nvPr/>
          </p:nvSpPr>
          <p:spPr bwMode="auto">
            <a:xfrm>
              <a:off x="7848601" y="3444479"/>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5" name="Rectangle 13"/>
            <p:cNvSpPr>
              <a:spLocks noChangeArrowheads="1"/>
            </p:cNvSpPr>
            <p:nvPr/>
          </p:nvSpPr>
          <p:spPr bwMode="auto">
            <a:xfrm>
              <a:off x="4697016" y="3450432"/>
              <a:ext cx="13097"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6" name="Rectangle 14"/>
            <p:cNvSpPr>
              <a:spLocks noChangeArrowheads="1"/>
            </p:cNvSpPr>
            <p:nvPr/>
          </p:nvSpPr>
          <p:spPr bwMode="auto">
            <a:xfrm>
              <a:off x="6341269" y="3450432"/>
              <a:ext cx="5954"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7" name="Rectangle 15"/>
            <p:cNvSpPr>
              <a:spLocks noChangeArrowheads="1"/>
            </p:cNvSpPr>
            <p:nvPr/>
          </p:nvSpPr>
          <p:spPr bwMode="auto">
            <a:xfrm>
              <a:off x="6924675" y="3450432"/>
              <a:ext cx="5954"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8" name="Rectangle 16"/>
            <p:cNvSpPr>
              <a:spLocks noChangeArrowheads="1"/>
            </p:cNvSpPr>
            <p:nvPr/>
          </p:nvSpPr>
          <p:spPr bwMode="auto">
            <a:xfrm>
              <a:off x="7848601" y="3450432"/>
              <a:ext cx="13097"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9" name="Rectangle 17"/>
            <p:cNvSpPr>
              <a:spLocks noChangeArrowheads="1"/>
            </p:cNvSpPr>
            <p:nvPr/>
          </p:nvSpPr>
          <p:spPr bwMode="auto">
            <a:xfrm>
              <a:off x="4711304" y="3450431"/>
              <a:ext cx="1628775" cy="31075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0" name="Rectangle 18"/>
            <p:cNvSpPr>
              <a:spLocks noChangeArrowheads="1"/>
            </p:cNvSpPr>
            <p:nvPr/>
          </p:nvSpPr>
          <p:spPr bwMode="auto">
            <a:xfrm>
              <a:off x="4754167" y="3462338"/>
              <a:ext cx="34304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ssn</a:t>
              </a:r>
              <a:endParaRPr lang="en-US" altLang="x-none" sz="900"/>
            </a:p>
          </p:txBody>
        </p:sp>
        <p:sp>
          <p:nvSpPr>
            <p:cNvPr id="74771" name="Rectangle 19"/>
            <p:cNvSpPr>
              <a:spLocks noChangeArrowheads="1"/>
            </p:cNvSpPr>
            <p:nvPr/>
          </p:nvSpPr>
          <p:spPr bwMode="auto">
            <a:xfrm>
              <a:off x="4711304" y="3762375"/>
              <a:ext cx="1628775" cy="726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2" name="Rectangle 20"/>
            <p:cNvSpPr>
              <a:spLocks noChangeArrowheads="1"/>
            </p:cNvSpPr>
            <p:nvPr/>
          </p:nvSpPr>
          <p:spPr bwMode="auto">
            <a:xfrm>
              <a:off x="6347222" y="3450431"/>
              <a:ext cx="576263" cy="31075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3" name="Rectangle 21"/>
            <p:cNvSpPr>
              <a:spLocks noChangeArrowheads="1"/>
            </p:cNvSpPr>
            <p:nvPr/>
          </p:nvSpPr>
          <p:spPr bwMode="auto">
            <a:xfrm>
              <a:off x="6396037" y="3462338"/>
              <a:ext cx="34464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did</a:t>
              </a:r>
              <a:endParaRPr lang="en-US" altLang="x-none" sz="900"/>
            </a:p>
          </p:txBody>
        </p:sp>
        <p:sp>
          <p:nvSpPr>
            <p:cNvPr id="74774" name="Rectangle 22"/>
            <p:cNvSpPr>
              <a:spLocks noChangeArrowheads="1"/>
            </p:cNvSpPr>
            <p:nvPr/>
          </p:nvSpPr>
          <p:spPr bwMode="auto">
            <a:xfrm>
              <a:off x="6347222" y="3762375"/>
              <a:ext cx="576263" cy="726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5" name="Rectangle 23"/>
            <p:cNvSpPr>
              <a:spLocks noChangeArrowheads="1"/>
            </p:cNvSpPr>
            <p:nvPr/>
          </p:nvSpPr>
          <p:spPr bwMode="auto">
            <a:xfrm>
              <a:off x="6930629" y="3450431"/>
              <a:ext cx="916781" cy="31075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6" name="Rectangle 24"/>
            <p:cNvSpPr>
              <a:spLocks noChangeArrowheads="1"/>
            </p:cNvSpPr>
            <p:nvPr/>
          </p:nvSpPr>
          <p:spPr bwMode="auto">
            <a:xfrm>
              <a:off x="6979444" y="3462338"/>
              <a:ext cx="5546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since</a:t>
              </a:r>
              <a:endParaRPr lang="en-US" altLang="x-none" sz="900"/>
            </a:p>
          </p:txBody>
        </p:sp>
        <p:sp>
          <p:nvSpPr>
            <p:cNvPr id="74777" name="Rectangle 25"/>
            <p:cNvSpPr>
              <a:spLocks noChangeArrowheads="1"/>
            </p:cNvSpPr>
            <p:nvPr/>
          </p:nvSpPr>
          <p:spPr bwMode="auto">
            <a:xfrm>
              <a:off x="6930629" y="3762375"/>
              <a:ext cx="916781" cy="726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8" name="Rectangle 26"/>
            <p:cNvSpPr>
              <a:spLocks noChangeArrowheads="1"/>
            </p:cNvSpPr>
            <p:nvPr/>
          </p:nvSpPr>
          <p:spPr bwMode="auto">
            <a:xfrm>
              <a:off x="4697016" y="3835004"/>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9" name="Rectangle 27"/>
            <p:cNvSpPr>
              <a:spLocks noChangeArrowheads="1"/>
            </p:cNvSpPr>
            <p:nvPr/>
          </p:nvSpPr>
          <p:spPr bwMode="auto">
            <a:xfrm>
              <a:off x="4711304" y="3835004"/>
              <a:ext cx="1628775"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0" name="Rectangle 28"/>
            <p:cNvSpPr>
              <a:spLocks noChangeArrowheads="1"/>
            </p:cNvSpPr>
            <p:nvPr/>
          </p:nvSpPr>
          <p:spPr bwMode="auto">
            <a:xfrm>
              <a:off x="6341269" y="3835004"/>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1" name="Rectangle 29"/>
            <p:cNvSpPr>
              <a:spLocks noChangeArrowheads="1"/>
            </p:cNvSpPr>
            <p:nvPr/>
          </p:nvSpPr>
          <p:spPr bwMode="auto">
            <a:xfrm>
              <a:off x="6347222" y="3835004"/>
              <a:ext cx="5762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2" name="Rectangle 30"/>
            <p:cNvSpPr>
              <a:spLocks noChangeArrowheads="1"/>
            </p:cNvSpPr>
            <p:nvPr/>
          </p:nvSpPr>
          <p:spPr bwMode="auto">
            <a:xfrm>
              <a:off x="6924675" y="3835004"/>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3" name="Rectangle 31"/>
            <p:cNvSpPr>
              <a:spLocks noChangeArrowheads="1"/>
            </p:cNvSpPr>
            <p:nvPr/>
          </p:nvSpPr>
          <p:spPr bwMode="auto">
            <a:xfrm>
              <a:off x="6930629" y="3835004"/>
              <a:ext cx="916781"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4" name="Rectangle 32"/>
            <p:cNvSpPr>
              <a:spLocks noChangeArrowheads="1"/>
            </p:cNvSpPr>
            <p:nvPr/>
          </p:nvSpPr>
          <p:spPr bwMode="auto">
            <a:xfrm>
              <a:off x="7848601" y="3835004"/>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5" name="Rectangle 33"/>
            <p:cNvSpPr>
              <a:spLocks noChangeArrowheads="1"/>
            </p:cNvSpPr>
            <p:nvPr/>
          </p:nvSpPr>
          <p:spPr bwMode="auto">
            <a:xfrm>
              <a:off x="4697016" y="3842147"/>
              <a:ext cx="13097"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6" name="Rectangle 34"/>
            <p:cNvSpPr>
              <a:spLocks noChangeArrowheads="1"/>
            </p:cNvSpPr>
            <p:nvPr/>
          </p:nvSpPr>
          <p:spPr bwMode="auto">
            <a:xfrm>
              <a:off x="6341269" y="3842147"/>
              <a:ext cx="5954"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7" name="Rectangle 35"/>
            <p:cNvSpPr>
              <a:spLocks noChangeArrowheads="1"/>
            </p:cNvSpPr>
            <p:nvPr/>
          </p:nvSpPr>
          <p:spPr bwMode="auto">
            <a:xfrm>
              <a:off x="6924675" y="3842147"/>
              <a:ext cx="5954"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8" name="Rectangle 36"/>
            <p:cNvSpPr>
              <a:spLocks noChangeArrowheads="1"/>
            </p:cNvSpPr>
            <p:nvPr/>
          </p:nvSpPr>
          <p:spPr bwMode="auto">
            <a:xfrm>
              <a:off x="7848601" y="3842147"/>
              <a:ext cx="13097"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9" name="Rectangle 37"/>
            <p:cNvSpPr>
              <a:spLocks noChangeArrowheads="1"/>
            </p:cNvSpPr>
            <p:nvPr/>
          </p:nvSpPr>
          <p:spPr bwMode="auto">
            <a:xfrm>
              <a:off x="4754167" y="3852863"/>
              <a:ext cx="13914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rgbClr val="005400"/>
                  </a:solidFill>
                  <a:latin typeface="Times New Roman" charset="0"/>
                </a:rPr>
                <a:t>123-22-3666</a:t>
              </a:r>
              <a:endParaRPr lang="en-US" altLang="x-none" sz="900" dirty="0"/>
            </a:p>
          </p:txBody>
        </p:sp>
        <p:sp>
          <p:nvSpPr>
            <p:cNvPr id="74790" name="Rectangle 38"/>
            <p:cNvSpPr>
              <a:spLocks noChangeArrowheads="1"/>
            </p:cNvSpPr>
            <p:nvPr/>
          </p:nvSpPr>
          <p:spPr bwMode="auto">
            <a:xfrm>
              <a:off x="6396038" y="3852863"/>
              <a:ext cx="2693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51</a:t>
              </a:r>
              <a:endParaRPr lang="en-US" altLang="x-none" sz="900"/>
            </a:p>
          </p:txBody>
        </p:sp>
        <p:sp>
          <p:nvSpPr>
            <p:cNvPr id="74791" name="Rectangle 39"/>
            <p:cNvSpPr>
              <a:spLocks noChangeArrowheads="1"/>
            </p:cNvSpPr>
            <p:nvPr/>
          </p:nvSpPr>
          <p:spPr bwMode="auto">
            <a:xfrm>
              <a:off x="6979444" y="3852863"/>
              <a:ext cx="6892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1/1/91</a:t>
              </a:r>
              <a:endParaRPr lang="en-US" altLang="x-none" sz="900"/>
            </a:p>
          </p:txBody>
        </p:sp>
        <p:sp>
          <p:nvSpPr>
            <p:cNvPr id="74792" name="Rectangle 40"/>
            <p:cNvSpPr>
              <a:spLocks noChangeArrowheads="1"/>
            </p:cNvSpPr>
            <p:nvPr/>
          </p:nvSpPr>
          <p:spPr bwMode="auto">
            <a:xfrm>
              <a:off x="4697016" y="4170760"/>
              <a:ext cx="13097"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3" name="Rectangle 41"/>
            <p:cNvSpPr>
              <a:spLocks noChangeArrowheads="1"/>
            </p:cNvSpPr>
            <p:nvPr/>
          </p:nvSpPr>
          <p:spPr bwMode="auto">
            <a:xfrm>
              <a:off x="6341269" y="4170760"/>
              <a:ext cx="5954"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4" name="Rectangle 42"/>
            <p:cNvSpPr>
              <a:spLocks noChangeArrowheads="1"/>
            </p:cNvSpPr>
            <p:nvPr/>
          </p:nvSpPr>
          <p:spPr bwMode="auto">
            <a:xfrm>
              <a:off x="6924675" y="4170760"/>
              <a:ext cx="5954"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5" name="Rectangle 43"/>
            <p:cNvSpPr>
              <a:spLocks noChangeArrowheads="1"/>
            </p:cNvSpPr>
            <p:nvPr/>
          </p:nvSpPr>
          <p:spPr bwMode="auto">
            <a:xfrm>
              <a:off x="7848601" y="4170760"/>
              <a:ext cx="13097"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6" name="Rectangle 44"/>
            <p:cNvSpPr>
              <a:spLocks noChangeArrowheads="1"/>
            </p:cNvSpPr>
            <p:nvPr/>
          </p:nvSpPr>
          <p:spPr bwMode="auto">
            <a:xfrm>
              <a:off x="4754167" y="4181475"/>
              <a:ext cx="13914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rgbClr val="005400"/>
                  </a:solidFill>
                  <a:latin typeface="Times New Roman" charset="0"/>
                </a:rPr>
                <a:t>123-22-3666</a:t>
              </a:r>
              <a:endParaRPr lang="en-US" altLang="x-none" sz="900" dirty="0"/>
            </a:p>
          </p:txBody>
        </p:sp>
        <p:sp>
          <p:nvSpPr>
            <p:cNvPr id="74797" name="Rectangle 45"/>
            <p:cNvSpPr>
              <a:spLocks noChangeArrowheads="1"/>
            </p:cNvSpPr>
            <p:nvPr/>
          </p:nvSpPr>
          <p:spPr bwMode="auto">
            <a:xfrm>
              <a:off x="6396038" y="4181475"/>
              <a:ext cx="2693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56</a:t>
              </a:r>
              <a:endParaRPr lang="en-US" altLang="x-none" sz="900"/>
            </a:p>
          </p:txBody>
        </p:sp>
        <p:sp>
          <p:nvSpPr>
            <p:cNvPr id="74798" name="Rectangle 46"/>
            <p:cNvSpPr>
              <a:spLocks noChangeArrowheads="1"/>
            </p:cNvSpPr>
            <p:nvPr/>
          </p:nvSpPr>
          <p:spPr bwMode="auto">
            <a:xfrm>
              <a:off x="6979444" y="4181475"/>
              <a:ext cx="6892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3/3/93</a:t>
              </a:r>
              <a:endParaRPr lang="en-US" altLang="x-none" sz="900"/>
            </a:p>
          </p:txBody>
        </p:sp>
        <p:sp>
          <p:nvSpPr>
            <p:cNvPr id="74799" name="Rectangle 47"/>
            <p:cNvSpPr>
              <a:spLocks noChangeArrowheads="1"/>
            </p:cNvSpPr>
            <p:nvPr/>
          </p:nvSpPr>
          <p:spPr bwMode="auto">
            <a:xfrm>
              <a:off x="4697016" y="4481512"/>
              <a:ext cx="13097"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0" name="Rectangle 48"/>
            <p:cNvSpPr>
              <a:spLocks noChangeArrowheads="1"/>
            </p:cNvSpPr>
            <p:nvPr/>
          </p:nvSpPr>
          <p:spPr bwMode="auto">
            <a:xfrm>
              <a:off x="4697016" y="4792266"/>
              <a:ext cx="16430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1" name="Rectangle 49"/>
            <p:cNvSpPr>
              <a:spLocks noChangeArrowheads="1"/>
            </p:cNvSpPr>
            <p:nvPr/>
          </p:nvSpPr>
          <p:spPr bwMode="auto">
            <a:xfrm>
              <a:off x="6341269" y="4481512"/>
              <a:ext cx="5954"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2" name="Rectangle 50"/>
            <p:cNvSpPr>
              <a:spLocks noChangeArrowheads="1"/>
            </p:cNvSpPr>
            <p:nvPr/>
          </p:nvSpPr>
          <p:spPr bwMode="auto">
            <a:xfrm>
              <a:off x="6341269" y="4792266"/>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3" name="Rectangle 51"/>
            <p:cNvSpPr>
              <a:spLocks noChangeArrowheads="1"/>
            </p:cNvSpPr>
            <p:nvPr/>
          </p:nvSpPr>
          <p:spPr bwMode="auto">
            <a:xfrm>
              <a:off x="6347222" y="4792266"/>
              <a:ext cx="5762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4" name="Rectangle 52"/>
            <p:cNvSpPr>
              <a:spLocks noChangeArrowheads="1"/>
            </p:cNvSpPr>
            <p:nvPr/>
          </p:nvSpPr>
          <p:spPr bwMode="auto">
            <a:xfrm>
              <a:off x="6924675" y="4481512"/>
              <a:ext cx="5954"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5" name="Rectangle 53"/>
            <p:cNvSpPr>
              <a:spLocks noChangeArrowheads="1"/>
            </p:cNvSpPr>
            <p:nvPr/>
          </p:nvSpPr>
          <p:spPr bwMode="auto">
            <a:xfrm>
              <a:off x="6924675" y="4792266"/>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6" name="Rectangle 54"/>
            <p:cNvSpPr>
              <a:spLocks noChangeArrowheads="1"/>
            </p:cNvSpPr>
            <p:nvPr/>
          </p:nvSpPr>
          <p:spPr bwMode="auto">
            <a:xfrm>
              <a:off x="6930629" y="4792266"/>
              <a:ext cx="916781"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7" name="Rectangle 55"/>
            <p:cNvSpPr>
              <a:spLocks noChangeArrowheads="1"/>
            </p:cNvSpPr>
            <p:nvPr/>
          </p:nvSpPr>
          <p:spPr bwMode="auto">
            <a:xfrm>
              <a:off x="7848601" y="4481512"/>
              <a:ext cx="13097"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8" name="Rectangle 56"/>
            <p:cNvSpPr>
              <a:spLocks noChangeArrowheads="1"/>
            </p:cNvSpPr>
            <p:nvPr/>
          </p:nvSpPr>
          <p:spPr bwMode="auto">
            <a:xfrm>
              <a:off x="7848601" y="4792266"/>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9" name="Rectangle 57"/>
            <p:cNvSpPr>
              <a:spLocks noChangeArrowheads="1"/>
            </p:cNvSpPr>
            <p:nvPr/>
          </p:nvSpPr>
          <p:spPr bwMode="auto">
            <a:xfrm>
              <a:off x="4754167" y="4492229"/>
              <a:ext cx="13914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rgbClr val="005400"/>
                  </a:solidFill>
                  <a:latin typeface="Times New Roman" charset="0"/>
                </a:rPr>
                <a:t>231-31-5368</a:t>
              </a:r>
              <a:endParaRPr lang="en-US" altLang="x-none" sz="900" dirty="0"/>
            </a:p>
          </p:txBody>
        </p:sp>
        <p:sp>
          <p:nvSpPr>
            <p:cNvPr id="74810" name="Rectangle 58"/>
            <p:cNvSpPr>
              <a:spLocks noChangeArrowheads="1"/>
            </p:cNvSpPr>
            <p:nvPr/>
          </p:nvSpPr>
          <p:spPr bwMode="auto">
            <a:xfrm>
              <a:off x="6396038" y="4492229"/>
              <a:ext cx="2693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51</a:t>
              </a:r>
              <a:endParaRPr lang="en-US" altLang="x-none" sz="900"/>
            </a:p>
          </p:txBody>
        </p:sp>
        <p:sp>
          <p:nvSpPr>
            <p:cNvPr id="74811" name="Rectangle 59"/>
            <p:cNvSpPr>
              <a:spLocks noChangeArrowheads="1"/>
            </p:cNvSpPr>
            <p:nvPr/>
          </p:nvSpPr>
          <p:spPr bwMode="auto">
            <a:xfrm>
              <a:off x="6979444" y="4492229"/>
              <a:ext cx="6892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2/2/92</a:t>
              </a:r>
              <a:endParaRPr lang="en-US" altLang="x-none" sz="900"/>
            </a:p>
          </p:txBody>
        </p:sp>
      </p:grpSp>
    </p:spTree>
    <p:extLst>
      <p:ext uri="{BB962C8B-B14F-4D97-AF65-F5344CB8AC3E}">
        <p14:creationId xmlns:p14="http://schemas.microsoft.com/office/powerpoint/2010/main" val="1261293524"/>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altLang="x-none"/>
              <a:t>Review: Key Constraints</a:t>
            </a:r>
          </a:p>
        </p:txBody>
      </p:sp>
      <p:sp>
        <p:nvSpPr>
          <p:cNvPr id="76805" name="Rectangle 5"/>
          <p:cNvSpPr>
            <a:spLocks noGrp="1" noChangeArrowheads="1"/>
          </p:cNvSpPr>
          <p:nvPr>
            <p:ph type="body" sz="half" idx="1"/>
          </p:nvPr>
        </p:nvSpPr>
        <p:spPr>
          <a:xfrm>
            <a:off x="685800" y="1085850"/>
            <a:ext cx="3053954" cy="3829050"/>
          </a:xfrm>
        </p:spPr>
        <p:txBody>
          <a:bodyPr>
            <a:normAutofit/>
          </a:bodyPr>
          <a:lstStyle/>
          <a:p>
            <a:pPr marL="0" indent="0">
              <a:buNone/>
            </a:pPr>
            <a:r>
              <a:rPr lang="en-US" altLang="x-none" sz="1800" dirty="0"/>
              <a:t>Each dept has at most one manager, according to the    </a:t>
            </a:r>
            <a:r>
              <a:rPr lang="en-US" altLang="x-none" sz="1800" b="1" dirty="0"/>
              <a:t>key constraint </a:t>
            </a:r>
            <a:r>
              <a:rPr lang="en-US" altLang="x-none" sz="1800" dirty="0"/>
              <a:t>on Manages.</a:t>
            </a:r>
          </a:p>
        </p:txBody>
      </p:sp>
      <p:grpSp>
        <p:nvGrpSpPr>
          <p:cNvPr id="5" name="Group 4" descr="2 bijective sets. Each point only has one point in the opposite set that it is connected to" title="1-To-1">
            <a:extLst>
              <a:ext uri="{FF2B5EF4-FFF2-40B4-BE49-F238E27FC236}">
                <a16:creationId xmlns:a16="http://schemas.microsoft.com/office/drawing/2014/main" id="{29E1083F-8C5C-B14F-AAF3-0E162C016C90}"/>
              </a:ext>
            </a:extLst>
          </p:cNvPr>
          <p:cNvGrpSpPr/>
          <p:nvPr/>
        </p:nvGrpSpPr>
        <p:grpSpPr>
          <a:xfrm>
            <a:off x="1522810" y="2814638"/>
            <a:ext cx="735806" cy="1895055"/>
            <a:chOff x="1522810" y="2814638"/>
            <a:chExt cx="735806" cy="1895055"/>
          </a:xfrm>
        </p:grpSpPr>
        <p:sp>
          <p:nvSpPr>
            <p:cNvPr id="76807" name="Freeform 7"/>
            <p:cNvSpPr>
              <a:spLocks/>
            </p:cNvSpPr>
            <p:nvPr/>
          </p:nvSpPr>
          <p:spPr bwMode="auto">
            <a:xfrm>
              <a:off x="2005012" y="2814638"/>
              <a:ext cx="253604"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2" name="Freeform 12"/>
            <p:cNvSpPr>
              <a:spLocks/>
            </p:cNvSpPr>
            <p:nvPr/>
          </p:nvSpPr>
          <p:spPr bwMode="auto">
            <a:xfrm>
              <a:off x="1522810" y="2820592"/>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6" name="Rectangle 16"/>
            <p:cNvSpPr>
              <a:spLocks noChangeArrowheads="1"/>
            </p:cNvSpPr>
            <p:nvPr/>
          </p:nvSpPr>
          <p:spPr bwMode="auto">
            <a:xfrm>
              <a:off x="1600200" y="4457700"/>
              <a:ext cx="55544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1-to-1</a:t>
              </a:r>
            </a:p>
          </p:txBody>
        </p:sp>
        <p:sp>
          <p:nvSpPr>
            <p:cNvPr id="76819" name="Line 19"/>
            <p:cNvSpPr>
              <a:spLocks noChangeShapeType="1"/>
            </p:cNvSpPr>
            <p:nvPr/>
          </p:nvSpPr>
          <p:spPr bwMode="auto">
            <a:xfrm>
              <a:off x="1660922" y="3078957"/>
              <a:ext cx="457200" cy="654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0" name="Line 20"/>
            <p:cNvSpPr>
              <a:spLocks noChangeShapeType="1"/>
            </p:cNvSpPr>
            <p:nvPr/>
          </p:nvSpPr>
          <p:spPr bwMode="auto">
            <a:xfrm>
              <a:off x="1646635" y="3349229"/>
              <a:ext cx="486965" cy="95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1" name="Line 21"/>
            <p:cNvSpPr>
              <a:spLocks noChangeShapeType="1"/>
            </p:cNvSpPr>
            <p:nvPr/>
          </p:nvSpPr>
          <p:spPr bwMode="auto">
            <a:xfrm flipV="1">
              <a:off x="1646635" y="3738563"/>
              <a:ext cx="486965" cy="476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4" name="Oval 34"/>
            <p:cNvSpPr>
              <a:spLocks noChangeArrowheads="1"/>
            </p:cNvSpPr>
            <p:nvPr/>
          </p:nvSpPr>
          <p:spPr bwMode="auto">
            <a:xfrm>
              <a:off x="1596629" y="3048001"/>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5" name="Oval 35"/>
            <p:cNvSpPr>
              <a:spLocks noChangeArrowheads="1"/>
            </p:cNvSpPr>
            <p:nvPr/>
          </p:nvSpPr>
          <p:spPr bwMode="auto">
            <a:xfrm>
              <a:off x="1596629" y="3330179"/>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6" name="Oval 36"/>
            <p:cNvSpPr>
              <a:spLocks noChangeArrowheads="1"/>
            </p:cNvSpPr>
            <p:nvPr/>
          </p:nvSpPr>
          <p:spPr bwMode="auto">
            <a:xfrm>
              <a:off x="1596629" y="3605213"/>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7" name="Oval 37"/>
            <p:cNvSpPr>
              <a:spLocks noChangeArrowheads="1"/>
            </p:cNvSpPr>
            <p:nvPr/>
          </p:nvSpPr>
          <p:spPr bwMode="auto">
            <a:xfrm>
              <a:off x="1596629" y="3882629"/>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8" name="Oval 38"/>
            <p:cNvSpPr>
              <a:spLocks noChangeArrowheads="1"/>
            </p:cNvSpPr>
            <p:nvPr/>
          </p:nvSpPr>
          <p:spPr bwMode="auto">
            <a:xfrm>
              <a:off x="1596629" y="4158854"/>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nvGrpSpPr>
            <p:cNvPr id="76842" name="Group 57"/>
            <p:cNvGrpSpPr>
              <a:grpSpLocks/>
            </p:cNvGrpSpPr>
            <p:nvPr/>
          </p:nvGrpSpPr>
          <p:grpSpPr bwMode="auto">
            <a:xfrm>
              <a:off x="2087166" y="3107531"/>
              <a:ext cx="65484" cy="971550"/>
              <a:chOff x="793" y="2610"/>
              <a:chExt cx="55" cy="816"/>
            </a:xfrm>
          </p:grpSpPr>
          <p:sp>
            <p:nvSpPr>
              <p:cNvPr id="76893" name="Oval 58"/>
              <p:cNvSpPr>
                <a:spLocks noChangeArrowheads="1"/>
              </p:cNvSpPr>
              <p:nvPr/>
            </p:nvSpPr>
            <p:spPr bwMode="auto">
              <a:xfrm>
                <a:off x="793" y="261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4" name="Oval 59"/>
              <p:cNvSpPr>
                <a:spLocks noChangeArrowheads="1"/>
              </p:cNvSpPr>
              <p:nvPr/>
            </p:nvSpPr>
            <p:spPr bwMode="auto">
              <a:xfrm>
                <a:off x="793" y="285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5" name="Oval 60"/>
              <p:cNvSpPr>
                <a:spLocks noChangeArrowheads="1"/>
              </p:cNvSpPr>
              <p:nvPr/>
            </p:nvSpPr>
            <p:spPr bwMode="auto">
              <a:xfrm>
                <a:off x="793" y="311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6" name="Oval 61"/>
              <p:cNvSpPr>
                <a:spLocks noChangeArrowheads="1"/>
              </p:cNvSpPr>
              <p:nvPr/>
            </p:nvSpPr>
            <p:spPr bwMode="auto">
              <a:xfrm>
                <a:off x="793" y="336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3" name="Group 2" descr="2 sets. The left set has connections to multiple points on the right set. For each point on the right set it only has one connection to one point on the left set." title="1-To-Many">
            <a:extLst>
              <a:ext uri="{FF2B5EF4-FFF2-40B4-BE49-F238E27FC236}">
                <a16:creationId xmlns:a16="http://schemas.microsoft.com/office/drawing/2014/main" id="{FD5727EE-34F1-A240-B1C1-900C916DAE6F}"/>
              </a:ext>
            </a:extLst>
          </p:cNvPr>
          <p:cNvGrpSpPr/>
          <p:nvPr/>
        </p:nvGrpSpPr>
        <p:grpSpPr>
          <a:xfrm>
            <a:off x="2622948" y="2814638"/>
            <a:ext cx="855203" cy="1895055"/>
            <a:chOff x="2622948" y="2814638"/>
            <a:chExt cx="855203" cy="1895055"/>
          </a:xfrm>
        </p:grpSpPr>
        <p:sp>
          <p:nvSpPr>
            <p:cNvPr id="76808" name="Freeform 8"/>
            <p:cNvSpPr>
              <a:spLocks/>
            </p:cNvSpPr>
            <p:nvPr/>
          </p:nvSpPr>
          <p:spPr bwMode="auto">
            <a:xfrm>
              <a:off x="2622948" y="2820592"/>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09" name="Freeform 9"/>
            <p:cNvSpPr>
              <a:spLocks/>
            </p:cNvSpPr>
            <p:nvPr/>
          </p:nvSpPr>
          <p:spPr bwMode="auto">
            <a:xfrm>
              <a:off x="3117056" y="2814638"/>
              <a:ext cx="253604"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7" name="Rectangle 17"/>
            <p:cNvSpPr>
              <a:spLocks noChangeArrowheads="1"/>
            </p:cNvSpPr>
            <p:nvPr/>
          </p:nvSpPr>
          <p:spPr bwMode="auto">
            <a:xfrm>
              <a:off x="2622948" y="4457700"/>
              <a:ext cx="85520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1-to Many</a:t>
              </a:r>
            </a:p>
          </p:txBody>
        </p:sp>
        <p:sp>
          <p:nvSpPr>
            <p:cNvPr id="76822" name="Line 22"/>
            <p:cNvSpPr>
              <a:spLocks noChangeShapeType="1"/>
            </p:cNvSpPr>
            <p:nvPr/>
          </p:nvSpPr>
          <p:spPr bwMode="auto">
            <a:xfrm>
              <a:off x="2774156" y="3063478"/>
              <a:ext cx="472679" cy="80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3" name="Line 23"/>
            <p:cNvSpPr>
              <a:spLocks noChangeShapeType="1"/>
            </p:cNvSpPr>
            <p:nvPr/>
          </p:nvSpPr>
          <p:spPr bwMode="auto">
            <a:xfrm>
              <a:off x="2759869" y="3349229"/>
              <a:ext cx="471488" cy="1107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4" name="Line 24"/>
            <p:cNvSpPr>
              <a:spLocks noChangeShapeType="1"/>
            </p:cNvSpPr>
            <p:nvPr/>
          </p:nvSpPr>
          <p:spPr bwMode="auto">
            <a:xfrm>
              <a:off x="2774156" y="3364706"/>
              <a:ext cx="457200" cy="6965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5" name="Line 25"/>
            <p:cNvSpPr>
              <a:spLocks noChangeShapeType="1"/>
            </p:cNvSpPr>
            <p:nvPr/>
          </p:nvSpPr>
          <p:spPr bwMode="auto">
            <a:xfrm flipH="1">
              <a:off x="2734867" y="3755232"/>
              <a:ext cx="506015" cy="4417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76839" name="Group 39"/>
            <p:cNvGrpSpPr>
              <a:grpSpLocks/>
            </p:cNvGrpSpPr>
            <p:nvPr/>
          </p:nvGrpSpPr>
          <p:grpSpPr bwMode="auto">
            <a:xfrm>
              <a:off x="2724150" y="3031332"/>
              <a:ext cx="65485" cy="1189435"/>
              <a:chOff x="1328" y="2546"/>
              <a:chExt cx="55" cy="999"/>
            </a:xfrm>
          </p:grpSpPr>
          <p:sp>
            <p:nvSpPr>
              <p:cNvPr id="76907" name="Oval 40"/>
              <p:cNvSpPr>
                <a:spLocks noChangeArrowheads="1"/>
              </p:cNvSpPr>
              <p:nvPr/>
            </p:nvSpPr>
            <p:spPr bwMode="auto">
              <a:xfrm>
                <a:off x="1328" y="254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8" name="Oval 41"/>
              <p:cNvSpPr>
                <a:spLocks noChangeArrowheads="1"/>
              </p:cNvSpPr>
              <p:nvPr/>
            </p:nvSpPr>
            <p:spPr bwMode="auto">
              <a:xfrm>
                <a:off x="1328" y="278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9" name="Oval 42"/>
              <p:cNvSpPr>
                <a:spLocks noChangeArrowheads="1"/>
              </p:cNvSpPr>
              <p:nvPr/>
            </p:nvSpPr>
            <p:spPr bwMode="auto">
              <a:xfrm>
                <a:off x="1328" y="301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10" name="Oval 43"/>
              <p:cNvSpPr>
                <a:spLocks noChangeArrowheads="1"/>
              </p:cNvSpPr>
              <p:nvPr/>
            </p:nvSpPr>
            <p:spPr bwMode="auto">
              <a:xfrm>
                <a:off x="1328" y="324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11" name="Oval 44"/>
              <p:cNvSpPr>
                <a:spLocks noChangeArrowheads="1"/>
              </p:cNvSpPr>
              <p:nvPr/>
            </p:nvSpPr>
            <p:spPr bwMode="auto">
              <a:xfrm>
                <a:off x="1328" y="347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nvGrpSpPr>
            <p:cNvPr id="76843" name="Group 62"/>
            <p:cNvGrpSpPr>
              <a:grpSpLocks/>
            </p:cNvGrpSpPr>
            <p:nvPr/>
          </p:nvGrpSpPr>
          <p:grpSpPr bwMode="auto">
            <a:xfrm>
              <a:off x="3207544" y="3115866"/>
              <a:ext cx="65485" cy="971550"/>
              <a:chOff x="1734" y="2617"/>
              <a:chExt cx="55" cy="816"/>
            </a:xfrm>
          </p:grpSpPr>
          <p:sp>
            <p:nvSpPr>
              <p:cNvPr id="76889" name="Oval 63"/>
              <p:cNvSpPr>
                <a:spLocks noChangeArrowheads="1"/>
              </p:cNvSpPr>
              <p:nvPr/>
            </p:nvSpPr>
            <p:spPr bwMode="auto">
              <a:xfrm>
                <a:off x="1734" y="261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0" name="Oval 64"/>
              <p:cNvSpPr>
                <a:spLocks noChangeArrowheads="1"/>
              </p:cNvSpPr>
              <p:nvPr/>
            </p:nvSpPr>
            <p:spPr bwMode="auto">
              <a:xfrm>
                <a:off x="1734" y="286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1" name="Oval 65"/>
              <p:cNvSpPr>
                <a:spLocks noChangeArrowheads="1"/>
              </p:cNvSpPr>
              <p:nvPr/>
            </p:nvSpPr>
            <p:spPr bwMode="auto">
              <a:xfrm>
                <a:off x="1734" y="311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2" name="Oval 66"/>
              <p:cNvSpPr>
                <a:spLocks noChangeArrowheads="1"/>
              </p:cNvSpPr>
              <p:nvPr/>
            </p:nvSpPr>
            <p:spPr bwMode="auto">
              <a:xfrm>
                <a:off x="1734" y="336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4" name="Group 3" descr="2 sets. The right set has connections to multiple points on  left set. For each point on the left set it only has one connection to one point on the right set." title="Many-To-One">
            <a:extLst>
              <a:ext uri="{FF2B5EF4-FFF2-40B4-BE49-F238E27FC236}">
                <a16:creationId xmlns:a16="http://schemas.microsoft.com/office/drawing/2014/main" id="{A8330B17-4202-7E48-A0D2-2245D49143ED}"/>
              </a:ext>
            </a:extLst>
          </p:cNvPr>
          <p:cNvGrpSpPr/>
          <p:nvPr/>
        </p:nvGrpSpPr>
        <p:grpSpPr>
          <a:xfrm>
            <a:off x="3711179" y="2814638"/>
            <a:ext cx="863218" cy="1895055"/>
            <a:chOff x="3711179" y="2814638"/>
            <a:chExt cx="863218" cy="1895055"/>
          </a:xfrm>
        </p:grpSpPr>
        <p:sp>
          <p:nvSpPr>
            <p:cNvPr id="76810" name="Freeform 10"/>
            <p:cNvSpPr>
              <a:spLocks/>
            </p:cNvSpPr>
            <p:nvPr/>
          </p:nvSpPr>
          <p:spPr bwMode="auto">
            <a:xfrm>
              <a:off x="3746898" y="2814638"/>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1" name="Freeform 11"/>
            <p:cNvSpPr>
              <a:spLocks/>
            </p:cNvSpPr>
            <p:nvPr/>
          </p:nvSpPr>
          <p:spPr bwMode="auto">
            <a:xfrm>
              <a:off x="4235054" y="2826544"/>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8" name="Rectangle 18"/>
            <p:cNvSpPr>
              <a:spLocks noChangeArrowheads="1"/>
            </p:cNvSpPr>
            <p:nvPr/>
          </p:nvSpPr>
          <p:spPr bwMode="auto">
            <a:xfrm>
              <a:off x="3711179" y="4457700"/>
              <a:ext cx="86321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Many-to-1</a:t>
              </a:r>
            </a:p>
          </p:txBody>
        </p:sp>
        <p:sp>
          <p:nvSpPr>
            <p:cNvPr id="76826" name="Line 26"/>
            <p:cNvSpPr>
              <a:spLocks noChangeShapeType="1"/>
            </p:cNvSpPr>
            <p:nvPr/>
          </p:nvSpPr>
          <p:spPr bwMode="auto">
            <a:xfrm>
              <a:off x="3843338" y="3063478"/>
              <a:ext cx="531019" cy="80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7" name="Line 27"/>
            <p:cNvSpPr>
              <a:spLocks noChangeShapeType="1"/>
            </p:cNvSpPr>
            <p:nvPr/>
          </p:nvSpPr>
          <p:spPr bwMode="auto">
            <a:xfrm>
              <a:off x="3887391" y="3349228"/>
              <a:ext cx="457200" cy="80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8" name="Line 28"/>
            <p:cNvSpPr>
              <a:spLocks noChangeShapeType="1"/>
            </p:cNvSpPr>
            <p:nvPr/>
          </p:nvSpPr>
          <p:spPr bwMode="auto">
            <a:xfrm>
              <a:off x="3873104" y="3634979"/>
              <a:ext cx="486965" cy="1262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9" name="Line 29"/>
            <p:cNvSpPr>
              <a:spLocks noChangeShapeType="1"/>
            </p:cNvSpPr>
            <p:nvPr/>
          </p:nvSpPr>
          <p:spPr bwMode="auto">
            <a:xfrm flipV="1">
              <a:off x="3856435" y="3715941"/>
              <a:ext cx="486965" cy="5048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76840" name="Group 45"/>
            <p:cNvGrpSpPr>
              <a:grpSpLocks/>
            </p:cNvGrpSpPr>
            <p:nvPr/>
          </p:nvGrpSpPr>
          <p:grpSpPr bwMode="auto">
            <a:xfrm>
              <a:off x="3819525" y="3034904"/>
              <a:ext cx="65485" cy="1189434"/>
              <a:chOff x="2248" y="2549"/>
              <a:chExt cx="55" cy="999"/>
            </a:xfrm>
          </p:grpSpPr>
          <p:sp>
            <p:nvSpPr>
              <p:cNvPr id="76902" name="Oval 46"/>
              <p:cNvSpPr>
                <a:spLocks noChangeArrowheads="1"/>
              </p:cNvSpPr>
              <p:nvPr/>
            </p:nvSpPr>
            <p:spPr bwMode="auto">
              <a:xfrm>
                <a:off x="2248" y="254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3" name="Oval 47"/>
              <p:cNvSpPr>
                <a:spLocks noChangeArrowheads="1"/>
              </p:cNvSpPr>
              <p:nvPr/>
            </p:nvSpPr>
            <p:spPr bwMode="auto">
              <a:xfrm>
                <a:off x="2248" y="278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4" name="Oval 48"/>
              <p:cNvSpPr>
                <a:spLocks noChangeArrowheads="1"/>
              </p:cNvSpPr>
              <p:nvPr/>
            </p:nvSpPr>
            <p:spPr bwMode="auto">
              <a:xfrm>
                <a:off x="2248" y="301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5" name="Oval 49"/>
              <p:cNvSpPr>
                <a:spLocks noChangeArrowheads="1"/>
              </p:cNvSpPr>
              <p:nvPr/>
            </p:nvSpPr>
            <p:spPr bwMode="auto">
              <a:xfrm>
                <a:off x="2248" y="325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6" name="Oval 50"/>
              <p:cNvSpPr>
                <a:spLocks noChangeArrowheads="1"/>
              </p:cNvSpPr>
              <p:nvPr/>
            </p:nvSpPr>
            <p:spPr bwMode="auto">
              <a:xfrm>
                <a:off x="2248" y="348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nvGrpSpPr>
            <p:cNvPr id="76844" name="Group 67"/>
            <p:cNvGrpSpPr>
              <a:grpSpLocks/>
            </p:cNvGrpSpPr>
            <p:nvPr/>
          </p:nvGrpSpPr>
          <p:grpSpPr bwMode="auto">
            <a:xfrm>
              <a:off x="4339829" y="3105150"/>
              <a:ext cx="65484" cy="971550"/>
              <a:chOff x="2685" y="2608"/>
              <a:chExt cx="55" cy="816"/>
            </a:xfrm>
          </p:grpSpPr>
          <p:sp>
            <p:nvSpPr>
              <p:cNvPr id="76885" name="Oval 68"/>
              <p:cNvSpPr>
                <a:spLocks noChangeArrowheads="1"/>
              </p:cNvSpPr>
              <p:nvPr/>
            </p:nvSpPr>
            <p:spPr bwMode="auto">
              <a:xfrm>
                <a:off x="2685" y="260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6" name="Oval 69"/>
              <p:cNvSpPr>
                <a:spLocks noChangeArrowheads="1"/>
              </p:cNvSpPr>
              <p:nvPr/>
            </p:nvSpPr>
            <p:spPr bwMode="auto">
              <a:xfrm>
                <a:off x="2685" y="2855"/>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7" name="Oval 70"/>
              <p:cNvSpPr>
                <a:spLocks noChangeArrowheads="1"/>
              </p:cNvSpPr>
              <p:nvPr/>
            </p:nvSpPr>
            <p:spPr bwMode="auto">
              <a:xfrm>
                <a:off x="2685" y="310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8" name="Oval 71"/>
              <p:cNvSpPr>
                <a:spLocks noChangeArrowheads="1"/>
              </p:cNvSpPr>
              <p:nvPr/>
            </p:nvSpPr>
            <p:spPr bwMode="auto">
              <a:xfrm>
                <a:off x="2685" y="335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2" name="Group 1" descr="2 sets with many connections between them" title="Many-to-Many">
            <a:extLst>
              <a:ext uri="{FF2B5EF4-FFF2-40B4-BE49-F238E27FC236}">
                <a16:creationId xmlns:a16="http://schemas.microsoft.com/office/drawing/2014/main" id="{5E85641B-4834-6049-B874-10EDBD31EDFA}"/>
              </a:ext>
            </a:extLst>
          </p:cNvPr>
          <p:cNvGrpSpPr/>
          <p:nvPr/>
        </p:nvGrpSpPr>
        <p:grpSpPr>
          <a:xfrm>
            <a:off x="4800600" y="2814638"/>
            <a:ext cx="1170995" cy="1895055"/>
            <a:chOff x="4800600" y="2814638"/>
            <a:chExt cx="1170995" cy="1895055"/>
          </a:xfrm>
        </p:grpSpPr>
        <p:sp>
          <p:nvSpPr>
            <p:cNvPr id="76813" name="Rectangle 13"/>
            <p:cNvSpPr>
              <a:spLocks noChangeArrowheads="1"/>
            </p:cNvSpPr>
            <p:nvPr/>
          </p:nvSpPr>
          <p:spPr bwMode="auto">
            <a:xfrm>
              <a:off x="4800600" y="4457700"/>
              <a:ext cx="117099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Many-to-Many</a:t>
              </a:r>
            </a:p>
          </p:txBody>
        </p:sp>
        <p:sp>
          <p:nvSpPr>
            <p:cNvPr id="76814" name="Freeform 14"/>
            <p:cNvSpPr>
              <a:spLocks/>
            </p:cNvSpPr>
            <p:nvPr/>
          </p:nvSpPr>
          <p:spPr bwMode="auto">
            <a:xfrm>
              <a:off x="4858941" y="2814638"/>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5" name="Freeform 15"/>
            <p:cNvSpPr>
              <a:spLocks/>
            </p:cNvSpPr>
            <p:nvPr/>
          </p:nvSpPr>
          <p:spPr bwMode="auto">
            <a:xfrm>
              <a:off x="5341144" y="2814638"/>
              <a:ext cx="253604"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30" name="Line 30"/>
            <p:cNvSpPr>
              <a:spLocks noChangeShapeType="1"/>
            </p:cNvSpPr>
            <p:nvPr/>
          </p:nvSpPr>
          <p:spPr bwMode="auto">
            <a:xfrm>
              <a:off x="4970860" y="3078957"/>
              <a:ext cx="472678" cy="654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1" name="Line 31"/>
            <p:cNvSpPr>
              <a:spLocks noChangeShapeType="1"/>
            </p:cNvSpPr>
            <p:nvPr/>
          </p:nvSpPr>
          <p:spPr bwMode="auto">
            <a:xfrm>
              <a:off x="5001817" y="3364707"/>
              <a:ext cx="486965" cy="654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2" name="Line 32"/>
            <p:cNvSpPr>
              <a:spLocks noChangeShapeType="1"/>
            </p:cNvSpPr>
            <p:nvPr/>
          </p:nvSpPr>
          <p:spPr bwMode="auto">
            <a:xfrm flipV="1">
              <a:off x="4986338" y="3114675"/>
              <a:ext cx="457200" cy="7905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3" name="Line 33"/>
            <p:cNvSpPr>
              <a:spLocks noChangeShapeType="1"/>
            </p:cNvSpPr>
            <p:nvPr/>
          </p:nvSpPr>
          <p:spPr bwMode="auto">
            <a:xfrm>
              <a:off x="4970860" y="3349229"/>
              <a:ext cx="502444" cy="6977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76841" name="Group 51"/>
            <p:cNvGrpSpPr>
              <a:grpSpLocks/>
            </p:cNvGrpSpPr>
            <p:nvPr/>
          </p:nvGrpSpPr>
          <p:grpSpPr bwMode="auto">
            <a:xfrm>
              <a:off x="4939904" y="3037285"/>
              <a:ext cx="65484" cy="1189434"/>
              <a:chOff x="3189" y="2551"/>
              <a:chExt cx="55" cy="999"/>
            </a:xfrm>
          </p:grpSpPr>
          <p:sp>
            <p:nvSpPr>
              <p:cNvPr id="76897" name="Oval 52"/>
              <p:cNvSpPr>
                <a:spLocks noChangeArrowheads="1"/>
              </p:cNvSpPr>
              <p:nvPr/>
            </p:nvSpPr>
            <p:spPr bwMode="auto">
              <a:xfrm>
                <a:off x="3189" y="255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8" name="Oval 53"/>
              <p:cNvSpPr>
                <a:spLocks noChangeArrowheads="1"/>
              </p:cNvSpPr>
              <p:nvPr/>
            </p:nvSpPr>
            <p:spPr bwMode="auto">
              <a:xfrm>
                <a:off x="3189" y="278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9" name="Oval 54"/>
              <p:cNvSpPr>
                <a:spLocks noChangeArrowheads="1"/>
              </p:cNvSpPr>
              <p:nvPr/>
            </p:nvSpPr>
            <p:spPr bwMode="auto">
              <a:xfrm>
                <a:off x="3189" y="301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0" name="Oval 55"/>
              <p:cNvSpPr>
                <a:spLocks noChangeArrowheads="1"/>
              </p:cNvSpPr>
              <p:nvPr/>
            </p:nvSpPr>
            <p:spPr bwMode="auto">
              <a:xfrm>
                <a:off x="3189" y="325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1" name="Oval 56"/>
              <p:cNvSpPr>
                <a:spLocks noChangeArrowheads="1"/>
              </p:cNvSpPr>
              <p:nvPr/>
            </p:nvSpPr>
            <p:spPr bwMode="auto">
              <a:xfrm>
                <a:off x="3189" y="348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nvGrpSpPr>
            <p:cNvPr id="76845" name="Group 72"/>
            <p:cNvGrpSpPr>
              <a:grpSpLocks/>
            </p:cNvGrpSpPr>
            <p:nvPr/>
          </p:nvGrpSpPr>
          <p:grpSpPr bwMode="auto">
            <a:xfrm>
              <a:off x="5442347" y="3100388"/>
              <a:ext cx="65484" cy="971550"/>
              <a:chOff x="3611" y="2604"/>
              <a:chExt cx="55" cy="816"/>
            </a:xfrm>
          </p:grpSpPr>
          <p:sp>
            <p:nvSpPr>
              <p:cNvPr id="76881" name="Oval 73"/>
              <p:cNvSpPr>
                <a:spLocks noChangeArrowheads="1"/>
              </p:cNvSpPr>
              <p:nvPr/>
            </p:nvSpPr>
            <p:spPr bwMode="auto">
              <a:xfrm>
                <a:off x="3611" y="260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2" name="Oval 74"/>
              <p:cNvSpPr>
                <a:spLocks noChangeArrowheads="1"/>
              </p:cNvSpPr>
              <p:nvPr/>
            </p:nvSpPr>
            <p:spPr bwMode="auto">
              <a:xfrm>
                <a:off x="3611" y="285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3" name="Oval 75"/>
              <p:cNvSpPr>
                <a:spLocks noChangeArrowheads="1"/>
              </p:cNvSpPr>
              <p:nvPr/>
            </p:nvSpPr>
            <p:spPr bwMode="auto">
              <a:xfrm>
                <a:off x="3611" y="310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4" name="Oval 76"/>
              <p:cNvSpPr>
                <a:spLocks noChangeArrowheads="1"/>
              </p:cNvSpPr>
              <p:nvPr/>
            </p:nvSpPr>
            <p:spPr bwMode="auto">
              <a:xfrm>
                <a:off x="3611" y="335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76846" name="Group 77" descr="Employees is in a rectangle. ssn (underlined), name, and lot are attributes in ovals connected to the Employees rectangle.Departmebnts is in a rectangle. did (underlined), dname, and budget are attributes in ovals connected to the Departments rectangle. Manages is in a diamond and has the attribute since in an oval connected to it. The Manages diamond connects the Employees and Departments relations" title="ER Diagram"/>
          <p:cNvGrpSpPr>
            <a:grpSpLocks/>
          </p:cNvGrpSpPr>
          <p:nvPr/>
        </p:nvGrpSpPr>
        <p:grpSpPr bwMode="auto">
          <a:xfrm>
            <a:off x="4104085" y="824508"/>
            <a:ext cx="4354115" cy="1619250"/>
            <a:chOff x="2110" y="868"/>
            <a:chExt cx="3657" cy="1360"/>
          </a:xfrm>
        </p:grpSpPr>
        <p:sp>
          <p:nvSpPr>
            <p:cNvPr id="76847" name="Freeform 78"/>
            <p:cNvSpPr>
              <a:spLocks/>
            </p:cNvSpPr>
            <p:nvPr/>
          </p:nvSpPr>
          <p:spPr bwMode="auto">
            <a:xfrm>
              <a:off x="4354" y="1300"/>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48" name="Freeform 79"/>
            <p:cNvSpPr>
              <a:spLocks/>
            </p:cNvSpPr>
            <p:nvPr/>
          </p:nvSpPr>
          <p:spPr bwMode="auto">
            <a:xfrm>
              <a:off x="5185" y="1314"/>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76849" name="Group 80"/>
            <p:cNvGrpSpPr>
              <a:grpSpLocks/>
            </p:cNvGrpSpPr>
            <p:nvPr/>
          </p:nvGrpSpPr>
          <p:grpSpPr bwMode="auto">
            <a:xfrm>
              <a:off x="4713" y="1060"/>
              <a:ext cx="592" cy="327"/>
              <a:chOff x="4713" y="1060"/>
              <a:chExt cx="592" cy="327"/>
            </a:xfrm>
          </p:grpSpPr>
          <p:sp>
            <p:nvSpPr>
              <p:cNvPr id="76879" name="Freeform 81"/>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80" name="Rectangle 82"/>
              <p:cNvSpPr>
                <a:spLocks noChangeArrowheads="1"/>
              </p:cNvSpPr>
              <p:nvPr/>
            </p:nvSpPr>
            <p:spPr bwMode="auto">
              <a:xfrm>
                <a:off x="4741" y="110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76850" name="Rectangle 83"/>
            <p:cNvSpPr>
              <a:spLocks noChangeArrowheads="1"/>
            </p:cNvSpPr>
            <p:nvPr/>
          </p:nvSpPr>
          <p:spPr bwMode="auto">
            <a:xfrm>
              <a:off x="5220" y="1344"/>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76851" name="Rectangle 84"/>
            <p:cNvSpPr>
              <a:spLocks noChangeArrowheads="1"/>
            </p:cNvSpPr>
            <p:nvPr/>
          </p:nvSpPr>
          <p:spPr bwMode="auto">
            <a:xfrm>
              <a:off x="4420" y="1353"/>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nvGrpSpPr>
            <p:cNvPr id="76852" name="Group 85"/>
            <p:cNvGrpSpPr>
              <a:grpSpLocks/>
            </p:cNvGrpSpPr>
            <p:nvPr/>
          </p:nvGrpSpPr>
          <p:grpSpPr bwMode="auto">
            <a:xfrm>
              <a:off x="3663" y="868"/>
              <a:ext cx="454" cy="327"/>
              <a:chOff x="3663" y="868"/>
              <a:chExt cx="454" cy="327"/>
            </a:xfrm>
          </p:grpSpPr>
          <p:sp>
            <p:nvSpPr>
              <p:cNvPr id="76877" name="Freeform 86"/>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8" name="Rectangle 87"/>
              <p:cNvSpPr>
                <a:spLocks noChangeArrowheads="1"/>
              </p:cNvSpPr>
              <p:nvPr/>
            </p:nvSpPr>
            <p:spPr bwMode="auto">
              <a:xfrm>
                <a:off x="3666" y="93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grpSp>
        <p:grpSp>
          <p:nvGrpSpPr>
            <p:cNvPr id="76853" name="Group 88"/>
            <p:cNvGrpSpPr>
              <a:grpSpLocks/>
            </p:cNvGrpSpPr>
            <p:nvPr/>
          </p:nvGrpSpPr>
          <p:grpSpPr bwMode="auto">
            <a:xfrm>
              <a:off x="2110" y="1050"/>
              <a:ext cx="1285" cy="567"/>
              <a:chOff x="2110" y="1050"/>
              <a:chExt cx="1285" cy="567"/>
            </a:xfrm>
          </p:grpSpPr>
          <p:sp>
            <p:nvSpPr>
              <p:cNvPr id="76871" name="Freeform 89"/>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2" name="Freeform 90"/>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3" name="Freeform 91"/>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4" name="Rectangle 92"/>
              <p:cNvSpPr>
                <a:spLocks noChangeArrowheads="1"/>
              </p:cNvSpPr>
              <p:nvPr/>
            </p:nvSpPr>
            <p:spPr bwMode="auto">
              <a:xfrm>
                <a:off x="3021" y="1353"/>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76875" name="Rectangle 93"/>
              <p:cNvSpPr>
                <a:spLocks noChangeArrowheads="1"/>
              </p:cNvSpPr>
              <p:nvPr/>
            </p:nvSpPr>
            <p:spPr bwMode="auto">
              <a:xfrm>
                <a:off x="2515" y="1093"/>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76876" name="Rectangle 94"/>
              <p:cNvSpPr>
                <a:spLocks noChangeArrowheads="1"/>
              </p:cNvSpPr>
              <p:nvPr/>
            </p:nvSpPr>
            <p:spPr bwMode="auto">
              <a:xfrm>
                <a:off x="2166" y="1346"/>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grpSp>
        <p:grpSp>
          <p:nvGrpSpPr>
            <p:cNvPr id="76854" name="Group 95"/>
            <p:cNvGrpSpPr>
              <a:grpSpLocks/>
            </p:cNvGrpSpPr>
            <p:nvPr/>
          </p:nvGrpSpPr>
          <p:grpSpPr bwMode="auto">
            <a:xfrm>
              <a:off x="3497" y="1648"/>
              <a:ext cx="769" cy="580"/>
              <a:chOff x="3497" y="1648"/>
              <a:chExt cx="769" cy="580"/>
            </a:xfrm>
          </p:grpSpPr>
          <p:sp>
            <p:nvSpPr>
              <p:cNvPr id="76869" name="Rectangle 96"/>
              <p:cNvSpPr>
                <a:spLocks noChangeArrowheads="1"/>
              </p:cNvSpPr>
              <p:nvPr/>
            </p:nvSpPr>
            <p:spPr bwMode="auto">
              <a:xfrm>
                <a:off x="3567" y="1865"/>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Manages</a:t>
                </a:r>
              </a:p>
            </p:txBody>
          </p:sp>
          <p:sp>
            <p:nvSpPr>
              <p:cNvPr id="76870" name="Freeform 97"/>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76855" name="Freeform 98"/>
            <p:cNvSpPr>
              <a:spLocks/>
            </p:cNvSpPr>
            <p:nvPr/>
          </p:nvSpPr>
          <p:spPr bwMode="auto">
            <a:xfrm>
              <a:off x="4617" y="1828"/>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76856" name="Group 99"/>
            <p:cNvGrpSpPr>
              <a:grpSpLocks/>
            </p:cNvGrpSpPr>
            <p:nvPr/>
          </p:nvGrpSpPr>
          <p:grpSpPr bwMode="auto">
            <a:xfrm>
              <a:off x="2369" y="1818"/>
              <a:ext cx="814" cy="295"/>
              <a:chOff x="2369" y="1818"/>
              <a:chExt cx="814" cy="295"/>
            </a:xfrm>
          </p:grpSpPr>
          <p:sp>
            <p:nvSpPr>
              <p:cNvPr id="76867" name="Freeform 100"/>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68" name="Rectangle 101"/>
              <p:cNvSpPr>
                <a:spLocks noChangeArrowheads="1"/>
              </p:cNvSpPr>
              <p:nvPr/>
            </p:nvSpPr>
            <p:spPr bwMode="auto">
              <a:xfrm>
                <a:off x="2381" y="1862"/>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76857" name="Rectangle 102"/>
            <p:cNvSpPr>
              <a:spLocks noChangeArrowheads="1"/>
            </p:cNvSpPr>
            <p:nvPr/>
          </p:nvSpPr>
          <p:spPr bwMode="auto">
            <a:xfrm>
              <a:off x="4566" y="187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76858" name="Line 103"/>
            <p:cNvSpPr>
              <a:spLocks noChangeShapeType="1"/>
            </p:cNvSpPr>
            <p:nvPr/>
          </p:nvSpPr>
          <p:spPr bwMode="auto">
            <a:xfrm flipH="1">
              <a:off x="3157" y="1936"/>
              <a:ext cx="34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59" name="Line 104"/>
            <p:cNvSpPr>
              <a:spLocks noChangeShapeType="1"/>
            </p:cNvSpPr>
            <p:nvPr/>
          </p:nvSpPr>
          <p:spPr bwMode="auto">
            <a:xfrm>
              <a:off x="4269" y="1936"/>
              <a:ext cx="328"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0" name="Line 105"/>
            <p:cNvSpPr>
              <a:spLocks noChangeShapeType="1"/>
            </p:cNvSpPr>
            <p:nvPr/>
          </p:nvSpPr>
          <p:spPr bwMode="auto">
            <a:xfrm flipH="1">
              <a:off x="3013" y="1604"/>
              <a:ext cx="152"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1" name="Line 106"/>
            <p:cNvSpPr>
              <a:spLocks noChangeShapeType="1"/>
            </p:cNvSpPr>
            <p:nvPr/>
          </p:nvSpPr>
          <p:spPr bwMode="auto">
            <a:xfrm>
              <a:off x="2729" y="1364"/>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2" name="Line 107"/>
            <p:cNvSpPr>
              <a:spLocks noChangeShapeType="1"/>
            </p:cNvSpPr>
            <p:nvPr/>
          </p:nvSpPr>
          <p:spPr bwMode="auto">
            <a:xfrm>
              <a:off x="2397" y="1604"/>
              <a:ext cx="88"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3" name="Line 108"/>
            <p:cNvSpPr>
              <a:spLocks noChangeShapeType="1"/>
            </p:cNvSpPr>
            <p:nvPr/>
          </p:nvSpPr>
          <p:spPr bwMode="auto">
            <a:xfrm>
              <a:off x="3881" y="1220"/>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4" name="Line 109"/>
            <p:cNvSpPr>
              <a:spLocks noChangeShapeType="1"/>
            </p:cNvSpPr>
            <p:nvPr/>
          </p:nvSpPr>
          <p:spPr bwMode="auto">
            <a:xfrm>
              <a:off x="4653" y="1604"/>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5" name="Line 110"/>
            <p:cNvSpPr>
              <a:spLocks noChangeShapeType="1"/>
            </p:cNvSpPr>
            <p:nvPr/>
          </p:nvSpPr>
          <p:spPr bwMode="auto">
            <a:xfrm>
              <a:off x="4985" y="1412"/>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6" name="Line 111"/>
            <p:cNvSpPr>
              <a:spLocks noChangeShapeType="1"/>
            </p:cNvSpPr>
            <p:nvPr/>
          </p:nvSpPr>
          <p:spPr bwMode="auto">
            <a:xfrm flipH="1">
              <a:off x="5221" y="1604"/>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743586756"/>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r>
              <a:rPr lang="en-US" altLang="x-none"/>
              <a:t>Translating ER with Key Constraints</a:t>
            </a:r>
          </a:p>
        </p:txBody>
      </p:sp>
      <p:sp>
        <p:nvSpPr>
          <p:cNvPr id="3" name="Text Placeholder 2">
            <a:extLst>
              <a:ext uri="{FF2B5EF4-FFF2-40B4-BE49-F238E27FC236}">
                <a16:creationId xmlns:a16="http://schemas.microsoft.com/office/drawing/2014/main" id="{E043EE7F-1D20-294C-AC76-F44166DE6D6C}"/>
              </a:ext>
            </a:extLst>
          </p:cNvPr>
          <p:cNvSpPr>
            <a:spLocks noGrp="1"/>
          </p:cNvSpPr>
          <p:nvPr>
            <p:ph type="body" sz="half" idx="1"/>
          </p:nvPr>
        </p:nvSpPr>
        <p:spPr/>
        <p:txBody>
          <a:bodyPr/>
          <a:lstStyle/>
          <a:p>
            <a:endParaRPr lang="en-US" dirty="0"/>
          </a:p>
        </p:txBody>
      </p:sp>
      <p:grpSp>
        <p:nvGrpSpPr>
          <p:cNvPr id="41" name="Group 77" descr="Employees is in a rectangle. ssn (underlined), name, and lot are attributes in ovals connected to the Employees rectangle.Departmebnts is in a rectangle. did (underlined), dname, and budget are attributes in ovals connected to the Departments rectangle. Manages is in a diamond and has the attribute since in an oval connected to it. The Manages diamond connects the Employees and Departments relations" title="ER Diagram">
            <a:extLst>
              <a:ext uri="{FF2B5EF4-FFF2-40B4-BE49-F238E27FC236}">
                <a16:creationId xmlns:a16="http://schemas.microsoft.com/office/drawing/2014/main" id="{24615E53-B372-3641-A853-CA2A16BC1F32}"/>
              </a:ext>
            </a:extLst>
          </p:cNvPr>
          <p:cNvGrpSpPr>
            <a:grpSpLocks/>
          </p:cNvGrpSpPr>
          <p:nvPr/>
        </p:nvGrpSpPr>
        <p:grpSpPr bwMode="auto">
          <a:xfrm>
            <a:off x="2667000" y="857249"/>
            <a:ext cx="4091583" cy="1401869"/>
            <a:chOff x="2110" y="868"/>
            <a:chExt cx="3657" cy="1360"/>
          </a:xfrm>
        </p:grpSpPr>
        <p:sp>
          <p:nvSpPr>
            <p:cNvPr id="42" name="Freeform 78">
              <a:extLst>
                <a:ext uri="{FF2B5EF4-FFF2-40B4-BE49-F238E27FC236}">
                  <a16:creationId xmlns:a16="http://schemas.microsoft.com/office/drawing/2014/main" id="{12905333-5EDC-8E4D-BE6B-2E8A8E63C3A3}"/>
                </a:ext>
              </a:extLst>
            </p:cNvPr>
            <p:cNvSpPr>
              <a:spLocks/>
            </p:cNvSpPr>
            <p:nvPr/>
          </p:nvSpPr>
          <p:spPr bwMode="auto">
            <a:xfrm>
              <a:off x="4354" y="1300"/>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 name="Freeform 79">
              <a:extLst>
                <a:ext uri="{FF2B5EF4-FFF2-40B4-BE49-F238E27FC236}">
                  <a16:creationId xmlns:a16="http://schemas.microsoft.com/office/drawing/2014/main" id="{FB24C6D7-2961-5F4F-A7EB-2C1428D26E5E}"/>
                </a:ext>
              </a:extLst>
            </p:cNvPr>
            <p:cNvSpPr>
              <a:spLocks/>
            </p:cNvSpPr>
            <p:nvPr/>
          </p:nvSpPr>
          <p:spPr bwMode="auto">
            <a:xfrm>
              <a:off x="5185" y="1314"/>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44" name="Group 80">
              <a:extLst>
                <a:ext uri="{FF2B5EF4-FFF2-40B4-BE49-F238E27FC236}">
                  <a16:creationId xmlns:a16="http://schemas.microsoft.com/office/drawing/2014/main" id="{E0E57BAF-D6A4-5B4D-8DC9-D6C831730C8C}"/>
                </a:ext>
              </a:extLst>
            </p:cNvPr>
            <p:cNvGrpSpPr>
              <a:grpSpLocks/>
            </p:cNvGrpSpPr>
            <p:nvPr/>
          </p:nvGrpSpPr>
          <p:grpSpPr bwMode="auto">
            <a:xfrm>
              <a:off x="4713" y="1060"/>
              <a:ext cx="592" cy="327"/>
              <a:chOff x="4713" y="1060"/>
              <a:chExt cx="592" cy="327"/>
            </a:xfrm>
          </p:grpSpPr>
          <p:sp>
            <p:nvSpPr>
              <p:cNvPr id="74" name="Freeform 81">
                <a:extLst>
                  <a:ext uri="{FF2B5EF4-FFF2-40B4-BE49-F238E27FC236}">
                    <a16:creationId xmlns:a16="http://schemas.microsoft.com/office/drawing/2014/main" id="{481E43F9-7A98-EA49-8A57-01D0CAE4898B}"/>
                  </a:ext>
                </a:extLst>
              </p:cNvPr>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5" name="Rectangle 82">
                <a:extLst>
                  <a:ext uri="{FF2B5EF4-FFF2-40B4-BE49-F238E27FC236}">
                    <a16:creationId xmlns:a16="http://schemas.microsoft.com/office/drawing/2014/main" id="{FB7C4B54-AF89-B446-9DEF-A31944965A1A}"/>
                  </a:ext>
                </a:extLst>
              </p:cNvPr>
              <p:cNvSpPr>
                <a:spLocks noChangeArrowheads="1"/>
              </p:cNvSpPr>
              <p:nvPr/>
            </p:nvSpPr>
            <p:spPr bwMode="auto">
              <a:xfrm>
                <a:off x="4741" y="110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45" name="Rectangle 83">
              <a:extLst>
                <a:ext uri="{FF2B5EF4-FFF2-40B4-BE49-F238E27FC236}">
                  <a16:creationId xmlns:a16="http://schemas.microsoft.com/office/drawing/2014/main" id="{FA0F45EE-DB48-9747-A61A-691ACCD33472}"/>
                </a:ext>
              </a:extLst>
            </p:cNvPr>
            <p:cNvSpPr>
              <a:spLocks noChangeArrowheads="1"/>
            </p:cNvSpPr>
            <p:nvPr/>
          </p:nvSpPr>
          <p:spPr bwMode="auto">
            <a:xfrm>
              <a:off x="5220" y="1344"/>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46" name="Rectangle 84">
              <a:extLst>
                <a:ext uri="{FF2B5EF4-FFF2-40B4-BE49-F238E27FC236}">
                  <a16:creationId xmlns:a16="http://schemas.microsoft.com/office/drawing/2014/main" id="{EB24960B-08EC-3A45-85BF-323E106A3496}"/>
                </a:ext>
              </a:extLst>
            </p:cNvPr>
            <p:cNvSpPr>
              <a:spLocks noChangeArrowheads="1"/>
            </p:cNvSpPr>
            <p:nvPr/>
          </p:nvSpPr>
          <p:spPr bwMode="auto">
            <a:xfrm>
              <a:off x="4420" y="1353"/>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nvGrpSpPr>
            <p:cNvPr id="47" name="Group 85">
              <a:extLst>
                <a:ext uri="{FF2B5EF4-FFF2-40B4-BE49-F238E27FC236}">
                  <a16:creationId xmlns:a16="http://schemas.microsoft.com/office/drawing/2014/main" id="{CFF0FA81-82AD-E743-912F-2A11FCA963CD}"/>
                </a:ext>
              </a:extLst>
            </p:cNvPr>
            <p:cNvGrpSpPr>
              <a:grpSpLocks/>
            </p:cNvGrpSpPr>
            <p:nvPr/>
          </p:nvGrpSpPr>
          <p:grpSpPr bwMode="auto">
            <a:xfrm>
              <a:off x="3663" y="868"/>
              <a:ext cx="454" cy="327"/>
              <a:chOff x="3663" y="868"/>
              <a:chExt cx="454" cy="327"/>
            </a:xfrm>
          </p:grpSpPr>
          <p:sp>
            <p:nvSpPr>
              <p:cNvPr id="72" name="Freeform 86">
                <a:extLst>
                  <a:ext uri="{FF2B5EF4-FFF2-40B4-BE49-F238E27FC236}">
                    <a16:creationId xmlns:a16="http://schemas.microsoft.com/office/drawing/2014/main" id="{359AEE16-9FEF-9942-A98E-A16E6D76629E}"/>
                  </a:ext>
                </a:extLst>
              </p:cNvPr>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3" name="Rectangle 87">
                <a:extLst>
                  <a:ext uri="{FF2B5EF4-FFF2-40B4-BE49-F238E27FC236}">
                    <a16:creationId xmlns:a16="http://schemas.microsoft.com/office/drawing/2014/main" id="{12D30E53-78C8-7741-A1DB-DA70990BF956}"/>
                  </a:ext>
                </a:extLst>
              </p:cNvPr>
              <p:cNvSpPr>
                <a:spLocks noChangeArrowheads="1"/>
              </p:cNvSpPr>
              <p:nvPr/>
            </p:nvSpPr>
            <p:spPr bwMode="auto">
              <a:xfrm>
                <a:off x="3666" y="93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grpSp>
        <p:grpSp>
          <p:nvGrpSpPr>
            <p:cNvPr id="48" name="Group 88">
              <a:extLst>
                <a:ext uri="{FF2B5EF4-FFF2-40B4-BE49-F238E27FC236}">
                  <a16:creationId xmlns:a16="http://schemas.microsoft.com/office/drawing/2014/main" id="{5DA5A551-6AA8-2440-B7CA-C98DA1FA6953}"/>
                </a:ext>
              </a:extLst>
            </p:cNvPr>
            <p:cNvGrpSpPr>
              <a:grpSpLocks/>
            </p:cNvGrpSpPr>
            <p:nvPr/>
          </p:nvGrpSpPr>
          <p:grpSpPr bwMode="auto">
            <a:xfrm>
              <a:off x="2110" y="1050"/>
              <a:ext cx="1285" cy="567"/>
              <a:chOff x="2110" y="1050"/>
              <a:chExt cx="1285" cy="567"/>
            </a:xfrm>
          </p:grpSpPr>
          <p:sp>
            <p:nvSpPr>
              <p:cNvPr id="66" name="Freeform 89">
                <a:extLst>
                  <a:ext uri="{FF2B5EF4-FFF2-40B4-BE49-F238E27FC236}">
                    <a16:creationId xmlns:a16="http://schemas.microsoft.com/office/drawing/2014/main" id="{47118104-5358-4241-A157-26FB6482B7BC}"/>
                  </a:ext>
                </a:extLst>
              </p:cNvPr>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 name="Freeform 90">
                <a:extLst>
                  <a:ext uri="{FF2B5EF4-FFF2-40B4-BE49-F238E27FC236}">
                    <a16:creationId xmlns:a16="http://schemas.microsoft.com/office/drawing/2014/main" id="{9B4AFD91-3681-0D45-964C-9BDEAE82552F}"/>
                  </a:ext>
                </a:extLst>
              </p:cNvPr>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8" name="Freeform 91">
                <a:extLst>
                  <a:ext uri="{FF2B5EF4-FFF2-40B4-BE49-F238E27FC236}">
                    <a16:creationId xmlns:a16="http://schemas.microsoft.com/office/drawing/2014/main" id="{C789FC58-6D42-5643-90A5-9C2F7ED0E12B}"/>
                  </a:ext>
                </a:extLst>
              </p:cNvPr>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9" name="Rectangle 92">
                <a:extLst>
                  <a:ext uri="{FF2B5EF4-FFF2-40B4-BE49-F238E27FC236}">
                    <a16:creationId xmlns:a16="http://schemas.microsoft.com/office/drawing/2014/main" id="{63C24F84-73D5-2242-8DEE-79DC16683DA2}"/>
                  </a:ext>
                </a:extLst>
              </p:cNvPr>
              <p:cNvSpPr>
                <a:spLocks noChangeArrowheads="1"/>
              </p:cNvSpPr>
              <p:nvPr/>
            </p:nvSpPr>
            <p:spPr bwMode="auto">
              <a:xfrm>
                <a:off x="3021" y="1353"/>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70" name="Rectangle 93">
                <a:extLst>
                  <a:ext uri="{FF2B5EF4-FFF2-40B4-BE49-F238E27FC236}">
                    <a16:creationId xmlns:a16="http://schemas.microsoft.com/office/drawing/2014/main" id="{048C7064-42EA-804A-8D6C-76BC5686058B}"/>
                  </a:ext>
                </a:extLst>
              </p:cNvPr>
              <p:cNvSpPr>
                <a:spLocks noChangeArrowheads="1"/>
              </p:cNvSpPr>
              <p:nvPr/>
            </p:nvSpPr>
            <p:spPr bwMode="auto">
              <a:xfrm>
                <a:off x="2515" y="1093"/>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71" name="Rectangle 94">
                <a:extLst>
                  <a:ext uri="{FF2B5EF4-FFF2-40B4-BE49-F238E27FC236}">
                    <a16:creationId xmlns:a16="http://schemas.microsoft.com/office/drawing/2014/main" id="{FE89E04F-66A3-DF4C-8BB1-B18DAA5C63F8}"/>
                  </a:ext>
                </a:extLst>
              </p:cNvPr>
              <p:cNvSpPr>
                <a:spLocks noChangeArrowheads="1"/>
              </p:cNvSpPr>
              <p:nvPr/>
            </p:nvSpPr>
            <p:spPr bwMode="auto">
              <a:xfrm>
                <a:off x="2166" y="1346"/>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grpSp>
        <p:grpSp>
          <p:nvGrpSpPr>
            <p:cNvPr id="49" name="Group 95">
              <a:extLst>
                <a:ext uri="{FF2B5EF4-FFF2-40B4-BE49-F238E27FC236}">
                  <a16:creationId xmlns:a16="http://schemas.microsoft.com/office/drawing/2014/main" id="{38196B11-24A0-314C-8FC1-B2246CDE844B}"/>
                </a:ext>
              </a:extLst>
            </p:cNvPr>
            <p:cNvGrpSpPr>
              <a:grpSpLocks/>
            </p:cNvGrpSpPr>
            <p:nvPr/>
          </p:nvGrpSpPr>
          <p:grpSpPr bwMode="auto">
            <a:xfrm>
              <a:off x="3497" y="1648"/>
              <a:ext cx="769" cy="580"/>
              <a:chOff x="3497" y="1648"/>
              <a:chExt cx="769" cy="580"/>
            </a:xfrm>
          </p:grpSpPr>
          <p:sp>
            <p:nvSpPr>
              <p:cNvPr id="64" name="Rectangle 96">
                <a:extLst>
                  <a:ext uri="{FF2B5EF4-FFF2-40B4-BE49-F238E27FC236}">
                    <a16:creationId xmlns:a16="http://schemas.microsoft.com/office/drawing/2014/main" id="{C31E6FEA-DD2F-2A46-B3D1-D9C5E98C38A0}"/>
                  </a:ext>
                </a:extLst>
              </p:cNvPr>
              <p:cNvSpPr>
                <a:spLocks noChangeArrowheads="1"/>
              </p:cNvSpPr>
              <p:nvPr/>
            </p:nvSpPr>
            <p:spPr bwMode="auto">
              <a:xfrm>
                <a:off x="3567" y="1865"/>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Manages</a:t>
                </a:r>
              </a:p>
            </p:txBody>
          </p:sp>
          <p:sp>
            <p:nvSpPr>
              <p:cNvPr id="65" name="Freeform 97">
                <a:extLst>
                  <a:ext uri="{FF2B5EF4-FFF2-40B4-BE49-F238E27FC236}">
                    <a16:creationId xmlns:a16="http://schemas.microsoft.com/office/drawing/2014/main" id="{A68C3302-AE0E-6C4F-B154-A010B0049C4C}"/>
                  </a:ext>
                </a:extLst>
              </p:cNvPr>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50" name="Freeform 98">
              <a:extLst>
                <a:ext uri="{FF2B5EF4-FFF2-40B4-BE49-F238E27FC236}">
                  <a16:creationId xmlns:a16="http://schemas.microsoft.com/office/drawing/2014/main" id="{A93BFF7A-FAEF-1B43-A6E4-4F37CCF2E0D5}"/>
                </a:ext>
              </a:extLst>
            </p:cNvPr>
            <p:cNvSpPr>
              <a:spLocks/>
            </p:cNvSpPr>
            <p:nvPr/>
          </p:nvSpPr>
          <p:spPr bwMode="auto">
            <a:xfrm>
              <a:off x="4617" y="1828"/>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1" name="Group 99">
              <a:extLst>
                <a:ext uri="{FF2B5EF4-FFF2-40B4-BE49-F238E27FC236}">
                  <a16:creationId xmlns:a16="http://schemas.microsoft.com/office/drawing/2014/main" id="{BC473B7D-F330-6C45-ABE4-9B3E8F3B0ABE}"/>
                </a:ext>
              </a:extLst>
            </p:cNvPr>
            <p:cNvGrpSpPr>
              <a:grpSpLocks/>
            </p:cNvGrpSpPr>
            <p:nvPr/>
          </p:nvGrpSpPr>
          <p:grpSpPr bwMode="auto">
            <a:xfrm>
              <a:off x="2369" y="1818"/>
              <a:ext cx="814" cy="295"/>
              <a:chOff x="2369" y="1818"/>
              <a:chExt cx="814" cy="295"/>
            </a:xfrm>
          </p:grpSpPr>
          <p:sp>
            <p:nvSpPr>
              <p:cNvPr id="62" name="Freeform 100">
                <a:extLst>
                  <a:ext uri="{FF2B5EF4-FFF2-40B4-BE49-F238E27FC236}">
                    <a16:creationId xmlns:a16="http://schemas.microsoft.com/office/drawing/2014/main" id="{8B04D90A-4B8B-0F44-A221-7E3E3C191A2F}"/>
                  </a:ext>
                </a:extLst>
              </p:cNvPr>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3" name="Rectangle 101">
                <a:extLst>
                  <a:ext uri="{FF2B5EF4-FFF2-40B4-BE49-F238E27FC236}">
                    <a16:creationId xmlns:a16="http://schemas.microsoft.com/office/drawing/2014/main" id="{DED08C10-499A-874B-93DE-67AD73E965F1}"/>
                  </a:ext>
                </a:extLst>
              </p:cNvPr>
              <p:cNvSpPr>
                <a:spLocks noChangeArrowheads="1"/>
              </p:cNvSpPr>
              <p:nvPr/>
            </p:nvSpPr>
            <p:spPr bwMode="auto">
              <a:xfrm>
                <a:off x="2381" y="1862"/>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52" name="Rectangle 102">
              <a:extLst>
                <a:ext uri="{FF2B5EF4-FFF2-40B4-BE49-F238E27FC236}">
                  <a16:creationId xmlns:a16="http://schemas.microsoft.com/office/drawing/2014/main" id="{C714860B-4B1C-F84B-A048-DD346DCFCC45}"/>
                </a:ext>
              </a:extLst>
            </p:cNvPr>
            <p:cNvSpPr>
              <a:spLocks noChangeArrowheads="1"/>
            </p:cNvSpPr>
            <p:nvPr/>
          </p:nvSpPr>
          <p:spPr bwMode="auto">
            <a:xfrm>
              <a:off x="4566" y="187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53" name="Line 103">
              <a:extLst>
                <a:ext uri="{FF2B5EF4-FFF2-40B4-BE49-F238E27FC236}">
                  <a16:creationId xmlns:a16="http://schemas.microsoft.com/office/drawing/2014/main" id="{07164D1B-5797-AB44-AD7B-8885250BA59C}"/>
                </a:ext>
              </a:extLst>
            </p:cNvPr>
            <p:cNvSpPr>
              <a:spLocks noChangeShapeType="1"/>
            </p:cNvSpPr>
            <p:nvPr/>
          </p:nvSpPr>
          <p:spPr bwMode="auto">
            <a:xfrm flipH="1">
              <a:off x="3157" y="1936"/>
              <a:ext cx="34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4" name="Line 104">
              <a:extLst>
                <a:ext uri="{FF2B5EF4-FFF2-40B4-BE49-F238E27FC236}">
                  <a16:creationId xmlns:a16="http://schemas.microsoft.com/office/drawing/2014/main" id="{BF9B34C0-5E8D-344C-9BF8-4EB7DFCAB4EE}"/>
                </a:ext>
              </a:extLst>
            </p:cNvPr>
            <p:cNvSpPr>
              <a:spLocks noChangeShapeType="1"/>
            </p:cNvSpPr>
            <p:nvPr/>
          </p:nvSpPr>
          <p:spPr bwMode="auto">
            <a:xfrm>
              <a:off x="4269" y="1936"/>
              <a:ext cx="328"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5" name="Line 105">
              <a:extLst>
                <a:ext uri="{FF2B5EF4-FFF2-40B4-BE49-F238E27FC236}">
                  <a16:creationId xmlns:a16="http://schemas.microsoft.com/office/drawing/2014/main" id="{811043C8-4E8B-BE45-884B-8D5652E838F5}"/>
                </a:ext>
              </a:extLst>
            </p:cNvPr>
            <p:cNvSpPr>
              <a:spLocks noChangeShapeType="1"/>
            </p:cNvSpPr>
            <p:nvPr/>
          </p:nvSpPr>
          <p:spPr bwMode="auto">
            <a:xfrm flipH="1">
              <a:off x="3013" y="1604"/>
              <a:ext cx="152"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6" name="Line 106">
              <a:extLst>
                <a:ext uri="{FF2B5EF4-FFF2-40B4-BE49-F238E27FC236}">
                  <a16:creationId xmlns:a16="http://schemas.microsoft.com/office/drawing/2014/main" id="{D9C38C15-F415-614D-A245-723CDB4C3EF7}"/>
                </a:ext>
              </a:extLst>
            </p:cNvPr>
            <p:cNvSpPr>
              <a:spLocks noChangeShapeType="1"/>
            </p:cNvSpPr>
            <p:nvPr/>
          </p:nvSpPr>
          <p:spPr bwMode="auto">
            <a:xfrm>
              <a:off x="2729" y="1364"/>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7" name="Line 107">
              <a:extLst>
                <a:ext uri="{FF2B5EF4-FFF2-40B4-BE49-F238E27FC236}">
                  <a16:creationId xmlns:a16="http://schemas.microsoft.com/office/drawing/2014/main" id="{C8FBAA3E-81A0-AC47-B178-B792D4176C5A}"/>
                </a:ext>
              </a:extLst>
            </p:cNvPr>
            <p:cNvSpPr>
              <a:spLocks noChangeShapeType="1"/>
            </p:cNvSpPr>
            <p:nvPr/>
          </p:nvSpPr>
          <p:spPr bwMode="auto">
            <a:xfrm>
              <a:off x="2397" y="1604"/>
              <a:ext cx="88"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 name="Line 108">
              <a:extLst>
                <a:ext uri="{FF2B5EF4-FFF2-40B4-BE49-F238E27FC236}">
                  <a16:creationId xmlns:a16="http://schemas.microsoft.com/office/drawing/2014/main" id="{8230207E-FE87-7C41-AAF5-CB1AE2B7E6AB}"/>
                </a:ext>
              </a:extLst>
            </p:cNvPr>
            <p:cNvSpPr>
              <a:spLocks noChangeShapeType="1"/>
            </p:cNvSpPr>
            <p:nvPr/>
          </p:nvSpPr>
          <p:spPr bwMode="auto">
            <a:xfrm>
              <a:off x="3881" y="1220"/>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9" name="Line 109">
              <a:extLst>
                <a:ext uri="{FF2B5EF4-FFF2-40B4-BE49-F238E27FC236}">
                  <a16:creationId xmlns:a16="http://schemas.microsoft.com/office/drawing/2014/main" id="{0A7B8EE2-9979-7B45-9C1E-9F58F64EC3A1}"/>
                </a:ext>
              </a:extLst>
            </p:cNvPr>
            <p:cNvSpPr>
              <a:spLocks noChangeShapeType="1"/>
            </p:cNvSpPr>
            <p:nvPr/>
          </p:nvSpPr>
          <p:spPr bwMode="auto">
            <a:xfrm>
              <a:off x="4653" y="1604"/>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110">
              <a:extLst>
                <a:ext uri="{FF2B5EF4-FFF2-40B4-BE49-F238E27FC236}">
                  <a16:creationId xmlns:a16="http://schemas.microsoft.com/office/drawing/2014/main" id="{3C9FA47C-0D65-D345-B989-A19429D88884}"/>
                </a:ext>
              </a:extLst>
            </p:cNvPr>
            <p:cNvSpPr>
              <a:spLocks noChangeShapeType="1"/>
            </p:cNvSpPr>
            <p:nvPr/>
          </p:nvSpPr>
          <p:spPr bwMode="auto">
            <a:xfrm>
              <a:off x="4985" y="1412"/>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111">
              <a:extLst>
                <a:ext uri="{FF2B5EF4-FFF2-40B4-BE49-F238E27FC236}">
                  <a16:creationId xmlns:a16="http://schemas.microsoft.com/office/drawing/2014/main" id="{AFDAB9DD-668F-6E48-931C-881F0321E292}"/>
                </a:ext>
              </a:extLst>
            </p:cNvPr>
            <p:cNvSpPr>
              <a:spLocks noChangeShapeType="1"/>
            </p:cNvSpPr>
            <p:nvPr/>
          </p:nvSpPr>
          <p:spPr bwMode="auto">
            <a:xfrm flipH="1">
              <a:off x="5221" y="1604"/>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79" name="Rectangle 6" descr="CREATE TABLE  Manages(&#10; ssn  CHAR(11),&#10; did  INTEGER,&#10; since  DATE,&#10; PRIMARY KEY  (did),&#10; FOREIGN KEY (ssn)   &#10;   REFERENCES Employees,&#10; FOREIGN KEY (did) &#10;   REFERENCES Departments)&#10;" title="SQL 1">
            <a:extLst>
              <a:ext uri="{FF2B5EF4-FFF2-40B4-BE49-F238E27FC236}">
                <a16:creationId xmlns:a16="http://schemas.microsoft.com/office/drawing/2014/main" id="{CA90C247-223E-4A4F-850D-553168369ED7}"/>
              </a:ext>
            </a:extLst>
          </p:cNvPr>
          <p:cNvSpPr>
            <a:spLocks noChangeArrowheads="1"/>
          </p:cNvSpPr>
          <p:nvPr/>
        </p:nvSpPr>
        <p:spPr bwMode="auto">
          <a:xfrm>
            <a:off x="228600" y="2874124"/>
            <a:ext cx="3161016"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accent2"/>
                </a:solidFill>
                <a:latin typeface="Lucida Console" charset="0"/>
              </a:rPr>
              <a:t>CREATE TABLE  Manages(</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a:t>
            </a:r>
          </a:p>
          <a:p>
            <a:r>
              <a:rPr lang="en-US" altLang="x-none" sz="1500" dirty="0">
                <a:solidFill>
                  <a:schemeClr val="accent2"/>
                </a:solidFill>
                <a:latin typeface="Lucida Console" charset="0"/>
              </a:rPr>
              <a:t> did  INTEGER,</a:t>
            </a:r>
          </a:p>
          <a:p>
            <a:r>
              <a:rPr lang="en-US" altLang="x-none" sz="1500" dirty="0">
                <a:solidFill>
                  <a:schemeClr val="accent2"/>
                </a:solidFill>
                <a:latin typeface="Lucida Console" charset="0"/>
              </a:rPr>
              <a:t> since  DATE,</a:t>
            </a:r>
          </a:p>
          <a:p>
            <a:r>
              <a:rPr lang="en-US" altLang="x-none" sz="1500" dirty="0">
                <a:solidFill>
                  <a:schemeClr val="accent2"/>
                </a:solidFill>
                <a:latin typeface="Lucida Console" charset="0"/>
              </a:rPr>
              <a:t> PRIMARY KEY  (</a:t>
            </a:r>
            <a:r>
              <a:rPr lang="en-US" altLang="x-none" sz="1500" dirty="0">
                <a:solidFill>
                  <a:srgbClr val="FF0000"/>
                </a:solidFill>
                <a:latin typeface="Lucida Console" charset="0"/>
              </a:rPr>
              <a:t>did</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FOREIGN KEY (did) </a:t>
            </a:r>
          </a:p>
          <a:p>
            <a:r>
              <a:rPr lang="en-US" altLang="x-none" sz="1500" dirty="0">
                <a:solidFill>
                  <a:schemeClr val="accent2"/>
                </a:solidFill>
                <a:latin typeface="Lucida Console" charset="0"/>
              </a:rPr>
              <a:t>   REFERENCES Departments)</a:t>
            </a:r>
          </a:p>
        </p:txBody>
      </p:sp>
    </p:spTree>
    <p:extLst>
      <p:ext uri="{BB962C8B-B14F-4D97-AF65-F5344CB8AC3E}">
        <p14:creationId xmlns:p14="http://schemas.microsoft.com/office/powerpoint/2010/main" val="379658465"/>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a:xfrm>
            <a:off x="1285874" y="-14882"/>
            <a:ext cx="7553325" cy="828675"/>
          </a:xfrm>
        </p:spPr>
        <p:txBody>
          <a:bodyPr vert="horz" lIns="67866" tIns="33338" rIns="67866" bIns="33338" rtlCol="0" anchor="ctr">
            <a:normAutofit fontScale="90000"/>
          </a:bodyPr>
          <a:lstStyle/>
          <a:p>
            <a:r>
              <a:rPr lang="en-US" altLang="x-none" dirty="0"/>
              <a:t>Translating ER with Key Constraints, </a:t>
            </a:r>
            <a:r>
              <a:rPr lang="en-US" altLang="x-none" dirty="0" err="1"/>
              <a:t>cont</a:t>
            </a:r>
            <a:endParaRPr lang="en-US" altLang="x-none" dirty="0"/>
          </a:p>
        </p:txBody>
      </p:sp>
      <p:sp>
        <p:nvSpPr>
          <p:cNvPr id="78853" name="Rectangle 5"/>
          <p:cNvSpPr>
            <a:spLocks noGrp="1" noChangeArrowheads="1"/>
          </p:cNvSpPr>
          <p:nvPr>
            <p:ph type="body" sz="half" idx="1"/>
          </p:nvPr>
        </p:nvSpPr>
        <p:spPr>
          <a:xfrm>
            <a:off x="779862" y="2263536"/>
            <a:ext cx="5638256" cy="460111"/>
          </a:xfrm>
        </p:spPr>
        <p:txBody>
          <a:bodyPr vert="horz" lIns="67866" tIns="33338" rIns="67866" bIns="33338" rtlCol="0">
            <a:normAutofit lnSpcReduction="10000"/>
          </a:bodyPr>
          <a:lstStyle/>
          <a:p>
            <a:pPr marL="0" indent="0">
              <a:lnSpc>
                <a:spcPct val="90000"/>
              </a:lnSpc>
              <a:buNone/>
            </a:pPr>
            <a:r>
              <a:rPr lang="en-US" altLang="x-none" sz="1500" dirty="0"/>
              <a:t>Since each department has a unique manager, we could instead combine Manages and Departments.</a:t>
            </a:r>
          </a:p>
        </p:txBody>
      </p:sp>
      <p:sp>
        <p:nvSpPr>
          <p:cNvPr id="78854" name="Rectangle 6" descr="CREATE TABLE  Manages(&#10; ssn  CHAR(11),&#10; did  INTEGER,&#10; since  DATE,&#10; PRIMARY KEY  (did),&#10; FOREIGN KEY (ssn)   &#10;   REFERENCES Employees,&#10; FOREIGN KEY (did) &#10;   REFERENCES Departments)&#10;" title="SQL 1"/>
          <p:cNvSpPr>
            <a:spLocks noChangeArrowheads="1"/>
          </p:cNvSpPr>
          <p:nvPr/>
        </p:nvSpPr>
        <p:spPr bwMode="auto">
          <a:xfrm>
            <a:off x="228600" y="2874124"/>
            <a:ext cx="3161016"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accent2"/>
                </a:solidFill>
                <a:latin typeface="Lucida Console" charset="0"/>
              </a:rPr>
              <a:t>CREATE TABLE  Manages(</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a:t>
            </a:r>
          </a:p>
          <a:p>
            <a:r>
              <a:rPr lang="en-US" altLang="x-none" sz="1500" dirty="0">
                <a:solidFill>
                  <a:schemeClr val="accent2"/>
                </a:solidFill>
                <a:latin typeface="Lucida Console" charset="0"/>
              </a:rPr>
              <a:t> did  INTEGER,</a:t>
            </a:r>
          </a:p>
          <a:p>
            <a:r>
              <a:rPr lang="en-US" altLang="x-none" sz="1500" dirty="0">
                <a:solidFill>
                  <a:schemeClr val="accent2"/>
                </a:solidFill>
                <a:latin typeface="Lucida Console" charset="0"/>
              </a:rPr>
              <a:t> since  DATE,</a:t>
            </a:r>
          </a:p>
          <a:p>
            <a:r>
              <a:rPr lang="en-US" altLang="x-none" sz="1500" dirty="0">
                <a:solidFill>
                  <a:schemeClr val="accent2"/>
                </a:solidFill>
                <a:latin typeface="Lucida Console" charset="0"/>
              </a:rPr>
              <a:t> PRIMARY KEY  (</a:t>
            </a:r>
            <a:r>
              <a:rPr lang="en-US" altLang="x-none" sz="1500" dirty="0">
                <a:solidFill>
                  <a:srgbClr val="FF0000"/>
                </a:solidFill>
                <a:latin typeface="Lucida Console" charset="0"/>
              </a:rPr>
              <a:t>did</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FOREIGN KEY (did) </a:t>
            </a:r>
          </a:p>
          <a:p>
            <a:r>
              <a:rPr lang="en-US" altLang="x-none" sz="1500" dirty="0">
                <a:solidFill>
                  <a:schemeClr val="accent2"/>
                </a:solidFill>
                <a:latin typeface="Lucida Console" charset="0"/>
              </a:rPr>
              <a:t>   REFERENCES Departments)</a:t>
            </a:r>
          </a:p>
        </p:txBody>
      </p:sp>
      <p:sp>
        <p:nvSpPr>
          <p:cNvPr id="78855" name="Rectangle 7" descr="CREATE TABLE  Dept_Mgr(&#10; did  INTEGER,&#10; dname  CHAR(20),&#10; budget  REAL,&#10; ssn  CHAR(11),&#10; since  DATE,&#10; PRIMARY KEY  (did),&#10; FOREIGN KEY (ssn) &#10;   REFERENCES Employees)&#10;" title="SQL 2"/>
          <p:cNvSpPr>
            <a:spLocks noChangeArrowheads="1"/>
          </p:cNvSpPr>
          <p:nvPr/>
        </p:nvSpPr>
        <p:spPr bwMode="auto">
          <a:xfrm>
            <a:off x="3446767" y="2874124"/>
            <a:ext cx="2938126"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accent2"/>
                </a:solidFill>
                <a:latin typeface="Lucida Console" charset="0"/>
              </a:rPr>
              <a:t>CREATE TABLE  </a:t>
            </a:r>
            <a:r>
              <a:rPr lang="en-US" altLang="x-none" sz="1500" dirty="0" err="1">
                <a:solidFill>
                  <a:schemeClr val="accent2"/>
                </a:solidFill>
                <a:latin typeface="Lucida Console" charset="0"/>
              </a:rPr>
              <a:t>Dept_Mgr</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did  INTEGER,</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dname</a:t>
            </a:r>
            <a:r>
              <a:rPr lang="en-US" altLang="x-none" sz="1500" dirty="0">
                <a:solidFill>
                  <a:schemeClr val="accent2"/>
                </a:solidFill>
                <a:latin typeface="Lucida Console" charset="0"/>
              </a:rPr>
              <a:t>  CHAR(20),</a:t>
            </a:r>
          </a:p>
          <a:p>
            <a:r>
              <a:rPr lang="en-US" altLang="x-none" sz="1500" dirty="0">
                <a:solidFill>
                  <a:schemeClr val="accent2"/>
                </a:solidFill>
                <a:latin typeface="Lucida Console" charset="0"/>
              </a:rPr>
              <a:t> budget  REAL,</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a:t>
            </a:r>
          </a:p>
          <a:p>
            <a:r>
              <a:rPr lang="en-US" altLang="x-none" sz="1500" dirty="0">
                <a:solidFill>
                  <a:schemeClr val="accent2"/>
                </a:solidFill>
                <a:latin typeface="Lucida Console" charset="0"/>
              </a:rPr>
              <a:t> </a:t>
            </a:r>
            <a:r>
              <a:rPr lang="en-US" altLang="x-none" sz="1500" dirty="0">
                <a:solidFill>
                  <a:srgbClr val="FF0000"/>
                </a:solidFill>
                <a:latin typeface="Lucida Console" charset="0"/>
              </a:rPr>
              <a:t>since  DATE,</a:t>
            </a:r>
          </a:p>
          <a:p>
            <a:r>
              <a:rPr lang="en-US" altLang="x-none" sz="1500" dirty="0">
                <a:solidFill>
                  <a:schemeClr val="accent2"/>
                </a:solidFill>
                <a:latin typeface="Lucida Console" charset="0"/>
              </a:rPr>
              <a:t> PRIMARY KEY  (</a:t>
            </a:r>
            <a:r>
              <a:rPr lang="en-US" altLang="x-none" sz="1500" dirty="0">
                <a:solidFill>
                  <a:srgbClr val="FF0000"/>
                </a:solidFill>
                <a:latin typeface="Lucida Console" charset="0"/>
              </a:rPr>
              <a:t>did</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p:txBody>
      </p:sp>
      <p:sp>
        <p:nvSpPr>
          <p:cNvPr id="78856" name="Oval 8" title="VS"/>
          <p:cNvSpPr>
            <a:spLocks noChangeArrowheads="1"/>
          </p:cNvSpPr>
          <p:nvPr/>
        </p:nvSpPr>
        <p:spPr bwMode="auto">
          <a:xfrm>
            <a:off x="2932416" y="3502774"/>
            <a:ext cx="628650" cy="571500"/>
          </a:xfrm>
          <a:prstGeom prst="ellipse">
            <a:avLst/>
          </a:prstGeom>
          <a:solidFill>
            <a:schemeClr val="bg1"/>
          </a:solidFill>
          <a:ln w="25400">
            <a:solidFill>
              <a:schemeClr val="folHlink"/>
            </a:solidFill>
            <a:round/>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ctr"/>
            <a:r>
              <a:rPr lang="en-US" altLang="x-none" sz="2400" dirty="0">
                <a:solidFill>
                  <a:schemeClr val="tx1"/>
                </a:solidFill>
              </a:rPr>
              <a:t>Vs.</a:t>
            </a:r>
          </a:p>
        </p:txBody>
      </p:sp>
      <p:grpSp>
        <p:nvGrpSpPr>
          <p:cNvPr id="47" name="Group 77" descr="Employees is in a rectangle. ssn (underlined), name, and lot are attributes in ovals connected to the Employees rectangle.Departmebnts is in a rectangle. did (underlined), dname, and budget are attributes in ovals connected to the Departments rectangle. Manages is in a diamond and has the attribute since in an oval connected to it. The Manages diamond connects the Employees and Departments relations" title="ER Diagram">
            <a:extLst>
              <a:ext uri="{FF2B5EF4-FFF2-40B4-BE49-F238E27FC236}">
                <a16:creationId xmlns:a16="http://schemas.microsoft.com/office/drawing/2014/main" id="{E5C26723-969E-F64D-A179-865063CC211A}"/>
              </a:ext>
            </a:extLst>
          </p:cNvPr>
          <p:cNvGrpSpPr>
            <a:grpSpLocks/>
          </p:cNvGrpSpPr>
          <p:nvPr/>
        </p:nvGrpSpPr>
        <p:grpSpPr bwMode="auto">
          <a:xfrm>
            <a:off x="2667000" y="857249"/>
            <a:ext cx="4091583" cy="1401869"/>
            <a:chOff x="2110" y="868"/>
            <a:chExt cx="3657" cy="1360"/>
          </a:xfrm>
        </p:grpSpPr>
        <p:sp>
          <p:nvSpPr>
            <p:cNvPr id="48" name="Freeform 78">
              <a:extLst>
                <a:ext uri="{FF2B5EF4-FFF2-40B4-BE49-F238E27FC236}">
                  <a16:creationId xmlns:a16="http://schemas.microsoft.com/office/drawing/2014/main" id="{FC260139-9F27-6740-9EA8-761995A39F91}"/>
                </a:ext>
              </a:extLst>
            </p:cNvPr>
            <p:cNvSpPr>
              <a:spLocks/>
            </p:cNvSpPr>
            <p:nvPr/>
          </p:nvSpPr>
          <p:spPr bwMode="auto">
            <a:xfrm>
              <a:off x="4354" y="1300"/>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9" name="Freeform 79">
              <a:extLst>
                <a:ext uri="{FF2B5EF4-FFF2-40B4-BE49-F238E27FC236}">
                  <a16:creationId xmlns:a16="http://schemas.microsoft.com/office/drawing/2014/main" id="{22DE53E7-6327-BF4F-AEDE-6321545A7AA3}"/>
                </a:ext>
              </a:extLst>
            </p:cNvPr>
            <p:cNvSpPr>
              <a:spLocks/>
            </p:cNvSpPr>
            <p:nvPr/>
          </p:nvSpPr>
          <p:spPr bwMode="auto">
            <a:xfrm>
              <a:off x="5185" y="1314"/>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0" name="Group 80">
              <a:extLst>
                <a:ext uri="{FF2B5EF4-FFF2-40B4-BE49-F238E27FC236}">
                  <a16:creationId xmlns:a16="http://schemas.microsoft.com/office/drawing/2014/main" id="{906ECF27-A674-1C42-BD65-E2AA28B1EA06}"/>
                </a:ext>
              </a:extLst>
            </p:cNvPr>
            <p:cNvGrpSpPr>
              <a:grpSpLocks/>
            </p:cNvGrpSpPr>
            <p:nvPr/>
          </p:nvGrpSpPr>
          <p:grpSpPr bwMode="auto">
            <a:xfrm>
              <a:off x="4713" y="1060"/>
              <a:ext cx="592" cy="327"/>
              <a:chOff x="4713" y="1060"/>
              <a:chExt cx="592" cy="327"/>
            </a:xfrm>
          </p:grpSpPr>
          <p:sp>
            <p:nvSpPr>
              <p:cNvPr id="80" name="Freeform 81">
                <a:extLst>
                  <a:ext uri="{FF2B5EF4-FFF2-40B4-BE49-F238E27FC236}">
                    <a16:creationId xmlns:a16="http://schemas.microsoft.com/office/drawing/2014/main" id="{50BB63DE-EB8A-BF46-9311-8274DB4F6A6C}"/>
                  </a:ext>
                </a:extLst>
              </p:cNvPr>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1" name="Rectangle 82">
                <a:extLst>
                  <a:ext uri="{FF2B5EF4-FFF2-40B4-BE49-F238E27FC236}">
                    <a16:creationId xmlns:a16="http://schemas.microsoft.com/office/drawing/2014/main" id="{CC6253B9-69AF-974E-9B38-6892A2F5AD50}"/>
                  </a:ext>
                </a:extLst>
              </p:cNvPr>
              <p:cNvSpPr>
                <a:spLocks noChangeArrowheads="1"/>
              </p:cNvSpPr>
              <p:nvPr/>
            </p:nvSpPr>
            <p:spPr bwMode="auto">
              <a:xfrm>
                <a:off x="4741" y="110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51" name="Rectangle 83">
              <a:extLst>
                <a:ext uri="{FF2B5EF4-FFF2-40B4-BE49-F238E27FC236}">
                  <a16:creationId xmlns:a16="http://schemas.microsoft.com/office/drawing/2014/main" id="{ADA5C0EB-F88F-2A4D-A37D-4CF91261BE58}"/>
                </a:ext>
              </a:extLst>
            </p:cNvPr>
            <p:cNvSpPr>
              <a:spLocks noChangeArrowheads="1"/>
            </p:cNvSpPr>
            <p:nvPr/>
          </p:nvSpPr>
          <p:spPr bwMode="auto">
            <a:xfrm>
              <a:off x="5220" y="1344"/>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52" name="Rectangle 84">
              <a:extLst>
                <a:ext uri="{FF2B5EF4-FFF2-40B4-BE49-F238E27FC236}">
                  <a16:creationId xmlns:a16="http://schemas.microsoft.com/office/drawing/2014/main" id="{01746CE1-2344-434B-8187-73DF7E8C8AEF}"/>
                </a:ext>
              </a:extLst>
            </p:cNvPr>
            <p:cNvSpPr>
              <a:spLocks noChangeArrowheads="1"/>
            </p:cNvSpPr>
            <p:nvPr/>
          </p:nvSpPr>
          <p:spPr bwMode="auto">
            <a:xfrm>
              <a:off x="4420" y="1353"/>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nvGrpSpPr>
            <p:cNvPr id="53" name="Group 85">
              <a:extLst>
                <a:ext uri="{FF2B5EF4-FFF2-40B4-BE49-F238E27FC236}">
                  <a16:creationId xmlns:a16="http://schemas.microsoft.com/office/drawing/2014/main" id="{0601B2B1-581C-3D46-A0D9-3C1BD29F8240}"/>
                </a:ext>
              </a:extLst>
            </p:cNvPr>
            <p:cNvGrpSpPr>
              <a:grpSpLocks/>
            </p:cNvGrpSpPr>
            <p:nvPr/>
          </p:nvGrpSpPr>
          <p:grpSpPr bwMode="auto">
            <a:xfrm>
              <a:off x="3663" y="868"/>
              <a:ext cx="454" cy="327"/>
              <a:chOff x="3663" y="868"/>
              <a:chExt cx="454" cy="327"/>
            </a:xfrm>
          </p:grpSpPr>
          <p:sp>
            <p:nvSpPr>
              <p:cNvPr id="78" name="Freeform 86">
                <a:extLst>
                  <a:ext uri="{FF2B5EF4-FFF2-40B4-BE49-F238E27FC236}">
                    <a16:creationId xmlns:a16="http://schemas.microsoft.com/office/drawing/2014/main" id="{367881EE-D6DF-F64F-A671-B118B785F308}"/>
                  </a:ext>
                </a:extLst>
              </p:cNvPr>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9" name="Rectangle 87">
                <a:extLst>
                  <a:ext uri="{FF2B5EF4-FFF2-40B4-BE49-F238E27FC236}">
                    <a16:creationId xmlns:a16="http://schemas.microsoft.com/office/drawing/2014/main" id="{DF0BD69D-EC14-BD4B-B99E-675886204AD1}"/>
                  </a:ext>
                </a:extLst>
              </p:cNvPr>
              <p:cNvSpPr>
                <a:spLocks noChangeArrowheads="1"/>
              </p:cNvSpPr>
              <p:nvPr/>
            </p:nvSpPr>
            <p:spPr bwMode="auto">
              <a:xfrm>
                <a:off x="3666" y="93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grpSp>
        <p:grpSp>
          <p:nvGrpSpPr>
            <p:cNvPr id="54" name="Group 88">
              <a:extLst>
                <a:ext uri="{FF2B5EF4-FFF2-40B4-BE49-F238E27FC236}">
                  <a16:creationId xmlns:a16="http://schemas.microsoft.com/office/drawing/2014/main" id="{A55F33B5-4C93-4F49-B61D-34C3C95FE982}"/>
                </a:ext>
              </a:extLst>
            </p:cNvPr>
            <p:cNvGrpSpPr>
              <a:grpSpLocks/>
            </p:cNvGrpSpPr>
            <p:nvPr/>
          </p:nvGrpSpPr>
          <p:grpSpPr bwMode="auto">
            <a:xfrm>
              <a:off x="2110" y="1050"/>
              <a:ext cx="1285" cy="567"/>
              <a:chOff x="2110" y="1050"/>
              <a:chExt cx="1285" cy="567"/>
            </a:xfrm>
          </p:grpSpPr>
          <p:sp>
            <p:nvSpPr>
              <p:cNvPr id="72" name="Freeform 89">
                <a:extLst>
                  <a:ext uri="{FF2B5EF4-FFF2-40B4-BE49-F238E27FC236}">
                    <a16:creationId xmlns:a16="http://schemas.microsoft.com/office/drawing/2014/main" id="{B9440BFC-38CD-924C-86E8-58DD763FE896}"/>
                  </a:ext>
                </a:extLst>
              </p:cNvPr>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3" name="Freeform 90">
                <a:extLst>
                  <a:ext uri="{FF2B5EF4-FFF2-40B4-BE49-F238E27FC236}">
                    <a16:creationId xmlns:a16="http://schemas.microsoft.com/office/drawing/2014/main" id="{80FDF0DC-3060-B846-820F-0011470AC335}"/>
                  </a:ext>
                </a:extLst>
              </p:cNvPr>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4" name="Freeform 91">
                <a:extLst>
                  <a:ext uri="{FF2B5EF4-FFF2-40B4-BE49-F238E27FC236}">
                    <a16:creationId xmlns:a16="http://schemas.microsoft.com/office/drawing/2014/main" id="{29FEE019-FF29-1140-87A1-AC1A78A8B45C}"/>
                  </a:ext>
                </a:extLst>
              </p:cNvPr>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5" name="Rectangle 92">
                <a:extLst>
                  <a:ext uri="{FF2B5EF4-FFF2-40B4-BE49-F238E27FC236}">
                    <a16:creationId xmlns:a16="http://schemas.microsoft.com/office/drawing/2014/main" id="{30B098FF-37BC-BC4A-A078-ECD3C8199FD6}"/>
                  </a:ext>
                </a:extLst>
              </p:cNvPr>
              <p:cNvSpPr>
                <a:spLocks noChangeArrowheads="1"/>
              </p:cNvSpPr>
              <p:nvPr/>
            </p:nvSpPr>
            <p:spPr bwMode="auto">
              <a:xfrm>
                <a:off x="3021" y="1353"/>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76" name="Rectangle 93">
                <a:extLst>
                  <a:ext uri="{FF2B5EF4-FFF2-40B4-BE49-F238E27FC236}">
                    <a16:creationId xmlns:a16="http://schemas.microsoft.com/office/drawing/2014/main" id="{BB5A3ADF-E7A6-9946-888F-9CB65E683E1E}"/>
                  </a:ext>
                </a:extLst>
              </p:cNvPr>
              <p:cNvSpPr>
                <a:spLocks noChangeArrowheads="1"/>
              </p:cNvSpPr>
              <p:nvPr/>
            </p:nvSpPr>
            <p:spPr bwMode="auto">
              <a:xfrm>
                <a:off x="2515" y="1093"/>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77" name="Rectangle 94">
                <a:extLst>
                  <a:ext uri="{FF2B5EF4-FFF2-40B4-BE49-F238E27FC236}">
                    <a16:creationId xmlns:a16="http://schemas.microsoft.com/office/drawing/2014/main" id="{CDFFA2F1-0684-D445-AC36-06D06C77FF03}"/>
                  </a:ext>
                </a:extLst>
              </p:cNvPr>
              <p:cNvSpPr>
                <a:spLocks noChangeArrowheads="1"/>
              </p:cNvSpPr>
              <p:nvPr/>
            </p:nvSpPr>
            <p:spPr bwMode="auto">
              <a:xfrm>
                <a:off x="2166" y="1346"/>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grpSp>
        <p:grpSp>
          <p:nvGrpSpPr>
            <p:cNvPr id="55" name="Group 95">
              <a:extLst>
                <a:ext uri="{FF2B5EF4-FFF2-40B4-BE49-F238E27FC236}">
                  <a16:creationId xmlns:a16="http://schemas.microsoft.com/office/drawing/2014/main" id="{970149AA-F1E1-A34D-9495-E929A9E53A66}"/>
                </a:ext>
              </a:extLst>
            </p:cNvPr>
            <p:cNvGrpSpPr>
              <a:grpSpLocks/>
            </p:cNvGrpSpPr>
            <p:nvPr/>
          </p:nvGrpSpPr>
          <p:grpSpPr bwMode="auto">
            <a:xfrm>
              <a:off x="3497" y="1648"/>
              <a:ext cx="769" cy="580"/>
              <a:chOff x="3497" y="1648"/>
              <a:chExt cx="769" cy="580"/>
            </a:xfrm>
          </p:grpSpPr>
          <p:sp>
            <p:nvSpPr>
              <p:cNvPr id="70" name="Rectangle 96">
                <a:extLst>
                  <a:ext uri="{FF2B5EF4-FFF2-40B4-BE49-F238E27FC236}">
                    <a16:creationId xmlns:a16="http://schemas.microsoft.com/office/drawing/2014/main" id="{9A95770B-E28A-2144-B4E9-79EE1233B4C1}"/>
                  </a:ext>
                </a:extLst>
              </p:cNvPr>
              <p:cNvSpPr>
                <a:spLocks noChangeArrowheads="1"/>
              </p:cNvSpPr>
              <p:nvPr/>
            </p:nvSpPr>
            <p:spPr bwMode="auto">
              <a:xfrm>
                <a:off x="3567" y="1865"/>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Manages</a:t>
                </a:r>
              </a:p>
            </p:txBody>
          </p:sp>
          <p:sp>
            <p:nvSpPr>
              <p:cNvPr id="71" name="Freeform 97">
                <a:extLst>
                  <a:ext uri="{FF2B5EF4-FFF2-40B4-BE49-F238E27FC236}">
                    <a16:creationId xmlns:a16="http://schemas.microsoft.com/office/drawing/2014/main" id="{42B0DA2E-C59D-B94C-929F-95586E574F2C}"/>
                  </a:ext>
                </a:extLst>
              </p:cNvPr>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56" name="Freeform 98">
              <a:extLst>
                <a:ext uri="{FF2B5EF4-FFF2-40B4-BE49-F238E27FC236}">
                  <a16:creationId xmlns:a16="http://schemas.microsoft.com/office/drawing/2014/main" id="{9AED85F3-DB84-C546-8F7C-78D354259A83}"/>
                </a:ext>
              </a:extLst>
            </p:cNvPr>
            <p:cNvSpPr>
              <a:spLocks/>
            </p:cNvSpPr>
            <p:nvPr/>
          </p:nvSpPr>
          <p:spPr bwMode="auto">
            <a:xfrm>
              <a:off x="4617" y="1828"/>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7" name="Group 99">
              <a:extLst>
                <a:ext uri="{FF2B5EF4-FFF2-40B4-BE49-F238E27FC236}">
                  <a16:creationId xmlns:a16="http://schemas.microsoft.com/office/drawing/2014/main" id="{16F4B56F-B1C7-B44E-8EA7-EF09E6B1C9D0}"/>
                </a:ext>
              </a:extLst>
            </p:cNvPr>
            <p:cNvGrpSpPr>
              <a:grpSpLocks/>
            </p:cNvGrpSpPr>
            <p:nvPr/>
          </p:nvGrpSpPr>
          <p:grpSpPr bwMode="auto">
            <a:xfrm>
              <a:off x="2369" y="1818"/>
              <a:ext cx="814" cy="295"/>
              <a:chOff x="2369" y="1818"/>
              <a:chExt cx="814" cy="295"/>
            </a:xfrm>
          </p:grpSpPr>
          <p:sp>
            <p:nvSpPr>
              <p:cNvPr id="68" name="Freeform 100">
                <a:extLst>
                  <a:ext uri="{FF2B5EF4-FFF2-40B4-BE49-F238E27FC236}">
                    <a16:creationId xmlns:a16="http://schemas.microsoft.com/office/drawing/2014/main" id="{68D7360A-472C-8645-B7E8-34937637F896}"/>
                  </a:ext>
                </a:extLst>
              </p:cNvPr>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9" name="Rectangle 101">
                <a:extLst>
                  <a:ext uri="{FF2B5EF4-FFF2-40B4-BE49-F238E27FC236}">
                    <a16:creationId xmlns:a16="http://schemas.microsoft.com/office/drawing/2014/main" id="{554FA914-97C8-3C47-9247-5204D796AE8E}"/>
                  </a:ext>
                </a:extLst>
              </p:cNvPr>
              <p:cNvSpPr>
                <a:spLocks noChangeArrowheads="1"/>
              </p:cNvSpPr>
              <p:nvPr/>
            </p:nvSpPr>
            <p:spPr bwMode="auto">
              <a:xfrm>
                <a:off x="2381" y="1862"/>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58" name="Rectangle 102">
              <a:extLst>
                <a:ext uri="{FF2B5EF4-FFF2-40B4-BE49-F238E27FC236}">
                  <a16:creationId xmlns:a16="http://schemas.microsoft.com/office/drawing/2014/main" id="{3D6D528A-095D-4A47-80EA-7AA0300F164F}"/>
                </a:ext>
              </a:extLst>
            </p:cNvPr>
            <p:cNvSpPr>
              <a:spLocks noChangeArrowheads="1"/>
            </p:cNvSpPr>
            <p:nvPr/>
          </p:nvSpPr>
          <p:spPr bwMode="auto">
            <a:xfrm>
              <a:off x="4566" y="187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59" name="Line 103">
              <a:extLst>
                <a:ext uri="{FF2B5EF4-FFF2-40B4-BE49-F238E27FC236}">
                  <a16:creationId xmlns:a16="http://schemas.microsoft.com/office/drawing/2014/main" id="{B6CA0D81-4713-1D45-8994-1CC5A31CF0F6}"/>
                </a:ext>
              </a:extLst>
            </p:cNvPr>
            <p:cNvSpPr>
              <a:spLocks noChangeShapeType="1"/>
            </p:cNvSpPr>
            <p:nvPr/>
          </p:nvSpPr>
          <p:spPr bwMode="auto">
            <a:xfrm flipH="1">
              <a:off x="3157" y="1936"/>
              <a:ext cx="34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104">
              <a:extLst>
                <a:ext uri="{FF2B5EF4-FFF2-40B4-BE49-F238E27FC236}">
                  <a16:creationId xmlns:a16="http://schemas.microsoft.com/office/drawing/2014/main" id="{6224CEDF-97DB-9646-AD46-2DFA2CDCC1D4}"/>
                </a:ext>
              </a:extLst>
            </p:cNvPr>
            <p:cNvSpPr>
              <a:spLocks noChangeShapeType="1"/>
            </p:cNvSpPr>
            <p:nvPr/>
          </p:nvSpPr>
          <p:spPr bwMode="auto">
            <a:xfrm>
              <a:off x="4269" y="1936"/>
              <a:ext cx="328"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105">
              <a:extLst>
                <a:ext uri="{FF2B5EF4-FFF2-40B4-BE49-F238E27FC236}">
                  <a16:creationId xmlns:a16="http://schemas.microsoft.com/office/drawing/2014/main" id="{0060DFDB-F440-D743-903F-E294D449E0EB}"/>
                </a:ext>
              </a:extLst>
            </p:cNvPr>
            <p:cNvSpPr>
              <a:spLocks noChangeShapeType="1"/>
            </p:cNvSpPr>
            <p:nvPr/>
          </p:nvSpPr>
          <p:spPr bwMode="auto">
            <a:xfrm flipH="1">
              <a:off x="3013" y="1604"/>
              <a:ext cx="152"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 name="Line 106">
              <a:extLst>
                <a:ext uri="{FF2B5EF4-FFF2-40B4-BE49-F238E27FC236}">
                  <a16:creationId xmlns:a16="http://schemas.microsoft.com/office/drawing/2014/main" id="{983EC44B-5BD0-904D-B024-C35C92F5AFD3}"/>
                </a:ext>
              </a:extLst>
            </p:cNvPr>
            <p:cNvSpPr>
              <a:spLocks noChangeShapeType="1"/>
            </p:cNvSpPr>
            <p:nvPr/>
          </p:nvSpPr>
          <p:spPr bwMode="auto">
            <a:xfrm>
              <a:off x="2729" y="1364"/>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3" name="Line 107">
              <a:extLst>
                <a:ext uri="{FF2B5EF4-FFF2-40B4-BE49-F238E27FC236}">
                  <a16:creationId xmlns:a16="http://schemas.microsoft.com/office/drawing/2014/main" id="{EC1ECC60-BDF6-3248-A13C-888DA22C35DE}"/>
                </a:ext>
              </a:extLst>
            </p:cNvPr>
            <p:cNvSpPr>
              <a:spLocks noChangeShapeType="1"/>
            </p:cNvSpPr>
            <p:nvPr/>
          </p:nvSpPr>
          <p:spPr bwMode="auto">
            <a:xfrm>
              <a:off x="2397" y="1604"/>
              <a:ext cx="88"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 name="Line 108">
              <a:extLst>
                <a:ext uri="{FF2B5EF4-FFF2-40B4-BE49-F238E27FC236}">
                  <a16:creationId xmlns:a16="http://schemas.microsoft.com/office/drawing/2014/main" id="{D87A755C-AE14-B741-8951-AB6C3DB17222}"/>
                </a:ext>
              </a:extLst>
            </p:cNvPr>
            <p:cNvSpPr>
              <a:spLocks noChangeShapeType="1"/>
            </p:cNvSpPr>
            <p:nvPr/>
          </p:nvSpPr>
          <p:spPr bwMode="auto">
            <a:xfrm>
              <a:off x="3881" y="1220"/>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 name="Line 109">
              <a:extLst>
                <a:ext uri="{FF2B5EF4-FFF2-40B4-BE49-F238E27FC236}">
                  <a16:creationId xmlns:a16="http://schemas.microsoft.com/office/drawing/2014/main" id="{0703F0BD-7258-3044-B5CE-FC7725BDB993}"/>
                </a:ext>
              </a:extLst>
            </p:cNvPr>
            <p:cNvSpPr>
              <a:spLocks noChangeShapeType="1"/>
            </p:cNvSpPr>
            <p:nvPr/>
          </p:nvSpPr>
          <p:spPr bwMode="auto">
            <a:xfrm>
              <a:off x="4653" y="1604"/>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6" name="Line 110">
              <a:extLst>
                <a:ext uri="{FF2B5EF4-FFF2-40B4-BE49-F238E27FC236}">
                  <a16:creationId xmlns:a16="http://schemas.microsoft.com/office/drawing/2014/main" id="{FBED3D99-02E8-1047-876E-48A4CF6AE636}"/>
                </a:ext>
              </a:extLst>
            </p:cNvPr>
            <p:cNvSpPr>
              <a:spLocks noChangeShapeType="1"/>
            </p:cNvSpPr>
            <p:nvPr/>
          </p:nvSpPr>
          <p:spPr bwMode="auto">
            <a:xfrm>
              <a:off x="4985" y="1412"/>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 name="Line 111">
              <a:extLst>
                <a:ext uri="{FF2B5EF4-FFF2-40B4-BE49-F238E27FC236}">
                  <a16:creationId xmlns:a16="http://schemas.microsoft.com/office/drawing/2014/main" id="{554F30B4-0845-4248-A1B1-78671C090274}"/>
                </a:ext>
              </a:extLst>
            </p:cNvPr>
            <p:cNvSpPr>
              <a:spLocks noChangeShapeType="1"/>
            </p:cNvSpPr>
            <p:nvPr/>
          </p:nvSpPr>
          <p:spPr bwMode="auto">
            <a:xfrm flipH="1">
              <a:off x="5221" y="1604"/>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096376291"/>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1FCC-34CE-2240-B950-426464B910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D08A03A-3DD8-4448-B08B-8C7F0039F9BA}"/>
              </a:ext>
            </a:extLst>
          </p:cNvPr>
          <p:cNvSpPr>
            <a:spLocks noGrp="1"/>
          </p:cNvSpPr>
          <p:nvPr>
            <p:ph type="body" sz="half" idx="1"/>
          </p:nvPr>
        </p:nvSpPr>
        <p:spPr/>
        <p:txBody>
          <a:bodyPr/>
          <a:lstStyle/>
          <a:p>
            <a:endParaRPr lang="en-US"/>
          </a:p>
        </p:txBody>
      </p:sp>
      <p:sp>
        <p:nvSpPr>
          <p:cNvPr id="4" name="Online Image Placeholder 3">
            <a:extLst>
              <a:ext uri="{FF2B5EF4-FFF2-40B4-BE49-F238E27FC236}">
                <a16:creationId xmlns:a16="http://schemas.microsoft.com/office/drawing/2014/main" id="{CE02B832-0488-5640-BC4A-FE9B860C8714}"/>
              </a:ext>
            </a:extLst>
          </p:cNvPr>
          <p:cNvSpPr>
            <a:spLocks noGrp="1"/>
          </p:cNvSpPr>
          <p:nvPr>
            <p:ph type="clipArt" sz="half" idx="2"/>
          </p:nvPr>
        </p:nvSpPr>
        <p:spPr/>
      </p:sp>
    </p:spTree>
    <p:extLst>
      <p:ext uri="{BB962C8B-B14F-4D97-AF65-F5344CB8AC3E}">
        <p14:creationId xmlns:p14="http://schemas.microsoft.com/office/powerpoint/2010/main" val="400110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of a Database</a:t>
            </a:r>
            <a:endParaRPr lang="en-US" dirty="0"/>
          </a:p>
        </p:txBody>
      </p:sp>
      <p:sp>
        <p:nvSpPr>
          <p:cNvPr id="3" name="Content Placeholder 2"/>
          <p:cNvSpPr>
            <a:spLocks noGrp="1"/>
          </p:cNvSpPr>
          <p:nvPr>
            <p:ph idx="1"/>
          </p:nvPr>
        </p:nvSpPr>
        <p:spPr/>
        <p:txBody>
          <a:bodyPr>
            <a:normAutofit/>
          </a:bodyPr>
          <a:lstStyle/>
          <a:p>
            <a:r>
              <a:rPr lang="en-US" sz="1800" dirty="0"/>
              <a:t>Gives us a good sense of how to build a DBMS</a:t>
            </a:r>
          </a:p>
          <a:p>
            <a:r>
              <a:rPr lang="en-US" sz="1800" dirty="0"/>
              <a:t>How about using one?</a:t>
            </a:r>
          </a:p>
          <a:p>
            <a:pPr>
              <a:spcBef>
                <a:spcPts val="2000"/>
              </a:spcBef>
            </a:pPr>
            <a:r>
              <a:rPr lang="en-US" sz="1800" dirty="0"/>
              <a:t>Today let’s talk about how to design a database</a:t>
            </a:r>
          </a:p>
          <a:p>
            <a:pPr lvl="1"/>
            <a:r>
              <a:rPr lang="en-US" dirty="0"/>
              <a:t>Not a database system</a:t>
            </a:r>
          </a:p>
          <a:p>
            <a:endParaRPr lang="en-US" sz="1800" dirty="0"/>
          </a:p>
        </p:txBody>
      </p:sp>
      <p:pic>
        <p:nvPicPr>
          <p:cNvPr id="22" name="Picture 21" descr="A woman standing with crossed arms" title="Woman"/>
          <p:cNvPicPr>
            <a:picLocks noChangeAspect="1"/>
          </p:cNvPicPr>
          <p:nvPr/>
        </p:nvPicPr>
        <p:blipFill>
          <a:blip r:embed="rId2"/>
          <a:stretch>
            <a:fillRect/>
          </a:stretch>
        </p:blipFill>
        <p:spPr>
          <a:xfrm flipH="1">
            <a:off x="990600" y="2952636"/>
            <a:ext cx="636694" cy="1941916"/>
          </a:xfrm>
          <a:prstGeom prst="rect">
            <a:avLst/>
          </a:prstGeom>
        </p:spPr>
      </p:pic>
      <p:pic>
        <p:nvPicPr>
          <p:cNvPr id="14" name="Picture 13"/>
          <p:cNvPicPr>
            <a:picLocks noChangeAspect="1"/>
          </p:cNvPicPr>
          <p:nvPr/>
        </p:nvPicPr>
        <p:blipFill>
          <a:blip r:embed="rId3"/>
          <a:stretch>
            <a:fillRect/>
          </a:stretch>
        </p:blipFill>
        <p:spPr>
          <a:xfrm>
            <a:off x="6685568" y="361950"/>
            <a:ext cx="2121129" cy="2927350"/>
          </a:xfrm>
          <a:prstGeom prst="rect">
            <a:avLst/>
          </a:prstGeom>
        </p:spPr>
      </p:pic>
    </p:spTree>
    <p:extLst>
      <p:ext uri="{BB962C8B-B14F-4D97-AF65-F5344CB8AC3E}">
        <p14:creationId xmlns:p14="http://schemas.microsoft.com/office/powerpoint/2010/main" val="601272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p:txBody>
          <a:bodyPr/>
          <a:lstStyle/>
          <a:p>
            <a:r>
              <a:rPr lang="en-US" altLang="x-none" dirty="0"/>
              <a:t>Review: </a:t>
            </a:r>
            <a:r>
              <a:rPr lang="en-US" altLang="x-none" dirty="0" err="1"/>
              <a:t>Key+Participation</a:t>
            </a:r>
            <a:r>
              <a:rPr lang="en-US" altLang="x-none" dirty="0"/>
              <a:t> Constraints</a:t>
            </a:r>
          </a:p>
        </p:txBody>
      </p:sp>
      <p:sp>
        <p:nvSpPr>
          <p:cNvPr id="80901" name="Rectangle 5"/>
          <p:cNvSpPr>
            <a:spLocks noGrp="1" noChangeArrowheads="1"/>
          </p:cNvSpPr>
          <p:nvPr>
            <p:ph idx="1"/>
          </p:nvPr>
        </p:nvSpPr>
        <p:spPr>
          <a:xfrm>
            <a:off x="457200" y="1047750"/>
            <a:ext cx="8229600" cy="3394472"/>
          </a:xfrm>
        </p:spPr>
        <p:txBody>
          <a:bodyPr/>
          <a:lstStyle/>
          <a:p>
            <a:r>
              <a:rPr lang="en-US" altLang="x-none" dirty="0"/>
              <a:t>Every department has one manager.</a:t>
            </a:r>
          </a:p>
          <a:p>
            <a:pPr lvl="1"/>
            <a:r>
              <a:rPr lang="en-US" altLang="x-none" dirty="0"/>
              <a:t>Every did value in Departments table must appear in a row of the Manages table (with a non-null </a:t>
            </a:r>
            <a:r>
              <a:rPr lang="en-US" altLang="x-none" dirty="0" err="1"/>
              <a:t>ssn</a:t>
            </a:r>
            <a:r>
              <a:rPr lang="en-US" altLang="x-none" dirty="0"/>
              <a:t> value!)</a:t>
            </a:r>
          </a:p>
        </p:txBody>
      </p:sp>
      <p:sp>
        <p:nvSpPr>
          <p:cNvPr id="48" name="Freeform 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62BCAD0D-296B-484B-AD00-F0A3C9EA4A76}"/>
              </a:ext>
            </a:extLst>
          </p:cNvPr>
          <p:cNvSpPr>
            <a:spLocks/>
          </p:cNvSpPr>
          <p:nvPr/>
        </p:nvSpPr>
        <p:spPr bwMode="auto">
          <a:xfrm>
            <a:off x="4013598" y="3090863"/>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9" name="Freeform 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357C7D41-F3FC-CA4F-9A60-B4FA2DC2D8EA}"/>
              </a:ext>
            </a:extLst>
          </p:cNvPr>
          <p:cNvSpPr>
            <a:spLocks/>
          </p:cNvSpPr>
          <p:nvPr/>
        </p:nvSpPr>
        <p:spPr bwMode="auto">
          <a:xfrm>
            <a:off x="5468541" y="3090863"/>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 name="Freeform 8"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86ECF5E7-DE43-F940-A948-629E6CD6B1B8}"/>
              </a:ext>
            </a:extLst>
          </p:cNvPr>
          <p:cNvSpPr>
            <a:spLocks/>
          </p:cNvSpPr>
          <p:nvPr/>
        </p:nvSpPr>
        <p:spPr bwMode="auto">
          <a:xfrm>
            <a:off x="848917" y="3082529"/>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1" name="Freeform 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88CB8C67-34DB-DF42-948A-57C46FB3BEC9}"/>
              </a:ext>
            </a:extLst>
          </p:cNvPr>
          <p:cNvSpPr>
            <a:spLocks/>
          </p:cNvSpPr>
          <p:nvPr/>
        </p:nvSpPr>
        <p:spPr bwMode="auto">
          <a:xfrm>
            <a:off x="1560910" y="2880123"/>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 name="Freeform 10"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7A1C5ED2-0634-D148-BF6F-E2C111543B20}"/>
              </a:ext>
            </a:extLst>
          </p:cNvPr>
          <p:cNvSpPr>
            <a:spLocks/>
          </p:cNvSpPr>
          <p:nvPr/>
        </p:nvSpPr>
        <p:spPr bwMode="auto">
          <a:xfrm>
            <a:off x="3053248" y="4741018"/>
            <a:ext cx="791766" cy="277416"/>
          </a:xfrm>
          <a:custGeom>
            <a:avLst/>
            <a:gdLst>
              <a:gd name="T0" fmla="*/ 2147483647 w 665"/>
              <a:gd name="T1" fmla="*/ 2147483647 h 233"/>
              <a:gd name="T2" fmla="*/ 2147483647 w 665"/>
              <a:gd name="T3" fmla="*/ 2147483647 h 233"/>
              <a:gd name="T4" fmla="*/ 2147483647 w 665"/>
              <a:gd name="T5" fmla="*/ 2147483647 h 233"/>
              <a:gd name="T6" fmla="*/ 2147483647 w 665"/>
              <a:gd name="T7" fmla="*/ 2147483647 h 233"/>
              <a:gd name="T8" fmla="*/ 2147483647 w 665"/>
              <a:gd name="T9" fmla="*/ 2147483647 h 233"/>
              <a:gd name="T10" fmla="*/ 2147483647 w 665"/>
              <a:gd name="T11" fmla="*/ 2147483647 h 233"/>
              <a:gd name="T12" fmla="*/ 2147483647 w 665"/>
              <a:gd name="T13" fmla="*/ 2147483647 h 233"/>
              <a:gd name="T14" fmla="*/ 2147483647 w 665"/>
              <a:gd name="T15" fmla="*/ 2147483647 h 233"/>
              <a:gd name="T16" fmla="*/ 2147483647 w 665"/>
              <a:gd name="T17" fmla="*/ 2147483647 h 233"/>
              <a:gd name="T18" fmla="*/ 2147483647 w 665"/>
              <a:gd name="T19" fmla="*/ 2147483647 h 233"/>
              <a:gd name="T20" fmla="*/ 2147483647 w 665"/>
              <a:gd name="T21" fmla="*/ 2147483647 h 233"/>
              <a:gd name="T22" fmla="*/ 2147483647 w 665"/>
              <a:gd name="T23" fmla="*/ 2147483647 h 233"/>
              <a:gd name="T24" fmla="*/ 2147483647 w 665"/>
              <a:gd name="T25" fmla="*/ 2147483647 h 233"/>
              <a:gd name="T26" fmla="*/ 2147483647 w 665"/>
              <a:gd name="T27" fmla="*/ 2147483647 h 233"/>
              <a:gd name="T28" fmla="*/ 2147483647 w 665"/>
              <a:gd name="T29" fmla="*/ 2147483647 h 233"/>
              <a:gd name="T30" fmla="*/ 2147483647 w 665"/>
              <a:gd name="T31" fmla="*/ 2147483647 h 233"/>
              <a:gd name="T32" fmla="*/ 2147483647 w 665"/>
              <a:gd name="T33" fmla="*/ 2147483647 h 233"/>
              <a:gd name="T34" fmla="*/ 2147483647 w 665"/>
              <a:gd name="T35" fmla="*/ 2147483647 h 233"/>
              <a:gd name="T36" fmla="*/ 2147483647 w 665"/>
              <a:gd name="T37" fmla="*/ 2147483647 h 233"/>
              <a:gd name="T38" fmla="*/ 2147483647 w 665"/>
              <a:gd name="T39" fmla="*/ 2147483647 h 233"/>
              <a:gd name="T40" fmla="*/ 2147483647 w 665"/>
              <a:gd name="T41" fmla="*/ 2147483647 h 233"/>
              <a:gd name="T42" fmla="*/ 2147483647 w 665"/>
              <a:gd name="T43" fmla="*/ 2147483647 h 233"/>
              <a:gd name="T44" fmla="*/ 2147483647 w 665"/>
              <a:gd name="T45" fmla="*/ 2147483647 h 233"/>
              <a:gd name="T46" fmla="*/ 2147483647 w 665"/>
              <a:gd name="T47" fmla="*/ 2147483647 h 233"/>
              <a:gd name="T48" fmla="*/ 2147483647 w 665"/>
              <a:gd name="T49" fmla="*/ 2147483647 h 233"/>
              <a:gd name="T50" fmla="*/ 2147483647 w 665"/>
              <a:gd name="T51" fmla="*/ 2147483647 h 233"/>
              <a:gd name="T52" fmla="*/ 2147483647 w 665"/>
              <a:gd name="T53" fmla="*/ 0 h 233"/>
              <a:gd name="T54" fmla="*/ 2147483647 w 665"/>
              <a:gd name="T55" fmla="*/ 0 h 233"/>
              <a:gd name="T56" fmla="*/ 2147483647 w 665"/>
              <a:gd name="T57" fmla="*/ 2147483647 h 233"/>
              <a:gd name="T58" fmla="*/ 2147483647 w 665"/>
              <a:gd name="T59" fmla="*/ 2147483647 h 233"/>
              <a:gd name="T60" fmla="*/ 2147483647 w 665"/>
              <a:gd name="T61" fmla="*/ 2147483647 h 233"/>
              <a:gd name="T62" fmla="*/ 2147483647 w 665"/>
              <a:gd name="T63" fmla="*/ 2147483647 h 233"/>
              <a:gd name="T64" fmla="*/ 2147483647 w 665"/>
              <a:gd name="T65" fmla="*/ 2147483647 h 233"/>
              <a:gd name="T66" fmla="*/ 2147483647 w 665"/>
              <a:gd name="T67" fmla="*/ 2147483647 h 233"/>
              <a:gd name="T68" fmla="*/ 2147483647 w 665"/>
              <a:gd name="T69" fmla="*/ 2147483647 h 233"/>
              <a:gd name="T70" fmla="*/ 2147483647 w 665"/>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3" name="Freeform 11"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523FAC52-B440-EE43-B0F0-2F74F84C499D}"/>
              </a:ext>
            </a:extLst>
          </p:cNvPr>
          <p:cNvSpPr>
            <a:spLocks/>
          </p:cNvSpPr>
          <p:nvPr/>
        </p:nvSpPr>
        <p:spPr bwMode="auto">
          <a:xfrm>
            <a:off x="3203972" y="2724151"/>
            <a:ext cx="791766"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4" name="Freeform 1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1CF47F51-23FD-E04D-ABB6-F7CEABCCC5BB}"/>
              </a:ext>
            </a:extLst>
          </p:cNvPr>
          <p:cNvSpPr>
            <a:spLocks/>
          </p:cNvSpPr>
          <p:nvPr/>
        </p:nvSpPr>
        <p:spPr bwMode="auto">
          <a:xfrm>
            <a:off x="2303860" y="3082529"/>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5"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967234CB-8536-D64E-AB31-4596F8F4891A}"/>
              </a:ext>
            </a:extLst>
          </p:cNvPr>
          <p:cNvSpPr>
            <a:spLocks/>
          </p:cNvSpPr>
          <p:nvPr/>
        </p:nvSpPr>
        <p:spPr bwMode="auto">
          <a:xfrm>
            <a:off x="3103960" y="3425429"/>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6" name="Freeform 1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D5B353D5-6C55-9D41-942E-B3230BADA7AE}"/>
              </a:ext>
            </a:extLst>
          </p:cNvPr>
          <p:cNvSpPr>
            <a:spLocks/>
          </p:cNvSpPr>
          <p:nvPr/>
        </p:nvSpPr>
        <p:spPr bwMode="auto">
          <a:xfrm>
            <a:off x="1560910" y="3531394"/>
            <a:ext cx="937022" cy="248841"/>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7" name="Freeform 1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88DE58B7-6BAA-4041-860D-686D3312E09B}"/>
              </a:ext>
            </a:extLst>
          </p:cNvPr>
          <p:cNvSpPr>
            <a:spLocks/>
          </p:cNvSpPr>
          <p:nvPr/>
        </p:nvSpPr>
        <p:spPr bwMode="auto">
          <a:xfrm>
            <a:off x="4724401" y="2887267"/>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 name="Rectangle 1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E7D466DE-7B88-8F4D-BF48-EC5E87E68C09}"/>
              </a:ext>
            </a:extLst>
          </p:cNvPr>
          <p:cNvSpPr>
            <a:spLocks noChangeArrowheads="1"/>
          </p:cNvSpPr>
          <p:nvPr/>
        </p:nvSpPr>
        <p:spPr bwMode="auto">
          <a:xfrm>
            <a:off x="2538412" y="3078956"/>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9" name="Freeform 1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1E9C114E-E396-7B4E-86DF-C7735D66539D}"/>
              </a:ext>
            </a:extLst>
          </p:cNvPr>
          <p:cNvSpPr>
            <a:spLocks/>
          </p:cNvSpPr>
          <p:nvPr/>
        </p:nvSpPr>
        <p:spPr bwMode="auto">
          <a:xfrm>
            <a:off x="4724400" y="3538537"/>
            <a:ext cx="1106091" cy="271463"/>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 name="Freeform 18"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AC9456B9-9CA8-A74D-BF9B-C7F9A5620C4E}"/>
              </a:ext>
            </a:extLst>
          </p:cNvPr>
          <p:cNvSpPr>
            <a:spLocks/>
          </p:cNvSpPr>
          <p:nvPr/>
        </p:nvSpPr>
        <p:spPr bwMode="auto">
          <a:xfrm>
            <a:off x="3103960" y="4035029"/>
            <a:ext cx="1053703" cy="457200"/>
          </a:xfrm>
          <a:custGeom>
            <a:avLst/>
            <a:gdLst>
              <a:gd name="T0" fmla="*/ 0 w 885"/>
              <a:gd name="T1" fmla="*/ 2147483647 h 384"/>
              <a:gd name="T2" fmla="*/ 2147483647 w 885"/>
              <a:gd name="T3" fmla="*/ 0 h 384"/>
              <a:gd name="T4" fmla="*/ 2147483647 w 885"/>
              <a:gd name="T5" fmla="*/ 2147483647 h 384"/>
              <a:gd name="T6" fmla="*/ 2147483647 w 885"/>
              <a:gd name="T7" fmla="*/ 2147483647 h 384"/>
              <a:gd name="T8" fmla="*/ 0 w 885"/>
              <a:gd name="T9" fmla="*/ 2147483647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1" name="Rectangle 1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CAC3B2E6-DE0C-5845-BBAA-99231C2065A6}"/>
              </a:ext>
            </a:extLst>
          </p:cNvPr>
          <p:cNvSpPr>
            <a:spLocks noChangeArrowheads="1"/>
          </p:cNvSpPr>
          <p:nvPr/>
        </p:nvSpPr>
        <p:spPr bwMode="auto">
          <a:xfrm>
            <a:off x="1735931" y="2858691"/>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62" name="Rectangle 2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070606D0-B4AD-9146-B584-9B90B1FB63D5}"/>
              </a:ext>
            </a:extLst>
          </p:cNvPr>
          <p:cNvSpPr>
            <a:spLocks noChangeArrowheads="1"/>
          </p:cNvSpPr>
          <p:nvPr/>
        </p:nvSpPr>
        <p:spPr bwMode="auto">
          <a:xfrm>
            <a:off x="4872038" y="2865835"/>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63" name="Rectangle 2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E009A009-8F91-1444-A097-3A4CB68AF19C}"/>
              </a:ext>
            </a:extLst>
          </p:cNvPr>
          <p:cNvSpPr>
            <a:spLocks noChangeArrowheads="1"/>
          </p:cNvSpPr>
          <p:nvPr/>
        </p:nvSpPr>
        <p:spPr bwMode="auto">
          <a:xfrm>
            <a:off x="5634038" y="3077766"/>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64" name="Rectangle 2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0FB1B4D6-DEBB-7D42-A2E0-4ED7328054FE}"/>
              </a:ext>
            </a:extLst>
          </p:cNvPr>
          <p:cNvSpPr>
            <a:spLocks noChangeArrowheads="1"/>
          </p:cNvSpPr>
          <p:nvPr/>
        </p:nvSpPr>
        <p:spPr bwMode="auto">
          <a:xfrm>
            <a:off x="4227910" y="3077766"/>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65" name="Rectangle 23">
            <a:extLst>
              <a:ext uri="{FF2B5EF4-FFF2-40B4-BE49-F238E27FC236}">
                <a16:creationId xmlns:a16="http://schemas.microsoft.com/office/drawing/2014/main" id="{48F6FE63-03C8-9F46-A544-15ED8A000CEB}"/>
              </a:ext>
            </a:extLst>
          </p:cNvPr>
          <p:cNvSpPr>
            <a:spLocks noChangeArrowheads="1"/>
          </p:cNvSpPr>
          <p:nvPr/>
        </p:nvSpPr>
        <p:spPr bwMode="auto">
          <a:xfrm>
            <a:off x="3431417" y="2737036"/>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66" name="Rectangle 2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FBDACF42-4688-7A4D-9DED-A11856741FBB}"/>
              </a:ext>
            </a:extLst>
          </p:cNvPr>
          <p:cNvSpPr>
            <a:spLocks noChangeArrowheads="1"/>
          </p:cNvSpPr>
          <p:nvPr/>
        </p:nvSpPr>
        <p:spPr bwMode="auto">
          <a:xfrm>
            <a:off x="1735931" y="2858691"/>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67" name="Rectangle 2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77E334E1-0242-B54B-957C-382825B9C51E}"/>
              </a:ext>
            </a:extLst>
          </p:cNvPr>
          <p:cNvSpPr>
            <a:spLocks noChangeArrowheads="1"/>
          </p:cNvSpPr>
          <p:nvPr/>
        </p:nvSpPr>
        <p:spPr bwMode="auto">
          <a:xfrm>
            <a:off x="4872038" y="2865835"/>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68" name="Rectangle 2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61C14148-4FDA-FF47-B0DE-C36DE443F645}"/>
              </a:ext>
            </a:extLst>
          </p:cNvPr>
          <p:cNvSpPr>
            <a:spLocks noChangeArrowheads="1"/>
          </p:cNvSpPr>
          <p:nvPr/>
        </p:nvSpPr>
        <p:spPr bwMode="auto">
          <a:xfrm>
            <a:off x="5634038" y="3077766"/>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69" name="Rectangle 2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D0BB7F04-9D18-BF4A-A986-A69D787C82F3}"/>
              </a:ext>
            </a:extLst>
          </p:cNvPr>
          <p:cNvSpPr>
            <a:spLocks noChangeArrowheads="1"/>
          </p:cNvSpPr>
          <p:nvPr/>
        </p:nvSpPr>
        <p:spPr bwMode="auto">
          <a:xfrm>
            <a:off x="4227910" y="3077766"/>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70" name="Rectangle 29">
            <a:extLst>
              <a:ext uri="{FF2B5EF4-FFF2-40B4-BE49-F238E27FC236}">
                <a16:creationId xmlns:a16="http://schemas.microsoft.com/office/drawing/2014/main" id="{11C5F68E-E103-D24B-BD6B-BA7A76D13458}"/>
              </a:ext>
            </a:extLst>
          </p:cNvPr>
          <p:cNvSpPr>
            <a:spLocks noChangeArrowheads="1"/>
          </p:cNvSpPr>
          <p:nvPr/>
        </p:nvSpPr>
        <p:spPr bwMode="auto">
          <a:xfrm>
            <a:off x="3132535" y="3538537"/>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71" name="Rectangle 30"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8E839E09-74C0-A243-8B37-D2620B6DF102}"/>
              </a:ext>
            </a:extLst>
          </p:cNvPr>
          <p:cNvSpPr>
            <a:spLocks noChangeArrowheads="1"/>
          </p:cNvSpPr>
          <p:nvPr/>
        </p:nvSpPr>
        <p:spPr bwMode="auto">
          <a:xfrm>
            <a:off x="3191534" y="4746101"/>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72" name="Rectangle 3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C68CEA82-C080-8345-993A-E7E549F5CE33}"/>
              </a:ext>
            </a:extLst>
          </p:cNvPr>
          <p:cNvSpPr>
            <a:spLocks noChangeArrowheads="1"/>
          </p:cNvSpPr>
          <p:nvPr/>
        </p:nvSpPr>
        <p:spPr bwMode="auto">
          <a:xfrm>
            <a:off x="4763691" y="3525441"/>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73" name="Rectangle 3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A63B2877-8BA0-3243-8246-CB7F54386F2E}"/>
              </a:ext>
            </a:extLst>
          </p:cNvPr>
          <p:cNvSpPr>
            <a:spLocks noChangeArrowheads="1"/>
          </p:cNvSpPr>
          <p:nvPr/>
        </p:nvSpPr>
        <p:spPr bwMode="auto">
          <a:xfrm>
            <a:off x="1618060" y="3526631"/>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74" name="Rectangle 33"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764091D0-4159-BA43-BA9D-F4B0317851DE}"/>
              </a:ext>
            </a:extLst>
          </p:cNvPr>
          <p:cNvSpPr>
            <a:spLocks noChangeArrowheads="1"/>
          </p:cNvSpPr>
          <p:nvPr/>
        </p:nvSpPr>
        <p:spPr bwMode="auto">
          <a:xfrm>
            <a:off x="1044179" y="3070622"/>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75" name="Rectangle 34"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2DE89E88-736E-044F-A94F-397D9B3B97E9}"/>
              </a:ext>
            </a:extLst>
          </p:cNvPr>
          <p:cNvSpPr>
            <a:spLocks noChangeArrowheads="1"/>
          </p:cNvSpPr>
          <p:nvPr/>
        </p:nvSpPr>
        <p:spPr bwMode="auto">
          <a:xfrm>
            <a:off x="3259931" y="4127897"/>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76" name="Line 35"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8B920AA3-CFA0-D547-B5A9-198411B5C00D}"/>
              </a:ext>
            </a:extLst>
          </p:cNvPr>
          <p:cNvSpPr>
            <a:spLocks noChangeShapeType="1"/>
          </p:cNvSpPr>
          <p:nvPr/>
        </p:nvSpPr>
        <p:spPr bwMode="auto">
          <a:xfrm>
            <a:off x="1243013" y="3377803"/>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7" name="Line 3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C21BDC41-2F71-8840-8BDA-B31FD1F1EFD7}"/>
              </a:ext>
            </a:extLst>
          </p:cNvPr>
          <p:cNvSpPr>
            <a:spLocks noChangeShapeType="1"/>
          </p:cNvSpPr>
          <p:nvPr/>
        </p:nvSpPr>
        <p:spPr bwMode="auto">
          <a:xfrm>
            <a:off x="1950244" y="3167062"/>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8" name="Line 3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3B277CAB-8E11-7A45-8D97-A2EC75E26B99}"/>
              </a:ext>
            </a:extLst>
          </p:cNvPr>
          <p:cNvSpPr>
            <a:spLocks noChangeShapeType="1"/>
          </p:cNvSpPr>
          <p:nvPr/>
        </p:nvSpPr>
        <p:spPr bwMode="auto">
          <a:xfrm flipH="1">
            <a:off x="2183606" y="3377803"/>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9" name="Line 38"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a16="http://schemas.microsoft.com/office/drawing/2014/main" id="{8F81048F-249F-6749-9E0F-4BDE540D57D9}"/>
              </a:ext>
            </a:extLst>
          </p:cNvPr>
          <p:cNvSpPr>
            <a:spLocks noChangeShapeType="1"/>
          </p:cNvSpPr>
          <p:nvPr/>
        </p:nvSpPr>
        <p:spPr bwMode="auto">
          <a:xfrm flipV="1">
            <a:off x="3537347" y="2975372"/>
            <a:ext cx="0" cy="4464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0" name="Line 3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8AC68E03-EF25-C54F-ACA8-9DC6625627FF}"/>
              </a:ext>
            </a:extLst>
          </p:cNvPr>
          <p:cNvSpPr>
            <a:spLocks noChangeShapeType="1"/>
          </p:cNvSpPr>
          <p:nvPr/>
        </p:nvSpPr>
        <p:spPr bwMode="auto">
          <a:xfrm>
            <a:off x="4399360" y="3377803"/>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1" name="Line 4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F07A8300-090D-6648-9DEC-76BD65D0372D}"/>
              </a:ext>
            </a:extLst>
          </p:cNvPr>
          <p:cNvSpPr>
            <a:spLocks noChangeShapeType="1"/>
          </p:cNvSpPr>
          <p:nvPr/>
        </p:nvSpPr>
        <p:spPr bwMode="auto">
          <a:xfrm>
            <a:off x="5123260" y="3167062"/>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2" name="Line 4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A1EBA747-F6CA-B04B-9198-F68FCD56D883}"/>
              </a:ext>
            </a:extLst>
          </p:cNvPr>
          <p:cNvSpPr>
            <a:spLocks noChangeShapeType="1"/>
          </p:cNvSpPr>
          <p:nvPr/>
        </p:nvSpPr>
        <p:spPr bwMode="auto">
          <a:xfrm flipH="1">
            <a:off x="5464969" y="3377804"/>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3" name="Line 42" descr=" Works_In is in a diamond and has the attribute since in an oval connected to it. The Works_In diamond connects the Employees and Departments relations with thick lines" title="Works In">
            <a:extLst>
              <a:ext uri="{FF2B5EF4-FFF2-40B4-BE49-F238E27FC236}">
                <a16:creationId xmlns:a16="http://schemas.microsoft.com/office/drawing/2014/main" id="{1B088894-17BD-8C44-A911-72BE515BDD7B}"/>
              </a:ext>
            </a:extLst>
          </p:cNvPr>
          <p:cNvSpPr>
            <a:spLocks noChangeShapeType="1"/>
          </p:cNvSpPr>
          <p:nvPr/>
        </p:nvSpPr>
        <p:spPr bwMode="auto">
          <a:xfrm flipH="1">
            <a:off x="3456431" y="4480475"/>
            <a:ext cx="100013"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4" name="Line 4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EAF0FF77-4CC1-A54E-9236-CFF46801197B}"/>
              </a:ext>
            </a:extLst>
          </p:cNvPr>
          <p:cNvSpPr>
            <a:spLocks noChangeShapeType="1"/>
          </p:cNvSpPr>
          <p:nvPr/>
        </p:nvSpPr>
        <p:spPr bwMode="auto">
          <a:xfrm flipH="1">
            <a:off x="2511028" y="3658791"/>
            <a:ext cx="57507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5" name="Line 4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C2CA29F9-0180-C14B-AFF9-248CA11EC065}"/>
              </a:ext>
            </a:extLst>
          </p:cNvPr>
          <p:cNvSpPr>
            <a:spLocks noChangeShapeType="1"/>
          </p:cNvSpPr>
          <p:nvPr/>
        </p:nvSpPr>
        <p:spPr bwMode="auto">
          <a:xfrm flipH="1" flipV="1">
            <a:off x="2514600" y="3752850"/>
            <a:ext cx="571500" cy="514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6" name="Line 48"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570551CE-2C42-824C-864B-24383C7BA207}"/>
              </a:ext>
            </a:extLst>
          </p:cNvPr>
          <p:cNvSpPr>
            <a:spLocks noChangeShapeType="1"/>
          </p:cNvSpPr>
          <p:nvPr/>
        </p:nvSpPr>
        <p:spPr bwMode="auto">
          <a:xfrm flipH="1">
            <a:off x="4114800" y="3638550"/>
            <a:ext cx="628650" cy="571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7"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56D5D9EB-79BC-C847-A3F7-02BB29653112}"/>
              </a:ext>
            </a:extLst>
          </p:cNvPr>
          <p:cNvSpPr>
            <a:spLocks noChangeShapeType="1"/>
          </p:cNvSpPr>
          <p:nvPr/>
        </p:nvSpPr>
        <p:spPr bwMode="auto">
          <a:xfrm flipH="1">
            <a:off x="4000500" y="3638550"/>
            <a:ext cx="742950"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88" name="Line 50"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a16="http://schemas.microsoft.com/office/drawing/2014/main" id="{5227E38B-18E2-EC49-979D-62BA68DDC7CD}"/>
              </a:ext>
            </a:extLst>
          </p:cNvPr>
          <p:cNvSpPr>
            <a:spLocks noChangeShapeType="1"/>
          </p:cNvSpPr>
          <p:nvPr/>
        </p:nvSpPr>
        <p:spPr bwMode="auto">
          <a:xfrm flipH="1" flipV="1">
            <a:off x="2514600" y="3752850"/>
            <a:ext cx="571500" cy="51435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9" name="Line 5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6C1C2DED-0730-2C40-9711-DA5D95726B6B}"/>
              </a:ext>
            </a:extLst>
          </p:cNvPr>
          <p:cNvSpPr>
            <a:spLocks noChangeShapeType="1"/>
          </p:cNvSpPr>
          <p:nvPr/>
        </p:nvSpPr>
        <p:spPr bwMode="auto">
          <a:xfrm flipH="1">
            <a:off x="4114800" y="3638550"/>
            <a:ext cx="628650" cy="5715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0" name="Line 5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a16="http://schemas.microsoft.com/office/drawing/2014/main" id="{3539741C-D098-5F41-93D9-BC838DCF9DAD}"/>
              </a:ext>
            </a:extLst>
          </p:cNvPr>
          <p:cNvSpPr>
            <a:spLocks noChangeShapeType="1"/>
          </p:cNvSpPr>
          <p:nvPr/>
        </p:nvSpPr>
        <p:spPr bwMode="auto">
          <a:xfrm flipH="1">
            <a:off x="4000500" y="3638550"/>
            <a:ext cx="742950"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1580396987"/>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US" altLang="x-none"/>
              <a:t>Participation Constraints in SQL</a:t>
            </a:r>
          </a:p>
        </p:txBody>
      </p:sp>
      <p:sp>
        <p:nvSpPr>
          <p:cNvPr id="82949" name="Rectangle 5"/>
          <p:cNvSpPr>
            <a:spLocks noGrp="1" noChangeArrowheads="1"/>
          </p:cNvSpPr>
          <p:nvPr>
            <p:ph idx="1"/>
          </p:nvPr>
        </p:nvSpPr>
        <p:spPr/>
        <p:txBody>
          <a:bodyPr/>
          <a:lstStyle/>
          <a:p>
            <a:r>
              <a:rPr lang="en-US" altLang="x-none" dirty="0"/>
              <a:t>We can capture participation constraints involving one entity set in a binary relationship, but little else (without resorting to CHECK constraints which we</a:t>
            </a:r>
            <a:r>
              <a:rPr lang="ja-JP" altLang="en-US"/>
              <a:t>’</a:t>
            </a:r>
            <a:r>
              <a:rPr lang="en-US" altLang="ja-JP" dirty="0" err="1"/>
              <a:t>ll</a:t>
            </a:r>
            <a:r>
              <a:rPr lang="en-US" altLang="ja-JP" dirty="0"/>
              <a:t> learn later).</a:t>
            </a:r>
            <a:endParaRPr lang="en-US" altLang="x-none" dirty="0"/>
          </a:p>
        </p:txBody>
      </p:sp>
      <p:sp>
        <p:nvSpPr>
          <p:cNvPr id="82950" name="Rectangle 6" descr="CREATE TABLE  Dept_Mgr(&#10;   did  INTEGER,&#10;   dname  CHAR(20),&#10;   budget  REAL,&#10;   ssn  CHAR(11) NOT NULL,&#10;   since  DATE,&#10;   PRIMARY KEY  (did),&#10;   FOREIGN KEY  (ssn) REFERENCES Employees&#10;      ON DELETE NO ACTION)&#10;" title="SQL"/>
          <p:cNvSpPr>
            <a:spLocks noChangeArrowheads="1"/>
          </p:cNvSpPr>
          <p:nvPr/>
        </p:nvSpPr>
        <p:spPr bwMode="auto">
          <a:xfrm>
            <a:off x="304800" y="2598156"/>
            <a:ext cx="5943600"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tx1"/>
                </a:solidFill>
                <a:latin typeface="Lucida Console" charset="0"/>
              </a:rPr>
              <a:t>CREATE TABLE  </a:t>
            </a:r>
            <a:r>
              <a:rPr lang="en-US" altLang="x-none" sz="1500" dirty="0" err="1">
                <a:solidFill>
                  <a:schemeClr val="tx1"/>
                </a:solidFill>
                <a:latin typeface="Lucida Console" charset="0"/>
              </a:rPr>
              <a:t>Dept_Mgr</a:t>
            </a:r>
            <a:r>
              <a:rPr lang="en-US" altLang="x-none" sz="1500" dirty="0">
                <a:solidFill>
                  <a:schemeClr val="tx1"/>
                </a:solidFill>
                <a:latin typeface="Lucida Console" charset="0"/>
              </a:rPr>
              <a:t>(</a:t>
            </a:r>
          </a:p>
          <a:p>
            <a:r>
              <a:rPr lang="en-US" altLang="x-none" sz="1500" dirty="0">
                <a:solidFill>
                  <a:schemeClr val="tx1"/>
                </a:solidFill>
                <a:latin typeface="Lucida Console" charset="0"/>
              </a:rPr>
              <a:t>   </a:t>
            </a:r>
            <a:r>
              <a:rPr lang="en-US" altLang="x-none" sz="1500" dirty="0">
                <a:solidFill>
                  <a:schemeClr val="accent2"/>
                </a:solidFill>
                <a:latin typeface="Lucida Console" charset="0"/>
              </a:rPr>
              <a:t>did  INTEGER,</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dname</a:t>
            </a:r>
            <a:r>
              <a:rPr lang="en-US" altLang="x-none" sz="1500" dirty="0">
                <a:solidFill>
                  <a:schemeClr val="accent2"/>
                </a:solidFill>
                <a:latin typeface="Lucida Console" charset="0"/>
              </a:rPr>
              <a:t>  CHAR(20),</a:t>
            </a:r>
          </a:p>
          <a:p>
            <a:r>
              <a:rPr lang="en-US" altLang="x-none" sz="1500" dirty="0">
                <a:solidFill>
                  <a:schemeClr val="accent2"/>
                </a:solidFill>
                <a:latin typeface="Lucida Console" charset="0"/>
              </a:rPr>
              <a:t>   budget  REAL,</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 </a:t>
            </a:r>
            <a:r>
              <a:rPr lang="en-US" altLang="x-none" sz="1500" dirty="0">
                <a:solidFill>
                  <a:srgbClr val="FF0000"/>
                </a:solidFill>
                <a:latin typeface="Lucida Console" charset="0"/>
              </a:rPr>
              <a:t>NOT NULL</a:t>
            </a:r>
            <a:r>
              <a:rPr lang="en-US" altLang="x-none" sz="1500" dirty="0">
                <a:solidFill>
                  <a:schemeClr val="accent2"/>
                </a:solidFill>
                <a:latin typeface="Lucida Console" charset="0"/>
              </a:rPr>
              <a:t>, </a:t>
            </a:r>
            <a:r>
              <a:rPr lang="en-US" altLang="x-none" sz="1500" dirty="0">
                <a:solidFill>
                  <a:srgbClr val="FF0000"/>
                </a:solidFill>
                <a:latin typeface="Lucida Console" charset="0"/>
              </a:rPr>
              <a:t>-- total participation!</a:t>
            </a:r>
            <a:endParaRPr lang="en-US" altLang="x-none" sz="1500" dirty="0">
              <a:solidFill>
                <a:schemeClr val="accent2"/>
              </a:solidFill>
              <a:latin typeface="Lucida Console" charset="0"/>
            </a:endParaRPr>
          </a:p>
          <a:p>
            <a:r>
              <a:rPr lang="en-US" altLang="x-none" sz="1500" dirty="0">
                <a:solidFill>
                  <a:schemeClr val="accent2"/>
                </a:solidFill>
                <a:latin typeface="Lucida Console" charset="0"/>
              </a:rPr>
              <a:t>   since  DATE,</a:t>
            </a:r>
          </a:p>
          <a:p>
            <a:r>
              <a:rPr lang="en-US" altLang="x-none" sz="1500" dirty="0">
                <a:solidFill>
                  <a:schemeClr val="accent2"/>
                </a:solidFill>
                <a:latin typeface="Lucida Console" charset="0"/>
              </a:rPr>
              <a:t>   PRIMARY KEY  (did),</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ON DELETE NO ACTION)</a:t>
            </a:r>
          </a:p>
        </p:txBody>
      </p:sp>
    </p:spTree>
    <p:extLst>
      <p:ext uri="{BB962C8B-B14F-4D97-AF65-F5344CB8AC3E}">
        <p14:creationId xmlns:p14="http://schemas.microsoft.com/office/powerpoint/2010/main" val="124777935"/>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altLang="x-none"/>
              <a:t>Review: Weak Entities</a:t>
            </a:r>
          </a:p>
        </p:txBody>
      </p:sp>
      <p:sp>
        <p:nvSpPr>
          <p:cNvPr id="84997" name="Rectangle 5"/>
          <p:cNvSpPr>
            <a:spLocks noGrp="1" noChangeArrowheads="1"/>
          </p:cNvSpPr>
          <p:nvPr>
            <p:ph idx="1"/>
          </p:nvPr>
        </p:nvSpPr>
        <p:spPr>
          <a:xfrm>
            <a:off x="457200" y="1200151"/>
            <a:ext cx="7772400" cy="1422798"/>
          </a:xfrm>
        </p:spPr>
        <p:txBody>
          <a:bodyPr>
            <a:normAutofit fontScale="85000" lnSpcReduction="10000"/>
          </a:bodyPr>
          <a:lstStyle/>
          <a:p>
            <a:r>
              <a:rPr lang="en-US" altLang="x-none" dirty="0"/>
              <a:t>A</a:t>
            </a:r>
            <a:r>
              <a:rPr lang="en-US" altLang="x-none" b="1" dirty="0"/>
              <a:t> weak entity </a:t>
            </a:r>
            <a:r>
              <a:rPr lang="en-US" altLang="x-none" dirty="0"/>
              <a:t>can be identified uniquely only by considering the primary key of another (owner) entity.</a:t>
            </a:r>
          </a:p>
          <a:p>
            <a:pPr lvl="1"/>
            <a:r>
              <a:rPr lang="en-US" altLang="x-none" dirty="0"/>
              <a:t>Owner entity set and weak entity set must participate in a one-to-many relationship set (1 owner, many weak entities).</a:t>
            </a:r>
          </a:p>
          <a:p>
            <a:pPr lvl="1"/>
            <a:r>
              <a:rPr lang="en-US" altLang="x-none" dirty="0"/>
              <a:t>Weak entity set must have total participation in this </a:t>
            </a:r>
            <a:r>
              <a:rPr lang="en-US" altLang="x-none" b="1" dirty="0"/>
              <a:t>identifying</a:t>
            </a:r>
            <a:r>
              <a:rPr lang="en-US" altLang="x-none" dirty="0"/>
              <a:t> relationship set.  </a:t>
            </a:r>
          </a:p>
        </p:txBody>
      </p:sp>
      <p:grpSp>
        <p:nvGrpSpPr>
          <p:cNvPr id="34" name="Group 34" descr="Employees is in a rectangle. ssn (underlined), name, and lot are attributes in ovals connected to the Employees rectangle. Employees has a thin line connecting to the Policy diamond. Policy diamond (Thick outline) has an attribute cost in an oval connected to it. Departmebnts is in a rectangle. pname ( dashed underlined), and age are attributes in ovals connected to the Departments rectangle. Departments (Thick outline) has a thick arrow pointing to the policy Diamond." title="ER Diagram">
            <a:extLst>
              <a:ext uri="{FF2B5EF4-FFF2-40B4-BE49-F238E27FC236}">
                <a16:creationId xmlns:a16="http://schemas.microsoft.com/office/drawing/2014/main" id="{FD50C19B-5E59-C541-8B45-2697DEBC285D}"/>
              </a:ext>
            </a:extLst>
          </p:cNvPr>
          <p:cNvGrpSpPr>
            <a:grpSpLocks/>
          </p:cNvGrpSpPr>
          <p:nvPr/>
        </p:nvGrpSpPr>
        <p:grpSpPr bwMode="auto">
          <a:xfrm>
            <a:off x="200025" y="3074195"/>
            <a:ext cx="6101953" cy="1351359"/>
            <a:chOff x="313" y="2849"/>
            <a:chExt cx="5125" cy="1135"/>
          </a:xfrm>
        </p:grpSpPr>
        <p:sp>
          <p:nvSpPr>
            <p:cNvPr id="35" name="Freeform 6">
              <a:extLst>
                <a:ext uri="{FF2B5EF4-FFF2-40B4-BE49-F238E27FC236}">
                  <a16:creationId xmlns:a16="http://schemas.microsoft.com/office/drawing/2014/main" id="{7D695EE0-349C-9A44-BBAE-29921EB66758}"/>
                </a:ext>
              </a:extLst>
            </p:cNvPr>
            <p:cNvSpPr>
              <a:spLocks/>
            </p:cNvSpPr>
            <p:nvPr/>
          </p:nvSpPr>
          <p:spPr bwMode="auto">
            <a:xfrm>
              <a:off x="3682" y="3073"/>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6" name="Freeform 7">
              <a:extLst>
                <a:ext uri="{FF2B5EF4-FFF2-40B4-BE49-F238E27FC236}">
                  <a16:creationId xmlns:a16="http://schemas.microsoft.com/office/drawing/2014/main" id="{CED70ADD-B3BD-ED48-9971-7B9EFA9E2C0F}"/>
                </a:ext>
              </a:extLst>
            </p:cNvPr>
            <p:cNvSpPr>
              <a:spLocks/>
            </p:cNvSpPr>
            <p:nvPr/>
          </p:nvSpPr>
          <p:spPr bwMode="auto">
            <a:xfrm>
              <a:off x="4648" y="3083"/>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7" name="Freeform 8">
              <a:extLst>
                <a:ext uri="{FF2B5EF4-FFF2-40B4-BE49-F238E27FC236}">
                  <a16:creationId xmlns:a16="http://schemas.microsoft.com/office/drawing/2014/main" id="{01AF55F6-FD0D-AD41-81DA-C4E2F4A22A28}"/>
                </a:ext>
              </a:extLst>
            </p:cNvPr>
            <p:cNvSpPr>
              <a:spLocks/>
            </p:cNvSpPr>
            <p:nvPr/>
          </p:nvSpPr>
          <p:spPr bwMode="auto">
            <a:xfrm>
              <a:off x="313" y="3093"/>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 name="Freeform 9">
              <a:extLst>
                <a:ext uri="{FF2B5EF4-FFF2-40B4-BE49-F238E27FC236}">
                  <a16:creationId xmlns:a16="http://schemas.microsoft.com/office/drawing/2014/main" id="{6C049C6D-1698-1B4D-BF62-30CF327DE51B}"/>
                </a:ext>
              </a:extLst>
            </p:cNvPr>
            <p:cNvSpPr>
              <a:spLocks/>
            </p:cNvSpPr>
            <p:nvPr/>
          </p:nvSpPr>
          <p:spPr bwMode="auto">
            <a:xfrm>
              <a:off x="1762" y="3093"/>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9" name="Freeform 10">
              <a:extLst>
                <a:ext uri="{FF2B5EF4-FFF2-40B4-BE49-F238E27FC236}">
                  <a16:creationId xmlns:a16="http://schemas.microsoft.com/office/drawing/2014/main" id="{D871D79B-F299-004F-B25A-637D84163EA4}"/>
                </a:ext>
              </a:extLst>
            </p:cNvPr>
            <p:cNvSpPr>
              <a:spLocks/>
            </p:cNvSpPr>
            <p:nvPr/>
          </p:nvSpPr>
          <p:spPr bwMode="auto">
            <a:xfrm>
              <a:off x="2737" y="3015"/>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 name="Freeform 11">
              <a:extLst>
                <a:ext uri="{FF2B5EF4-FFF2-40B4-BE49-F238E27FC236}">
                  <a16:creationId xmlns:a16="http://schemas.microsoft.com/office/drawing/2014/main" id="{640B5CEF-97DE-4949-9E71-C57024451485}"/>
                </a:ext>
              </a:extLst>
            </p:cNvPr>
            <p:cNvSpPr>
              <a:spLocks/>
            </p:cNvSpPr>
            <p:nvPr/>
          </p:nvSpPr>
          <p:spPr bwMode="auto">
            <a:xfrm>
              <a:off x="4175" y="3641"/>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1" name="Freeform 12">
              <a:extLst>
                <a:ext uri="{FF2B5EF4-FFF2-40B4-BE49-F238E27FC236}">
                  <a16:creationId xmlns:a16="http://schemas.microsoft.com/office/drawing/2014/main" id="{EDB82841-39DD-4C47-9E49-1D90F9DBBBD2}"/>
                </a:ext>
              </a:extLst>
            </p:cNvPr>
            <p:cNvSpPr>
              <a:spLocks/>
            </p:cNvSpPr>
            <p:nvPr/>
          </p:nvSpPr>
          <p:spPr bwMode="auto">
            <a:xfrm>
              <a:off x="1023" y="3631"/>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2" name="Freeform 13">
              <a:extLst>
                <a:ext uri="{FF2B5EF4-FFF2-40B4-BE49-F238E27FC236}">
                  <a16:creationId xmlns:a16="http://schemas.microsoft.com/office/drawing/2014/main" id="{AA92D131-3C65-8C47-A20B-37B37D6D02BD}"/>
                </a:ext>
              </a:extLst>
            </p:cNvPr>
            <p:cNvSpPr>
              <a:spLocks/>
            </p:cNvSpPr>
            <p:nvPr/>
          </p:nvSpPr>
          <p:spPr bwMode="auto">
            <a:xfrm>
              <a:off x="1023" y="2849"/>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 name="Rectangle 14">
              <a:extLst>
                <a:ext uri="{FF2B5EF4-FFF2-40B4-BE49-F238E27FC236}">
                  <a16:creationId xmlns:a16="http://schemas.microsoft.com/office/drawing/2014/main" id="{EDBE9B62-4B2C-2B49-89B6-77F2FCB65377}"/>
                </a:ext>
              </a:extLst>
            </p:cNvPr>
            <p:cNvSpPr>
              <a:spLocks noChangeArrowheads="1"/>
            </p:cNvSpPr>
            <p:nvPr/>
          </p:nvSpPr>
          <p:spPr bwMode="auto">
            <a:xfrm>
              <a:off x="2037" y="316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4" name="Freeform 15">
              <a:extLst>
                <a:ext uri="{FF2B5EF4-FFF2-40B4-BE49-F238E27FC236}">
                  <a16:creationId xmlns:a16="http://schemas.microsoft.com/office/drawing/2014/main" id="{DC1D465E-EA25-BB47-8366-D62B0DE6E07B}"/>
                </a:ext>
              </a:extLst>
            </p:cNvPr>
            <p:cNvSpPr>
              <a:spLocks/>
            </p:cNvSpPr>
            <p:nvPr/>
          </p:nvSpPr>
          <p:spPr bwMode="auto">
            <a:xfrm>
              <a:off x="2747" y="3592"/>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 name="Rectangle 16">
              <a:extLst>
                <a:ext uri="{FF2B5EF4-FFF2-40B4-BE49-F238E27FC236}">
                  <a16:creationId xmlns:a16="http://schemas.microsoft.com/office/drawing/2014/main" id="{576ABE92-A1EA-F34C-B337-02305390616B}"/>
                </a:ext>
              </a:extLst>
            </p:cNvPr>
            <p:cNvSpPr>
              <a:spLocks noChangeArrowheads="1"/>
            </p:cNvSpPr>
            <p:nvPr/>
          </p:nvSpPr>
          <p:spPr bwMode="auto">
            <a:xfrm>
              <a:off x="1239" y="2896"/>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6" name="Rectangle 17">
              <a:extLst>
                <a:ext uri="{FF2B5EF4-FFF2-40B4-BE49-F238E27FC236}">
                  <a16:creationId xmlns:a16="http://schemas.microsoft.com/office/drawing/2014/main" id="{352DE22B-30DF-4F4F-B912-B5BF6E488334}"/>
                </a:ext>
              </a:extLst>
            </p:cNvPr>
            <p:cNvSpPr>
              <a:spLocks noChangeArrowheads="1"/>
            </p:cNvSpPr>
            <p:nvPr/>
          </p:nvSpPr>
          <p:spPr bwMode="auto">
            <a:xfrm>
              <a:off x="4912" y="313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47" name="Rectangle 18">
              <a:extLst>
                <a:ext uri="{FF2B5EF4-FFF2-40B4-BE49-F238E27FC236}">
                  <a16:creationId xmlns:a16="http://schemas.microsoft.com/office/drawing/2014/main" id="{BF01B5C7-4724-9F44-864C-F3B949E7C5FE}"/>
                </a:ext>
              </a:extLst>
            </p:cNvPr>
            <p:cNvSpPr>
              <a:spLocks noChangeArrowheads="1"/>
            </p:cNvSpPr>
            <p:nvPr/>
          </p:nvSpPr>
          <p:spPr bwMode="auto">
            <a:xfrm>
              <a:off x="3868" y="3121"/>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48" name="Rectangle 19">
              <a:extLst>
                <a:ext uri="{FF2B5EF4-FFF2-40B4-BE49-F238E27FC236}">
                  <a16:creationId xmlns:a16="http://schemas.microsoft.com/office/drawing/2014/main" id="{9CEB1CDA-6B57-D14B-8049-DB9A1F4123B1}"/>
                </a:ext>
              </a:extLst>
            </p:cNvPr>
            <p:cNvSpPr>
              <a:spLocks noChangeArrowheads="1"/>
            </p:cNvSpPr>
            <p:nvPr/>
          </p:nvSpPr>
          <p:spPr bwMode="auto">
            <a:xfrm>
              <a:off x="4243" y="3688"/>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49" name="Rectangle 20">
              <a:extLst>
                <a:ext uri="{FF2B5EF4-FFF2-40B4-BE49-F238E27FC236}">
                  <a16:creationId xmlns:a16="http://schemas.microsoft.com/office/drawing/2014/main" id="{7B0B0EF5-B955-7B45-80DA-AB127A5E2EC7}"/>
                </a:ext>
              </a:extLst>
            </p:cNvPr>
            <p:cNvSpPr>
              <a:spLocks noChangeArrowheads="1"/>
            </p:cNvSpPr>
            <p:nvPr/>
          </p:nvSpPr>
          <p:spPr bwMode="auto">
            <a:xfrm>
              <a:off x="1016" y="369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50" name="Rectangle 21">
              <a:extLst>
                <a:ext uri="{FF2B5EF4-FFF2-40B4-BE49-F238E27FC236}">
                  <a16:creationId xmlns:a16="http://schemas.microsoft.com/office/drawing/2014/main" id="{3D8E135F-C39B-7F47-84E8-62194B7BA8E1}"/>
                </a:ext>
              </a:extLst>
            </p:cNvPr>
            <p:cNvSpPr>
              <a:spLocks noChangeArrowheads="1"/>
            </p:cNvSpPr>
            <p:nvPr/>
          </p:nvSpPr>
          <p:spPr bwMode="auto">
            <a:xfrm>
              <a:off x="549" y="315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1" name="Rectangle 22">
              <a:extLst>
                <a:ext uri="{FF2B5EF4-FFF2-40B4-BE49-F238E27FC236}">
                  <a16:creationId xmlns:a16="http://schemas.microsoft.com/office/drawing/2014/main" id="{7651DDAF-D383-F641-ABC2-3395073F9223}"/>
                </a:ext>
              </a:extLst>
            </p:cNvPr>
            <p:cNvSpPr>
              <a:spLocks noChangeArrowheads="1"/>
            </p:cNvSpPr>
            <p:nvPr/>
          </p:nvSpPr>
          <p:spPr bwMode="auto">
            <a:xfrm>
              <a:off x="2890" y="3688"/>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Policy</a:t>
              </a:r>
            </a:p>
          </p:txBody>
        </p:sp>
        <p:sp>
          <p:nvSpPr>
            <p:cNvPr id="52" name="Rectangle 23">
              <a:extLst>
                <a:ext uri="{FF2B5EF4-FFF2-40B4-BE49-F238E27FC236}">
                  <a16:creationId xmlns:a16="http://schemas.microsoft.com/office/drawing/2014/main" id="{2DD8AF5E-D2AA-B549-AF63-B73C85A50068}"/>
                </a:ext>
              </a:extLst>
            </p:cNvPr>
            <p:cNvSpPr>
              <a:spLocks noChangeArrowheads="1"/>
            </p:cNvSpPr>
            <p:nvPr/>
          </p:nvSpPr>
          <p:spPr bwMode="auto">
            <a:xfrm>
              <a:off x="2962" y="3082"/>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3" name="Line 24">
              <a:extLst>
                <a:ext uri="{FF2B5EF4-FFF2-40B4-BE49-F238E27FC236}">
                  <a16:creationId xmlns:a16="http://schemas.microsoft.com/office/drawing/2014/main" id="{E370FD79-33DF-DB4B-A83C-E18DC4FE26A3}"/>
                </a:ext>
              </a:extLst>
            </p:cNvPr>
            <p:cNvSpPr>
              <a:spLocks noChangeShapeType="1"/>
            </p:cNvSpPr>
            <p:nvPr/>
          </p:nvSpPr>
          <p:spPr bwMode="auto">
            <a:xfrm flipH="1">
              <a:off x="3929" y="3316"/>
              <a:ext cx="384"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4" name="Line 25">
              <a:extLst>
                <a:ext uri="{FF2B5EF4-FFF2-40B4-BE49-F238E27FC236}">
                  <a16:creationId xmlns:a16="http://schemas.microsoft.com/office/drawing/2014/main" id="{A40FE9C6-41EC-C943-AE62-6198BFBB6DB5}"/>
                </a:ext>
              </a:extLst>
            </p:cNvPr>
            <p:cNvSpPr>
              <a:spLocks noChangeShapeType="1"/>
            </p:cNvSpPr>
            <p:nvPr/>
          </p:nvSpPr>
          <p:spPr bwMode="auto">
            <a:xfrm>
              <a:off x="1427" y="3197"/>
              <a:ext cx="0" cy="42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5" name="Line 26">
              <a:extLst>
                <a:ext uri="{FF2B5EF4-FFF2-40B4-BE49-F238E27FC236}">
                  <a16:creationId xmlns:a16="http://schemas.microsoft.com/office/drawing/2014/main" id="{24AE4094-3370-6A4E-AFA9-1B6AE909823C}"/>
                </a:ext>
              </a:extLst>
            </p:cNvPr>
            <p:cNvSpPr>
              <a:spLocks noChangeShapeType="1"/>
            </p:cNvSpPr>
            <p:nvPr/>
          </p:nvSpPr>
          <p:spPr bwMode="auto">
            <a:xfrm>
              <a:off x="698" y="3436"/>
              <a:ext cx="510" cy="19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6" name="Line 27">
              <a:extLst>
                <a:ext uri="{FF2B5EF4-FFF2-40B4-BE49-F238E27FC236}">
                  <a16:creationId xmlns:a16="http://schemas.microsoft.com/office/drawing/2014/main" id="{05130B1D-F5B8-2147-9301-D5387B17F4DC}"/>
                </a:ext>
              </a:extLst>
            </p:cNvPr>
            <p:cNvSpPr>
              <a:spLocks noChangeShapeType="1"/>
            </p:cNvSpPr>
            <p:nvPr/>
          </p:nvSpPr>
          <p:spPr bwMode="auto">
            <a:xfrm flipH="1">
              <a:off x="1638" y="3424"/>
              <a:ext cx="513" cy="2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7" name="Line 28">
              <a:extLst>
                <a:ext uri="{FF2B5EF4-FFF2-40B4-BE49-F238E27FC236}">
                  <a16:creationId xmlns:a16="http://schemas.microsoft.com/office/drawing/2014/main" id="{6C411929-C127-114D-AA17-E24142965CD1}"/>
                </a:ext>
              </a:extLst>
            </p:cNvPr>
            <p:cNvSpPr>
              <a:spLocks noChangeShapeType="1"/>
            </p:cNvSpPr>
            <p:nvPr/>
          </p:nvSpPr>
          <p:spPr bwMode="auto">
            <a:xfrm flipV="1">
              <a:off x="3133" y="3339"/>
              <a:ext cx="0" cy="26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 name="Line 29">
              <a:extLst>
                <a:ext uri="{FF2B5EF4-FFF2-40B4-BE49-F238E27FC236}">
                  <a16:creationId xmlns:a16="http://schemas.microsoft.com/office/drawing/2014/main" id="{7B66DBEF-79A8-2B43-A9EE-B22B45ED7D88}"/>
                </a:ext>
              </a:extLst>
            </p:cNvPr>
            <p:cNvSpPr>
              <a:spLocks noChangeShapeType="1"/>
            </p:cNvSpPr>
            <p:nvPr/>
          </p:nvSpPr>
          <p:spPr bwMode="auto">
            <a:xfrm>
              <a:off x="4084" y="3424"/>
              <a:ext cx="233"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9" name="Line 30">
              <a:extLst>
                <a:ext uri="{FF2B5EF4-FFF2-40B4-BE49-F238E27FC236}">
                  <a16:creationId xmlns:a16="http://schemas.microsoft.com/office/drawing/2014/main" id="{FB563C1E-1D7F-694A-A4C5-966CC0C930A1}"/>
                </a:ext>
              </a:extLst>
            </p:cNvPr>
            <p:cNvSpPr>
              <a:spLocks noChangeShapeType="1"/>
            </p:cNvSpPr>
            <p:nvPr/>
          </p:nvSpPr>
          <p:spPr bwMode="auto">
            <a:xfrm flipH="1">
              <a:off x="4708" y="3424"/>
              <a:ext cx="324"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31">
              <a:extLst>
                <a:ext uri="{FF2B5EF4-FFF2-40B4-BE49-F238E27FC236}">
                  <a16:creationId xmlns:a16="http://schemas.microsoft.com/office/drawing/2014/main" id="{533776E8-4660-BE49-9004-DF766D14F791}"/>
                </a:ext>
              </a:extLst>
            </p:cNvPr>
            <p:cNvSpPr>
              <a:spLocks noChangeShapeType="1"/>
            </p:cNvSpPr>
            <p:nvPr/>
          </p:nvSpPr>
          <p:spPr bwMode="auto">
            <a:xfrm flipH="1">
              <a:off x="1815" y="3786"/>
              <a:ext cx="89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32">
              <a:extLst>
                <a:ext uri="{FF2B5EF4-FFF2-40B4-BE49-F238E27FC236}">
                  <a16:creationId xmlns:a16="http://schemas.microsoft.com/office/drawing/2014/main" id="{25CB0F8C-C377-8E41-95C1-9995E38F7112}"/>
                </a:ext>
              </a:extLst>
            </p:cNvPr>
            <p:cNvSpPr>
              <a:spLocks noChangeShapeType="1"/>
            </p:cNvSpPr>
            <p:nvPr/>
          </p:nvSpPr>
          <p:spPr bwMode="auto">
            <a:xfrm>
              <a:off x="3553" y="3786"/>
              <a:ext cx="587" cy="0"/>
            </a:xfrm>
            <a:prstGeom prst="line">
              <a:avLst/>
            </a:prstGeom>
            <a:noFill/>
            <a:ln w="508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24333240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vert="horz" lIns="67866" tIns="33338" rIns="67866" bIns="33338" rtlCol="0" anchor="ctr">
            <a:normAutofit/>
          </a:bodyPr>
          <a:lstStyle/>
          <a:p>
            <a:r>
              <a:rPr lang="en-US" altLang="x-none"/>
              <a:t>Translating Weak Entity Sets</a:t>
            </a:r>
          </a:p>
        </p:txBody>
      </p:sp>
      <p:sp>
        <p:nvSpPr>
          <p:cNvPr id="87045" name="Rectangle 5"/>
          <p:cNvSpPr>
            <a:spLocks noGrp="1" noChangeArrowheads="1"/>
          </p:cNvSpPr>
          <p:nvPr>
            <p:ph idx="1"/>
          </p:nvPr>
        </p:nvSpPr>
        <p:spPr/>
        <p:txBody>
          <a:bodyPr vert="horz" lIns="67866" tIns="33338" rIns="67866" bIns="33338" rtlCol="0">
            <a:normAutofit/>
          </a:bodyPr>
          <a:lstStyle/>
          <a:p>
            <a:r>
              <a:rPr lang="en-US" altLang="x-none" sz="2100" dirty="0"/>
              <a:t>Weak entity set and identifying relationship set are translated into a single table.</a:t>
            </a:r>
          </a:p>
          <a:p>
            <a:pPr lvl="1"/>
            <a:r>
              <a:rPr lang="en-US" altLang="x-none" b="1" dirty="0"/>
              <a:t>When the owner entity is deleted, all owned weak entities must also be deleted.</a:t>
            </a:r>
          </a:p>
        </p:txBody>
      </p:sp>
      <p:sp>
        <p:nvSpPr>
          <p:cNvPr id="87046" name="Rectangle 6" descr="CREATE TABLE  Dep_Policy (&#10;   pname  CHAR(20),&#10;   age  INTEGER,&#10;   cost  REAL,&#10;   ssn  CHAR(11) NOT NULL,&#10;   PRIMARY KEY  (pname, ssn),&#10;   FOREIGN KEY  (ssn) REFERENCES Employees&#10;      ON DELETE CASCADE)&#10;" title="SQL "/>
          <p:cNvSpPr>
            <a:spLocks noChangeArrowheads="1"/>
          </p:cNvSpPr>
          <p:nvPr/>
        </p:nvSpPr>
        <p:spPr bwMode="auto">
          <a:xfrm>
            <a:off x="714989" y="2817558"/>
            <a:ext cx="4984538" cy="19139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tx1"/>
                </a:solidFill>
                <a:latin typeface="Lucida Console" charset="0"/>
              </a:rPr>
              <a:t>CREATE TABLE  </a:t>
            </a:r>
            <a:r>
              <a:rPr lang="en-US" altLang="x-none" sz="1500" dirty="0" err="1">
                <a:solidFill>
                  <a:schemeClr val="tx1"/>
                </a:solidFill>
                <a:latin typeface="Lucida Console" charset="0"/>
              </a:rPr>
              <a:t>Dep_Policy</a:t>
            </a:r>
            <a:r>
              <a:rPr lang="en-US" altLang="x-none" sz="1500" dirty="0">
                <a:solidFill>
                  <a:schemeClr val="tx1"/>
                </a:solidFill>
                <a:latin typeface="Lucida Console" charset="0"/>
              </a:rPr>
              <a:t> (</a:t>
            </a:r>
          </a:p>
          <a:p>
            <a:r>
              <a:rPr lang="en-US" altLang="x-none" sz="1500" dirty="0">
                <a:solidFill>
                  <a:schemeClr val="tx1"/>
                </a:solidFill>
                <a:latin typeface="Lucida Console" charset="0"/>
              </a:rPr>
              <a:t>   </a:t>
            </a:r>
            <a:r>
              <a:rPr lang="en-US" altLang="x-none" sz="1500" dirty="0" err="1">
                <a:solidFill>
                  <a:schemeClr val="accent2"/>
                </a:solidFill>
                <a:latin typeface="Lucida Console" charset="0"/>
              </a:rPr>
              <a:t>pname</a:t>
            </a:r>
            <a:r>
              <a:rPr lang="en-US" altLang="x-none" sz="1500" dirty="0">
                <a:solidFill>
                  <a:schemeClr val="accent2"/>
                </a:solidFill>
                <a:latin typeface="Lucida Console" charset="0"/>
              </a:rPr>
              <a:t>  CHAR(20),</a:t>
            </a:r>
          </a:p>
          <a:p>
            <a:r>
              <a:rPr lang="en-US" altLang="x-none" sz="1500" dirty="0">
                <a:solidFill>
                  <a:schemeClr val="accent2"/>
                </a:solidFill>
                <a:latin typeface="Lucida Console" charset="0"/>
              </a:rPr>
              <a:t>   age  INTEGER,</a:t>
            </a:r>
          </a:p>
          <a:p>
            <a:r>
              <a:rPr lang="en-US" altLang="x-none" sz="1500" dirty="0">
                <a:solidFill>
                  <a:schemeClr val="accent2"/>
                </a:solidFill>
                <a:latin typeface="Lucida Console" charset="0"/>
              </a:rPr>
              <a:t>   cost  REAL,</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 NOT NULL,</a:t>
            </a:r>
          </a:p>
          <a:p>
            <a:r>
              <a:rPr lang="en-US" altLang="x-none" sz="1500" dirty="0">
                <a:solidFill>
                  <a:schemeClr val="accent2"/>
                </a:solidFill>
                <a:latin typeface="Lucida Console" charset="0"/>
              </a:rPr>
              <a:t>   PRIMARY KEY  (</a:t>
            </a:r>
            <a:r>
              <a:rPr lang="en-US" altLang="x-none" sz="1500" dirty="0" err="1">
                <a:solidFill>
                  <a:srgbClr val="FF0000"/>
                </a:solidFill>
                <a:latin typeface="Lucida Console" charset="0"/>
              </a:rPr>
              <a:t>pname</a:t>
            </a:r>
            <a:r>
              <a:rPr lang="en-US" altLang="x-none" sz="1500" dirty="0">
                <a:solidFill>
                  <a:srgbClr val="FF0000"/>
                </a:solidFill>
                <a:latin typeface="Lucida Console" charset="0"/>
              </a:rPr>
              <a:t>, </a:t>
            </a:r>
            <a:r>
              <a:rPr lang="en-US" altLang="x-none" sz="1500" dirty="0" err="1">
                <a:solidFill>
                  <a:srgbClr val="FF0000"/>
                </a:solidFill>
                <a:latin typeface="Lucida Console" charset="0"/>
              </a:rPr>
              <a:t>ssn</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ON DELETE CASCADE)</a:t>
            </a:r>
          </a:p>
        </p:txBody>
      </p:sp>
    </p:spTree>
    <p:extLst>
      <p:ext uri="{BB962C8B-B14F-4D97-AF65-F5344CB8AC3E}">
        <p14:creationId xmlns:p14="http://schemas.microsoft.com/office/powerpoint/2010/main" val="749226078"/>
      </p:ext>
    </p:extLst>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9212-A0D2-3646-A103-1625DF8F88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F919BA-BE34-674D-AEC4-82137EB979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5617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p:txBody>
          <a:bodyPr/>
          <a:lstStyle/>
          <a:p>
            <a:r>
              <a:rPr lang="en-US" altLang="x-none"/>
              <a:t>Summary of Conceptual Design</a:t>
            </a:r>
          </a:p>
        </p:txBody>
      </p:sp>
      <p:sp>
        <p:nvSpPr>
          <p:cNvPr id="103429" name="Rectangle 5"/>
          <p:cNvSpPr>
            <a:spLocks noGrp="1" noChangeArrowheads="1"/>
          </p:cNvSpPr>
          <p:nvPr>
            <p:ph type="body" idx="1"/>
          </p:nvPr>
        </p:nvSpPr>
        <p:spPr>
          <a:xfrm>
            <a:off x="457200" y="1200151"/>
            <a:ext cx="8382000" cy="3486149"/>
          </a:xfrm>
        </p:spPr>
        <p:txBody>
          <a:bodyPr>
            <a:normAutofit fontScale="92500" lnSpcReduction="10000"/>
          </a:bodyPr>
          <a:lstStyle/>
          <a:p>
            <a:r>
              <a:rPr lang="en-US" altLang="x-none" b="1" dirty="0"/>
              <a:t>Conceptual</a:t>
            </a:r>
            <a:r>
              <a:rPr lang="en-US" altLang="x-none" dirty="0"/>
              <a:t> </a:t>
            </a:r>
            <a:r>
              <a:rPr lang="en-US" altLang="x-none" b="1" dirty="0"/>
              <a:t>design</a:t>
            </a:r>
            <a:r>
              <a:rPr lang="en-US" altLang="x-none" dirty="0"/>
              <a:t> follows requirements analysis </a:t>
            </a:r>
          </a:p>
          <a:p>
            <a:pPr lvl="1"/>
            <a:r>
              <a:rPr lang="en-US" altLang="x-none" dirty="0"/>
              <a:t>Yields a high-level description of data to be stored </a:t>
            </a:r>
          </a:p>
          <a:p>
            <a:pPr>
              <a:spcBef>
                <a:spcPts val="1000"/>
              </a:spcBef>
            </a:pPr>
            <a:r>
              <a:rPr lang="en-US" altLang="x-none" dirty="0"/>
              <a:t>ER model popular for conceptual design</a:t>
            </a:r>
          </a:p>
          <a:p>
            <a:pPr lvl="1"/>
            <a:r>
              <a:rPr lang="en-US" altLang="x-none" dirty="0"/>
              <a:t>Constructs are expressive, close to the way we think about applications.</a:t>
            </a:r>
          </a:p>
          <a:p>
            <a:pPr lvl="1"/>
            <a:r>
              <a:rPr lang="en-US" altLang="x-none" dirty="0"/>
              <a:t>Note: There are many variations on ER model</a:t>
            </a:r>
          </a:p>
          <a:p>
            <a:pPr lvl="2"/>
            <a:r>
              <a:rPr lang="en-US" altLang="x-none" dirty="0"/>
              <a:t>Both graphically and conceptually</a:t>
            </a:r>
          </a:p>
          <a:p>
            <a:pPr>
              <a:spcBef>
                <a:spcPts val="1000"/>
              </a:spcBef>
            </a:pPr>
            <a:r>
              <a:rPr lang="en-US" altLang="x-none" dirty="0"/>
              <a:t>Basic constructs: </a:t>
            </a:r>
            <a:r>
              <a:rPr lang="en-US" altLang="x-none" b="1" dirty="0"/>
              <a:t>entities</a:t>
            </a:r>
            <a:r>
              <a:rPr lang="en-US" altLang="x-none" dirty="0"/>
              <a:t>, </a:t>
            </a:r>
            <a:r>
              <a:rPr lang="en-US" altLang="x-none" b="1" dirty="0"/>
              <a:t>relationships</a:t>
            </a:r>
            <a:r>
              <a:rPr lang="en-US" altLang="x-none" dirty="0"/>
              <a:t>, </a:t>
            </a:r>
            <a:br>
              <a:rPr lang="en-US" altLang="x-none" dirty="0"/>
            </a:br>
            <a:r>
              <a:rPr lang="en-US" altLang="x-none" dirty="0"/>
              <a:t>and </a:t>
            </a:r>
            <a:r>
              <a:rPr lang="en-US" altLang="x-none" b="1" dirty="0"/>
              <a:t>attributes</a:t>
            </a:r>
            <a:r>
              <a:rPr lang="en-US" altLang="x-none" dirty="0"/>
              <a:t> (of entities and relationships).</a:t>
            </a:r>
          </a:p>
          <a:p>
            <a:pPr>
              <a:spcBef>
                <a:spcPts val="1000"/>
              </a:spcBef>
            </a:pPr>
            <a:r>
              <a:rPr lang="en-US" altLang="x-none" dirty="0"/>
              <a:t>Some additional constructs</a:t>
            </a:r>
            <a:r>
              <a:rPr lang="en-US" altLang="x-none" b="1" dirty="0"/>
              <a:t>: weak entities</a:t>
            </a:r>
            <a:r>
              <a:rPr lang="en-US" altLang="x-none" dirty="0"/>
              <a:t>, </a:t>
            </a:r>
            <a:br>
              <a:rPr lang="en-US" altLang="x-none" dirty="0"/>
            </a:br>
            <a:r>
              <a:rPr lang="en-US" altLang="x-none" dirty="0"/>
              <a:t>ISA hierarchies (see text if you</a:t>
            </a:r>
            <a:r>
              <a:rPr lang="ja-JP" altLang="en-US" dirty="0"/>
              <a:t>’</a:t>
            </a:r>
            <a:r>
              <a:rPr lang="en-US" altLang="ja-JP" dirty="0"/>
              <a:t>re curious), </a:t>
            </a:r>
            <a:br>
              <a:rPr lang="en-US" altLang="ja-JP" dirty="0"/>
            </a:br>
            <a:r>
              <a:rPr lang="en-US" altLang="ja-JP" dirty="0"/>
              <a:t>and aggregation.</a:t>
            </a:r>
            <a:endParaRPr lang="en-US" altLang="x-none" dirty="0"/>
          </a:p>
        </p:txBody>
      </p:sp>
    </p:spTree>
    <p:extLst>
      <p:ext uri="{BB962C8B-B14F-4D97-AF65-F5344CB8AC3E}">
        <p14:creationId xmlns:p14="http://schemas.microsoft.com/office/powerpoint/2010/main" val="791016128"/>
      </p:ext>
    </p:extLst>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altLang="x-none"/>
              <a:t>Summary of ER (Cont.)</a:t>
            </a:r>
          </a:p>
        </p:txBody>
      </p:sp>
      <p:sp>
        <p:nvSpPr>
          <p:cNvPr id="105477" name="Rectangle 5"/>
          <p:cNvSpPr>
            <a:spLocks noGrp="1" noChangeArrowheads="1"/>
          </p:cNvSpPr>
          <p:nvPr>
            <p:ph type="body" idx="1"/>
          </p:nvPr>
        </p:nvSpPr>
        <p:spPr>
          <a:xfrm>
            <a:off x="457200" y="1200151"/>
            <a:ext cx="6248400" cy="3394472"/>
          </a:xfrm>
        </p:spPr>
        <p:txBody>
          <a:bodyPr/>
          <a:lstStyle/>
          <a:p>
            <a:r>
              <a:rPr lang="en-US" altLang="x-none" dirty="0"/>
              <a:t>Basic integrity constraints</a:t>
            </a:r>
          </a:p>
          <a:p>
            <a:pPr lvl="1"/>
            <a:r>
              <a:rPr lang="en-US" altLang="x-none" b="1" dirty="0"/>
              <a:t>key constraints</a:t>
            </a:r>
          </a:p>
          <a:p>
            <a:pPr lvl="1"/>
            <a:r>
              <a:rPr lang="en-US" altLang="x-none" b="1" dirty="0"/>
              <a:t>participation constraints</a:t>
            </a:r>
          </a:p>
          <a:p>
            <a:pPr>
              <a:spcBef>
                <a:spcPts val="2000"/>
              </a:spcBef>
            </a:pPr>
            <a:r>
              <a:rPr lang="en-US" altLang="x-none" sz="1800" dirty="0"/>
              <a:t>Some </a:t>
            </a:r>
            <a:r>
              <a:rPr lang="en-US" altLang="x-none" sz="1800" b="1" dirty="0"/>
              <a:t>foreign key </a:t>
            </a:r>
            <a:r>
              <a:rPr lang="en-US" altLang="x-none" sz="1800" dirty="0"/>
              <a:t>constraints are also implicit in the definition of a relationship set.</a:t>
            </a:r>
          </a:p>
          <a:p>
            <a:pPr>
              <a:spcBef>
                <a:spcPts val="1500"/>
              </a:spcBef>
            </a:pPr>
            <a:r>
              <a:rPr lang="en-US" altLang="x-none" sz="1800" dirty="0"/>
              <a:t>Many other constraints (notably, </a:t>
            </a:r>
            <a:r>
              <a:rPr lang="en-US" altLang="x-none" sz="1800" b="1" dirty="0"/>
              <a:t>functional dependencies</a:t>
            </a:r>
            <a:r>
              <a:rPr lang="en-US" altLang="x-none" sz="1800" dirty="0"/>
              <a:t>) cannot be expressed.</a:t>
            </a:r>
          </a:p>
          <a:p>
            <a:pPr>
              <a:spcBef>
                <a:spcPts val="1500"/>
              </a:spcBef>
            </a:pPr>
            <a:r>
              <a:rPr lang="en-US" altLang="x-none" sz="1800" dirty="0"/>
              <a:t>Constraints play an important role in determining the best database design for an enterprise.</a:t>
            </a:r>
          </a:p>
        </p:txBody>
      </p:sp>
    </p:spTree>
    <p:extLst>
      <p:ext uri="{BB962C8B-B14F-4D97-AF65-F5344CB8AC3E}">
        <p14:creationId xmlns:p14="http://schemas.microsoft.com/office/powerpoint/2010/main" val="1852616255"/>
      </p:ext>
    </p:extLst>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US" altLang="x-none" dirty="0"/>
              <a:t>Summary of ER (</a:t>
            </a:r>
            <a:r>
              <a:rPr lang="en-US" altLang="x-none" dirty="0" err="1"/>
              <a:t>Cont</a:t>
            </a:r>
            <a:r>
              <a:rPr lang="en-US" altLang="x-none" dirty="0"/>
              <a:t>….)</a:t>
            </a:r>
          </a:p>
        </p:txBody>
      </p:sp>
      <p:sp>
        <p:nvSpPr>
          <p:cNvPr id="107525" name="Rectangle 5"/>
          <p:cNvSpPr>
            <a:spLocks noGrp="1" noChangeArrowheads="1"/>
          </p:cNvSpPr>
          <p:nvPr>
            <p:ph type="body" idx="1"/>
          </p:nvPr>
        </p:nvSpPr>
        <p:spPr/>
        <p:txBody>
          <a:bodyPr>
            <a:normAutofit/>
          </a:bodyPr>
          <a:lstStyle/>
          <a:p>
            <a:r>
              <a:rPr lang="en-US" altLang="x-none" dirty="0"/>
              <a:t>ER design is </a:t>
            </a:r>
            <a:r>
              <a:rPr lang="en-US" altLang="x-none" b="1" dirty="0"/>
              <a:t>subjective</a:t>
            </a:r>
            <a:r>
              <a:rPr lang="en-US" altLang="x-none" dirty="0"/>
              <a:t>.  Many ways to model a given scenario!</a:t>
            </a:r>
          </a:p>
          <a:p>
            <a:pPr>
              <a:spcBef>
                <a:spcPts val="2000"/>
              </a:spcBef>
            </a:pPr>
            <a:r>
              <a:rPr lang="en-US" altLang="x-none" dirty="0"/>
              <a:t>Analyzing alternatives can be tricky! Common choices include:</a:t>
            </a:r>
          </a:p>
          <a:p>
            <a:pPr lvl="1"/>
            <a:r>
              <a:rPr lang="en-US" altLang="x-none" dirty="0"/>
              <a:t>Entity vs. attribute, entity vs. relationship, binary or n-</a:t>
            </a:r>
            <a:r>
              <a:rPr lang="en-US" altLang="x-none" dirty="0" err="1"/>
              <a:t>ary</a:t>
            </a:r>
            <a:r>
              <a:rPr lang="en-US" altLang="x-none" dirty="0"/>
              <a:t> relationship, whether or not to </a:t>
            </a:r>
            <a:r>
              <a:rPr lang="en-US" altLang="x-none"/>
              <a:t>use aggregation</a:t>
            </a:r>
            <a:endParaRPr lang="en-US" altLang="x-none" dirty="0"/>
          </a:p>
          <a:p>
            <a:pPr lvl="1"/>
            <a:endParaRPr lang="en-US" altLang="x-none" dirty="0"/>
          </a:p>
          <a:p>
            <a:r>
              <a:rPr lang="en-US" altLang="x-none" dirty="0"/>
              <a:t>For good DB design: resulting relational schema should be analyzed and refined further. </a:t>
            </a:r>
          </a:p>
          <a:p>
            <a:pPr lvl="1"/>
            <a:r>
              <a:rPr lang="en-US" altLang="x-none" dirty="0"/>
              <a:t>Functional Dependency information </a:t>
            </a:r>
            <a:br>
              <a:rPr lang="en-US" altLang="x-none" dirty="0"/>
            </a:br>
            <a:r>
              <a:rPr lang="en-US" altLang="x-none" dirty="0"/>
              <a:t>+ normalization coming in subsequent lecture.</a:t>
            </a:r>
          </a:p>
        </p:txBody>
      </p:sp>
    </p:spTree>
    <p:extLst>
      <p:ext uri="{BB962C8B-B14F-4D97-AF65-F5344CB8AC3E}">
        <p14:creationId xmlns:p14="http://schemas.microsoft.com/office/powerpoint/2010/main" val="989509027"/>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D56A-042C-2247-A142-52F88BF00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4B883B-90B9-A541-865B-C648C1CF1A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292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x-none" dirty="0"/>
              <a:t>Steps in Database Design</a:t>
            </a:r>
          </a:p>
        </p:txBody>
      </p:sp>
      <p:sp>
        <p:nvSpPr>
          <p:cNvPr id="32771" name="Rectangle 3"/>
          <p:cNvSpPr>
            <a:spLocks noGrp="1" noChangeArrowheads="1"/>
          </p:cNvSpPr>
          <p:nvPr>
            <p:ph type="body" idx="1"/>
          </p:nvPr>
        </p:nvSpPr>
        <p:spPr/>
        <p:txBody>
          <a:bodyPr>
            <a:normAutofit fontScale="85000" lnSpcReduction="20000"/>
          </a:bodyPr>
          <a:lstStyle/>
          <a:p>
            <a:r>
              <a:rPr lang="en-US" altLang="x-none" b="1" dirty="0"/>
              <a:t>Requirements Analysis</a:t>
            </a:r>
          </a:p>
          <a:p>
            <a:pPr lvl="1"/>
            <a:r>
              <a:rPr lang="en-US" altLang="x-none" dirty="0"/>
              <a:t> user needs; what must database do?</a:t>
            </a:r>
          </a:p>
          <a:p>
            <a:r>
              <a:rPr lang="en-US" altLang="x-none" b="1" dirty="0"/>
              <a:t>Conceptual Design</a:t>
            </a:r>
          </a:p>
          <a:p>
            <a:pPr lvl="1"/>
            <a:r>
              <a:rPr lang="en-US" altLang="x-none" i="1" dirty="0"/>
              <a:t> high level description (often done w/ER model)</a:t>
            </a:r>
          </a:p>
          <a:p>
            <a:pPr lvl="1"/>
            <a:r>
              <a:rPr lang="en-US" altLang="x-none" dirty="0"/>
              <a:t> Object-Relational Mappings (ORMs: Hibernate, Rails, Django, </a:t>
            </a:r>
            <a:r>
              <a:rPr lang="en-US" altLang="x-none" dirty="0" err="1"/>
              <a:t>etc</a:t>
            </a:r>
            <a:r>
              <a:rPr lang="en-US" altLang="x-none" dirty="0"/>
              <a:t>) </a:t>
            </a:r>
            <a:br>
              <a:rPr lang="en-US" altLang="x-none" dirty="0"/>
            </a:br>
            <a:r>
              <a:rPr lang="en-US" altLang="x-none" dirty="0"/>
              <a:t> encourage you to program here</a:t>
            </a:r>
          </a:p>
          <a:p>
            <a:r>
              <a:rPr lang="en-US" altLang="x-none" b="1" dirty="0"/>
              <a:t>Logical Design</a:t>
            </a:r>
          </a:p>
          <a:p>
            <a:pPr lvl="1"/>
            <a:r>
              <a:rPr lang="en-US" altLang="x-none" dirty="0"/>
              <a:t> translate ER into DBMS data model</a:t>
            </a:r>
          </a:p>
          <a:p>
            <a:pPr lvl="1"/>
            <a:r>
              <a:rPr lang="en-US" altLang="x-none" dirty="0"/>
              <a:t> ORMs often require you to help here too</a:t>
            </a:r>
          </a:p>
          <a:p>
            <a:r>
              <a:rPr lang="en-US" altLang="x-none" b="1" dirty="0"/>
              <a:t>Schema Refinement </a:t>
            </a:r>
          </a:p>
          <a:p>
            <a:pPr lvl="1"/>
            <a:r>
              <a:rPr lang="en-US" altLang="x-none" dirty="0"/>
              <a:t> consistency, normalization</a:t>
            </a:r>
          </a:p>
          <a:p>
            <a:r>
              <a:rPr lang="en-US" altLang="x-none" b="1" dirty="0"/>
              <a:t>Physical Design </a:t>
            </a:r>
            <a:r>
              <a:rPr lang="en-US" altLang="x-none" dirty="0"/>
              <a:t>- indexes, disk layout</a:t>
            </a:r>
          </a:p>
          <a:p>
            <a:r>
              <a:rPr lang="en-US" altLang="x-none" b="1" dirty="0"/>
              <a:t>Security Design </a:t>
            </a:r>
            <a:r>
              <a:rPr lang="en-US" altLang="x-none" dirty="0"/>
              <a:t>- who accesses what, and how</a:t>
            </a:r>
          </a:p>
        </p:txBody>
      </p:sp>
      <p:grpSp>
        <p:nvGrpSpPr>
          <p:cNvPr id="2" name="Group 1"/>
          <p:cNvGrpSpPr/>
          <p:nvPr/>
        </p:nvGrpSpPr>
        <p:grpSpPr>
          <a:xfrm>
            <a:off x="6324600" y="1809750"/>
            <a:ext cx="1754703" cy="323165"/>
            <a:chOff x="6324600" y="1809750"/>
            <a:chExt cx="1754703" cy="323165"/>
          </a:xfrm>
        </p:grpSpPr>
        <p:sp>
          <p:nvSpPr>
            <p:cNvPr id="7" name="Left Arrow 6" descr="Arrow pointing to Conceptual design, high level descriptions" title="You are here"/>
            <p:cNvSpPr/>
            <p:nvPr/>
          </p:nvSpPr>
          <p:spPr>
            <a:xfrm>
              <a:off x="6324600" y="18097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8" name="TextBox 7" descr="Arrow pointing to Conceptual design, high level descriptions" title="You are here"/>
            <p:cNvSpPr txBox="1"/>
            <p:nvPr/>
          </p:nvSpPr>
          <p:spPr>
            <a:xfrm flipH="1">
              <a:off x="6624452" y="1809750"/>
              <a:ext cx="1454851" cy="323165"/>
            </a:xfrm>
            <a:prstGeom prst="rect">
              <a:avLst/>
            </a:prstGeom>
            <a:noFill/>
          </p:spPr>
          <p:txBody>
            <a:bodyPr wrap="square" rtlCol="0">
              <a:spAutoFit/>
            </a:bodyPr>
            <a:lstStyle/>
            <a:p>
              <a:r>
                <a:rPr lang="en-US" sz="1500" dirty="0">
                  <a:solidFill>
                    <a:schemeClr val="tx2"/>
                  </a:solidFill>
                  <a:latin typeface="Helvetica Neue" charset="0"/>
                  <a:ea typeface="Helvetica Neue" charset="0"/>
                  <a:cs typeface="Helvetica Neue" charset="0"/>
                </a:rPr>
                <a:t>You are here</a:t>
              </a:r>
            </a:p>
          </p:txBody>
        </p:sp>
      </p:grpSp>
    </p:spTree>
    <p:extLst>
      <p:ext uri="{BB962C8B-B14F-4D97-AF65-F5344CB8AC3E}">
        <p14:creationId xmlns:p14="http://schemas.microsoft.com/office/powerpoint/2010/main" val="110007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r>
              <a:rPr lang="en-US" altLang="x-none" dirty="0"/>
              <a:t>Describing Data: Data Models</a:t>
            </a:r>
          </a:p>
        </p:txBody>
      </p:sp>
      <p:sp>
        <p:nvSpPr>
          <p:cNvPr id="19460" name="Rectangle 5"/>
          <p:cNvSpPr>
            <a:spLocks noGrp="1" noChangeArrowheads="1"/>
          </p:cNvSpPr>
          <p:nvPr>
            <p:ph idx="1"/>
          </p:nvPr>
        </p:nvSpPr>
        <p:spPr/>
        <p:txBody>
          <a:bodyPr>
            <a:normAutofit/>
          </a:bodyPr>
          <a:lstStyle/>
          <a:p>
            <a:r>
              <a:rPr lang="en-US" altLang="x-none" b="1" u="sng" dirty="0"/>
              <a:t>Data model : </a:t>
            </a:r>
            <a:r>
              <a:rPr lang="en-US" altLang="x-none" dirty="0"/>
              <a:t>collection of concepts for describing data.</a:t>
            </a:r>
          </a:p>
          <a:p>
            <a:pPr>
              <a:spcBef>
                <a:spcPts val="2000"/>
              </a:spcBef>
            </a:pPr>
            <a:r>
              <a:rPr lang="en-US" altLang="x-none" b="1" u="sng" dirty="0"/>
              <a:t>Schema: </a:t>
            </a:r>
            <a:r>
              <a:rPr lang="en-US" altLang="x-none" dirty="0"/>
              <a:t>description of a particular collection of data, using a given data model.</a:t>
            </a:r>
          </a:p>
          <a:p>
            <a:pPr>
              <a:spcBef>
                <a:spcPts val="2000"/>
              </a:spcBef>
            </a:pPr>
            <a:r>
              <a:rPr lang="en-US" altLang="x-none" b="1" u="sng" dirty="0"/>
              <a:t>Relational model of data</a:t>
            </a:r>
          </a:p>
          <a:p>
            <a:pPr lvl="1"/>
            <a:r>
              <a:rPr lang="en-US" altLang="x-none" dirty="0"/>
              <a:t>Main concept:  relation  (table), rows and columns</a:t>
            </a:r>
          </a:p>
          <a:p>
            <a:pPr lvl="1"/>
            <a:r>
              <a:rPr lang="en-US" altLang="x-none" dirty="0"/>
              <a:t>Every relation has a schema</a:t>
            </a:r>
          </a:p>
          <a:p>
            <a:pPr lvl="2"/>
            <a:r>
              <a:rPr lang="en-US" altLang="x-none" dirty="0"/>
              <a:t>describes the columns</a:t>
            </a:r>
          </a:p>
          <a:p>
            <a:pPr lvl="2"/>
            <a:r>
              <a:rPr lang="en-US" altLang="x-none" dirty="0"/>
              <a:t>column names and domains</a:t>
            </a:r>
          </a:p>
        </p:txBody>
      </p:sp>
    </p:spTree>
    <p:extLst>
      <p:ext uri="{BB962C8B-B14F-4D97-AF65-F5344CB8AC3E}">
        <p14:creationId xmlns:p14="http://schemas.microsoft.com/office/powerpoint/2010/main" val="10890386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611132" y="3455421"/>
            <a:ext cx="5463425" cy="1291188"/>
          </a:xfrm>
          <a:custGeom>
            <a:avLst/>
            <a:gdLst>
              <a:gd name="connsiteX0" fmla="*/ 0 w 5463425"/>
              <a:gd name="connsiteY0" fmla="*/ 528422 h 1291188"/>
              <a:gd name="connsiteX1" fmla="*/ 0 w 5463425"/>
              <a:gd name="connsiteY1" fmla="*/ 1291188 h 1291188"/>
              <a:gd name="connsiteX2" fmla="*/ 2499666 w 5463425"/>
              <a:gd name="connsiteY2" fmla="*/ 1291188 h 1291188"/>
              <a:gd name="connsiteX3" fmla="*/ 3556510 w 5463425"/>
              <a:gd name="connsiteY3" fmla="*/ 413548 h 1291188"/>
              <a:gd name="connsiteX4" fmla="*/ 5463425 w 5463425"/>
              <a:gd name="connsiteY4" fmla="*/ 413548 h 1291188"/>
              <a:gd name="connsiteX5" fmla="*/ 5463425 w 5463425"/>
              <a:gd name="connsiteY5" fmla="*/ 0 h 1291188"/>
              <a:gd name="connsiteX6" fmla="*/ 3538130 w 5463425"/>
              <a:gd name="connsiteY6" fmla="*/ 0 h 1291188"/>
              <a:gd name="connsiteX7" fmla="*/ 2495071 w 5463425"/>
              <a:gd name="connsiteY7" fmla="*/ 510042 h 1291188"/>
              <a:gd name="connsiteX8" fmla="*/ 0 w 5463425"/>
              <a:gd name="connsiteY8" fmla="*/ 528422 h 129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425" h="1291188">
                <a:moveTo>
                  <a:pt x="0" y="528422"/>
                </a:moveTo>
                <a:lnTo>
                  <a:pt x="0" y="1291188"/>
                </a:lnTo>
                <a:lnTo>
                  <a:pt x="2499666" y="1291188"/>
                </a:lnTo>
                <a:lnTo>
                  <a:pt x="3556510" y="413548"/>
                </a:lnTo>
                <a:lnTo>
                  <a:pt x="5463425" y="413548"/>
                </a:lnTo>
                <a:lnTo>
                  <a:pt x="5463425" y="0"/>
                </a:lnTo>
                <a:lnTo>
                  <a:pt x="3538130" y="0"/>
                </a:lnTo>
                <a:lnTo>
                  <a:pt x="2495071" y="510042"/>
                </a:lnTo>
                <a:lnTo>
                  <a:pt x="0" y="528422"/>
                </a:lnTo>
                <a:close/>
              </a:path>
            </a:pathLst>
          </a:cu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29512" y="2499666"/>
            <a:ext cx="5683983" cy="657082"/>
          </a:xfrm>
          <a:custGeom>
            <a:avLst/>
            <a:gdLst>
              <a:gd name="connsiteX0" fmla="*/ 0 w 5683983"/>
              <a:gd name="connsiteY0" fmla="*/ 18380 h 657082"/>
              <a:gd name="connsiteX1" fmla="*/ 0 w 5683983"/>
              <a:gd name="connsiteY1" fmla="*/ 657082 h 657082"/>
              <a:gd name="connsiteX2" fmla="*/ 5683983 w 5683983"/>
              <a:gd name="connsiteY2" fmla="*/ 657082 h 657082"/>
              <a:gd name="connsiteX3" fmla="*/ 5683983 w 5683983"/>
              <a:gd name="connsiteY3" fmla="*/ 220559 h 657082"/>
              <a:gd name="connsiteX4" fmla="*/ 3358926 w 5683983"/>
              <a:gd name="connsiteY4" fmla="*/ 220559 h 657082"/>
              <a:gd name="connsiteX5" fmla="*/ 2683465 w 5683983"/>
              <a:gd name="connsiteY5" fmla="*/ 0 h 657082"/>
              <a:gd name="connsiteX6" fmla="*/ 0 w 5683983"/>
              <a:gd name="connsiteY6" fmla="*/ 18380 h 65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3983" h="657082">
                <a:moveTo>
                  <a:pt x="0" y="18380"/>
                </a:moveTo>
                <a:lnTo>
                  <a:pt x="0" y="657082"/>
                </a:lnTo>
                <a:lnTo>
                  <a:pt x="5683983" y="657082"/>
                </a:lnTo>
                <a:lnTo>
                  <a:pt x="5683983" y="220559"/>
                </a:lnTo>
                <a:lnTo>
                  <a:pt x="3358926" y="220559"/>
                </a:lnTo>
                <a:lnTo>
                  <a:pt x="2683465" y="0"/>
                </a:lnTo>
                <a:lnTo>
                  <a:pt x="0" y="18380"/>
                </a:lnTo>
                <a:close/>
              </a:path>
            </a:pathLst>
          </a:custGeom>
          <a:solidFill>
            <a:srgbClr val="D72C2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97348" y="1314164"/>
            <a:ext cx="6056177" cy="1226858"/>
          </a:xfrm>
          <a:custGeom>
            <a:avLst/>
            <a:gdLst>
              <a:gd name="connsiteX0" fmla="*/ 170014 w 6217001"/>
              <a:gd name="connsiteY0" fmla="*/ 4595 h 1185503"/>
              <a:gd name="connsiteX1" fmla="*/ 170014 w 6217001"/>
              <a:gd name="connsiteY1" fmla="*/ 519232 h 1185503"/>
              <a:gd name="connsiteX2" fmla="*/ 2881049 w 6217001"/>
              <a:gd name="connsiteY2" fmla="*/ 519232 h 1185503"/>
              <a:gd name="connsiteX3" fmla="*/ 3267027 w 6217001"/>
              <a:gd name="connsiteY3" fmla="*/ 1185503 h 1185503"/>
              <a:gd name="connsiteX4" fmla="*/ 6217001 w 6217001"/>
              <a:gd name="connsiteY4" fmla="*/ 1185503 h 1185503"/>
              <a:gd name="connsiteX5" fmla="*/ 6217001 w 6217001"/>
              <a:gd name="connsiteY5" fmla="*/ 730601 h 1185503"/>
              <a:gd name="connsiteX6" fmla="*/ 3202697 w 6217001"/>
              <a:gd name="connsiteY6" fmla="*/ 730601 h 1185503"/>
              <a:gd name="connsiteX7" fmla="*/ 2812124 w 6217001"/>
              <a:gd name="connsiteY7" fmla="*/ 13785 h 1185503"/>
              <a:gd name="connsiteX8" fmla="*/ 156229 w 6217001"/>
              <a:gd name="connsiteY8" fmla="*/ 13785 h 1185503"/>
              <a:gd name="connsiteX9" fmla="*/ 0 w 6217001"/>
              <a:gd name="connsiteY9" fmla="*/ 13785 h 1185503"/>
              <a:gd name="connsiteX10" fmla="*/ 0 w 6217001"/>
              <a:gd name="connsiteY10" fmla="*/ 0 h 1185503"/>
              <a:gd name="connsiteX0" fmla="*/ 170014 w 6217001"/>
              <a:gd name="connsiteY0" fmla="*/ 0 h 1180908"/>
              <a:gd name="connsiteX1" fmla="*/ 170014 w 6217001"/>
              <a:gd name="connsiteY1" fmla="*/ 514637 h 1180908"/>
              <a:gd name="connsiteX2" fmla="*/ 2881049 w 6217001"/>
              <a:gd name="connsiteY2" fmla="*/ 514637 h 1180908"/>
              <a:gd name="connsiteX3" fmla="*/ 3267027 w 6217001"/>
              <a:gd name="connsiteY3" fmla="*/ 1180908 h 1180908"/>
              <a:gd name="connsiteX4" fmla="*/ 6217001 w 6217001"/>
              <a:gd name="connsiteY4" fmla="*/ 1180908 h 1180908"/>
              <a:gd name="connsiteX5" fmla="*/ 6217001 w 6217001"/>
              <a:gd name="connsiteY5" fmla="*/ 726006 h 1180908"/>
              <a:gd name="connsiteX6" fmla="*/ 3202697 w 6217001"/>
              <a:gd name="connsiteY6" fmla="*/ 726006 h 1180908"/>
              <a:gd name="connsiteX7" fmla="*/ 2812124 w 6217001"/>
              <a:gd name="connsiteY7" fmla="*/ 9190 h 1180908"/>
              <a:gd name="connsiteX8" fmla="*/ 156229 w 6217001"/>
              <a:gd name="connsiteY8" fmla="*/ 9190 h 1180908"/>
              <a:gd name="connsiteX9" fmla="*/ 0 w 6217001"/>
              <a:gd name="connsiteY9" fmla="*/ 9190 h 1180908"/>
              <a:gd name="connsiteX0" fmla="*/ 13785 w 6060772"/>
              <a:gd name="connsiteY0" fmla="*/ 0 h 1180908"/>
              <a:gd name="connsiteX1" fmla="*/ 13785 w 6060772"/>
              <a:gd name="connsiteY1" fmla="*/ 514637 h 1180908"/>
              <a:gd name="connsiteX2" fmla="*/ 2724820 w 6060772"/>
              <a:gd name="connsiteY2" fmla="*/ 514637 h 1180908"/>
              <a:gd name="connsiteX3" fmla="*/ 3110798 w 6060772"/>
              <a:gd name="connsiteY3" fmla="*/ 1180908 h 1180908"/>
              <a:gd name="connsiteX4" fmla="*/ 6060772 w 6060772"/>
              <a:gd name="connsiteY4" fmla="*/ 1180908 h 1180908"/>
              <a:gd name="connsiteX5" fmla="*/ 6060772 w 6060772"/>
              <a:gd name="connsiteY5" fmla="*/ 726006 h 1180908"/>
              <a:gd name="connsiteX6" fmla="*/ 3046468 w 6060772"/>
              <a:gd name="connsiteY6" fmla="*/ 726006 h 1180908"/>
              <a:gd name="connsiteX7" fmla="*/ 2655895 w 6060772"/>
              <a:gd name="connsiteY7" fmla="*/ 9190 h 1180908"/>
              <a:gd name="connsiteX8" fmla="*/ 0 w 6060772"/>
              <a:gd name="connsiteY8" fmla="*/ 9190 h 1180908"/>
              <a:gd name="connsiteX0" fmla="*/ 13785 w 6060772"/>
              <a:gd name="connsiteY0" fmla="*/ 0 h 1180908"/>
              <a:gd name="connsiteX1" fmla="*/ 13785 w 6060772"/>
              <a:gd name="connsiteY1" fmla="*/ 514637 h 1180908"/>
              <a:gd name="connsiteX2" fmla="*/ 2724820 w 6060772"/>
              <a:gd name="connsiteY2" fmla="*/ 514637 h 1180908"/>
              <a:gd name="connsiteX3" fmla="*/ 3055658 w 6060772"/>
              <a:gd name="connsiteY3" fmla="*/ 1171718 h 1180908"/>
              <a:gd name="connsiteX4" fmla="*/ 6060772 w 6060772"/>
              <a:gd name="connsiteY4" fmla="*/ 1180908 h 1180908"/>
              <a:gd name="connsiteX5" fmla="*/ 6060772 w 6060772"/>
              <a:gd name="connsiteY5" fmla="*/ 726006 h 1180908"/>
              <a:gd name="connsiteX6" fmla="*/ 3046468 w 6060772"/>
              <a:gd name="connsiteY6" fmla="*/ 726006 h 1180908"/>
              <a:gd name="connsiteX7" fmla="*/ 2655895 w 6060772"/>
              <a:gd name="connsiteY7" fmla="*/ 9190 h 1180908"/>
              <a:gd name="connsiteX8" fmla="*/ 0 w 6060772"/>
              <a:gd name="connsiteY8" fmla="*/ 9190 h 1180908"/>
              <a:gd name="connsiteX0" fmla="*/ 13785 w 6060772"/>
              <a:gd name="connsiteY0" fmla="*/ 0 h 1180908"/>
              <a:gd name="connsiteX1" fmla="*/ 13785 w 6060772"/>
              <a:gd name="connsiteY1" fmla="*/ 514637 h 1180908"/>
              <a:gd name="connsiteX2" fmla="*/ 2669680 w 6060772"/>
              <a:gd name="connsiteY2" fmla="*/ 510042 h 1180908"/>
              <a:gd name="connsiteX3" fmla="*/ 3055658 w 6060772"/>
              <a:gd name="connsiteY3" fmla="*/ 1171718 h 1180908"/>
              <a:gd name="connsiteX4" fmla="*/ 6060772 w 6060772"/>
              <a:gd name="connsiteY4" fmla="*/ 1180908 h 1180908"/>
              <a:gd name="connsiteX5" fmla="*/ 6060772 w 6060772"/>
              <a:gd name="connsiteY5" fmla="*/ 726006 h 1180908"/>
              <a:gd name="connsiteX6" fmla="*/ 3046468 w 6060772"/>
              <a:gd name="connsiteY6" fmla="*/ 726006 h 1180908"/>
              <a:gd name="connsiteX7" fmla="*/ 2655895 w 6060772"/>
              <a:gd name="connsiteY7" fmla="*/ 9190 h 1180908"/>
              <a:gd name="connsiteX8" fmla="*/ 0 w 6060772"/>
              <a:gd name="connsiteY8" fmla="*/ 9190 h 1180908"/>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51300 w 6056177"/>
              <a:gd name="connsiteY7" fmla="*/ 55140 h 1226858"/>
              <a:gd name="connsiteX8" fmla="*/ 0 w 6056177"/>
              <a:gd name="connsiteY8" fmla="*/ 0 h 1226858"/>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55895 w 6056177"/>
              <a:gd name="connsiteY7" fmla="*/ 4595 h 1226858"/>
              <a:gd name="connsiteX8" fmla="*/ 0 w 6056177"/>
              <a:gd name="connsiteY8" fmla="*/ 0 h 1226858"/>
              <a:gd name="connsiteX0" fmla="*/ 9190 w 6056177"/>
              <a:gd name="connsiteY0" fmla="*/ 50545 h 1231453"/>
              <a:gd name="connsiteX1" fmla="*/ 9190 w 6056177"/>
              <a:gd name="connsiteY1" fmla="*/ 565182 h 1231453"/>
              <a:gd name="connsiteX2" fmla="*/ 2665085 w 6056177"/>
              <a:gd name="connsiteY2" fmla="*/ 560587 h 1231453"/>
              <a:gd name="connsiteX3" fmla="*/ 3051063 w 6056177"/>
              <a:gd name="connsiteY3" fmla="*/ 1222263 h 1231453"/>
              <a:gd name="connsiteX4" fmla="*/ 6056177 w 6056177"/>
              <a:gd name="connsiteY4" fmla="*/ 1231453 h 1231453"/>
              <a:gd name="connsiteX5" fmla="*/ 6056177 w 6056177"/>
              <a:gd name="connsiteY5" fmla="*/ 776551 h 1231453"/>
              <a:gd name="connsiteX6" fmla="*/ 3041873 w 6056177"/>
              <a:gd name="connsiteY6" fmla="*/ 776551 h 1231453"/>
              <a:gd name="connsiteX7" fmla="*/ 2655895 w 6056177"/>
              <a:gd name="connsiteY7" fmla="*/ 0 h 1231453"/>
              <a:gd name="connsiteX8" fmla="*/ 0 w 6056177"/>
              <a:gd name="connsiteY8" fmla="*/ 4595 h 1231453"/>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55895 w 6056177"/>
              <a:gd name="connsiteY7" fmla="*/ 4595 h 1226858"/>
              <a:gd name="connsiteX8" fmla="*/ 0 w 6056177"/>
              <a:gd name="connsiteY8" fmla="*/ 0 h 1226858"/>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46705 w 6056177"/>
              <a:gd name="connsiteY7" fmla="*/ 0 h 1226858"/>
              <a:gd name="connsiteX8" fmla="*/ 0 w 6056177"/>
              <a:gd name="connsiteY8" fmla="*/ 0 h 122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6177" h="1226858">
                <a:moveTo>
                  <a:pt x="9190" y="45950"/>
                </a:moveTo>
                <a:lnTo>
                  <a:pt x="9190" y="560587"/>
                </a:lnTo>
                <a:lnTo>
                  <a:pt x="2665085" y="555992"/>
                </a:lnTo>
                <a:lnTo>
                  <a:pt x="3051063" y="1217668"/>
                </a:lnTo>
                <a:lnTo>
                  <a:pt x="6056177" y="1226858"/>
                </a:lnTo>
                <a:lnTo>
                  <a:pt x="6056177" y="771956"/>
                </a:lnTo>
                <a:lnTo>
                  <a:pt x="3041873" y="771956"/>
                </a:lnTo>
                <a:lnTo>
                  <a:pt x="2646705" y="0"/>
                </a:lnTo>
                <a:lnTo>
                  <a:pt x="0" y="0"/>
                </a:lnTo>
              </a:path>
            </a:pathLst>
          </a:custGeom>
          <a:solidFill>
            <a:srgbClr val="0070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7" name="Rectangle 4"/>
          <p:cNvSpPr>
            <a:spLocks noGrp="1" noChangeArrowheads="1"/>
          </p:cNvSpPr>
          <p:nvPr>
            <p:ph type="title"/>
          </p:nvPr>
        </p:nvSpPr>
        <p:spPr>
          <a:xfrm>
            <a:off x="1657350" y="-1130"/>
            <a:ext cx="5829300" cy="857250"/>
          </a:xfrm>
          <a:noFill/>
        </p:spPr>
        <p:txBody>
          <a:bodyPr vert="horz" lIns="69056" tIns="34529" rIns="69056" bIns="34529" rtlCol="0" anchor="ctr">
            <a:normAutofit/>
          </a:bodyPr>
          <a:lstStyle/>
          <a:p>
            <a:pPr eaLnBrk="1" hangingPunct="1"/>
            <a:r>
              <a:rPr lang="en-US" altLang="x-none"/>
              <a:t>Levels of Abstraction</a:t>
            </a:r>
          </a:p>
        </p:txBody>
      </p:sp>
      <p:sp>
        <p:nvSpPr>
          <p:cNvPr id="21508" name="Rectangle 5"/>
          <p:cNvSpPr>
            <a:spLocks noGrp="1" noChangeArrowheads="1"/>
          </p:cNvSpPr>
          <p:nvPr>
            <p:ph type="body" sz="half" idx="1"/>
          </p:nvPr>
        </p:nvSpPr>
        <p:spPr>
          <a:xfrm>
            <a:off x="671512" y="1352550"/>
            <a:ext cx="2643024" cy="3421192"/>
          </a:xfrm>
          <a:noFill/>
        </p:spPr>
        <p:txBody>
          <a:bodyPr vert="horz" lIns="69056" tIns="34529" rIns="69056" bIns="34529" rtlCol="0">
            <a:normAutofit lnSpcReduction="10000"/>
          </a:bodyPr>
          <a:lstStyle/>
          <a:p>
            <a:pPr marL="0" indent="0" eaLnBrk="1" hangingPunct="1">
              <a:lnSpc>
                <a:spcPct val="90000"/>
              </a:lnSpc>
              <a:spcBef>
                <a:spcPts val="10000"/>
              </a:spcBef>
              <a:buNone/>
            </a:pPr>
            <a:r>
              <a:rPr lang="en-US" altLang="x-none" sz="1800" dirty="0"/>
              <a:t>Views describe how users see the data.                                    </a:t>
            </a:r>
          </a:p>
          <a:p>
            <a:pPr marL="0" indent="0" eaLnBrk="1" hangingPunct="1">
              <a:lnSpc>
                <a:spcPct val="90000"/>
              </a:lnSpc>
              <a:spcBef>
                <a:spcPts val="6000"/>
              </a:spcBef>
              <a:buNone/>
            </a:pPr>
            <a:r>
              <a:rPr lang="en-US" altLang="x-none" sz="1800" dirty="0"/>
              <a:t>Conceptual schema defines logical structure</a:t>
            </a:r>
          </a:p>
          <a:p>
            <a:pPr marL="0" indent="0" eaLnBrk="1" hangingPunct="1">
              <a:lnSpc>
                <a:spcPct val="90000"/>
              </a:lnSpc>
              <a:spcBef>
                <a:spcPts val="8000"/>
              </a:spcBef>
              <a:buNone/>
            </a:pPr>
            <a:r>
              <a:rPr lang="en-US" altLang="x-none" sz="1800" dirty="0"/>
              <a:t>Physical schema describes the files and indexes used.</a:t>
            </a:r>
          </a:p>
        </p:txBody>
      </p:sp>
      <p:sp>
        <p:nvSpPr>
          <p:cNvPr id="21511" name="Oval 8" descr="Describes the files and indexes used. Direct connection with the DB" title="Physical Schema"/>
          <p:cNvSpPr>
            <a:spLocks noChangeArrowheads="1"/>
          </p:cNvSpPr>
          <p:nvPr/>
        </p:nvSpPr>
        <p:spPr bwMode="auto">
          <a:xfrm>
            <a:off x="4700587" y="39897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2" name="Line 9" descr="Describes the files and indexes used. Direct connection with the DB" title="Physical Schema"/>
          <p:cNvSpPr>
            <a:spLocks noChangeShapeType="1"/>
          </p:cNvSpPr>
          <p:nvPr/>
        </p:nvSpPr>
        <p:spPr bwMode="auto">
          <a:xfrm>
            <a:off x="4688681" y="4062413"/>
            <a:ext cx="2381" cy="71794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3" name="Oval 10" descr="Describes the files and indexes used. Direct connection with the DB" title="Physical Schema"/>
          <p:cNvSpPr>
            <a:spLocks noChangeArrowheads="1"/>
          </p:cNvSpPr>
          <p:nvPr/>
        </p:nvSpPr>
        <p:spPr bwMode="auto">
          <a:xfrm>
            <a:off x="4700587" y="46755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4" name="Line 11" descr="Describes the files and indexes used. Direct connection with the DB" title="Physical Schema"/>
          <p:cNvSpPr>
            <a:spLocks noChangeShapeType="1"/>
          </p:cNvSpPr>
          <p:nvPr/>
        </p:nvSpPr>
        <p:spPr bwMode="auto">
          <a:xfrm>
            <a:off x="5491162" y="4094560"/>
            <a:ext cx="0" cy="6286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5" name="Rectangle 12" descr="Describes the files and indexes used. Direct connection with the DB" title="Physical Schema"/>
          <p:cNvSpPr>
            <a:spLocks noChangeArrowheads="1"/>
          </p:cNvSpPr>
          <p:nvPr/>
        </p:nvSpPr>
        <p:spPr bwMode="auto">
          <a:xfrm>
            <a:off x="4220766" y="3511153"/>
            <a:ext cx="1838644"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Physical Schema</a:t>
            </a:r>
          </a:p>
        </p:txBody>
      </p:sp>
      <p:sp>
        <p:nvSpPr>
          <p:cNvPr id="21516" name="Rectangle 13" descr="Defines logical structure" title="Conceptual Schem"/>
          <p:cNvSpPr>
            <a:spLocks noChangeArrowheads="1"/>
          </p:cNvSpPr>
          <p:nvPr/>
        </p:nvSpPr>
        <p:spPr bwMode="auto">
          <a:xfrm>
            <a:off x="4043362" y="2787253"/>
            <a:ext cx="2160848"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Conceptual Schema</a:t>
            </a:r>
          </a:p>
        </p:txBody>
      </p:sp>
      <p:sp>
        <p:nvSpPr>
          <p:cNvPr id="21517" name="Rectangle 14"/>
          <p:cNvSpPr>
            <a:spLocks noChangeArrowheads="1"/>
          </p:cNvSpPr>
          <p:nvPr/>
        </p:nvSpPr>
        <p:spPr bwMode="auto">
          <a:xfrm>
            <a:off x="3705225"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1</a:t>
            </a:r>
          </a:p>
        </p:txBody>
      </p:sp>
      <p:sp>
        <p:nvSpPr>
          <p:cNvPr id="21518" name="Rectangle 15"/>
          <p:cNvSpPr>
            <a:spLocks noChangeArrowheads="1"/>
          </p:cNvSpPr>
          <p:nvPr/>
        </p:nvSpPr>
        <p:spPr bwMode="auto">
          <a:xfrm>
            <a:off x="4676775"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2</a:t>
            </a:r>
          </a:p>
        </p:txBody>
      </p:sp>
      <p:sp>
        <p:nvSpPr>
          <p:cNvPr id="21519" name="Rectangle 16"/>
          <p:cNvSpPr>
            <a:spLocks noChangeArrowheads="1"/>
          </p:cNvSpPr>
          <p:nvPr/>
        </p:nvSpPr>
        <p:spPr bwMode="auto">
          <a:xfrm>
            <a:off x="5649516"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3</a:t>
            </a:r>
          </a:p>
        </p:txBody>
      </p:sp>
      <p:sp>
        <p:nvSpPr>
          <p:cNvPr id="21520" name="Rectangle 17" descr="Picture of a cow" title="View 1"/>
          <p:cNvSpPr>
            <a:spLocks noChangeArrowheads="1"/>
          </p:cNvSpPr>
          <p:nvPr/>
        </p:nvSpPr>
        <p:spPr bwMode="auto">
          <a:xfrm>
            <a:off x="3729037"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1" name="Rectangle 18" descr="Picture of a dog" title="View 2"/>
          <p:cNvSpPr>
            <a:spLocks noChangeArrowheads="1"/>
          </p:cNvSpPr>
          <p:nvPr/>
        </p:nvSpPr>
        <p:spPr bwMode="auto">
          <a:xfrm>
            <a:off x="4700587"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2" name="Rectangle 19" descr="Picture of a baby" title="View 3"/>
          <p:cNvSpPr>
            <a:spLocks noChangeArrowheads="1"/>
          </p:cNvSpPr>
          <p:nvPr/>
        </p:nvSpPr>
        <p:spPr bwMode="auto">
          <a:xfrm>
            <a:off x="5672137"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3" name="Rectangle 20" descr="Defines logical structure" title="Conceptual Schem"/>
          <p:cNvSpPr>
            <a:spLocks noChangeArrowheads="1"/>
          </p:cNvSpPr>
          <p:nvPr/>
        </p:nvSpPr>
        <p:spPr bwMode="auto">
          <a:xfrm>
            <a:off x="4071937" y="2808685"/>
            <a:ext cx="20955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4" name="Rectangle 21" descr="Describes the files and indexes used. Direct connection with the DB" title="Physical Schema"/>
          <p:cNvSpPr>
            <a:spLocks noChangeArrowheads="1"/>
          </p:cNvSpPr>
          <p:nvPr/>
        </p:nvSpPr>
        <p:spPr bwMode="auto">
          <a:xfrm>
            <a:off x="4243387" y="3532585"/>
            <a:ext cx="17526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5" name="Line 22" descr="Defines logical structure" title="Conceptual Schem"/>
          <p:cNvSpPr>
            <a:spLocks noChangeShapeType="1"/>
          </p:cNvSpPr>
          <p:nvPr/>
        </p:nvSpPr>
        <p:spPr bwMode="auto">
          <a:xfrm>
            <a:off x="4119562"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6" name="Line 23" descr="Defines logical structure" title="Conceptual Schem"/>
          <p:cNvSpPr>
            <a:spLocks noChangeShapeType="1"/>
          </p:cNvSpPr>
          <p:nvPr/>
        </p:nvSpPr>
        <p:spPr bwMode="auto">
          <a:xfrm>
            <a:off x="5091112" y="2456260"/>
            <a:ext cx="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7" name="Line 24" descr="Defines logical structure" title="Conceptual Schem"/>
          <p:cNvSpPr>
            <a:spLocks noChangeShapeType="1"/>
          </p:cNvSpPr>
          <p:nvPr/>
        </p:nvSpPr>
        <p:spPr bwMode="auto">
          <a:xfrm flipH="1">
            <a:off x="5662612"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8" name="Line 25" descr="Defines logical structure" title="Conceptual Schem"/>
          <p:cNvSpPr>
            <a:spLocks noChangeShapeType="1"/>
          </p:cNvSpPr>
          <p:nvPr/>
        </p:nvSpPr>
        <p:spPr bwMode="auto">
          <a:xfrm>
            <a:off x="5091112" y="3084910"/>
            <a:ext cx="0" cy="464344"/>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9" name="Line 26" descr="Describes the files and indexes used. Direct connection with the DB" title="Physical Schema"/>
          <p:cNvSpPr>
            <a:spLocks noChangeShapeType="1"/>
          </p:cNvSpPr>
          <p:nvPr/>
        </p:nvSpPr>
        <p:spPr bwMode="auto">
          <a:xfrm>
            <a:off x="5091112" y="3808810"/>
            <a:ext cx="0" cy="28575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30" name="Text Box 27" descr="Describes the files and indexes used. Direct connection with the DB" title="Physical Schema"/>
          <p:cNvSpPr txBox="1">
            <a:spLocks noChangeArrowheads="1"/>
          </p:cNvSpPr>
          <p:nvPr/>
        </p:nvSpPr>
        <p:spPr bwMode="auto">
          <a:xfrm>
            <a:off x="4795837" y="420886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a:solidFill>
                  <a:srgbClr val="CF0E30"/>
                </a:solidFill>
              </a:rPr>
              <a:t>DB</a:t>
            </a:r>
          </a:p>
        </p:txBody>
      </p:sp>
      <p:sp>
        <p:nvSpPr>
          <p:cNvPr id="21531" name="Text Box 31"/>
          <p:cNvSpPr txBox="1">
            <a:spLocks noChangeArrowheads="1"/>
          </p:cNvSpPr>
          <p:nvPr/>
        </p:nvSpPr>
        <p:spPr bwMode="auto">
          <a:xfrm>
            <a:off x="4631849" y="627333"/>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dirty="0">
                <a:solidFill>
                  <a:srgbClr val="CF0E30"/>
                </a:solidFill>
              </a:rPr>
              <a:t>Users</a:t>
            </a:r>
          </a:p>
        </p:txBody>
      </p:sp>
      <p:pic>
        <p:nvPicPr>
          <p:cNvPr id="21532" name="Picture 31" descr="Views describe how uers see the data: View 1 (image of a cow) View 2: image of a dog, view 3: image of a child" title="Users">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0456" y="1168004"/>
            <a:ext cx="959644" cy="85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3" name="Picture 33" descr="Views describe how uers see the data: View 1 (image of a cow) View 2: image of a dog, view 3: image of a child" title="Users">
            <a:hlinkClick r:id="rId5"/>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30503" y="1132285"/>
            <a:ext cx="68937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5" descr="Views describe how uers see the data: View 1 (image of a cow) View 2: image of a dog, view 3: image of a child" title="Users">
            <a:hlinkClick r:id="rId7"/>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94635" y="1178720"/>
            <a:ext cx="1112044" cy="83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534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1661</TotalTime>
  <Words>2892</Words>
  <Application>Microsoft Office PowerPoint</Application>
  <PresentationFormat>On-screen Show (16:9)</PresentationFormat>
  <Paragraphs>732</Paragraphs>
  <Slides>57</Slides>
  <Notes>44</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72" baseType="lpstr">
      <vt:lpstr>Helvetica Neue</vt:lpstr>
      <vt:lpstr>Arial</vt:lpstr>
      <vt:lpstr>Arial Black</vt:lpstr>
      <vt:lpstr>Book Antiqua</vt:lpstr>
      <vt:lpstr>Calibri</vt:lpstr>
      <vt:lpstr>Calibri Light</vt:lpstr>
      <vt:lpstr>Century Gothic</vt:lpstr>
      <vt:lpstr>Courier New</vt:lpstr>
      <vt:lpstr>Helvetica</vt:lpstr>
      <vt:lpstr>Lucida Console</vt:lpstr>
      <vt:lpstr>Tahoma</vt:lpstr>
      <vt:lpstr>Times New Roman</vt:lpstr>
      <vt:lpstr>Office Theme</vt:lpstr>
      <vt:lpstr>Custom Design</vt:lpstr>
      <vt:lpstr>Equation</vt:lpstr>
      <vt:lpstr>Logical Database Design:  Entity-Relation Models</vt:lpstr>
      <vt:lpstr>Architecture of a DBMS</vt:lpstr>
      <vt:lpstr>Architecture of a DBMS, Pt 2</vt:lpstr>
      <vt:lpstr>Architecture of a DBMS, Pt 3</vt:lpstr>
      <vt:lpstr>Design of a Database</vt:lpstr>
      <vt:lpstr>PowerPoint Presentation</vt:lpstr>
      <vt:lpstr>Steps in Database Design</vt:lpstr>
      <vt:lpstr>Describing Data: Data Models</vt:lpstr>
      <vt:lpstr>Levels of Abstraction</vt:lpstr>
      <vt:lpstr>Example: University Database</vt:lpstr>
      <vt:lpstr>Data Independence</vt:lpstr>
      <vt:lpstr>Levels of Abstraction, cont</vt:lpstr>
      <vt:lpstr>Data Independence, cont</vt:lpstr>
      <vt:lpstr>An Anecdote</vt:lpstr>
      <vt:lpstr>Hellerstein’s Inequality</vt:lpstr>
      <vt:lpstr>PowerPoint Presentation</vt:lpstr>
      <vt:lpstr>Data Models</vt:lpstr>
      <vt:lpstr>Entity-Relationship Model</vt:lpstr>
      <vt:lpstr>Steps in Database Design, again</vt:lpstr>
      <vt:lpstr>Conceptual Design</vt:lpstr>
      <vt:lpstr>ER Model Basics: Entities</vt:lpstr>
      <vt:lpstr>ER Model Basics: Relationships</vt:lpstr>
      <vt:lpstr>ER Model Basics (Cont.)</vt:lpstr>
      <vt:lpstr>Key Constraints</vt:lpstr>
      <vt:lpstr>Participation Constraints</vt:lpstr>
      <vt:lpstr>Weak Entities</vt:lpstr>
      <vt:lpstr>FYI: Crow’s Foot Notation</vt:lpstr>
      <vt:lpstr>Translating constraints across notations</vt:lpstr>
      <vt:lpstr>Translation to Math Terminology on Relations</vt:lpstr>
      <vt:lpstr>Binary vs. Ternary Relationships</vt:lpstr>
      <vt:lpstr>Binary vs. Ternary Relationships, cont</vt:lpstr>
      <vt:lpstr>Binary and Ternary Relationship (cont)</vt:lpstr>
      <vt:lpstr>Aggregation</vt:lpstr>
      <vt:lpstr>Aggregation vs. Ternary</vt:lpstr>
      <vt:lpstr>PowerPoint Presentation</vt:lpstr>
      <vt:lpstr>Conceptual Design Using the ER Model</vt:lpstr>
      <vt:lpstr>Entity vs. Attribute</vt:lpstr>
      <vt:lpstr>Entity vs. Attribute (Cont.)</vt:lpstr>
      <vt:lpstr>Entity vs. Relationship</vt:lpstr>
      <vt:lpstr>E-R Diagram as Wallpaper</vt:lpstr>
      <vt:lpstr>PowerPoint Presentation</vt:lpstr>
      <vt:lpstr>Steps in Database Design, Part 4</vt:lpstr>
      <vt:lpstr>Converting ER to Relational </vt:lpstr>
      <vt:lpstr>Logical DB Design: ER to Relational</vt:lpstr>
      <vt:lpstr>Relationship Sets to Tables</vt:lpstr>
      <vt:lpstr>Review: Key Constraints</vt:lpstr>
      <vt:lpstr>Translating ER with Key Constraints</vt:lpstr>
      <vt:lpstr>Translating ER with Key Constraints, cont</vt:lpstr>
      <vt:lpstr>PowerPoint Presentation</vt:lpstr>
      <vt:lpstr>Review: Key+Participation Constraints</vt:lpstr>
      <vt:lpstr>Participation Constraints in SQL</vt:lpstr>
      <vt:lpstr>Review: Weak Entities</vt:lpstr>
      <vt:lpstr>Translating Weak Entity Sets</vt:lpstr>
      <vt:lpstr>PowerPoint Presentation</vt:lpstr>
      <vt:lpstr>Summary of Conceptual Design</vt:lpstr>
      <vt:lpstr>Summary of ER (Cont.)</vt:lpstr>
      <vt:lpstr>Summary of ER (Cont….)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Qiao Yu</cp:lastModifiedBy>
  <cp:revision>53</cp:revision>
  <dcterms:created xsi:type="dcterms:W3CDTF">2018-03-13T04:30:50Z</dcterms:created>
  <dcterms:modified xsi:type="dcterms:W3CDTF">2020-01-06T02:39:30Z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