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C4DDD9-4EFF-9A29-9BFB-FB6F24660D0A}"/>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692FAC4E-7084-ECE4-BC75-757415B48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B209E7F2-56D1-3D5A-BF31-E7F5BCD705E4}"/>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5" name="Місце для нижнього колонтитула 4">
            <a:extLst>
              <a:ext uri="{FF2B5EF4-FFF2-40B4-BE49-F238E27FC236}">
                <a16:creationId xmlns:a16="http://schemas.microsoft.com/office/drawing/2014/main" id="{F8407463-7A0B-4A06-6862-56B708673955}"/>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A67AA922-BDF8-4767-BEBF-37FDA1BB3ED3}"/>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229257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7E0196-A9DC-FB9D-EF53-F952CE4A9318}"/>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1876CB2D-ACCB-912E-C959-E7E5A61516F9}"/>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AF68057F-DCA4-2E09-17C8-127BD8B613BE}"/>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5" name="Місце для нижнього колонтитула 4">
            <a:extLst>
              <a:ext uri="{FF2B5EF4-FFF2-40B4-BE49-F238E27FC236}">
                <a16:creationId xmlns:a16="http://schemas.microsoft.com/office/drawing/2014/main" id="{B2297C50-D32B-F253-791C-B85C5A81FB1E}"/>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2EF5BC67-FA1B-961C-EF62-CBB556FBCE77}"/>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251511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6A2CBA64-C24F-4DDA-2BE1-08863D465B5F}"/>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C18DF065-C5CC-6DA2-002B-555EBC444B4B}"/>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5416DCB3-4A4B-74FE-B7DA-7B5BE3BA2F61}"/>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5" name="Місце для нижнього колонтитула 4">
            <a:extLst>
              <a:ext uri="{FF2B5EF4-FFF2-40B4-BE49-F238E27FC236}">
                <a16:creationId xmlns:a16="http://schemas.microsoft.com/office/drawing/2014/main" id="{EE207527-C450-8413-EB20-10A68ACBD2A5}"/>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FF1876E4-4B0D-9FC1-2C2E-46A335BDB1C4}"/>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76842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D60B4-8C55-008F-B7EC-10298B715116}"/>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EB779E37-5AB5-6EF9-DCAD-4B834F9A00A5}"/>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1270FFCC-7912-8E2B-A95D-D67AB6B39363}"/>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5" name="Місце для нижнього колонтитула 4">
            <a:extLst>
              <a:ext uri="{FF2B5EF4-FFF2-40B4-BE49-F238E27FC236}">
                <a16:creationId xmlns:a16="http://schemas.microsoft.com/office/drawing/2014/main" id="{0683FDE6-3B06-45EA-686F-38833316EB21}"/>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6107EC01-E26C-1877-C983-92C7C0D58F46}"/>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191544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B04E3-59A3-8433-2EB6-357BDEAF3E1F}"/>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3408F021-A363-A2E3-B798-B20EF6D86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07AF138B-C011-B53F-A8EE-A3CAFCD03430}"/>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5" name="Місце для нижнього колонтитула 4">
            <a:extLst>
              <a:ext uri="{FF2B5EF4-FFF2-40B4-BE49-F238E27FC236}">
                <a16:creationId xmlns:a16="http://schemas.microsoft.com/office/drawing/2014/main" id="{0207D940-B1F5-D12B-4F10-DFD6FA3417B6}"/>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F1B5C313-A850-A3AD-0E22-947DA344DEBD}"/>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244128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0E22F-5E9D-CE47-4D33-7B3A1AA0D01F}"/>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06C1C39F-D108-B196-1B7C-F6C59C4CA7C8}"/>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63994AF1-CBB6-D54B-D018-340A0C5FB82F}"/>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652144DD-7599-D978-E7FE-4F0F5E02EFA9}"/>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6" name="Місце для нижнього колонтитула 5">
            <a:extLst>
              <a:ext uri="{FF2B5EF4-FFF2-40B4-BE49-F238E27FC236}">
                <a16:creationId xmlns:a16="http://schemas.microsoft.com/office/drawing/2014/main" id="{268A2A0A-CEC5-419F-586D-39C3931E2BA8}"/>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280350A2-65D0-438B-73BE-0D06FEE3E933}"/>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127548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18E43A-795E-6C84-35A5-CAB3DAFF67B2}"/>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F89C7658-70C7-5B8E-27B3-3925306ECD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BF71E3F3-F39E-D57C-6ED5-D7A880C445CF}"/>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5A09EAE4-2187-D042-B4D5-73755C84D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2EBC8895-8612-2577-0F97-5DD67F525F49}"/>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A6263674-C3E8-45E9-C084-E8FC4A4B9DEC}"/>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8" name="Місце для нижнього колонтитула 7">
            <a:extLst>
              <a:ext uri="{FF2B5EF4-FFF2-40B4-BE49-F238E27FC236}">
                <a16:creationId xmlns:a16="http://schemas.microsoft.com/office/drawing/2014/main" id="{3C6A7C76-4CE4-E3E1-950F-318C71B6941B}"/>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a16="http://schemas.microsoft.com/office/drawing/2014/main" id="{7983A308-FF66-2742-CD5A-86064B595D0A}"/>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85810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88F356-18AE-B923-AC78-109C21DB6CB6}"/>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5AB30061-F6BD-61FE-D46A-8C4077A713B9}"/>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4" name="Місце для нижнього колонтитула 3">
            <a:extLst>
              <a:ext uri="{FF2B5EF4-FFF2-40B4-BE49-F238E27FC236}">
                <a16:creationId xmlns:a16="http://schemas.microsoft.com/office/drawing/2014/main" id="{A0EFE5E0-D592-6CD8-BB40-EBC33DD926EC}"/>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a16="http://schemas.microsoft.com/office/drawing/2014/main" id="{0BC94B40-4B97-ABCA-F1B7-CBE1684CCEFE}"/>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1756553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3565B483-A4EB-8831-D98E-7AF87E55D311}"/>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3" name="Місце для нижнього колонтитула 2">
            <a:extLst>
              <a:ext uri="{FF2B5EF4-FFF2-40B4-BE49-F238E27FC236}">
                <a16:creationId xmlns:a16="http://schemas.microsoft.com/office/drawing/2014/main" id="{5EA762A0-3789-136E-707D-DBBEC68FACB2}"/>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a16="http://schemas.microsoft.com/office/drawing/2014/main" id="{A41F88AD-0ABA-0DA0-C775-672E5231C7B6}"/>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128033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511287-6159-440C-8F19-AE71DABB5CC7}"/>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17B80040-122B-44AC-F0F9-0DE930F3B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AD2281F6-2C3C-18DA-A7DD-18CFA34D2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F8E46769-E054-8C77-FF83-AA790852C583}"/>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6" name="Місце для нижнього колонтитула 5">
            <a:extLst>
              <a:ext uri="{FF2B5EF4-FFF2-40B4-BE49-F238E27FC236}">
                <a16:creationId xmlns:a16="http://schemas.microsoft.com/office/drawing/2014/main" id="{477BB622-E3D5-6C14-77F7-1572A3E4C713}"/>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BC57C6F2-7DDD-3270-6825-5E954561BDF0}"/>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124405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B9A92A-4AAA-ECDB-299F-DBA7F97B2028}"/>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7181A175-6B20-1712-55A4-1DB14B3E4F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a16="http://schemas.microsoft.com/office/drawing/2014/main" id="{6BA10C30-2F41-7F97-E078-C657B73C3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0C905695-9D71-C6A1-2A74-FBA5325E0C9A}"/>
              </a:ext>
            </a:extLst>
          </p:cNvPr>
          <p:cNvSpPr>
            <a:spLocks noGrp="1"/>
          </p:cNvSpPr>
          <p:nvPr>
            <p:ph type="dt" sz="half" idx="10"/>
          </p:nvPr>
        </p:nvSpPr>
        <p:spPr/>
        <p:txBody>
          <a:bodyPr/>
          <a:lstStyle/>
          <a:p>
            <a:fld id="{54304A59-CBC7-45DD-BF96-894458F6E130}" type="datetimeFigureOut">
              <a:rPr lang="uk-UA" smtClean="0"/>
              <a:t>20.02.2023</a:t>
            </a:fld>
            <a:endParaRPr lang="uk-UA"/>
          </a:p>
        </p:txBody>
      </p:sp>
      <p:sp>
        <p:nvSpPr>
          <p:cNvPr id="6" name="Місце для нижнього колонтитула 5">
            <a:extLst>
              <a:ext uri="{FF2B5EF4-FFF2-40B4-BE49-F238E27FC236}">
                <a16:creationId xmlns:a16="http://schemas.microsoft.com/office/drawing/2014/main" id="{40667FA6-DDE1-4B0C-E8E6-066311677FED}"/>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65AAC421-A010-6356-49BF-A64AF5CE969F}"/>
              </a:ext>
            </a:extLst>
          </p:cNvPr>
          <p:cNvSpPr>
            <a:spLocks noGrp="1"/>
          </p:cNvSpPr>
          <p:nvPr>
            <p:ph type="sldNum" sz="quarter" idx="12"/>
          </p:nvPr>
        </p:nvSpPr>
        <p:spPr/>
        <p:txBody>
          <a:bodyPr/>
          <a:lstStyle/>
          <a:p>
            <a:fld id="{E9B1A8BC-B294-4802-B1C6-219F451D09A5}" type="slidenum">
              <a:rPr lang="uk-UA" smtClean="0"/>
              <a:t>‹№›</a:t>
            </a:fld>
            <a:endParaRPr lang="uk-UA"/>
          </a:p>
        </p:txBody>
      </p:sp>
    </p:spTree>
    <p:extLst>
      <p:ext uri="{BB962C8B-B14F-4D97-AF65-F5344CB8AC3E}">
        <p14:creationId xmlns:p14="http://schemas.microsoft.com/office/powerpoint/2010/main" val="245464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E49AD2C4-7112-1306-B5C3-B59B10870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4EAD6171-2121-71D2-456F-D1373E245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84854E0A-C3C5-8930-15D1-A7744DF06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04A59-CBC7-45DD-BF96-894458F6E130}" type="datetimeFigureOut">
              <a:rPr lang="uk-UA" smtClean="0"/>
              <a:t>20.02.2023</a:t>
            </a:fld>
            <a:endParaRPr lang="uk-UA"/>
          </a:p>
        </p:txBody>
      </p:sp>
      <p:sp>
        <p:nvSpPr>
          <p:cNvPr id="5" name="Місце для нижнього колонтитула 4">
            <a:extLst>
              <a:ext uri="{FF2B5EF4-FFF2-40B4-BE49-F238E27FC236}">
                <a16:creationId xmlns:a16="http://schemas.microsoft.com/office/drawing/2014/main" id="{A1295D42-63EC-2E71-8FEB-08784EFAE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a16="http://schemas.microsoft.com/office/drawing/2014/main" id="{3ADC4E78-5CC5-B293-2EDC-12E9634F2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1A8BC-B294-4802-B1C6-219F451D09A5}" type="slidenum">
              <a:rPr lang="uk-UA" smtClean="0"/>
              <a:t>‹№›</a:t>
            </a:fld>
            <a:endParaRPr lang="uk-UA"/>
          </a:p>
        </p:txBody>
      </p:sp>
    </p:spTree>
    <p:extLst>
      <p:ext uri="{BB962C8B-B14F-4D97-AF65-F5344CB8AC3E}">
        <p14:creationId xmlns:p14="http://schemas.microsoft.com/office/powerpoint/2010/main" val="3104226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Місце для вмісту 4" descr="Зображення, що містить у приміщенні, особа&#10;&#10;Автоматично згенерований опис">
            <a:extLst>
              <a:ext uri="{FF2B5EF4-FFF2-40B4-BE49-F238E27FC236}">
                <a16:creationId xmlns:a16="http://schemas.microsoft.com/office/drawing/2014/main" id="{D877BB32-A649-3C83-CBE5-F97274CD8194}"/>
              </a:ext>
            </a:extLst>
          </p:cNvPr>
          <p:cNvPicPr>
            <a:picLocks noChangeAspect="1"/>
          </p:cNvPicPr>
          <p:nvPr/>
        </p:nvPicPr>
        <p:blipFill rotWithShape="1">
          <a:blip r:embed="rId2">
            <a:extLst>
              <a:ext uri="{28A0092B-C50C-407E-A947-70E740481C1C}">
                <a14:useLocalDpi xmlns:a14="http://schemas.microsoft.com/office/drawing/2010/main" val="0"/>
              </a:ext>
            </a:extLst>
          </a:blip>
          <a:srcRect l="7154" r="39654"/>
          <a:stretch/>
        </p:blipFill>
        <p:spPr>
          <a:xfrm rot="5400000">
            <a:off x="3947227" y="-1358196"/>
            <a:ext cx="6858000" cy="9669642"/>
          </a:xfrm>
          <a:prstGeom prst="rect">
            <a:avLst/>
          </a:prstGeom>
        </p:spPr>
      </p:pic>
      <p:sp>
        <p:nvSpPr>
          <p:cNvPr id="16"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F10EFE20-727B-FAF5-B0D5-8756F540AFAB}"/>
              </a:ext>
            </a:extLst>
          </p:cNvPr>
          <p:cNvSpPr>
            <a:spLocks noGrp="1"/>
          </p:cNvSpPr>
          <p:nvPr>
            <p:ph type="title"/>
          </p:nvPr>
        </p:nvSpPr>
        <p:spPr>
          <a:xfrm>
            <a:off x="838200" y="365125"/>
            <a:ext cx="3822189" cy="1899912"/>
          </a:xfrm>
        </p:spPr>
        <p:txBody>
          <a:bodyPr>
            <a:normAutofit/>
          </a:bodyPr>
          <a:lstStyle/>
          <a:p>
            <a:r>
              <a:rPr lang="en-US" sz="4000" b="1" dirty="0"/>
              <a:t>Artur </a:t>
            </a:r>
            <a:r>
              <a:rPr lang="en-US" sz="4000" b="1" dirty="0" err="1"/>
              <a:t>Studnev</a:t>
            </a:r>
            <a:endParaRPr lang="uk-UA" sz="4000" b="1" dirty="0"/>
          </a:p>
        </p:txBody>
      </p:sp>
      <p:sp>
        <p:nvSpPr>
          <p:cNvPr id="9" name="Content Placeholder 8">
            <a:extLst>
              <a:ext uri="{FF2B5EF4-FFF2-40B4-BE49-F238E27FC236}">
                <a16:creationId xmlns:a16="http://schemas.microsoft.com/office/drawing/2014/main" id="{7EA52569-C673-3BB3-9DD5-A0C1F21F6352}"/>
              </a:ext>
            </a:extLst>
          </p:cNvPr>
          <p:cNvSpPr>
            <a:spLocks noGrp="1"/>
          </p:cNvSpPr>
          <p:nvPr>
            <p:ph idx="1"/>
          </p:nvPr>
        </p:nvSpPr>
        <p:spPr>
          <a:xfrm>
            <a:off x="190500" y="2009775"/>
            <a:ext cx="4095750" cy="3862388"/>
          </a:xfrm>
        </p:spPr>
        <p:txBody>
          <a:bodyPr>
            <a:normAutofit lnSpcReduction="10000"/>
          </a:bodyPr>
          <a:lstStyle/>
          <a:p>
            <a:pPr marL="0" indent="0" rtl="0">
              <a:spcBef>
                <a:spcPts val="0"/>
              </a:spcBef>
              <a:spcAft>
                <a:spcPts val="600"/>
              </a:spcAft>
              <a:buNone/>
            </a:pPr>
            <a:r>
              <a:rPr lang="en-GB" sz="1600" b="0" i="0" u="none" strike="noStrike" dirty="0">
                <a:effectLst/>
                <a:latin typeface="Times New Roman" panose="02020603050405020304" pitchFamily="18" charset="0"/>
              </a:rPr>
              <a:t>Orphan. 19 years. No father. Mother passed away. Currently, he lives with his grandmother in the </a:t>
            </a:r>
            <a:r>
              <a:rPr lang="en-GB" sz="1600" b="0" i="0" u="none" strike="noStrike" dirty="0" err="1">
                <a:effectLst/>
                <a:latin typeface="Times New Roman" panose="02020603050405020304" pitchFamily="18" charset="0"/>
              </a:rPr>
              <a:t>Dniprovsky</a:t>
            </a:r>
            <a:r>
              <a:rPr lang="en-GB" sz="1600" b="0" i="0" u="none" strike="noStrike" dirty="0">
                <a:effectLst/>
                <a:latin typeface="Times New Roman" panose="02020603050405020304" pitchFamily="18" charset="0"/>
              </a:rPr>
              <a:t> district of the city of Kyiv.</a:t>
            </a:r>
            <a:endParaRPr lang="en-GB" sz="1600" b="0" dirty="0">
              <a:effectLst/>
            </a:endParaRPr>
          </a:p>
          <a:p>
            <a:pPr marL="0" indent="0" rtl="0">
              <a:spcBef>
                <a:spcPts val="0"/>
              </a:spcBef>
              <a:spcAft>
                <a:spcPts val="600"/>
              </a:spcAft>
              <a:buNone/>
            </a:pPr>
            <a:r>
              <a:rPr lang="en-GB" sz="1600" b="0" i="0" u="none" strike="noStrike" dirty="0">
                <a:effectLst/>
                <a:latin typeface="Times New Roman" panose="02020603050405020304" pitchFamily="18" charset="0"/>
              </a:rPr>
              <a:t>Studying at a vocational school in the 2nd year as a cashier.</a:t>
            </a:r>
            <a:endParaRPr lang="uk-UA" sz="1600" i="0" u="none" strike="noStrike" dirty="0">
              <a:latin typeface="Times New Roman" panose="02020603050405020304" pitchFamily="18" charset="0"/>
            </a:endParaRPr>
          </a:p>
          <a:p>
            <a:pPr marL="0" indent="0" rtl="0">
              <a:spcBef>
                <a:spcPts val="0"/>
              </a:spcBef>
              <a:spcAft>
                <a:spcPts val="600"/>
              </a:spcAft>
              <a:buNone/>
            </a:pPr>
            <a:br>
              <a:rPr lang="en-GB" sz="1600" dirty="0"/>
            </a:br>
            <a:r>
              <a:rPr lang="en-GB" sz="1600" b="0" i="0" u="none" strike="noStrike" dirty="0">
                <a:effectLst/>
                <a:latin typeface="Times New Roman" panose="02020603050405020304" pitchFamily="18" charset="0"/>
              </a:rPr>
              <a:t>He went to college just to get a scholarship. He says that he studies excellently, as this vocational school with a too easy curriculum.</a:t>
            </a:r>
            <a:endParaRPr lang="en-GB" sz="1600" b="0" dirty="0">
              <a:effectLst/>
            </a:endParaRPr>
          </a:p>
          <a:p>
            <a:pPr marL="0" indent="0" rtl="0">
              <a:spcBef>
                <a:spcPts val="0"/>
              </a:spcBef>
              <a:spcAft>
                <a:spcPts val="600"/>
              </a:spcAft>
              <a:buNone/>
            </a:pPr>
            <a:r>
              <a:rPr lang="en-GB" sz="1600" b="0" i="0" u="none" strike="noStrike" dirty="0">
                <a:effectLst/>
                <a:latin typeface="Times New Roman" panose="02020603050405020304" pitchFamily="18" charset="0"/>
              </a:rPr>
              <a:t>He doesn't like to communicate with people and be in real space.</a:t>
            </a:r>
            <a:endParaRPr lang="en-GB" sz="1600" b="0" dirty="0">
              <a:effectLst/>
            </a:endParaRPr>
          </a:p>
          <a:p>
            <a:pPr marL="0" indent="0" rtl="0">
              <a:spcBef>
                <a:spcPts val="0"/>
              </a:spcBef>
              <a:spcAft>
                <a:spcPts val="600"/>
              </a:spcAft>
              <a:buNone/>
            </a:pPr>
            <a:r>
              <a:rPr lang="en-GB" sz="1600" b="0" i="0" u="none" strike="noStrike" dirty="0">
                <a:effectLst/>
                <a:latin typeface="Times New Roman" panose="02020603050405020304" pitchFamily="18" charset="0"/>
              </a:rPr>
              <a:t>He likes to spend time at home and play computer games, watch videos and learn programming. He studies the culture of Japan, wants to move to a provincial town and live there.</a:t>
            </a:r>
            <a:endParaRPr lang="en-GB" sz="1600" b="0" dirty="0">
              <a:effectLst/>
            </a:endParaRPr>
          </a:p>
        </p:txBody>
      </p:sp>
    </p:spTree>
    <p:extLst>
      <p:ext uri="{BB962C8B-B14F-4D97-AF65-F5344CB8AC3E}">
        <p14:creationId xmlns:p14="http://schemas.microsoft.com/office/powerpoint/2010/main" val="804899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Місце для вмісту 2">
            <a:extLst>
              <a:ext uri="{FF2B5EF4-FFF2-40B4-BE49-F238E27FC236}">
                <a16:creationId xmlns:a16="http://schemas.microsoft.com/office/drawing/2014/main" id="{71B946AE-1DC3-74F3-1038-6B7B35256BF5}"/>
              </a:ext>
            </a:extLst>
          </p:cNvPr>
          <p:cNvSpPr>
            <a:spLocks noGrp="1"/>
          </p:cNvSpPr>
          <p:nvPr>
            <p:ph idx="1"/>
          </p:nvPr>
        </p:nvSpPr>
        <p:spPr>
          <a:xfrm>
            <a:off x="643467" y="1782981"/>
            <a:ext cx="10905066" cy="4393982"/>
          </a:xfrm>
        </p:spPr>
        <p:txBody>
          <a:bodyPr>
            <a:normAutofit/>
          </a:bodyPr>
          <a:lstStyle/>
          <a:p>
            <a:pPr marL="0" indent="0" rtl="0">
              <a:spcBef>
                <a:spcPts val="0"/>
              </a:spcBef>
              <a:spcAft>
                <a:spcPts val="600"/>
              </a:spcAft>
              <a:buNone/>
            </a:pPr>
            <a:r>
              <a:rPr lang="en-GB" sz="2000" dirty="0">
                <a:latin typeface="Times New Roman" panose="02020603050405020304" pitchFamily="18" charset="0"/>
                <a:cs typeface="Times New Roman" panose="02020603050405020304" pitchFamily="18" charset="0"/>
              </a:rPr>
              <a:t>Arthur</a:t>
            </a:r>
            <a:r>
              <a:rPr lang="en-GB" sz="2000" b="0" i="0" u="none" strike="noStrike" dirty="0">
                <a:effectLst/>
                <a:latin typeface="Times New Roman" panose="02020603050405020304" pitchFamily="18" charset="0"/>
                <a:cs typeface="Times New Roman" panose="02020603050405020304" pitchFamily="18" charset="0"/>
              </a:rPr>
              <a:t> dreams of being a programmer.</a:t>
            </a:r>
            <a:endParaRPr lang="en-GB" sz="2000" b="0" dirty="0">
              <a:effectLst/>
              <a:latin typeface="Times New Roman" panose="02020603050405020304" pitchFamily="18" charset="0"/>
              <a:cs typeface="Times New Roman" panose="02020603050405020304" pitchFamily="18" charset="0"/>
            </a:endParaRPr>
          </a:p>
          <a:p>
            <a:pPr marL="0" indent="0" rtl="0">
              <a:spcBef>
                <a:spcPts val="0"/>
              </a:spcBef>
              <a:spcAft>
                <a:spcPts val="600"/>
              </a:spcAft>
              <a:buNone/>
            </a:pPr>
            <a:r>
              <a:rPr lang="en-GB" sz="2000" b="0" i="0" u="none" strike="noStrike" dirty="0">
                <a:effectLst/>
                <a:latin typeface="Times New Roman" panose="02020603050405020304" pitchFamily="18" charset="0"/>
                <a:cs typeface="Times New Roman" panose="02020603050405020304" pitchFamily="18" charset="0"/>
              </a:rPr>
              <a:t>He has been studying at the IT Club for almost a year, studying web programming and can perform the tasks of a junior programmer. But in order to find a job it is necessary to have more knowledge than now, and to work well on the character and social relations. Now it's important to continue learning to program to improve and master new knowledge and skills.</a:t>
            </a:r>
            <a:endParaRPr lang="en-GB" sz="2000" b="0" dirty="0">
              <a:effectLst/>
              <a:latin typeface="Times New Roman" panose="02020603050405020304" pitchFamily="18" charset="0"/>
              <a:cs typeface="Times New Roman" panose="02020603050405020304" pitchFamily="18" charset="0"/>
            </a:endParaRPr>
          </a:p>
          <a:p>
            <a:pPr marL="0" indent="0" rtl="0">
              <a:spcBef>
                <a:spcPts val="0"/>
              </a:spcBef>
              <a:spcAft>
                <a:spcPts val="600"/>
              </a:spcAft>
              <a:buNone/>
            </a:pPr>
            <a:r>
              <a:rPr lang="en-GB" sz="2000" b="0" i="0" u="none" strike="noStrike" dirty="0">
                <a:effectLst/>
                <a:latin typeface="Times New Roman" panose="02020603050405020304" pitchFamily="18" charset="0"/>
                <a:cs typeface="Times New Roman" panose="02020603050405020304" pitchFamily="18" charset="0"/>
              </a:rPr>
              <a:t>Because of the trauma and the experience (loss of parents), there are anxiety and distrust of people. He needs a mentor and a circle of people, who can help overcome the crisis and help Arthur reach his full potential. This is a very typical situation with many older orphans in Ukraine who want to achieve something in life, but they need an exemplary adult.</a:t>
            </a:r>
            <a:endParaRPr lang="en-GB" sz="2000" b="0" dirty="0">
              <a:effectLst/>
              <a:latin typeface="Times New Roman" panose="02020603050405020304" pitchFamily="18" charset="0"/>
              <a:cs typeface="Times New Roman" panose="02020603050405020304" pitchFamily="18" charset="0"/>
            </a:endParaRPr>
          </a:p>
          <a:p>
            <a:pPr marL="0" indent="0" rtl="0">
              <a:spcBef>
                <a:spcPts val="0"/>
              </a:spcBef>
              <a:spcAft>
                <a:spcPts val="600"/>
              </a:spcAft>
              <a:buNone/>
            </a:pPr>
            <a:r>
              <a:rPr lang="en-GB" sz="2000" b="0" i="0" u="none" strike="noStrike" dirty="0">
                <a:effectLst/>
                <a:latin typeface="Times New Roman" panose="02020603050405020304" pitchFamily="18" charset="0"/>
                <a:cs typeface="Times New Roman" panose="02020603050405020304" pitchFamily="18" charset="0"/>
              </a:rPr>
              <a:t>I am Arthur's mentor and took him to practice at the IT Club as a programmer. We have six months ahead to improve IT skills and form the character. I hope that I will be a good mentor, Arthur and I will be able to achieve certain successes and victories for the better in his life.</a:t>
            </a:r>
            <a:endParaRPr lang="en-US"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14583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330</Words>
  <Application>Microsoft Office PowerPoint</Application>
  <PresentationFormat>Широкий екран</PresentationFormat>
  <Paragraphs>10</Paragraphs>
  <Slides>2</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2</vt:i4>
      </vt:variant>
    </vt:vector>
  </HeadingPairs>
  <TitlesOfParts>
    <vt:vector size="7" baseType="lpstr">
      <vt:lpstr>Arial</vt:lpstr>
      <vt:lpstr>Calibri</vt:lpstr>
      <vt:lpstr>Calibri Light</vt:lpstr>
      <vt:lpstr>Times New Roman</vt:lpstr>
      <vt:lpstr>Тема Office</vt:lpstr>
      <vt:lpstr>Artur Studnev</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Artur Studnev</dc:title>
  <dc:creator>Pavlo</dc:creator>
  <cp:lastModifiedBy>Pavlo Melnykov</cp:lastModifiedBy>
  <cp:revision>1</cp:revision>
  <dcterms:created xsi:type="dcterms:W3CDTF">2023-02-20T13:59:07Z</dcterms:created>
  <dcterms:modified xsi:type="dcterms:W3CDTF">2023-02-20T15:08:58Z</dcterms:modified>
</cp:coreProperties>
</file>