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3"/>
  </p:notesMasterIdLst>
  <p:sldIdLst>
    <p:sldId id="256" r:id="rId2"/>
    <p:sldId id="257" r:id="rId3"/>
    <p:sldId id="258" r:id="rId4"/>
    <p:sldId id="259" r:id="rId5"/>
    <p:sldId id="260" r:id="rId6"/>
    <p:sldId id="261" r:id="rId7"/>
    <p:sldId id="263" r:id="rId8"/>
    <p:sldId id="262"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222"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221"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20" Type="http://customschemas.google.com/relationships/presentationmetadata" Target="metadata" /><Relationship Id="rId5" Type="http://schemas.openxmlformats.org/officeDocument/2006/relationships/slide" Target="slides/slide4.xml" /><Relationship Id="rId10" Type="http://schemas.openxmlformats.org/officeDocument/2006/relationships/slide" Target="slides/slide9.xml" /><Relationship Id="rId224"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2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21-05-2025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2.jp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1.png"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042729" y="2625431"/>
            <a:ext cx="6870861" cy="2308324"/>
          </a:xfrm>
          <a:prstGeom prst="rect">
            <a:avLst/>
          </a:prstGeom>
          <a:noFill/>
        </p:spPr>
        <p:txBody>
          <a:bodyPr wrap="square" rtlCol="0">
            <a:spAutoFit/>
          </a:bodyPr>
          <a:lstStyle/>
          <a:p>
            <a:pPr algn="r"/>
            <a:r>
              <a:rPr lang="en-IN" sz="3600" b="1" i="1" u="sng" dirty="0">
                <a:solidFill>
                  <a:schemeClr val="bg1"/>
                </a:solidFill>
                <a:latin typeface="Calibri" panose="020F0502020204030204" pitchFamily="34" charset="0"/>
                <a:cs typeface="Times New Roman" panose="02020603050405020304" pitchFamily="18" charset="0"/>
              </a:rPr>
              <a:t>CARBON FOOTPRINT </a:t>
            </a:r>
          </a:p>
          <a:p>
            <a:pPr algn="r"/>
            <a:endParaRPr lang="en-IN" sz="3600" b="1" i="1" u="sng" dirty="0">
              <a:solidFill>
                <a:schemeClr val="bg1"/>
              </a:solidFill>
              <a:latin typeface="Calibri" panose="020F0502020204030204" pitchFamily="34" charset="0"/>
              <a:cs typeface="Times New Roman" panose="02020603050405020304" pitchFamily="18" charset="0"/>
            </a:endParaRPr>
          </a:p>
          <a:p>
            <a:pPr algn="r"/>
            <a:endParaRPr lang="en-IN" sz="3600" b="1" i="1" u="sng" dirty="0">
              <a:solidFill>
                <a:schemeClr val="bg1"/>
              </a:solidFill>
              <a:latin typeface="Calibri" panose="020F0502020204030204" pitchFamily="34" charset="0"/>
              <a:cs typeface="Times New Roman" panose="02020603050405020304" pitchFamily="18" charset="0"/>
            </a:endParaRPr>
          </a:p>
          <a:p>
            <a:pPr algn="r"/>
            <a:r>
              <a:rPr lang="en-IN" sz="3600" b="1" i="1" u="sng">
                <a:solidFill>
                  <a:schemeClr val="bg1"/>
                </a:solidFill>
                <a:latin typeface="Calibri" panose="020F0502020204030204" pitchFamily="34" charset="0"/>
                <a:cs typeface="Times New Roman" panose="02020603050405020304" pitchFamily="18" charset="0"/>
              </a:rPr>
              <a:t>PRESENTED BY :  V.TEENU</a:t>
            </a:r>
            <a:r>
              <a:rPr lang="en-IN" sz="3600" b="1" i="1" u="sng">
                <a:solidFill>
                  <a:schemeClr val="bg1"/>
                </a:solidFill>
                <a:latin typeface="Arial" panose="020B0604020202020204" pitchFamily="34" charset="0"/>
                <a:cs typeface="Arial" panose="020B0604020202020204" pitchFamily="34" charset="0"/>
              </a:rPr>
              <a:t> </a:t>
            </a:r>
            <a:endParaRPr lang="en-US" sz="3600" b="1" i="1" u="sng"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 </a:t>
            </a:r>
          </a:p>
        </p:txBody>
      </p:sp>
      <p:sp>
        <p:nvSpPr>
          <p:cNvPr id="4" name="TextBox 3">
            <a:extLst>
              <a:ext uri="{FF2B5EF4-FFF2-40B4-BE49-F238E27FC236}">
                <a16:creationId xmlns:a16="http://schemas.microsoft.com/office/drawing/2014/main" id="{9B7BCCC5-2F90-BC6E-4434-34821ED26AF7}"/>
              </a:ext>
            </a:extLst>
          </p:cNvPr>
          <p:cNvSpPr txBox="1"/>
          <p:nvPr/>
        </p:nvSpPr>
        <p:spPr>
          <a:xfrm>
            <a:off x="1533896" y="2605319"/>
            <a:ext cx="8692078" cy="2246769"/>
          </a:xfrm>
          <a:prstGeom prst="rect">
            <a:avLst/>
          </a:prstGeom>
          <a:noFill/>
        </p:spPr>
        <p:txBody>
          <a:bodyPr wrap="square">
            <a:spAutoFit/>
          </a:bodyPr>
          <a:lstStyle/>
          <a:p>
            <a:pPr marL="457200" indent="-457200">
              <a:buFont typeface="Arial" panose="020B0604020202020204" pitchFamily="34" charset="0"/>
              <a:buChar char="•"/>
            </a:pPr>
            <a:r>
              <a:rPr lang="en-US" sz="2800" b="1" i="1" dirty="0"/>
              <a:t>Future improvements may involve integrating real-time data from IoT devices, government databases, or smart meters, as well as expanding the system for city or national level carbon management.</a:t>
            </a:r>
          </a:p>
        </p:txBody>
      </p:sp>
    </p:spTree>
    <p:extLst>
      <p:ext uri="{BB962C8B-B14F-4D97-AF65-F5344CB8AC3E}">
        <p14:creationId xmlns:p14="http://schemas.microsoft.com/office/powerpoint/2010/main" val="247283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9D8AD9-046D-E1A1-DBB9-C2E463E2E067}"/>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4" name="TextBox 3">
            <a:extLst>
              <a:ext uri="{FF2B5EF4-FFF2-40B4-BE49-F238E27FC236}">
                <a16:creationId xmlns:a16="http://schemas.microsoft.com/office/drawing/2014/main" id="{9870B36C-1FAF-B8F6-0B83-74DB1A395DDF}"/>
              </a:ext>
            </a:extLst>
          </p:cNvPr>
          <p:cNvSpPr txBox="1"/>
          <p:nvPr/>
        </p:nvSpPr>
        <p:spPr>
          <a:xfrm>
            <a:off x="1579307" y="2261725"/>
            <a:ext cx="7692890" cy="2677656"/>
          </a:xfrm>
          <a:prstGeom prst="rect">
            <a:avLst/>
          </a:prstGeom>
          <a:noFill/>
        </p:spPr>
        <p:txBody>
          <a:bodyPr wrap="square">
            <a:spAutoFit/>
          </a:bodyPr>
          <a:lstStyle/>
          <a:p>
            <a:pPr marL="342900" indent="-342900">
              <a:buFont typeface="Arial" panose="020B0604020202020204" pitchFamily="34" charset="0"/>
              <a:buChar char="•"/>
            </a:pPr>
            <a:r>
              <a:rPr lang="en-US" sz="2400" b="1" i="1" dirty="0"/>
              <a:t>Carbon footprint measurement is a critical tool for understanding and mitigating environmental impact.</a:t>
            </a:r>
            <a:endParaRPr lang="en-IN" sz="2400" b="1" i="1" dirty="0"/>
          </a:p>
          <a:p>
            <a:pPr marL="342900" indent="-342900">
              <a:buFont typeface="Arial" panose="020B0604020202020204" pitchFamily="34" charset="0"/>
              <a:buChar char="•"/>
            </a:pPr>
            <a:endParaRPr lang="en-IN" sz="2400" b="1" i="1" dirty="0"/>
          </a:p>
          <a:p>
            <a:pPr marL="342900" indent="-342900">
              <a:buFont typeface="Arial" panose="020B0604020202020204" pitchFamily="34" charset="0"/>
              <a:buChar char="•"/>
            </a:pPr>
            <a:r>
              <a:rPr lang="en-US" sz="2400" b="1" i="1" dirty="0"/>
              <a:t> By leveraging technology and data analytics, we can empower individuals and organizations to make informed, sustainable choices.</a:t>
            </a:r>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1221131" y="1608621"/>
            <a:ext cx="9328280" cy="419031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b="1" i="1" dirty="0"/>
              <a:t>Abstract </a:t>
            </a:r>
          </a:p>
          <a:p>
            <a:pPr marL="342900" indent="-342900">
              <a:lnSpc>
                <a:spcPct val="150000"/>
              </a:lnSpc>
              <a:buFont typeface="Arial" panose="020B0604020202020204" pitchFamily="34" charset="0"/>
              <a:buChar char="•"/>
            </a:pPr>
            <a:r>
              <a:rPr lang="en-IN" sz="2000" b="1" i="1" dirty="0"/>
              <a:t>Problem Statement  </a:t>
            </a:r>
          </a:p>
          <a:p>
            <a:pPr marL="342900" indent="-342900">
              <a:lnSpc>
                <a:spcPct val="150000"/>
              </a:lnSpc>
              <a:buFont typeface="Arial" panose="020B0604020202020204" pitchFamily="34" charset="0"/>
              <a:buChar char="•"/>
            </a:pPr>
            <a:r>
              <a:rPr lang="en-IN" sz="2000" b="1" i="1" dirty="0"/>
              <a:t>Objective  </a:t>
            </a:r>
          </a:p>
          <a:p>
            <a:pPr marL="342900" indent="-342900">
              <a:lnSpc>
                <a:spcPct val="150000"/>
              </a:lnSpc>
              <a:buFont typeface="Arial" panose="020B0604020202020204" pitchFamily="34" charset="0"/>
              <a:buChar char="•"/>
            </a:pPr>
            <a:r>
              <a:rPr lang="en-IN" sz="2000" b="1" i="1" dirty="0"/>
              <a:t>Data Collection and Preparation  </a:t>
            </a:r>
          </a:p>
          <a:p>
            <a:pPr marL="342900" indent="-342900">
              <a:lnSpc>
                <a:spcPct val="150000"/>
              </a:lnSpc>
              <a:buFont typeface="Arial" panose="020B0604020202020204" pitchFamily="34" charset="0"/>
              <a:buChar char="•"/>
            </a:pPr>
            <a:r>
              <a:rPr lang="en-IN" sz="2000" b="1" i="1" dirty="0"/>
              <a:t>Proposed Solution (Methodology)</a:t>
            </a:r>
          </a:p>
          <a:p>
            <a:pPr marL="342900" indent="-342900">
              <a:lnSpc>
                <a:spcPct val="150000"/>
              </a:lnSpc>
              <a:buFont typeface="Arial" panose="020B0604020202020204" pitchFamily="34" charset="0"/>
              <a:buChar char="•"/>
            </a:pPr>
            <a:r>
              <a:rPr lang="en-IN" sz="2000" b="1" i="1" dirty="0"/>
              <a:t>Model Performance Evaluation</a:t>
            </a:r>
          </a:p>
          <a:p>
            <a:pPr marL="342900" indent="-342900">
              <a:lnSpc>
                <a:spcPct val="150000"/>
              </a:lnSpc>
              <a:buFont typeface="Arial" panose="020B0604020202020204" pitchFamily="34" charset="0"/>
              <a:buChar char="•"/>
            </a:pPr>
            <a:r>
              <a:rPr lang="en-IN" sz="2000" b="1" i="1" dirty="0"/>
              <a:t>Screenshots / Demonstration (video) </a:t>
            </a:r>
          </a:p>
          <a:p>
            <a:pPr marL="342900" indent="-342900">
              <a:lnSpc>
                <a:spcPct val="150000"/>
              </a:lnSpc>
              <a:buFont typeface="Arial" panose="020B0604020202020204" pitchFamily="34" charset="0"/>
              <a:buChar char="•"/>
            </a:pPr>
            <a:r>
              <a:rPr lang="en-IN" sz="2000" b="1" i="1" dirty="0"/>
              <a:t>Future Scope  </a:t>
            </a:r>
          </a:p>
          <a:p>
            <a:pPr marL="342900" indent="-342900">
              <a:lnSpc>
                <a:spcPct val="150000"/>
              </a:lnSpc>
              <a:buFont typeface="Arial" panose="020B0604020202020204" pitchFamily="34" charset="0"/>
              <a:buChar char="•"/>
            </a:pPr>
            <a:r>
              <a:rPr lang="en-IN" sz="2000" b="1" i="1" dirty="0"/>
              <a:t>Conclusion </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369332"/>
          </a:xfrm>
          <a:prstGeom prst="rect">
            <a:avLst/>
          </a:prstGeom>
          <a:noFill/>
        </p:spPr>
        <p:txBody>
          <a:bodyPr wrap="square">
            <a:spAutoFit/>
          </a:bodyPr>
          <a:lstStyle/>
          <a:p>
            <a:r>
              <a:rPr lang="en-US" sz="1800" b="1" dirty="0">
                <a:solidFill>
                  <a:srgbClr val="213163"/>
                </a:solidFill>
              </a:rPr>
              <a:t>Abstract </a:t>
            </a:r>
          </a:p>
        </p:txBody>
      </p:sp>
      <p:sp>
        <p:nvSpPr>
          <p:cNvPr id="4" name="TextBox 3">
            <a:extLst>
              <a:ext uri="{FF2B5EF4-FFF2-40B4-BE49-F238E27FC236}">
                <a16:creationId xmlns:a16="http://schemas.microsoft.com/office/drawing/2014/main" id="{B0DE4FD7-18F0-B94A-4A7B-B6D94F9CB7D3}"/>
              </a:ext>
            </a:extLst>
          </p:cNvPr>
          <p:cNvSpPr txBox="1"/>
          <p:nvPr/>
        </p:nvSpPr>
        <p:spPr>
          <a:xfrm>
            <a:off x="1514929" y="1946222"/>
            <a:ext cx="7955642" cy="3416320"/>
          </a:xfrm>
          <a:prstGeom prst="rect">
            <a:avLst/>
          </a:prstGeom>
          <a:noFill/>
        </p:spPr>
        <p:txBody>
          <a:bodyPr wrap="square">
            <a:spAutoFit/>
          </a:bodyPr>
          <a:lstStyle/>
          <a:p>
            <a:pPr marL="342900" indent="-342900">
              <a:buFont typeface="Arial" panose="020B0604020202020204" pitchFamily="34" charset="0"/>
              <a:buChar char="•"/>
            </a:pPr>
            <a:r>
              <a:rPr lang="en-US" sz="2400" b="1" i="1" dirty="0"/>
              <a:t>The concept of a carbon footprint quantifies the total greenhouse gas emissions caused directly and indirectly by an individual, organization, event, or product.</a:t>
            </a:r>
            <a:endParaRPr lang="en-IN" sz="2400" b="1" i="1" dirty="0"/>
          </a:p>
          <a:p>
            <a:pPr marL="342900" indent="-342900">
              <a:buFont typeface="Arial" panose="020B0604020202020204" pitchFamily="34" charset="0"/>
              <a:buChar char="•"/>
            </a:pPr>
            <a:endParaRPr lang="en-IN" sz="2400" b="1" i="1" dirty="0"/>
          </a:p>
          <a:p>
            <a:pPr marL="342900" indent="-342900">
              <a:buFont typeface="Arial" panose="020B0604020202020204" pitchFamily="34" charset="0"/>
              <a:buChar char="•"/>
            </a:pPr>
            <a:r>
              <a:rPr lang="en-US" sz="2400" b="1" i="1" dirty="0"/>
              <a:t> It is usually expressed in terms of carbon dioxide equivalents (</a:t>
            </a:r>
            <a:r>
              <a:rPr lang="en-US" sz="2400" b="1" i="1" dirty="0" err="1"/>
              <a:t>CO₂e</a:t>
            </a:r>
            <a:r>
              <a:rPr lang="en-US" sz="2400" b="1" i="1" dirty="0"/>
              <a:t>). Understanding and managing carbon footprints is crucial in combating global warming and environmental degradation.</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Problem Statement </a:t>
            </a:r>
            <a:endParaRPr lang="en-IN" sz="1800" dirty="0">
              <a:solidFill>
                <a:srgbClr val="213163"/>
              </a:solidFill>
            </a:endParaRPr>
          </a:p>
        </p:txBody>
      </p:sp>
      <p:sp>
        <p:nvSpPr>
          <p:cNvPr id="4" name="TextBox 3">
            <a:extLst>
              <a:ext uri="{FF2B5EF4-FFF2-40B4-BE49-F238E27FC236}">
                <a16:creationId xmlns:a16="http://schemas.microsoft.com/office/drawing/2014/main" id="{E9908A6A-5622-EE1A-EC80-FF8F56DC3FA4}"/>
              </a:ext>
            </a:extLst>
          </p:cNvPr>
          <p:cNvSpPr txBox="1"/>
          <p:nvPr/>
        </p:nvSpPr>
        <p:spPr>
          <a:xfrm>
            <a:off x="1548769" y="2405962"/>
            <a:ext cx="7592785" cy="3046988"/>
          </a:xfrm>
          <a:prstGeom prst="rect">
            <a:avLst/>
          </a:prstGeom>
          <a:noFill/>
        </p:spPr>
        <p:txBody>
          <a:bodyPr wrap="square">
            <a:spAutoFit/>
          </a:bodyPr>
          <a:lstStyle/>
          <a:p>
            <a:pPr marL="342900" indent="-342900">
              <a:buFont typeface="Arial" panose="020B0604020202020204" pitchFamily="34" charset="0"/>
              <a:buChar char="•"/>
            </a:pPr>
            <a:r>
              <a:rPr lang="en-US" sz="2400" b="1" i="1" dirty="0"/>
              <a:t>Human activities, particularly the burning of fossil fuels, industrial processes, and unsustainable consumption patterns, have led to an alarming increase in carbon emissions.</a:t>
            </a:r>
            <a:endParaRPr lang="en-IN" sz="2400" b="1" i="1" dirty="0"/>
          </a:p>
          <a:p>
            <a:pPr marL="342900" indent="-342900">
              <a:buFont typeface="Arial" panose="020B0604020202020204" pitchFamily="34" charset="0"/>
              <a:buChar char="•"/>
            </a:pPr>
            <a:endParaRPr lang="en-IN" sz="2400" b="1" i="1" dirty="0"/>
          </a:p>
          <a:p>
            <a:pPr marL="342900" indent="-342900">
              <a:buFont typeface="Arial" panose="020B0604020202020204" pitchFamily="34" charset="0"/>
              <a:buChar char="•"/>
            </a:pPr>
            <a:r>
              <a:rPr lang="en-US" sz="2400" b="1" i="1" dirty="0"/>
              <a:t> This has resulted in climate change, rising global temperatures, and ecological imbalance, posing a significant threat to the planet's future.</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Objective </a:t>
            </a:r>
            <a:endParaRPr lang="en-IN" sz="2000" b="1" dirty="0">
              <a:solidFill>
                <a:srgbClr val="213163"/>
              </a:solidFill>
            </a:endParaRPr>
          </a:p>
        </p:txBody>
      </p:sp>
      <p:sp>
        <p:nvSpPr>
          <p:cNvPr id="4" name="TextBox 3">
            <a:extLst>
              <a:ext uri="{FF2B5EF4-FFF2-40B4-BE49-F238E27FC236}">
                <a16:creationId xmlns:a16="http://schemas.microsoft.com/office/drawing/2014/main" id="{0207E9E9-CE55-D067-C2C6-BB98C8A7F9FD}"/>
              </a:ext>
            </a:extLst>
          </p:cNvPr>
          <p:cNvSpPr txBox="1"/>
          <p:nvPr/>
        </p:nvSpPr>
        <p:spPr>
          <a:xfrm>
            <a:off x="1242706" y="2232754"/>
            <a:ext cx="7687433" cy="1938992"/>
          </a:xfrm>
          <a:prstGeom prst="rect">
            <a:avLst/>
          </a:prstGeom>
          <a:noFill/>
        </p:spPr>
        <p:txBody>
          <a:bodyPr wrap="square">
            <a:spAutoFit/>
          </a:bodyPr>
          <a:lstStyle/>
          <a:p>
            <a:pPr marL="342900" indent="-342900">
              <a:buFont typeface="Arial" panose="020B0604020202020204" pitchFamily="34" charset="0"/>
              <a:buChar char="•"/>
            </a:pPr>
            <a:r>
              <a:rPr lang="en-US" sz="2400" b="1" i="1" dirty="0"/>
              <a:t>To assess the sources and impacts of carbon footprints and explore methods to reduce them using data-driven solutions, with a focus on increasing awareness and promoting sustainability.</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Data Collection and Preparation </a:t>
            </a:r>
            <a:endParaRPr lang="en-IN" sz="2000" b="1" dirty="0">
              <a:solidFill>
                <a:srgbClr val="213163"/>
              </a:solidFill>
            </a:endParaRPr>
          </a:p>
        </p:txBody>
      </p:sp>
      <p:sp>
        <p:nvSpPr>
          <p:cNvPr id="4" name="TextBox 3">
            <a:extLst>
              <a:ext uri="{FF2B5EF4-FFF2-40B4-BE49-F238E27FC236}">
                <a16:creationId xmlns:a16="http://schemas.microsoft.com/office/drawing/2014/main" id="{26997915-70E4-0CC2-4847-51BB077BDCA7}"/>
              </a:ext>
            </a:extLst>
          </p:cNvPr>
          <p:cNvSpPr txBox="1"/>
          <p:nvPr/>
        </p:nvSpPr>
        <p:spPr>
          <a:xfrm>
            <a:off x="1310039" y="1953202"/>
            <a:ext cx="7984108" cy="1938992"/>
          </a:xfrm>
          <a:prstGeom prst="rect">
            <a:avLst/>
          </a:prstGeom>
          <a:noFill/>
        </p:spPr>
        <p:txBody>
          <a:bodyPr wrap="square">
            <a:spAutoFit/>
          </a:bodyPr>
          <a:lstStyle/>
          <a:p>
            <a:pPr marL="342900" indent="-342900">
              <a:buFont typeface="Arial" panose="020B0604020202020204" pitchFamily="34" charset="0"/>
              <a:buChar char="•"/>
            </a:pPr>
            <a:r>
              <a:rPr lang="en-US" sz="2400" b="1" i="1" dirty="0"/>
              <a:t>Data is gathered from various sources such as transportation logs, energy bills, industrial output records, and lifestyle surveys. This data is then cleaned, normalized, and categorized by emission type (e.g., transportation, energy, food).</a:t>
            </a:r>
          </a:p>
        </p:txBody>
      </p:sp>
      <p:sp>
        <p:nvSpPr>
          <p:cNvPr id="7" name="TextBox 6">
            <a:extLst>
              <a:ext uri="{FF2B5EF4-FFF2-40B4-BE49-F238E27FC236}">
                <a16:creationId xmlns:a16="http://schemas.microsoft.com/office/drawing/2014/main" id="{C15B1635-F91A-1B07-3B83-A97A19AB2B39}"/>
              </a:ext>
            </a:extLst>
          </p:cNvPr>
          <p:cNvSpPr txBox="1"/>
          <p:nvPr/>
        </p:nvSpPr>
        <p:spPr>
          <a:xfrm>
            <a:off x="539593" y="5044351"/>
            <a:ext cx="2766824" cy="379656"/>
          </a:xfrm>
          <a:prstGeom prst="rect">
            <a:avLst/>
          </a:prstGeom>
          <a:noFill/>
        </p:spPr>
        <p:txBody>
          <a:bodyPr wrap="square" rtlCol="0">
            <a:spAutoFit/>
          </a:bodyPr>
          <a:lstStyle/>
          <a:p>
            <a:pPr algn="l"/>
            <a:r>
              <a:rPr lang="en-IN" b="1" i="1" dirty="0"/>
              <a:t>PROJECT LINK  :</a:t>
            </a:r>
            <a:endParaRPr lang="en-US" b="1" i="1" dirty="0"/>
          </a:p>
        </p:txBody>
      </p:sp>
      <p:sp>
        <p:nvSpPr>
          <p:cNvPr id="5" name="TextBox 4">
            <a:extLst>
              <a:ext uri="{FF2B5EF4-FFF2-40B4-BE49-F238E27FC236}">
                <a16:creationId xmlns:a16="http://schemas.microsoft.com/office/drawing/2014/main" id="{C8B8AE3C-6894-4C90-3D51-6BF669DC9E2C}"/>
              </a:ext>
            </a:extLst>
          </p:cNvPr>
          <p:cNvSpPr txBox="1"/>
          <p:nvPr/>
        </p:nvSpPr>
        <p:spPr>
          <a:xfrm>
            <a:off x="3192101" y="5044351"/>
            <a:ext cx="6102046" cy="666977"/>
          </a:xfrm>
          <a:prstGeom prst="rect">
            <a:avLst/>
          </a:prstGeom>
          <a:noFill/>
        </p:spPr>
        <p:txBody>
          <a:bodyPr wrap="square">
            <a:spAutoFit/>
          </a:bodyPr>
          <a:lstStyle/>
          <a:p>
            <a:r>
              <a:rPr lang="en-US" b="1" i="1" dirty="0"/>
              <a:t>https://github.com/teenu3206/CARBON-FOOTPRINT-.git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Proposed Solution (Methodology)</a:t>
            </a:r>
          </a:p>
        </p:txBody>
      </p:sp>
      <p:sp>
        <p:nvSpPr>
          <p:cNvPr id="4" name="TextBox 3">
            <a:extLst>
              <a:ext uri="{FF2B5EF4-FFF2-40B4-BE49-F238E27FC236}">
                <a16:creationId xmlns:a16="http://schemas.microsoft.com/office/drawing/2014/main" id="{846B9771-4689-5502-6687-5B381986A7CC}"/>
              </a:ext>
            </a:extLst>
          </p:cNvPr>
          <p:cNvSpPr txBox="1"/>
          <p:nvPr/>
        </p:nvSpPr>
        <p:spPr>
          <a:xfrm>
            <a:off x="1669696" y="2072975"/>
            <a:ext cx="8203394" cy="3785652"/>
          </a:xfrm>
          <a:prstGeom prst="rect">
            <a:avLst/>
          </a:prstGeom>
          <a:noFill/>
        </p:spPr>
        <p:txBody>
          <a:bodyPr wrap="square">
            <a:spAutoFit/>
          </a:bodyPr>
          <a:lstStyle/>
          <a:p>
            <a:pPr marL="342900" indent="-342900">
              <a:buFont typeface="Arial" panose="020B0604020202020204" pitchFamily="34" charset="0"/>
              <a:buChar char="•"/>
            </a:pPr>
            <a:r>
              <a:rPr lang="en-US" sz="2400" b="1" i="1" dirty="0"/>
              <a:t>We propose using analytical models or machine learning techniques to: Identify major contributors to carbon footprints.</a:t>
            </a:r>
            <a:endParaRPr lang="en-IN" sz="2400" b="1" i="1" dirty="0"/>
          </a:p>
          <a:p>
            <a:pPr marL="342900" indent="-342900">
              <a:buFont typeface="Arial" panose="020B0604020202020204" pitchFamily="34" charset="0"/>
              <a:buChar char="•"/>
            </a:pPr>
            <a:endParaRPr lang="en-IN" sz="2400" b="1" i="1" dirty="0"/>
          </a:p>
          <a:p>
            <a:pPr marL="342900" indent="-342900">
              <a:buFont typeface="Arial" panose="020B0604020202020204" pitchFamily="34" charset="0"/>
              <a:buChar char="•"/>
            </a:pPr>
            <a:r>
              <a:rPr lang="en-US" sz="2400" b="1" i="1" dirty="0"/>
              <a:t> Predict emission trends. Suggest personalized or organizational carbon reduction strategies</a:t>
            </a:r>
            <a:r>
              <a:rPr lang="en-IN" sz="2400" b="1" i="1" dirty="0"/>
              <a:t>.</a:t>
            </a:r>
          </a:p>
          <a:p>
            <a:endParaRPr lang="en-IN" sz="2400" b="1" i="1" dirty="0"/>
          </a:p>
          <a:p>
            <a:pPr marL="342900" indent="-342900">
              <a:buFont typeface="Arial" panose="020B0604020202020204" pitchFamily="34" charset="0"/>
              <a:buChar char="•"/>
            </a:pPr>
            <a:r>
              <a:rPr lang="en-US" sz="2400" b="1" i="1" dirty="0"/>
              <a:t>For example, an app could be developed to track daily activities and estimate carbon output, giving users tips for more sustainable choices.</a:t>
            </a: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Model Performance Evaluation</a:t>
            </a:r>
          </a:p>
        </p:txBody>
      </p:sp>
      <p:sp>
        <p:nvSpPr>
          <p:cNvPr id="4" name="TextBox 3">
            <a:extLst>
              <a:ext uri="{FF2B5EF4-FFF2-40B4-BE49-F238E27FC236}">
                <a16:creationId xmlns:a16="http://schemas.microsoft.com/office/drawing/2014/main" id="{3F31BCA5-A3D4-7F22-2FCB-B98DDCAEA17B}"/>
              </a:ext>
            </a:extLst>
          </p:cNvPr>
          <p:cNvSpPr txBox="1"/>
          <p:nvPr/>
        </p:nvSpPr>
        <p:spPr>
          <a:xfrm>
            <a:off x="1652130" y="2359527"/>
            <a:ext cx="8206053" cy="2677656"/>
          </a:xfrm>
          <a:prstGeom prst="rect">
            <a:avLst/>
          </a:prstGeom>
          <a:noFill/>
        </p:spPr>
        <p:txBody>
          <a:bodyPr wrap="square">
            <a:spAutoFit/>
          </a:bodyPr>
          <a:lstStyle/>
          <a:p>
            <a:pPr marL="342900" indent="-342900">
              <a:buFont typeface="Arial" panose="020B0604020202020204" pitchFamily="34" charset="0"/>
              <a:buChar char="•"/>
            </a:pPr>
            <a:r>
              <a:rPr lang="en-US" sz="2400" b="1" i="1" dirty="0"/>
              <a:t>Models will be evaluated based on accuracy in emission prediction, user engagement (if interactive), and the extent of carbon reduction over time. </a:t>
            </a:r>
            <a:endParaRPr lang="en-IN" sz="2400" b="1" i="1" dirty="0"/>
          </a:p>
          <a:p>
            <a:endParaRPr lang="en-IN" sz="2400" b="1" i="1" dirty="0"/>
          </a:p>
          <a:p>
            <a:pPr marL="342900" indent="-342900">
              <a:buFont typeface="Arial" panose="020B0604020202020204" pitchFamily="34" charset="0"/>
              <a:buChar char="•"/>
            </a:pPr>
            <a:r>
              <a:rPr lang="en-US" sz="2400" b="1" i="1" dirty="0"/>
              <a:t>Key metrics might include mean absolute error (MAE) and user adoption rate.</a:t>
            </a: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97EE16-4F61-F6F6-6872-0A90CEF9673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Screenshots / Demonstration (video) </a:t>
            </a:r>
          </a:p>
        </p:txBody>
      </p:sp>
      <p:sp>
        <p:nvSpPr>
          <p:cNvPr id="4" name="TextBox 3">
            <a:extLst>
              <a:ext uri="{FF2B5EF4-FFF2-40B4-BE49-F238E27FC236}">
                <a16:creationId xmlns:a16="http://schemas.microsoft.com/office/drawing/2014/main" id="{97A09588-6A05-7DEA-543E-FB08D74EDE97}"/>
              </a:ext>
            </a:extLst>
          </p:cNvPr>
          <p:cNvSpPr txBox="1"/>
          <p:nvPr/>
        </p:nvSpPr>
        <p:spPr>
          <a:xfrm>
            <a:off x="1692234" y="2828835"/>
            <a:ext cx="6528130" cy="1200329"/>
          </a:xfrm>
          <a:prstGeom prst="rect">
            <a:avLst/>
          </a:prstGeom>
          <a:noFill/>
        </p:spPr>
        <p:txBody>
          <a:bodyPr wrap="square">
            <a:spAutoFit/>
          </a:bodyPr>
          <a:lstStyle/>
          <a:p>
            <a:pPr marL="342900" indent="-342900">
              <a:buFont typeface="Arial" panose="020B0604020202020204" pitchFamily="34" charset="0"/>
              <a:buChar char="•"/>
            </a:pPr>
            <a:r>
              <a:rPr lang="en-US" dirty="0"/>
              <a:t>(</a:t>
            </a:r>
            <a:r>
              <a:rPr lang="en-US" sz="2400" b="1" i="1" dirty="0"/>
              <a:t>Include visuals or a video demo of any tool, app, or dashboard developed to calculate or visualize carbon footprints.)</a:t>
            </a:r>
          </a:p>
        </p:txBody>
      </p:sp>
    </p:spTree>
    <p:extLst>
      <p:ext uri="{BB962C8B-B14F-4D97-AF65-F5344CB8AC3E}">
        <p14:creationId xmlns:p14="http://schemas.microsoft.com/office/powerpoint/2010/main" val="15780329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15</TotalTime>
  <Words>191</Words>
  <Application>Microsoft Office PowerPoint</Application>
  <PresentationFormat>Widescreen</PresentationFormat>
  <Paragraphs>36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dharshanparthiban8@gmail.com</cp:lastModifiedBy>
  <cp:revision>15</cp:revision>
  <dcterms:created xsi:type="dcterms:W3CDTF">2024-12-31T09:40:01Z</dcterms:created>
  <dcterms:modified xsi:type="dcterms:W3CDTF">2025-05-21T06:54:07Z</dcterms:modified>
</cp:coreProperties>
</file>