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8"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80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981200" y="3048000"/>
            <a:ext cx="8610600" cy="2677656"/>
          </a:xfrm>
          <a:prstGeom prst="rect">
            <a:avLst/>
          </a:prstGeom>
          <a:noFill/>
        </p:spPr>
        <p:txBody>
          <a:bodyPr wrap="square" rtlCol="0">
            <a:spAutoFit/>
          </a:bodyPr>
          <a:lstStyle/>
          <a:p>
            <a:r>
              <a:rPr lang="en-US" sz="2800" dirty="0"/>
              <a:t>STUDENT NAME</a:t>
            </a:r>
            <a:r>
              <a:rPr lang="en-US" sz="2800" dirty="0" smtClean="0"/>
              <a:t>:  </a:t>
            </a:r>
            <a:r>
              <a:rPr lang="en-US" sz="2800" dirty="0" smtClean="0">
                <a:solidFill>
                  <a:srgbClr val="0070C0"/>
                </a:solidFill>
              </a:rPr>
              <a:t>V. VEDHA VARSHINI </a:t>
            </a:r>
            <a:endParaRPr lang="en-US" sz="2800" dirty="0">
              <a:solidFill>
                <a:srgbClr val="0070C0"/>
              </a:solidFill>
            </a:endParaRPr>
          </a:p>
          <a:p>
            <a:r>
              <a:rPr lang="en-US" sz="2800" dirty="0"/>
              <a:t>REGISTER NO</a:t>
            </a:r>
            <a:r>
              <a:rPr lang="en-US" sz="2800" dirty="0" smtClean="0"/>
              <a:t>:  </a:t>
            </a:r>
            <a:r>
              <a:rPr lang="en-US" sz="2800" dirty="0" smtClean="0">
                <a:solidFill>
                  <a:srgbClr val="0070C0"/>
                </a:solidFill>
              </a:rPr>
              <a:t>312215897</a:t>
            </a:r>
            <a:endParaRPr lang="en-US" sz="2800" dirty="0">
              <a:solidFill>
                <a:srgbClr val="0070C0"/>
              </a:solidFill>
            </a:endParaRPr>
          </a:p>
          <a:p>
            <a:r>
              <a:rPr lang="en-US" sz="2800" dirty="0"/>
              <a:t>DEPARTMENT</a:t>
            </a:r>
            <a:r>
              <a:rPr lang="en-US" sz="2800" dirty="0" smtClean="0"/>
              <a:t>:</a:t>
            </a:r>
            <a:r>
              <a:rPr lang="en-US" sz="2800" dirty="0" smtClean="0">
                <a:solidFill>
                  <a:srgbClr val="0070C0"/>
                </a:solidFill>
              </a:rPr>
              <a:t> 3</a:t>
            </a:r>
            <a:r>
              <a:rPr lang="en-US" sz="2800" baseline="30000" dirty="0" smtClean="0">
                <a:solidFill>
                  <a:srgbClr val="0070C0"/>
                </a:solidFill>
              </a:rPr>
              <a:t>rd</a:t>
            </a:r>
            <a:r>
              <a:rPr lang="en-US" sz="2800" dirty="0" smtClean="0">
                <a:solidFill>
                  <a:srgbClr val="0070C0"/>
                </a:solidFill>
              </a:rPr>
              <a:t>  B.com(A&amp;F) </a:t>
            </a:r>
            <a:endParaRPr lang="en-US" sz="2800" dirty="0">
              <a:solidFill>
                <a:srgbClr val="0070C0"/>
              </a:solidFill>
            </a:endParaRPr>
          </a:p>
          <a:p>
            <a:r>
              <a:rPr lang="en-US" sz="2800" dirty="0" smtClean="0"/>
              <a:t>COLLEGE: </a:t>
            </a:r>
            <a:r>
              <a:rPr lang="en-US" sz="2800" dirty="0" smtClean="0">
                <a:solidFill>
                  <a:srgbClr val="0070C0"/>
                </a:solidFill>
              </a:rPr>
              <a:t> Shri shankarla sundarbai shasun jain college for                             </a:t>
            </a:r>
          </a:p>
          <a:p>
            <a:r>
              <a:rPr lang="en-US" sz="2800" dirty="0" smtClean="0">
                <a:solidFill>
                  <a:srgbClr val="0070C0"/>
                </a:solidFill>
              </a:rPr>
              <a:t>                   women </a:t>
            </a:r>
            <a:endParaRPr lang="en-US" sz="2800" dirty="0">
              <a:solidFill>
                <a:srgbClr val="0070C0"/>
              </a:solidFill>
            </a:endParaRPr>
          </a:p>
          <a:p>
            <a:r>
              <a:rPr lang="en-US" sz="2800" dirty="0">
                <a:solidFill>
                  <a:srgbClr val="0070C0"/>
                </a:solidFill>
              </a:rPr>
              <a:t>           </a:t>
            </a:r>
            <a:endParaRPr lang="en-IN" sz="2800" dirty="0">
              <a:solidFill>
                <a:srgbClr val="0070C0"/>
              </a:solidFill>
            </a:endParaRPr>
          </a:p>
        </p:txBody>
      </p:sp>
    </p:spTree>
  </p:cSld>
  <p:clrMapOvr>
    <a:masterClrMapping/>
  </p:clrMapOvr>
  <p:transition>
    <p:strips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219200" y="1371600"/>
            <a:ext cx="7391400" cy="4893647"/>
          </a:xfrm>
          <a:prstGeom prst="rect">
            <a:avLst/>
          </a:prstGeom>
        </p:spPr>
        <p:txBody>
          <a:bodyPr wrap="square">
            <a:spAutoFit/>
          </a:bodyPr>
          <a:lstStyle/>
          <a:p>
            <a:pPr marL="342900" indent="-342900" algn="just">
              <a:buAutoNum type="arabicPeriod"/>
            </a:pPr>
            <a:r>
              <a:rPr lang="en-IN" sz="2400" b="1" u="sng" dirty="0" smtClean="0">
                <a:solidFill>
                  <a:srgbClr val="FF0000"/>
                </a:solidFill>
                <a:latin typeface="Times New Roman" pitchFamily="18" charset="0"/>
                <a:cs typeface="Times New Roman" pitchFamily="18" charset="0"/>
              </a:rPr>
              <a:t> Data Collection: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Data sourced from Edunet dashboard. </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2.  </a:t>
            </a:r>
            <a:r>
              <a:rPr lang="en-IN" sz="2400" b="1" u="sng" dirty="0" smtClean="0">
                <a:solidFill>
                  <a:srgbClr val="FF0000"/>
                </a:solidFill>
                <a:latin typeface="Times New Roman" pitchFamily="18" charset="0"/>
                <a:cs typeface="Times New Roman" pitchFamily="18" charset="0"/>
              </a:rPr>
              <a:t>Feature Collection</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The listed 10 features selected for analysis.  </a:t>
            </a:r>
          </a:p>
          <a:p>
            <a:pPr marL="342900" indent="-342900" algn="just"/>
            <a:r>
              <a:rPr lang="en-IN" sz="2400" b="1" i="1" dirty="0" smtClean="0">
                <a:solidFill>
                  <a:srgbClr val="FF0000"/>
                </a:solidFill>
                <a:latin typeface="Times New Roman" pitchFamily="18" charset="0"/>
                <a:cs typeface="Times New Roman" pitchFamily="18" charset="0"/>
              </a:rPr>
              <a:t>3.  </a:t>
            </a:r>
            <a:r>
              <a:rPr lang="en-IN" sz="2400" b="1" u="sng" dirty="0" smtClean="0">
                <a:solidFill>
                  <a:srgbClr val="FF0000"/>
                </a:solidFill>
                <a:latin typeface="Times New Roman" pitchFamily="18" charset="0"/>
                <a:cs typeface="Times New Roman" pitchFamily="18" charset="0"/>
              </a:rPr>
              <a:t>Data Cleaning:</a:t>
            </a:r>
          </a:p>
          <a:p>
            <a:pPr marL="342900" indent="-342900"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Handling missing values.  </a:t>
            </a:r>
          </a:p>
          <a:p>
            <a:pPr marL="342900" indent="-342900" algn="just"/>
            <a:r>
              <a:rPr lang="en-IN" sz="2400" b="1" i="1" dirty="0" smtClean="0">
                <a:solidFill>
                  <a:srgbClr val="FF0000"/>
                </a:solidFill>
                <a:latin typeface="Times New Roman" pitchFamily="18" charset="0"/>
                <a:cs typeface="Times New Roman" pitchFamily="18" charset="0"/>
              </a:rPr>
              <a:t>4.  </a:t>
            </a:r>
            <a:r>
              <a:rPr lang="en-IN" sz="2400" b="1" u="sng" dirty="0" smtClean="0">
                <a:solidFill>
                  <a:srgbClr val="FF0000"/>
                </a:solidFill>
                <a:latin typeface="Times New Roman" pitchFamily="18" charset="0"/>
                <a:cs typeface="Times New Roman" pitchFamily="18" charset="0"/>
              </a:rPr>
              <a:t>Calculation of Performance Level</a:t>
            </a:r>
            <a:r>
              <a:rPr lang="en-IN" sz="2400" b="1" i="1" dirty="0" smtClean="0">
                <a:solidFill>
                  <a:srgbClr val="FF0000"/>
                </a:solidFill>
                <a:latin typeface="Times New Roman" pitchFamily="18" charset="0"/>
                <a:cs typeface="Times New Roman" pitchFamily="18" charset="0"/>
              </a:rPr>
              <a:t>:</a:t>
            </a:r>
          </a:p>
          <a:p>
            <a:pPr marL="342900" indent="-342900" algn="just"/>
            <a:r>
              <a:rPr lang="en-IN" sz="2400" b="1" i="1" dirty="0" smtClean="0">
                <a:solidFill>
                  <a:srgbClr val="002060"/>
                </a:solidFill>
                <a:latin typeface="Times New Roman" pitchFamily="18" charset="0"/>
                <a:cs typeface="Times New Roman" pitchFamily="18" charset="0"/>
              </a:rPr>
              <a:t>                  Using employee rating to determine performance.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5.  </a:t>
            </a:r>
            <a:r>
              <a:rPr lang="en-IN" sz="2400" b="1" u="sng" dirty="0" smtClean="0">
                <a:solidFill>
                  <a:srgbClr val="FF0000"/>
                </a:solidFill>
                <a:latin typeface="Times New Roman" pitchFamily="18" charset="0"/>
                <a:cs typeface="Times New Roman" pitchFamily="18" charset="0"/>
              </a:rPr>
              <a:t>Summary of Pivot Level: </a:t>
            </a:r>
          </a:p>
          <a:p>
            <a:pPr marL="342900" indent="-342900" algn="just"/>
            <a:r>
              <a:rPr lang="en-IN" sz="2400" b="1" i="1" dirty="0" smtClean="0">
                <a:solidFill>
                  <a:srgbClr val="002060"/>
                </a:solidFill>
                <a:latin typeface="Times New Roman" pitchFamily="18" charset="0"/>
                <a:cs typeface="Times New Roman" pitchFamily="18" charset="0"/>
              </a:rPr>
              <a:t>                  Organizing data using pivot tables. </a:t>
            </a:r>
          </a:p>
          <a:p>
            <a:pPr marL="342900" indent="-342900" algn="just"/>
            <a:r>
              <a:rPr lang="en-IN" sz="2400" b="1" i="1" dirty="0" smtClean="0">
                <a:solidFill>
                  <a:srgbClr val="002060"/>
                </a:solidFill>
                <a:latin typeface="Times New Roman" pitchFamily="18" charset="0"/>
                <a:cs typeface="Times New Roman" pitchFamily="18" charset="0"/>
              </a:rPr>
              <a:t> </a:t>
            </a:r>
            <a:r>
              <a:rPr lang="en-IN" sz="2400" b="1" i="1" dirty="0" smtClean="0">
                <a:solidFill>
                  <a:srgbClr val="FF0000"/>
                </a:solidFill>
                <a:latin typeface="Times New Roman" pitchFamily="18" charset="0"/>
                <a:cs typeface="Times New Roman" pitchFamily="18" charset="0"/>
              </a:rPr>
              <a:t>6.  </a:t>
            </a:r>
            <a:r>
              <a:rPr lang="en-IN" sz="2400" b="1" u="sng" dirty="0" smtClean="0">
                <a:solidFill>
                  <a:srgbClr val="FF0000"/>
                </a:solidFill>
                <a:latin typeface="Times New Roman" pitchFamily="18" charset="0"/>
                <a:cs typeface="Times New Roman" pitchFamily="18" charset="0"/>
              </a:rPr>
              <a:t>Visualization: </a:t>
            </a:r>
          </a:p>
          <a:p>
            <a:pPr marL="342900" indent="-342900" algn="just"/>
            <a:r>
              <a:rPr lang="en-IN" sz="2400" b="1" i="1" dirty="0" smtClean="0">
                <a:solidFill>
                  <a:srgbClr val="002060"/>
                </a:solidFill>
                <a:latin typeface="Times New Roman" pitchFamily="18" charset="0"/>
                <a:cs typeface="Times New Roman" pitchFamily="18" charset="0"/>
              </a:rPr>
              <a:t>                 Graphical representation using pivot tables</a:t>
            </a:r>
            <a:r>
              <a:rPr lang="en-IN" sz="2400" b="1" i="1" dirty="0" smtClean="0">
                <a:latin typeface="Times New Roman" pitchFamily="18" charset="0"/>
                <a:cs typeface="Times New Roman" pitchFamily="18" charset="0"/>
              </a:rPr>
              <a:t>.</a:t>
            </a:r>
            <a:endParaRPr lang="en-IN" sz="2400" b="1" i="1" dirty="0">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87067"/>
            <a:ext cx="971550" cy="432707"/>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712798"/>
            <a:ext cx="667941" cy="306501"/>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905670"/>
            <a:ext cx="384572" cy="17128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4" y="6476999"/>
            <a:ext cx="161925" cy="168275"/>
          </a:xfrm>
          <a:prstGeom prst="rect">
            <a:avLst/>
          </a:prstGeom>
        </p:spPr>
      </p:pic>
      <p:sp>
        <p:nvSpPr>
          <p:cNvPr id="7" name="object 7"/>
          <p:cNvSpPr txBox="1">
            <a:spLocks noGrp="1"/>
          </p:cNvSpPr>
          <p:nvPr>
            <p:ph type="title"/>
          </p:nvPr>
        </p:nvSpPr>
        <p:spPr>
          <a:xfrm>
            <a:off x="755331" y="426060"/>
            <a:ext cx="517890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7" y="6483609"/>
            <a:ext cx="485775" cy="181497"/>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762000" y="1676400"/>
            <a:ext cx="7848600" cy="923330"/>
          </a:xfrm>
          <a:prstGeom prst="rect">
            <a:avLst/>
          </a:prstGeom>
        </p:spPr>
        <p:txBody>
          <a:bodyPr wrap="square">
            <a:spAutoFit/>
          </a:bodyPr>
          <a:lstStyle/>
          <a:p>
            <a:r>
              <a:rPr lang="en-IN" dirty="0" smtClean="0"/>
              <a:t>=IF(AND(Z8&gt;=5),"VERY HIGH",IF(AND(Z8&gt;=4),"HIGH",IF(AND(Z8&gt;=3),"MED","LOW")))</a:t>
            </a:r>
          </a:p>
          <a:p>
            <a:endParaRPr lang="en-IN" dirty="0"/>
          </a:p>
        </p:txBody>
      </p:sp>
    </p:spTree>
  </p:cSld>
  <p:clrMapOvr>
    <a:masterClrMapping/>
  </p:clrMapOvr>
  <p:transition>
    <p:strips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95400" y="1295400"/>
            <a:ext cx="7162800" cy="4524315"/>
          </a:xfrm>
          <a:prstGeom prst="rect">
            <a:avLst/>
          </a:prstGeom>
        </p:spPr>
        <p:txBody>
          <a:bodyPr wrap="square">
            <a:spAutoFit/>
          </a:bodyPr>
          <a:lstStyle/>
          <a:p>
            <a:pPr algn="just">
              <a:lnSpc>
                <a:spcPct val="150000"/>
              </a:lnSpc>
            </a:pPr>
            <a:r>
              <a:rPr lang="en-IN" sz="2400" b="1" i="1" dirty="0" smtClean="0">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marL="342900" indent="-342900" algn="just">
              <a:lnSpc>
                <a:spcPct val="150000"/>
              </a:lnSpc>
              <a:buAutoNum type="arabicPeriod"/>
            </a:pPr>
            <a:r>
              <a:rPr lang="en-IN" sz="2400" b="1" i="1" dirty="0" smtClean="0">
                <a:solidFill>
                  <a:srgbClr val="002060"/>
                </a:solidFill>
                <a:latin typeface="Times New Roman" pitchFamily="18" charset="0"/>
                <a:cs typeface="Times New Roman" pitchFamily="18" charset="0"/>
              </a:rPr>
              <a:t>Identify Performance Trends </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 2. Highlight Key Metrics</a:t>
            </a:r>
          </a:p>
          <a:p>
            <a:pPr marL="342900" indent="-342900" algn="just">
              <a:lnSpc>
                <a:spcPct val="150000"/>
              </a:lnSpc>
            </a:pPr>
            <a:r>
              <a:rPr lang="en-IN" sz="2400" b="1" i="1" dirty="0" smtClean="0">
                <a:solidFill>
                  <a:srgbClr val="002060"/>
                </a:solidFill>
                <a:latin typeface="Times New Roman" pitchFamily="18" charset="0"/>
                <a:cs typeface="Times New Roman" pitchFamily="18" charset="0"/>
              </a:rPr>
              <a:t>3. Utilize Advanced Excel Tools</a:t>
            </a:r>
            <a:endParaRPr lang="en-IN" sz="2400" b="1" i="1" dirty="0">
              <a:solidFill>
                <a:srgbClr val="00206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986442291"/>
      </p:ext>
    </p:extLst>
  </p:cSld>
  <p:clrMapOvr>
    <a:masterClrMapping/>
  </p:clrMapOvr>
  <p:transition>
    <p:strips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st="50800" dir="13500000">
              <a:prstClr val="black">
                <a:alpha val="50000"/>
              </a:prstClr>
            </a:inn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itchFamily="18" charset="0"/>
                <a:cs typeface="Times New Roman" pitchFamily="18" charset="0"/>
              </a:rPr>
              <a:t>PROJECT</a:t>
            </a:r>
            <a:r>
              <a:rPr sz="3600" spc="-85" dirty="0">
                <a:latin typeface="Times New Roman" pitchFamily="18" charset="0"/>
                <a:cs typeface="Times New Roman" pitchFamily="18" charset="0"/>
              </a:rPr>
              <a:t> </a:t>
            </a:r>
            <a:r>
              <a:rPr sz="3600" spc="25" dirty="0">
                <a:latin typeface="Times New Roman" pitchFamily="18" charset="0"/>
                <a:cs typeface="Times New Roman" pitchFamily="18" charset="0"/>
              </a:rPr>
              <a:t>TITLE</a:t>
            </a:r>
            <a:endParaRPr sz="3600" dirty="0">
              <a:latin typeface="Times New Roman" pitchFamily="18"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scene3d>
            <a:camera prst="orthographicFront"/>
            <a:lightRig rig="threePt" dir="t"/>
          </a:scene3d>
          <a:sp3d>
            <a:bevelT prst="relaxedInset"/>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b="1" i="1" dirty="0">
                <a:solidFill>
                  <a:srgbClr val="7030A0"/>
                </a:solidFill>
                <a:latin typeface="Times New Roman" pitchFamily="18" charset="0"/>
                <a:cs typeface="Times New Roman" pitchFamily="18" charset="0"/>
              </a:rPr>
              <a:t>Employee Performance Analysis using Excel</a:t>
            </a:r>
            <a:endParaRPr lang="en-IN" sz="2800" i="1" dirty="0">
              <a:solidFill>
                <a:srgbClr val="7030A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862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239000" y="0"/>
            <a:ext cx="5638800"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itchFamily="18" charset="0"/>
                <a:cs typeface="Times New Roman" pitchFamily="18" charset="0"/>
              </a:rPr>
              <a:t>A</a:t>
            </a:r>
            <a:r>
              <a:rPr sz="4000" spc="-5" dirty="0">
                <a:latin typeface="Times New Roman" pitchFamily="18" charset="0"/>
                <a:cs typeface="Times New Roman" pitchFamily="18" charset="0"/>
              </a:rPr>
              <a:t>G</a:t>
            </a:r>
            <a:r>
              <a:rPr sz="4000" spc="-35" dirty="0">
                <a:latin typeface="Times New Roman" pitchFamily="18" charset="0"/>
                <a:cs typeface="Times New Roman" pitchFamily="18" charset="0"/>
              </a:rPr>
              <a:t>E</a:t>
            </a:r>
            <a:r>
              <a:rPr sz="4000" spc="15" dirty="0">
                <a:latin typeface="Times New Roman" pitchFamily="18" charset="0"/>
                <a:cs typeface="Times New Roman" pitchFamily="18" charset="0"/>
              </a:rPr>
              <a:t>N</a:t>
            </a:r>
            <a:r>
              <a:rPr sz="4000" dirty="0">
                <a:latin typeface="Times New Roman" pitchFamily="18" charset="0"/>
                <a:cs typeface="Times New Roman"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362200" y="733246"/>
            <a:ext cx="5029200" cy="6124754"/>
          </a:xfrm>
          <a:prstGeom prst="rect">
            <a:avLst/>
          </a:prstGeom>
          <a:noFill/>
        </p:spPr>
        <p:txBody>
          <a:bodyPr wrap="square" rtlCol="0" anchor="ctr">
            <a:spAutoFit/>
          </a:bodyPr>
          <a:lstStyle/>
          <a:p>
            <a:pPr algn="l"/>
            <a:endParaRPr lang="en-US" sz="2800" b="0" i="0" dirty="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lang="en-US" sz="2800" b="1" i="1" dirty="0" smtClean="0">
                <a:solidFill>
                  <a:srgbClr val="002060"/>
                </a:solidFill>
                <a:latin typeface="Times New Roman" panose="02020603050405020304" pitchFamily="18" charset="0"/>
                <a:cs typeface="Times New Roman" panose="02020603050405020304" pitchFamily="18" charset="0"/>
              </a:rPr>
              <a:t> Dataset Description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Results And </a:t>
            </a:r>
            <a:r>
              <a:rPr lang="en-US" sz="2800" b="1" i="1" dirty="0" smtClean="0">
                <a:solidFill>
                  <a:srgbClr val="002060"/>
                </a:solidFill>
                <a:latin typeface="Times New Roman" panose="02020603050405020304" pitchFamily="18" charset="0"/>
                <a:cs typeface="Times New Roman" panose="02020603050405020304" pitchFamily="18" charset="0"/>
              </a:rPr>
              <a:t>Discussion</a:t>
            </a:r>
            <a:endParaRPr lang="en-US" sz="2800" b="1" i="1" dirty="0" smtClean="0">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1" i="1" dirty="0" smtClean="0">
                <a:solidFill>
                  <a:srgbClr val="002060"/>
                </a:solidFill>
                <a:effectLst/>
                <a:latin typeface="Times New Roman" panose="02020603050405020304" pitchFamily="18" charset="0"/>
                <a:cs typeface="Times New Roman" panose="02020603050405020304" pitchFamily="18" charset="0"/>
              </a:rPr>
              <a:t> Conclusion</a:t>
            </a:r>
          </a:p>
          <a:p>
            <a:pPr algn="just"/>
            <a:endParaRPr lang="en-IN" sz="2800" b="1" i="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85800" y="2057400"/>
            <a:ext cx="7620000" cy="3970318"/>
          </a:xfrm>
          <a:prstGeom prst="rect">
            <a:avLst/>
          </a:prstGeom>
        </p:spPr>
        <p:txBody>
          <a:bodyPr wrap="square" anchor="ctr">
            <a:spAutoFit/>
          </a:bodyPr>
          <a:lstStyle/>
          <a:p>
            <a:pPr algn="just"/>
            <a:r>
              <a:rPr lang="en-IN" sz="2800" b="1" i="1" dirty="0" smtClean="0">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371600" y="1905000"/>
            <a:ext cx="6781800" cy="3477875"/>
          </a:xfrm>
          <a:prstGeom prst="rect">
            <a:avLst/>
          </a:prstGeom>
        </p:spPr>
        <p:txBody>
          <a:bodyPr wrap="square">
            <a:spAutoFit/>
          </a:bodyPr>
          <a:lstStyle/>
          <a:p>
            <a:pPr algn="just"/>
            <a:r>
              <a:rPr lang="en-IN" sz="2000" b="1" i="1" dirty="0" smtClean="0">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endParaRPr lang="en-IN" sz="20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1219200" y="1752600"/>
            <a:ext cx="8077200" cy="4539191"/>
          </a:xfrm>
          <a:prstGeom prst="rect">
            <a:avLst/>
          </a:prstGeom>
        </p:spPr>
        <p:txBody>
          <a:bodyPr wrap="square">
            <a:spAutoFit/>
          </a:bodyPr>
          <a:lstStyle/>
          <a:p>
            <a:pPr algn="just">
              <a:lnSpc>
                <a:spcPct val="150000"/>
              </a:lnSpc>
            </a:pPr>
            <a:r>
              <a:rPr lang="en-IN" sz="2800" b="1" i="1" dirty="0" smtClean="0">
                <a:solidFill>
                  <a:srgbClr val="002060"/>
                </a:solidFill>
                <a:latin typeface="Times New Roman" pitchFamily="18" charset="0"/>
                <a:cs typeface="Times New Roman" pitchFamily="18" charset="0"/>
              </a:rPr>
              <a:t>1. Human Resources (HR) Departments</a:t>
            </a:r>
          </a:p>
          <a:p>
            <a:pPr algn="just">
              <a:lnSpc>
                <a:spcPct val="150000"/>
              </a:lnSpc>
            </a:pPr>
            <a:r>
              <a:rPr lang="en-IN" sz="2800" b="1" i="1" dirty="0" smtClean="0">
                <a:solidFill>
                  <a:srgbClr val="002060"/>
                </a:solidFill>
                <a:latin typeface="Times New Roman" pitchFamily="18" charset="0"/>
                <a:cs typeface="Times New Roman" pitchFamily="18" charset="0"/>
              </a:rPr>
              <a:t>2. Managers and Supervisors</a:t>
            </a:r>
          </a:p>
          <a:p>
            <a:pPr algn="just">
              <a:lnSpc>
                <a:spcPct val="150000"/>
              </a:lnSpc>
            </a:pPr>
            <a:r>
              <a:rPr lang="en-IN" sz="2800" b="1" i="1" dirty="0" smtClean="0">
                <a:solidFill>
                  <a:srgbClr val="002060"/>
                </a:solidFill>
                <a:latin typeface="Times New Roman" pitchFamily="18" charset="0"/>
                <a:cs typeface="Times New Roman" pitchFamily="18" charset="0"/>
              </a:rPr>
              <a:t>3. Executives and Senior Management</a:t>
            </a:r>
          </a:p>
          <a:p>
            <a:pPr algn="just">
              <a:lnSpc>
                <a:spcPct val="150000"/>
              </a:lnSpc>
            </a:pPr>
            <a:r>
              <a:rPr lang="en-IN" sz="2800" b="1" i="1" dirty="0" smtClean="0">
                <a:solidFill>
                  <a:srgbClr val="002060"/>
                </a:solidFill>
                <a:latin typeface="Times New Roman" pitchFamily="18" charset="0"/>
                <a:cs typeface="Times New Roman" pitchFamily="18" charset="0"/>
              </a:rPr>
              <a:t>4. Employees</a:t>
            </a:r>
          </a:p>
          <a:p>
            <a:pPr algn="just">
              <a:lnSpc>
                <a:spcPct val="150000"/>
              </a:lnSpc>
            </a:pPr>
            <a:r>
              <a:rPr lang="en-IN" sz="2800" b="1" i="1" dirty="0" smtClean="0">
                <a:solidFill>
                  <a:srgbClr val="002060"/>
                </a:solidFill>
                <a:latin typeface="Times New Roman" pitchFamily="18" charset="0"/>
                <a:cs typeface="Times New Roman" pitchFamily="18" charset="0"/>
              </a:rPr>
              <a:t>5. Training and Development Teams</a:t>
            </a:r>
          </a:p>
          <a:p>
            <a:pPr algn="just">
              <a:lnSpc>
                <a:spcPct val="150000"/>
              </a:lnSpc>
            </a:pPr>
            <a:r>
              <a:rPr lang="en-IN" sz="2800" b="1" i="1" dirty="0" smtClean="0">
                <a:solidFill>
                  <a:srgbClr val="002060"/>
                </a:solidFill>
                <a:latin typeface="Times New Roman" pitchFamily="18" charset="0"/>
                <a:cs typeface="Times New Roman" pitchFamily="18" charset="0"/>
              </a:rPr>
              <a:t>6. Compensation and Benefits Teams</a:t>
            </a:r>
          </a:p>
          <a:p>
            <a:pPr algn="just">
              <a:lnSpc>
                <a:spcPct val="150000"/>
              </a:lnSpc>
            </a:pPr>
            <a:r>
              <a:rPr lang="en-IN" sz="2800" b="1" i="1" dirty="0" smtClean="0">
                <a:solidFill>
                  <a:srgbClr val="002060"/>
                </a:solidFill>
                <a:latin typeface="Times New Roman" pitchFamily="18" charset="0"/>
                <a:cs typeface="Times New Roman" pitchFamily="18" charset="0"/>
              </a:rPr>
              <a:t>7. Consultants and Analysts</a:t>
            </a:r>
            <a:endParaRPr lang="en-IN" sz="28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099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609600" y="1981200"/>
            <a:ext cx="7239000" cy="1200329"/>
          </a:xfrm>
          <a:prstGeom prst="rect">
            <a:avLst/>
          </a:prstGeom>
        </p:spPr>
        <p:txBody>
          <a:bodyPr wrap="square" anchor="ctr">
            <a:spAutoFit/>
          </a:bodyPr>
          <a:lstStyle/>
          <a:p>
            <a:pPr algn="just"/>
            <a:r>
              <a:rPr lang="en-IN" sz="2400" b="1" i="1" dirty="0" smtClean="0">
                <a:latin typeface="Times New Roman" pitchFamily="18" charset="0"/>
                <a:cs typeface="Times New Roman" pitchFamily="18" charset="0"/>
              </a:rPr>
              <a:t>    </a:t>
            </a:r>
            <a:r>
              <a:rPr lang="en-IN" sz="2400" b="1" i="1" dirty="0" smtClean="0">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endParaRPr lang="en-IN" sz="2400" b="1" i="1" dirty="0">
              <a:solidFill>
                <a:srgbClr val="002060"/>
              </a:solidFill>
              <a:latin typeface="Times New Roman" pitchFamily="18" charset="0"/>
              <a:cs typeface="Times New Roman" pitchFamily="18" charset="0"/>
            </a:endParaRPr>
          </a:p>
        </p:txBody>
      </p:sp>
      <p:sp>
        <p:nvSpPr>
          <p:cNvPr id="11" name="Rectangle 10"/>
          <p:cNvSpPr/>
          <p:nvPr/>
        </p:nvSpPr>
        <p:spPr>
          <a:xfrm>
            <a:off x="3124200" y="3581400"/>
            <a:ext cx="6096000" cy="2369880"/>
          </a:xfrm>
          <a:prstGeom prst="rect">
            <a:avLst/>
          </a:prstGeom>
        </p:spPr>
        <p:txBody>
          <a:bodyPr wrap="square">
            <a:spAutoFit/>
          </a:bodyPr>
          <a:lstStyle/>
          <a:p>
            <a:r>
              <a:rPr lang="en-IN" sz="2800" b="1" dirty="0" smtClean="0"/>
              <a:t>Value Proposition:</a:t>
            </a:r>
          </a:p>
          <a:p>
            <a:pPr algn="just"/>
            <a:r>
              <a:rPr lang="en-IN" sz="2400" b="1" i="1" dirty="0" smtClean="0">
                <a:solidFill>
                  <a:srgbClr val="002060"/>
                </a:solidFill>
                <a:latin typeface="Times New Roman" pitchFamily="18" charset="0"/>
                <a:cs typeface="Times New Roman" pitchFamily="18" charset="0"/>
              </a:rPr>
              <a:t> 1. Cost-Effectiveness</a:t>
            </a:r>
          </a:p>
          <a:p>
            <a:pPr algn="just"/>
            <a:r>
              <a:rPr lang="en-IN" sz="2400" b="1" i="1" dirty="0" smtClean="0">
                <a:solidFill>
                  <a:srgbClr val="002060"/>
                </a:solidFill>
                <a:latin typeface="Times New Roman" pitchFamily="18" charset="0"/>
                <a:cs typeface="Times New Roman" pitchFamily="18" charset="0"/>
              </a:rPr>
              <a:t> 2. Ease of Use</a:t>
            </a:r>
          </a:p>
          <a:p>
            <a:pPr algn="just"/>
            <a:r>
              <a:rPr lang="en-IN" sz="2400" b="1" i="1" dirty="0" smtClean="0">
                <a:solidFill>
                  <a:srgbClr val="002060"/>
                </a:solidFill>
                <a:latin typeface="Times New Roman" pitchFamily="18" charset="0"/>
                <a:cs typeface="Times New Roman" pitchFamily="18" charset="0"/>
              </a:rPr>
              <a:t> 3. Data Management</a:t>
            </a:r>
          </a:p>
          <a:p>
            <a:pPr algn="just"/>
            <a:r>
              <a:rPr lang="en-IN" sz="2400" b="1" i="1" dirty="0" smtClean="0">
                <a:solidFill>
                  <a:srgbClr val="002060"/>
                </a:solidFill>
                <a:latin typeface="Times New Roman" pitchFamily="18" charset="0"/>
                <a:cs typeface="Times New Roman" pitchFamily="18" charset="0"/>
              </a:rPr>
              <a:t> 4. Customizable Analysis</a:t>
            </a:r>
          </a:p>
          <a:p>
            <a:pPr algn="just"/>
            <a:r>
              <a:rPr lang="en-IN" sz="2400" b="1" i="1" dirty="0" smtClean="0">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066800" y="2514600"/>
            <a:ext cx="6096000" cy="4154984"/>
          </a:xfrm>
          <a:prstGeom prst="rect">
            <a:avLst/>
          </a:prstGeom>
        </p:spPr>
        <p:txBody>
          <a:bodyPr>
            <a:spAutoFit/>
          </a:bodyPr>
          <a:lstStyle/>
          <a:p>
            <a:pPr algn="just"/>
            <a:r>
              <a:rPr lang="en-IN" sz="2400" b="1" dirty="0" smtClean="0">
                <a:latin typeface="Times New Roman" pitchFamily="18" charset="0"/>
                <a:cs typeface="Times New Roman" pitchFamily="18" charset="0"/>
              </a:rPr>
              <a:t>Listed Features:</a:t>
            </a:r>
          </a:p>
          <a:p>
            <a:pPr algn="just"/>
            <a:r>
              <a:rPr lang="en-IN" sz="2400" b="1" i="1" dirty="0" smtClean="0">
                <a:solidFill>
                  <a:srgbClr val="002060"/>
                </a:solidFill>
                <a:latin typeface="Times New Roman" pitchFamily="18" charset="0"/>
                <a:cs typeface="Times New Roman" pitchFamily="18" charset="0"/>
              </a:rPr>
              <a:t>  1. Employee ID   </a:t>
            </a:r>
          </a:p>
          <a:p>
            <a:pPr algn="just"/>
            <a:r>
              <a:rPr lang="en-IN" sz="2400" b="1" i="1" dirty="0" smtClean="0">
                <a:solidFill>
                  <a:srgbClr val="002060"/>
                </a:solidFill>
                <a:latin typeface="Times New Roman" pitchFamily="18" charset="0"/>
                <a:cs typeface="Times New Roman" pitchFamily="18" charset="0"/>
              </a:rPr>
              <a:t>  2. First name  </a:t>
            </a:r>
          </a:p>
          <a:p>
            <a:pPr algn="just"/>
            <a:r>
              <a:rPr lang="en-IN" sz="2400" b="1" i="1" dirty="0" smtClean="0">
                <a:solidFill>
                  <a:srgbClr val="002060"/>
                </a:solidFill>
                <a:latin typeface="Times New Roman" pitchFamily="18" charset="0"/>
                <a:cs typeface="Times New Roman" pitchFamily="18" charset="0"/>
              </a:rPr>
              <a:t>  3. Last name  </a:t>
            </a:r>
          </a:p>
          <a:p>
            <a:pPr algn="just"/>
            <a:r>
              <a:rPr lang="en-IN" sz="2400" b="1" i="1" dirty="0" smtClean="0">
                <a:solidFill>
                  <a:srgbClr val="002060"/>
                </a:solidFill>
                <a:latin typeface="Times New Roman" pitchFamily="18" charset="0"/>
                <a:cs typeface="Times New Roman" pitchFamily="18" charset="0"/>
              </a:rPr>
              <a:t>  4. Business unit </a:t>
            </a:r>
          </a:p>
          <a:p>
            <a:pPr algn="just"/>
            <a:r>
              <a:rPr lang="en-IN" sz="2400" b="1" i="1" dirty="0" smtClean="0">
                <a:solidFill>
                  <a:srgbClr val="002060"/>
                </a:solidFill>
                <a:latin typeface="Times New Roman" pitchFamily="18" charset="0"/>
                <a:cs typeface="Times New Roman" pitchFamily="18" charset="0"/>
              </a:rPr>
              <a:t>  5. Employee Type </a:t>
            </a:r>
          </a:p>
          <a:p>
            <a:pPr algn="just"/>
            <a:r>
              <a:rPr lang="en-IN" sz="2400" b="1" i="1" dirty="0" smtClean="0">
                <a:solidFill>
                  <a:srgbClr val="002060"/>
                </a:solidFill>
                <a:latin typeface="Times New Roman" pitchFamily="18" charset="0"/>
                <a:cs typeface="Times New Roman" pitchFamily="18" charset="0"/>
              </a:rPr>
              <a:t>  6. Employee Status  </a:t>
            </a:r>
          </a:p>
          <a:p>
            <a:pPr algn="just"/>
            <a:r>
              <a:rPr lang="en-IN" sz="2400" b="1" i="1" dirty="0" smtClean="0">
                <a:solidFill>
                  <a:srgbClr val="002060"/>
                </a:solidFill>
                <a:latin typeface="Times New Roman" pitchFamily="18" charset="0"/>
                <a:cs typeface="Times New Roman" pitchFamily="18" charset="0"/>
              </a:rPr>
              <a:t>  7. Employee classification type  </a:t>
            </a:r>
          </a:p>
          <a:p>
            <a:pPr algn="just"/>
            <a:r>
              <a:rPr lang="en-IN" sz="2400" b="1" i="1" dirty="0" smtClean="0">
                <a:solidFill>
                  <a:srgbClr val="002060"/>
                </a:solidFill>
                <a:latin typeface="Times New Roman" pitchFamily="18" charset="0"/>
                <a:cs typeface="Times New Roman" pitchFamily="18" charset="0"/>
              </a:rPr>
              <a:t>  8. Gender Code</a:t>
            </a:r>
          </a:p>
          <a:p>
            <a:pPr algn="just"/>
            <a:r>
              <a:rPr lang="en-IN" sz="2400" b="1" i="1" dirty="0" smtClean="0">
                <a:solidFill>
                  <a:srgbClr val="002060"/>
                </a:solidFill>
                <a:latin typeface="Times New Roman" pitchFamily="18" charset="0"/>
                <a:cs typeface="Times New Roman" pitchFamily="18" charset="0"/>
              </a:rPr>
              <a:t>  9. Performance Score </a:t>
            </a:r>
          </a:p>
          <a:p>
            <a:pPr algn="just"/>
            <a:r>
              <a:rPr lang="en-IN" sz="2400" b="1" i="1" dirty="0" smtClean="0">
                <a:solidFill>
                  <a:srgbClr val="002060"/>
                </a:solidFill>
                <a:latin typeface="Times New Roman" pitchFamily="18" charset="0"/>
                <a:cs typeface="Times New Roman" pitchFamily="18" charset="0"/>
              </a:rPr>
              <a:t>10. Current employee rating</a:t>
            </a:r>
          </a:p>
        </p:txBody>
      </p:sp>
      <p:sp>
        <p:nvSpPr>
          <p:cNvPr id="4" name="Rectangle 3"/>
          <p:cNvSpPr/>
          <p:nvPr/>
        </p:nvSpPr>
        <p:spPr>
          <a:xfrm>
            <a:off x="381000" y="1295400"/>
            <a:ext cx="6096000" cy="830997"/>
          </a:xfrm>
          <a:prstGeom prst="rect">
            <a:avLst/>
          </a:prstGeom>
        </p:spPr>
        <p:txBody>
          <a:bodyPr>
            <a:spAutoFit/>
          </a:bodyPr>
          <a:lstStyle/>
          <a:p>
            <a:pPr lvl="2"/>
            <a:r>
              <a:rPr lang="en-IN" sz="2400" b="1" i="1" dirty="0" smtClean="0">
                <a:solidFill>
                  <a:srgbClr val="002060"/>
                </a:solidFill>
                <a:latin typeface="Times New Roman" pitchFamily="18" charset="0"/>
                <a:cs typeface="Times New Roman" pitchFamily="18" charset="0"/>
              </a:rPr>
              <a:t>*Employee data set taken from kaggle.</a:t>
            </a:r>
          </a:p>
          <a:p>
            <a:r>
              <a:rPr lang="en-IN" sz="2400" b="1" i="1" dirty="0" smtClean="0">
                <a:solidFill>
                  <a:srgbClr val="002060"/>
                </a:solidFill>
                <a:latin typeface="Times New Roman" pitchFamily="18" charset="0"/>
                <a:cs typeface="Times New Roman" pitchFamily="18" charset="0"/>
              </a:rPr>
              <a:t>           *Out of 26 features, 9 were selected.  </a:t>
            </a:r>
          </a:p>
        </p:txBody>
      </p:sp>
    </p:spTree>
    <p:extLst>
      <p:ext uri="{BB962C8B-B14F-4D97-AF65-F5344CB8AC3E}">
        <p14:creationId xmlns="" xmlns:p14="http://schemas.microsoft.com/office/powerpoint/2010/main" val="2720660618"/>
      </p:ext>
    </p:extLst>
  </p:cSld>
  <p:clrMapOvr>
    <a:masterClrMapping/>
  </p:clrMapOvr>
  <p:transition>
    <p:strips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Rectangle 9"/>
          <p:cNvSpPr/>
          <p:nvPr/>
        </p:nvSpPr>
        <p:spPr>
          <a:xfrm>
            <a:off x="2819400" y="2133600"/>
            <a:ext cx="6096000" cy="3785652"/>
          </a:xfrm>
          <a:prstGeom prst="rect">
            <a:avLst/>
          </a:prstGeom>
        </p:spPr>
        <p:txBody>
          <a:bodyPr>
            <a:spAutoFit/>
          </a:bodyPr>
          <a:lstStyle/>
          <a:p>
            <a:pPr marL="342900" indent="-342900" algn="just">
              <a:buAutoNum type="arabicPeriod"/>
            </a:pPr>
            <a:r>
              <a:rPr lang="en-IN" sz="2400" b="1" i="1" dirty="0" smtClean="0">
                <a:solidFill>
                  <a:srgbClr val="002060"/>
                </a:solidFill>
                <a:latin typeface="Times New Roman" pitchFamily="18" charset="0"/>
                <a:cs typeface="Times New Roman" pitchFamily="18" charset="0"/>
              </a:rPr>
              <a:t> Interactive Dashboards</a:t>
            </a:r>
          </a:p>
          <a:p>
            <a:pPr marL="342900" indent="-342900" algn="just"/>
            <a:r>
              <a:rPr lang="en-IN" sz="2400" b="1" i="1" dirty="0" smtClean="0">
                <a:solidFill>
                  <a:srgbClr val="002060"/>
                </a:solidFill>
                <a:latin typeface="Times New Roman" pitchFamily="18" charset="0"/>
                <a:cs typeface="Times New Roman" pitchFamily="18" charset="0"/>
              </a:rPr>
              <a:t>2.  Data Visualization</a:t>
            </a:r>
          </a:p>
          <a:p>
            <a:pPr marL="342900" indent="-342900" algn="just"/>
            <a:r>
              <a:rPr lang="en-IN" sz="2400" b="1" i="1" dirty="0" smtClean="0">
                <a:solidFill>
                  <a:srgbClr val="002060"/>
                </a:solidFill>
                <a:latin typeface="Times New Roman" pitchFamily="18" charset="0"/>
                <a:cs typeface="Times New Roman" pitchFamily="18" charset="0"/>
              </a:rPr>
              <a:t>3.  Automated Reporting</a:t>
            </a:r>
          </a:p>
          <a:p>
            <a:pPr marL="342900" indent="-342900" algn="just"/>
            <a:r>
              <a:rPr lang="en-IN" sz="2400" b="1" i="1" dirty="0" smtClean="0">
                <a:solidFill>
                  <a:srgbClr val="002060"/>
                </a:solidFill>
                <a:latin typeface="Times New Roman" pitchFamily="18" charset="0"/>
                <a:cs typeface="Times New Roman" pitchFamily="18" charset="0"/>
              </a:rPr>
              <a:t>4.  Predictive Analysis</a:t>
            </a:r>
          </a:p>
          <a:p>
            <a:pPr marL="342900" indent="-342900" algn="just"/>
            <a:r>
              <a:rPr lang="en-IN" sz="2400" b="1" i="1" dirty="0" smtClean="0">
                <a:solidFill>
                  <a:srgbClr val="002060"/>
                </a:solidFill>
                <a:latin typeface="Times New Roman" pitchFamily="18" charset="0"/>
                <a:cs typeface="Times New Roman" pitchFamily="18" charset="0"/>
              </a:rPr>
              <a:t>5.  Scorecards and Balanced Scorecards</a:t>
            </a:r>
          </a:p>
          <a:p>
            <a:pPr marL="342900" indent="-342900" algn="just"/>
            <a:r>
              <a:rPr lang="en-IN" sz="2400" b="1" i="1" dirty="0" smtClean="0">
                <a:solidFill>
                  <a:srgbClr val="002060"/>
                </a:solidFill>
                <a:latin typeface="Times New Roman" pitchFamily="18" charset="0"/>
                <a:cs typeface="Times New Roman" pitchFamily="18" charset="0"/>
              </a:rPr>
              <a:t>6.  Employee Ranking and Comparison</a:t>
            </a:r>
          </a:p>
          <a:p>
            <a:pPr marL="342900" indent="-342900" algn="just"/>
            <a:r>
              <a:rPr lang="en-IN" sz="2400" b="1" i="1" dirty="0" smtClean="0">
                <a:solidFill>
                  <a:srgbClr val="002060"/>
                </a:solidFill>
                <a:latin typeface="Times New Roman" pitchFamily="18" charset="0"/>
                <a:cs typeface="Times New Roman" pitchFamily="18" charset="0"/>
              </a:rPr>
              <a:t>7.  Training and Development Analysis</a:t>
            </a:r>
          </a:p>
          <a:p>
            <a:pPr marL="342900" indent="-342900" algn="just"/>
            <a:r>
              <a:rPr lang="en-IN" sz="2400" b="1" i="1" dirty="0" smtClean="0">
                <a:solidFill>
                  <a:srgbClr val="002060"/>
                </a:solidFill>
                <a:latin typeface="Times New Roman" pitchFamily="18" charset="0"/>
                <a:cs typeface="Times New Roman" pitchFamily="18" charset="0"/>
              </a:rPr>
              <a:t>8.  Employee Feedback and Sentiment </a:t>
            </a:r>
            <a:r>
              <a:rPr lang="en-IN" sz="2400" b="1" i="1" dirty="0" err="1" smtClean="0">
                <a:solidFill>
                  <a:srgbClr val="002060"/>
                </a:solidFill>
                <a:latin typeface="Times New Roman" pitchFamily="18" charset="0"/>
                <a:cs typeface="Times New Roman" pitchFamily="18" charset="0"/>
              </a:rPr>
              <a:t>Anlysis</a:t>
            </a:r>
            <a:endParaRPr lang="en-IN" sz="2400" b="1" i="1" dirty="0" smtClean="0">
              <a:solidFill>
                <a:srgbClr val="002060"/>
              </a:solidFill>
              <a:latin typeface="Times New Roman" pitchFamily="18" charset="0"/>
              <a:cs typeface="Times New Roman" pitchFamily="18" charset="0"/>
            </a:endParaRPr>
          </a:p>
          <a:p>
            <a:pPr marL="457200" indent="-457200" algn="just"/>
            <a:r>
              <a:rPr lang="en-IN" sz="2400" b="1" i="1" dirty="0" smtClean="0">
                <a:solidFill>
                  <a:srgbClr val="002060"/>
                </a:solidFill>
                <a:latin typeface="Times New Roman" pitchFamily="18" charset="0"/>
                <a:cs typeface="Times New Roman" pitchFamily="18" charset="0"/>
              </a:rPr>
              <a:t>9.  KPI Tracking with Alerts</a:t>
            </a:r>
          </a:p>
          <a:p>
            <a:pPr marL="457200" indent="-457200" algn="just"/>
            <a:r>
              <a:rPr lang="en-IN" sz="2400" b="1" i="1" dirty="0" smtClean="0">
                <a:solidFill>
                  <a:srgbClr val="002060"/>
                </a:solidFill>
                <a:latin typeface="Times New Roman" pitchFamily="18" charset="0"/>
                <a:cs typeface="Times New Roman" pitchFamily="18" charset="0"/>
              </a:rPr>
              <a:t>10. Data Security and Privacy</a:t>
            </a:r>
            <a:endParaRPr lang="en-IN" sz="2400" b="1" i="1" dirty="0">
              <a:solidFill>
                <a:srgbClr val="002060"/>
              </a:solidFill>
              <a:latin typeface="Times New Roman" pitchFamily="18" charset="0"/>
              <a:cs typeface="Times New Roman" pitchFamily="18" charset="0"/>
            </a:endParaRPr>
          </a:p>
        </p:txBody>
      </p:sp>
    </p:spTree>
  </p:cSld>
  <p:clrMapOvr>
    <a:masterClrMapping/>
  </p:clrMapOvr>
  <p:transition>
    <p:strips dir="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619</Words>
  <Application>Microsoft Office PowerPoint</Application>
  <PresentationFormat>Custom</PresentationFormat>
  <Paragraphs>98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baby</cp:lastModifiedBy>
  <cp:revision>24</cp:revision>
  <dcterms:created xsi:type="dcterms:W3CDTF">2024-03-29T15:07:22Z</dcterms:created>
  <dcterms:modified xsi:type="dcterms:W3CDTF">2024-08-31T07:38:57Z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