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61" r:id="rId4"/>
    <p:sldId id="272" r:id="rId5"/>
    <p:sldId id="269" r:id="rId6"/>
    <p:sldId id="273" r:id="rId7"/>
    <p:sldId id="260" r:id="rId8"/>
  </p:sldIdLst>
  <p:sldSz cx="12192000" cy="6858000"/>
  <p:notesSz cx="6858000" cy="9144000"/>
  <p:embeddedFontLst>
    <p:embeddedFont>
      <p:font typeface="Bahnschrift Light SemiCondensed" panose="020B0502040204020203" pitchFamily="34" charset="0"/>
      <p:regular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134"/>
              </a:spcAft>
            </a:pPr>
            <a:r>
              <a:rPr lang="ru-RU" sz="2400" b="1" strike="noStrike" spc="-1" dirty="0">
                <a:solidFill>
                  <a:schemeClr val="bg1"/>
                </a:solidFill>
                <a:latin typeface="Arial"/>
                <a:ea typeface="DejaVu Sans"/>
              </a:rPr>
              <a:t>Прогнозирование конечных свойств </a:t>
            </a:r>
            <a:br>
              <a:rPr lang="ru-RU" sz="2400" b="0" strike="noStrike" spc="-1" dirty="0">
                <a:solidFill>
                  <a:schemeClr val="bg1"/>
                </a:solidFill>
                <a:latin typeface="Arial"/>
              </a:rPr>
            </a:br>
            <a:r>
              <a:rPr lang="ru-RU" sz="2400" b="1" strike="noStrike" spc="-1" dirty="0">
                <a:solidFill>
                  <a:schemeClr val="bg1"/>
                </a:solidFill>
                <a:latin typeface="Arial"/>
                <a:ea typeface="DejaVu Sans"/>
              </a:rPr>
              <a:t>новых материалов (композиционных материалов)</a:t>
            </a:r>
            <a:endParaRPr lang="ru-RU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sz="2800" spc="-1" dirty="0">
                <a:solidFill>
                  <a:schemeClr val="bg1"/>
                </a:solidFill>
                <a:latin typeface="Arial"/>
                <a:ea typeface="DejaVu Sans"/>
              </a:rPr>
              <a:t>Яппарова Вилена </a:t>
            </a:r>
            <a:r>
              <a:rPr lang="ru-RU" sz="2800" spc="-1" dirty="0" err="1">
                <a:solidFill>
                  <a:schemeClr val="bg1"/>
                </a:solidFill>
                <a:latin typeface="Arial"/>
                <a:ea typeface="DejaVu Sans"/>
              </a:rPr>
              <a:t>Батыровна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960708" cy="501091"/>
            <a:chOff x="1476754" y="3499669"/>
            <a:chExt cx="4689000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4" y="3499669"/>
              <a:ext cx="4689000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00000"/>
                </a:lnSpc>
              </a:pPr>
              <a:r>
                <a:rPr lang="ru-RU" sz="20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Bahnschrift Light SemiCondensed" panose="020B0502040204020203" pitchFamily="34" charset="0"/>
                </a:rPr>
                <a:t>Разведочный анализ данных</a:t>
              </a: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653906-1F89-86FE-3377-0BA4A3EE4CE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673927" y="1462702"/>
            <a:ext cx="4157640" cy="4787640"/>
          </a:xfrm>
          <a:prstGeom prst="rect">
            <a:avLst/>
          </a:prstGeom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4114E9-EDE5-7165-5997-168FE3A2497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957555" y="1462702"/>
            <a:ext cx="3747240" cy="4787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5136365" cy="711668"/>
            <a:chOff x="1476753" y="3499669"/>
            <a:chExt cx="4737281" cy="666001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70"/>
              <a:ext cx="4737281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Bahnschrift Light SemiCondensed" panose="020B0502040204020203" pitchFamily="34" charset="0"/>
                </a:rPr>
                <a:t>Попарные графики рассеяния точек и выбросы</a:t>
              </a: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2D68A31-7717-BC14-F206-7B40AB200B8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58782" y="1966451"/>
            <a:ext cx="4600145" cy="4467600"/>
          </a:xfrm>
          <a:prstGeom prst="rect">
            <a:avLst/>
          </a:prstGeom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7823BD1-A746-39B6-19CA-68D76D7ED618}"/>
              </a:ext>
            </a:extLst>
          </p:cNvPr>
          <p:cNvPicPr/>
          <p:nvPr/>
        </p:nvPicPr>
        <p:blipFill rotWithShape="1">
          <a:blip r:embed="rId3"/>
          <a:srcRect l="-1" r="48158"/>
          <a:stretch/>
        </p:blipFill>
        <p:spPr>
          <a:xfrm>
            <a:off x="7438092" y="2803728"/>
            <a:ext cx="3814626" cy="1646973"/>
          </a:xfrm>
          <a:prstGeom prst="rect">
            <a:avLst/>
          </a:prstGeom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F245A96-68A5-8A4B-A9A1-27203690EF6C}"/>
              </a:ext>
            </a:extLst>
          </p:cNvPr>
          <p:cNvPicPr/>
          <p:nvPr/>
        </p:nvPicPr>
        <p:blipFill rotWithShape="1">
          <a:blip r:embed="rId3"/>
          <a:srcRect l="53481" r="-149"/>
          <a:stretch/>
        </p:blipFill>
        <p:spPr>
          <a:xfrm>
            <a:off x="7618420" y="4591028"/>
            <a:ext cx="3513000" cy="1646973"/>
          </a:xfrm>
          <a:prstGeom prst="rect">
            <a:avLst/>
          </a:prstGeom>
          <a:ln>
            <a:noFill/>
          </a:ln>
        </p:spPr>
      </p:pic>
      <p:sp>
        <p:nvSpPr>
          <p:cNvPr id="16" name="CustomShape 2">
            <a:extLst>
              <a:ext uri="{FF2B5EF4-FFF2-40B4-BE49-F238E27FC236}">
                <a16:creationId xmlns:a16="http://schemas.microsoft.com/office/drawing/2014/main" id="{C10D28B4-52F7-B6C5-8EDB-7593DA03FFE3}"/>
              </a:ext>
            </a:extLst>
          </p:cNvPr>
          <p:cNvSpPr/>
          <p:nvPr/>
        </p:nvSpPr>
        <p:spPr>
          <a:xfrm>
            <a:off x="1669768" y="1322004"/>
            <a:ext cx="2378172" cy="6164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Выбросы есть</a:t>
            </a:r>
            <a:endParaRPr lang="ru-RU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4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Зависимостей нет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7512B0-EFDC-23DD-09C6-9D16197EA816}"/>
              </a:ext>
            </a:extLst>
          </p:cNvPr>
          <p:cNvSpPr txBox="1"/>
          <p:nvPr/>
        </p:nvSpPr>
        <p:spPr>
          <a:xfrm>
            <a:off x="7565748" y="1390826"/>
            <a:ext cx="3357696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ts val="850"/>
              </a:spcAft>
            </a:pPr>
            <a:r>
              <a:rPr lang="ru-RU" sz="1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Найдено:</a:t>
            </a:r>
            <a:endParaRPr lang="ru-RU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850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400" spc="-1" dirty="0">
                <a:solidFill>
                  <a:srgbClr val="333333"/>
                </a:solidFill>
                <a:latin typeface="Arial"/>
                <a:ea typeface="DejaVu Sans"/>
              </a:rPr>
              <a:t>М</a:t>
            </a:r>
            <a:r>
              <a:rPr lang="ru-RU" sz="1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етодом 3-х сигм — 24 выброса</a:t>
            </a:r>
            <a:endParaRPr lang="ru-RU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850"/>
              </a:spcAft>
              <a:buClr>
                <a:srgbClr val="3465A4"/>
              </a:buClr>
              <a:buSzPct val="65000"/>
              <a:buFont typeface="Wingdings" charset="2"/>
              <a:buChar char=""/>
            </a:pPr>
            <a:r>
              <a:rPr lang="ru-RU" sz="1400" spc="-1" dirty="0">
                <a:solidFill>
                  <a:srgbClr val="333333"/>
                </a:solidFill>
                <a:latin typeface="Arial"/>
                <a:ea typeface="DejaVu Sans"/>
              </a:rPr>
              <a:t>М</a:t>
            </a:r>
            <a:r>
              <a:rPr lang="ru-RU" sz="1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етодом </a:t>
            </a:r>
            <a:r>
              <a:rPr lang="ru-RU" sz="14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межквартильных</a:t>
            </a:r>
            <a:r>
              <a:rPr lang="ru-RU" sz="14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расстояний — 93 выброса</a:t>
            </a:r>
            <a:endParaRPr lang="ru-RU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79" y="469292"/>
            <a:ext cx="4995026" cy="750097"/>
            <a:chOff x="1476753" y="3499669"/>
            <a:chExt cx="5031393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70"/>
              <a:ext cx="5031393" cy="627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Bahnschrift Light SemiCondensed" panose="020B0502040204020203" pitchFamily="34" charset="0"/>
                </a:rPr>
                <a:t>Модель для </a:t>
              </a:r>
              <a:br>
                <a:rPr lang="ru-RU" sz="20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Bahnschrift Light SemiCondensed" panose="020B0502040204020203" pitchFamily="34" charset="0"/>
                </a:rPr>
              </a:br>
              <a:r>
                <a:rPr lang="ru-RU" sz="20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Bahnschrift Light SemiCondensed" panose="020B0502040204020203" pitchFamily="34" charset="0"/>
                </a:rPr>
                <a:t>модуля упругости при растяжении</a:t>
              </a: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FC799B-9BF7-E78D-DAB2-39B5C6873EB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513097" y="1428854"/>
            <a:ext cx="5198445" cy="2657953"/>
          </a:xfrm>
          <a:prstGeom prst="rect">
            <a:avLst/>
          </a:prstGeom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08A247-BF23-08E6-DEFF-265423BD4F3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326622" y="4552299"/>
            <a:ext cx="9459566" cy="1881752"/>
          </a:xfrm>
          <a:prstGeom prst="rect">
            <a:avLst/>
          </a:prstGeom>
          <a:ln>
            <a:noFill/>
          </a:ln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D63E047D-74B7-A723-44B2-7046CF89360C}"/>
              </a:ext>
            </a:extLst>
          </p:cNvPr>
          <p:cNvSpPr/>
          <p:nvPr/>
        </p:nvSpPr>
        <p:spPr>
          <a:xfrm>
            <a:off x="1653061" y="1586757"/>
            <a:ext cx="4103640" cy="280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Значения выхода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от 64 до 83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По умолчанию </a:t>
            </a: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Arial"/>
              </a:rPr>
              <a:t>→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После подбора 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гиперпараметров</a:t>
            </a: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Arial"/>
              </a:rPr>
              <a:t>↓</a:t>
            </a:r>
            <a:endParaRPr lang="ru-RU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00000"/>
                </a:lnSpc>
              </a:pPr>
              <a:r>
                <a:rPr lang="ru-RU" sz="20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Bahnschrift Light SemiCondensed" panose="020B0502040204020203" pitchFamily="34" charset="0"/>
                </a:rPr>
                <a:t>Модель для </a:t>
              </a:r>
              <a:br>
                <a:rPr lang="ru-RU" sz="20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Bahnschrift Light SemiCondensed" panose="020B0502040204020203" pitchFamily="34" charset="0"/>
                </a:rPr>
              </a:br>
              <a:r>
                <a:rPr lang="ru-RU" sz="20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Bahnschrift Light SemiCondensed" panose="020B0502040204020203" pitchFamily="34" charset="0"/>
                </a:rPr>
                <a:t>прочности при растяжении</a:t>
              </a: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A117E2-4BF0-D3C9-F153-854D7FB97DA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864174" y="1712113"/>
            <a:ext cx="5115813" cy="2402640"/>
          </a:xfrm>
          <a:prstGeom prst="rect">
            <a:avLst/>
          </a:prstGeom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AAD848-9614-5702-ADB3-E47D389414B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212013" y="4421026"/>
            <a:ext cx="9767974" cy="1793162"/>
          </a:xfrm>
          <a:prstGeom prst="rect">
            <a:avLst/>
          </a:prstGeom>
          <a:ln>
            <a:noFill/>
          </a:ln>
        </p:spPr>
      </p:pic>
      <p:sp>
        <p:nvSpPr>
          <p:cNvPr id="7" name="CustomShape 2">
            <a:extLst>
              <a:ext uri="{FF2B5EF4-FFF2-40B4-BE49-F238E27FC236}">
                <a16:creationId xmlns:a16="http://schemas.microsoft.com/office/drawing/2014/main" id="{A8CD02F0-C7C3-2E13-1AB5-D310F86631E0}"/>
              </a:ext>
            </a:extLst>
          </p:cNvPr>
          <p:cNvSpPr/>
          <p:nvPr/>
        </p:nvSpPr>
        <p:spPr>
          <a:xfrm>
            <a:off x="1544213" y="1712113"/>
            <a:ext cx="3310920" cy="240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Значения выхода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от 1071 до 3849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По умолчанию </a:t>
            </a: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Arial"/>
              </a:rPr>
              <a:t>→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После подбора 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гиперпараметров</a:t>
            </a: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 </a:t>
            </a: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Arial"/>
              </a:rPr>
              <a:t>↓</a:t>
            </a:r>
            <a:endParaRPr lang="ru-RU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79" y="469293"/>
            <a:ext cx="5453607" cy="911638"/>
            <a:chOff x="1476752" y="3499669"/>
            <a:chExt cx="5239839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2" y="3499669"/>
              <a:ext cx="523983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Bahnschrift Light SemiCondensed" panose="020B0502040204020203" pitchFamily="34" charset="0"/>
                </a:rPr>
                <a:t>Модель для </a:t>
              </a:r>
            </a:p>
            <a:p>
              <a:r>
                <a:rPr lang="ru-RU" sz="20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Bahnschrift Light SemiCondensed" panose="020B0502040204020203" pitchFamily="34" charset="0"/>
                </a:rPr>
                <a:t>соотношения матрица-наполнитель</a:t>
              </a: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9820C24-58D6-499B-5EF8-38B4ABD441C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89857" y="2078820"/>
            <a:ext cx="2989080" cy="2721960"/>
          </a:xfrm>
          <a:prstGeom prst="rect">
            <a:avLst/>
          </a:prstGeom>
          <a:ln>
            <a:noFill/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314D462-5BD1-28A7-4AD1-7C8BBC5BD05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074757" y="2067300"/>
            <a:ext cx="3142753" cy="2821941"/>
          </a:xfrm>
          <a:prstGeom prst="rect">
            <a:avLst/>
          </a:prstGeom>
          <a:ln>
            <a:noFill/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B7E6303-330E-AB5E-E1DD-395D2B1710E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066203" y="2067300"/>
            <a:ext cx="3142753" cy="2821940"/>
          </a:xfrm>
          <a:prstGeom prst="rect">
            <a:avLst/>
          </a:prstGeom>
          <a:ln>
            <a:noFill/>
          </a:ln>
        </p:spPr>
      </p:pic>
      <p:sp>
        <p:nvSpPr>
          <p:cNvPr id="19" name="CustomShape 2">
            <a:extLst>
              <a:ext uri="{FF2B5EF4-FFF2-40B4-BE49-F238E27FC236}">
                <a16:creationId xmlns:a16="http://schemas.microsoft.com/office/drawing/2014/main" id="{37E628A8-514A-4BEF-B6D8-8FCB6E428224}"/>
              </a:ext>
            </a:extLst>
          </p:cNvPr>
          <p:cNvSpPr/>
          <p:nvPr/>
        </p:nvSpPr>
        <p:spPr>
          <a:xfrm>
            <a:off x="1389570" y="4943363"/>
            <a:ext cx="1584661" cy="9375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Обучение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нейросети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20" name="CustomShape 3">
            <a:extLst>
              <a:ext uri="{FF2B5EF4-FFF2-40B4-BE49-F238E27FC236}">
                <a16:creationId xmlns:a16="http://schemas.microsoft.com/office/drawing/2014/main" id="{825962C6-8986-69FC-F3A1-5EEBD7C89B6C}"/>
              </a:ext>
            </a:extLst>
          </p:cNvPr>
          <p:cNvSpPr/>
          <p:nvPr/>
        </p:nvSpPr>
        <p:spPr>
          <a:xfrm>
            <a:off x="4686669" y="4957547"/>
            <a:ext cx="2416026" cy="1236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Борьба с переобучением: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ранняя остановка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21" name="CustomShape 4">
            <a:extLst>
              <a:ext uri="{FF2B5EF4-FFF2-40B4-BE49-F238E27FC236}">
                <a16:creationId xmlns:a16="http://schemas.microsoft.com/office/drawing/2014/main" id="{5D4C729D-8783-0006-EBC1-A5B6F4C8E278}"/>
              </a:ext>
            </a:extLst>
          </p:cNvPr>
          <p:cNvSpPr/>
          <p:nvPr/>
        </p:nvSpPr>
        <p:spPr>
          <a:xfrm>
            <a:off x="8815133" y="4934963"/>
            <a:ext cx="2269634" cy="11290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333333"/>
                </a:solidFill>
                <a:latin typeface="Arial"/>
                <a:ea typeface="DejaVu Sans"/>
              </a:rPr>
              <a:t>Борьба с переобучением: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 err="1">
                <a:solidFill>
                  <a:srgbClr val="333333"/>
                </a:solidFill>
                <a:latin typeface="Arial"/>
                <a:ea typeface="DejaVu Sans"/>
              </a:rPr>
              <a:t>Dropout</a:t>
            </a:r>
            <a:endParaRPr lang="ru-RU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101</Words>
  <Application>Microsoft Office PowerPoint</Application>
  <PresentationFormat>Широкоэкранный</PresentationFormat>
  <Paragraphs>38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ALS Sector Bold</vt:lpstr>
      <vt:lpstr>Wingdings</vt:lpstr>
      <vt:lpstr>Arial</vt:lpstr>
      <vt:lpstr>ALS Sector Regular</vt:lpstr>
      <vt:lpstr>Bahnschrift Light SemiCondensed</vt:lpstr>
      <vt:lpstr>Noto Sans Symbols</vt:lpstr>
      <vt:lpstr>Open Sans</vt:lpstr>
      <vt:lpstr>If,kjyVUNE_28012021</vt:lpstr>
      <vt:lpstr>Прогнозирование конечных свойств  новых материалов (композиционных материалов)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Максим Максимов</cp:lastModifiedBy>
  <cp:revision>98</cp:revision>
  <dcterms:created xsi:type="dcterms:W3CDTF">2021-02-24T09:03:25Z</dcterms:created>
  <dcterms:modified xsi:type="dcterms:W3CDTF">2023-04-25T18:13:15Z</dcterms:modified>
</cp:coreProperties>
</file>